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mp3" ContentType="audio/m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86"/>
  </p:notesMasterIdLst>
  <p:handoutMasterIdLst>
    <p:handoutMasterId r:id="rId387"/>
  </p:handoutMasterIdLst>
  <p:sldIdLst>
    <p:sldId id="334" r:id="rId5"/>
    <p:sldId id="350" r:id="rId6"/>
    <p:sldId id="607" r:id="rId7"/>
    <p:sldId id="2147479989" r:id="rId8"/>
    <p:sldId id="333" r:id="rId9"/>
    <p:sldId id="335" r:id="rId10"/>
    <p:sldId id="362" r:id="rId11"/>
    <p:sldId id="354" r:id="rId12"/>
    <p:sldId id="355" r:id="rId13"/>
    <p:sldId id="371" r:id="rId14"/>
    <p:sldId id="357" r:id="rId15"/>
    <p:sldId id="359" r:id="rId16"/>
    <p:sldId id="374" r:id="rId17"/>
    <p:sldId id="364" r:id="rId18"/>
    <p:sldId id="360" r:id="rId19"/>
    <p:sldId id="361" r:id="rId20"/>
    <p:sldId id="376" r:id="rId21"/>
    <p:sldId id="368" r:id="rId22"/>
    <p:sldId id="369" r:id="rId23"/>
    <p:sldId id="375" r:id="rId24"/>
    <p:sldId id="365" r:id="rId25"/>
    <p:sldId id="366" r:id="rId26"/>
    <p:sldId id="356" r:id="rId27"/>
    <p:sldId id="377" r:id="rId28"/>
    <p:sldId id="378" r:id="rId29"/>
    <p:sldId id="380" r:id="rId30"/>
    <p:sldId id="381" r:id="rId31"/>
    <p:sldId id="382" r:id="rId32"/>
    <p:sldId id="383" r:id="rId33"/>
    <p:sldId id="391" r:id="rId34"/>
    <p:sldId id="385" r:id="rId35"/>
    <p:sldId id="395" r:id="rId36"/>
    <p:sldId id="392" r:id="rId37"/>
    <p:sldId id="393" r:id="rId38"/>
    <p:sldId id="387" r:id="rId39"/>
    <p:sldId id="390" r:id="rId40"/>
    <p:sldId id="394" r:id="rId41"/>
    <p:sldId id="384" r:id="rId42"/>
    <p:sldId id="396" r:id="rId43"/>
    <p:sldId id="399" r:id="rId44"/>
    <p:sldId id="398" r:id="rId45"/>
    <p:sldId id="400" r:id="rId46"/>
    <p:sldId id="401" r:id="rId47"/>
    <p:sldId id="402" r:id="rId48"/>
    <p:sldId id="403" r:id="rId49"/>
    <p:sldId id="407" r:id="rId50"/>
    <p:sldId id="416" r:id="rId51"/>
    <p:sldId id="405" r:id="rId52"/>
    <p:sldId id="406" r:id="rId53"/>
    <p:sldId id="408" r:id="rId54"/>
    <p:sldId id="409" r:id="rId55"/>
    <p:sldId id="410" r:id="rId56"/>
    <p:sldId id="411" r:id="rId57"/>
    <p:sldId id="413" r:id="rId58"/>
    <p:sldId id="414" r:id="rId59"/>
    <p:sldId id="415" r:id="rId60"/>
    <p:sldId id="438" r:id="rId61"/>
    <p:sldId id="441" r:id="rId62"/>
    <p:sldId id="442" r:id="rId63"/>
    <p:sldId id="443" r:id="rId64"/>
    <p:sldId id="444" r:id="rId65"/>
    <p:sldId id="457" r:id="rId66"/>
    <p:sldId id="445" r:id="rId67"/>
    <p:sldId id="446" r:id="rId68"/>
    <p:sldId id="458" r:id="rId69"/>
    <p:sldId id="447" r:id="rId70"/>
    <p:sldId id="448" r:id="rId71"/>
    <p:sldId id="459" r:id="rId72"/>
    <p:sldId id="460" r:id="rId73"/>
    <p:sldId id="450" r:id="rId74"/>
    <p:sldId id="449" r:id="rId75"/>
    <p:sldId id="461" r:id="rId76"/>
    <p:sldId id="462" r:id="rId77"/>
    <p:sldId id="451" r:id="rId78"/>
    <p:sldId id="452" r:id="rId79"/>
    <p:sldId id="463" r:id="rId80"/>
    <p:sldId id="464" r:id="rId81"/>
    <p:sldId id="465" r:id="rId82"/>
    <p:sldId id="466" r:id="rId83"/>
    <p:sldId id="454" r:id="rId84"/>
    <p:sldId id="439" r:id="rId85"/>
    <p:sldId id="467" r:id="rId86"/>
    <p:sldId id="468" r:id="rId87"/>
    <p:sldId id="469" r:id="rId88"/>
    <p:sldId id="470" r:id="rId89"/>
    <p:sldId id="473" r:id="rId90"/>
    <p:sldId id="474" r:id="rId91"/>
    <p:sldId id="475" r:id="rId92"/>
    <p:sldId id="476" r:id="rId93"/>
    <p:sldId id="477" r:id="rId94"/>
    <p:sldId id="478" r:id="rId95"/>
    <p:sldId id="2147479987" r:id="rId96"/>
    <p:sldId id="479" r:id="rId97"/>
    <p:sldId id="2147479988" r:id="rId98"/>
    <p:sldId id="480" r:id="rId99"/>
    <p:sldId id="471" r:id="rId100"/>
    <p:sldId id="472" r:id="rId101"/>
    <p:sldId id="482" r:id="rId102"/>
    <p:sldId id="483" r:id="rId103"/>
    <p:sldId id="484" r:id="rId104"/>
    <p:sldId id="485" r:id="rId105"/>
    <p:sldId id="486" r:id="rId106"/>
    <p:sldId id="487" r:id="rId107"/>
    <p:sldId id="488" r:id="rId108"/>
    <p:sldId id="495" r:id="rId109"/>
    <p:sldId id="497" r:id="rId110"/>
    <p:sldId id="498" r:id="rId111"/>
    <p:sldId id="499" r:id="rId112"/>
    <p:sldId id="496" r:id="rId113"/>
    <p:sldId id="493" r:id="rId114"/>
    <p:sldId id="494" r:id="rId115"/>
    <p:sldId id="492" r:id="rId116"/>
    <p:sldId id="481" r:id="rId117"/>
    <p:sldId id="500" r:id="rId118"/>
    <p:sldId id="501" r:id="rId119"/>
    <p:sldId id="502" r:id="rId120"/>
    <p:sldId id="503" r:id="rId121"/>
    <p:sldId id="510" r:id="rId122"/>
    <p:sldId id="511" r:id="rId123"/>
    <p:sldId id="504" r:id="rId124"/>
    <p:sldId id="505" r:id="rId125"/>
    <p:sldId id="513" r:id="rId126"/>
    <p:sldId id="512" r:id="rId127"/>
    <p:sldId id="506" r:id="rId128"/>
    <p:sldId id="507" r:id="rId129"/>
    <p:sldId id="514" r:id="rId130"/>
    <p:sldId id="515" r:id="rId131"/>
    <p:sldId id="516" r:id="rId132"/>
    <p:sldId id="517" r:id="rId133"/>
    <p:sldId id="518" r:id="rId134"/>
    <p:sldId id="521" r:id="rId135"/>
    <p:sldId id="519" r:id="rId136"/>
    <p:sldId id="508" r:id="rId137"/>
    <p:sldId id="522" r:id="rId138"/>
    <p:sldId id="523" r:id="rId139"/>
    <p:sldId id="609" r:id="rId140"/>
    <p:sldId id="525" r:id="rId141"/>
    <p:sldId id="527" r:id="rId142"/>
    <p:sldId id="532" r:id="rId143"/>
    <p:sldId id="610" r:id="rId144"/>
    <p:sldId id="528" r:id="rId145"/>
    <p:sldId id="529" r:id="rId146"/>
    <p:sldId id="611" r:id="rId147"/>
    <p:sldId id="524" r:id="rId148"/>
    <p:sldId id="2147479972" r:id="rId149"/>
    <p:sldId id="2147479973" r:id="rId150"/>
    <p:sldId id="2147479974" r:id="rId151"/>
    <p:sldId id="2147479975" r:id="rId152"/>
    <p:sldId id="2147479976" r:id="rId153"/>
    <p:sldId id="2147479977" r:id="rId154"/>
    <p:sldId id="2147479978" r:id="rId155"/>
    <p:sldId id="2147479979" r:id="rId156"/>
    <p:sldId id="555" r:id="rId157"/>
    <p:sldId id="2147479980" r:id="rId158"/>
    <p:sldId id="2147479981" r:id="rId159"/>
    <p:sldId id="2147479982" r:id="rId160"/>
    <p:sldId id="2147479983" r:id="rId161"/>
    <p:sldId id="2147479984" r:id="rId162"/>
    <p:sldId id="550" r:id="rId163"/>
    <p:sldId id="551" r:id="rId164"/>
    <p:sldId id="2147479985" r:id="rId165"/>
    <p:sldId id="554" r:id="rId166"/>
    <p:sldId id="552" r:id="rId167"/>
    <p:sldId id="553" r:id="rId168"/>
    <p:sldId id="2147479986" r:id="rId169"/>
    <p:sldId id="633" r:id="rId170"/>
    <p:sldId id="634" r:id="rId171"/>
    <p:sldId id="635" r:id="rId172"/>
    <p:sldId id="636" r:id="rId173"/>
    <p:sldId id="637" r:id="rId174"/>
    <p:sldId id="638" r:id="rId175"/>
    <p:sldId id="639" r:id="rId176"/>
    <p:sldId id="640" r:id="rId177"/>
    <p:sldId id="641" r:id="rId178"/>
    <p:sldId id="642" r:id="rId179"/>
    <p:sldId id="643" r:id="rId180"/>
    <p:sldId id="644" r:id="rId181"/>
    <p:sldId id="645" r:id="rId182"/>
    <p:sldId id="646" r:id="rId183"/>
    <p:sldId id="647" r:id="rId184"/>
    <p:sldId id="2147472693" r:id="rId185"/>
    <p:sldId id="2147479874" r:id="rId186"/>
    <p:sldId id="2147479866" r:id="rId187"/>
    <p:sldId id="577" r:id="rId188"/>
    <p:sldId id="2147479867" r:id="rId189"/>
    <p:sldId id="574" r:id="rId190"/>
    <p:sldId id="575" r:id="rId191"/>
    <p:sldId id="2147479868" r:id="rId192"/>
    <p:sldId id="2147479869" r:id="rId193"/>
    <p:sldId id="2147479870" r:id="rId194"/>
    <p:sldId id="2147479872" r:id="rId195"/>
    <p:sldId id="2147479873" r:id="rId196"/>
    <p:sldId id="576" r:id="rId197"/>
    <p:sldId id="2147479875" r:id="rId198"/>
    <p:sldId id="2147479899" r:id="rId199"/>
    <p:sldId id="2147479881" r:id="rId200"/>
    <p:sldId id="2147479901" r:id="rId201"/>
    <p:sldId id="2147479902" r:id="rId202"/>
    <p:sldId id="2147479903" r:id="rId203"/>
    <p:sldId id="2147479904" r:id="rId204"/>
    <p:sldId id="2147479905" r:id="rId205"/>
    <p:sldId id="2147479906" r:id="rId206"/>
    <p:sldId id="2147479909" r:id="rId207"/>
    <p:sldId id="2147479921" r:id="rId208"/>
    <p:sldId id="2147479917" r:id="rId209"/>
    <p:sldId id="2147479924" r:id="rId210"/>
    <p:sldId id="2147479925" r:id="rId211"/>
    <p:sldId id="2147479900" r:id="rId212"/>
    <p:sldId id="2147479891" r:id="rId213"/>
    <p:sldId id="2147479892" r:id="rId214"/>
    <p:sldId id="2147479893" r:id="rId215"/>
    <p:sldId id="2147479894" r:id="rId216"/>
    <p:sldId id="2147479895" r:id="rId217"/>
    <p:sldId id="2147479896" r:id="rId218"/>
    <p:sldId id="2147479897" r:id="rId219"/>
    <p:sldId id="2147479889" r:id="rId220"/>
    <p:sldId id="2147479890" r:id="rId221"/>
    <p:sldId id="2147479920" r:id="rId222"/>
    <p:sldId id="2147479919" r:id="rId223"/>
    <p:sldId id="2147479915" r:id="rId224"/>
    <p:sldId id="2147479916" r:id="rId225"/>
    <p:sldId id="2147479910" r:id="rId226"/>
    <p:sldId id="2147479912" r:id="rId227"/>
    <p:sldId id="2147479913" r:id="rId228"/>
    <p:sldId id="2147479914" r:id="rId229"/>
    <p:sldId id="2147479876" r:id="rId230"/>
    <p:sldId id="2147479926" r:id="rId231"/>
    <p:sldId id="2147479929" r:id="rId232"/>
    <p:sldId id="2147479931" r:id="rId233"/>
    <p:sldId id="2147479960" r:id="rId234"/>
    <p:sldId id="2147479933" r:id="rId235"/>
    <p:sldId id="2147479935" r:id="rId236"/>
    <p:sldId id="2147479936" r:id="rId237"/>
    <p:sldId id="2147479937" r:id="rId238"/>
    <p:sldId id="2147479938" r:id="rId239"/>
    <p:sldId id="2147479939" r:id="rId240"/>
    <p:sldId id="2147479941" r:id="rId241"/>
    <p:sldId id="2147479942" r:id="rId242"/>
    <p:sldId id="2147479943" r:id="rId243"/>
    <p:sldId id="2147479944" r:id="rId244"/>
    <p:sldId id="2147479945" r:id="rId245"/>
    <p:sldId id="2147479946" r:id="rId246"/>
    <p:sldId id="2147479947" r:id="rId247"/>
    <p:sldId id="2147479951" r:id="rId248"/>
    <p:sldId id="2147479954" r:id="rId249"/>
    <p:sldId id="2147479940" r:id="rId250"/>
    <p:sldId id="2147479955" r:id="rId251"/>
    <p:sldId id="2147479961" r:id="rId252"/>
    <p:sldId id="2147479958" r:id="rId253"/>
    <p:sldId id="2147479959" r:id="rId254"/>
    <p:sldId id="2147479962" r:id="rId255"/>
    <p:sldId id="2147479963" r:id="rId256"/>
    <p:sldId id="2147479964" r:id="rId257"/>
    <p:sldId id="2147479965" r:id="rId258"/>
    <p:sldId id="2147479966" r:id="rId259"/>
    <p:sldId id="2147479969" r:id="rId260"/>
    <p:sldId id="2147479971" r:id="rId261"/>
    <p:sldId id="2147479970" r:id="rId262"/>
    <p:sldId id="2147479967" r:id="rId263"/>
    <p:sldId id="2147479968" r:id="rId264"/>
    <p:sldId id="2147479956" r:id="rId265"/>
    <p:sldId id="2147480052" r:id="rId266"/>
    <p:sldId id="2147480053" r:id="rId267"/>
    <p:sldId id="2147480054" r:id="rId268"/>
    <p:sldId id="2147480055" r:id="rId269"/>
    <p:sldId id="2147480056" r:id="rId270"/>
    <p:sldId id="2147479990" r:id="rId271"/>
    <p:sldId id="2147479993" r:id="rId272"/>
    <p:sldId id="2147479996" r:id="rId273"/>
    <p:sldId id="2147479997" r:id="rId274"/>
    <p:sldId id="2147479994" r:id="rId275"/>
    <p:sldId id="2147479995" r:id="rId276"/>
    <p:sldId id="2147479999" r:id="rId277"/>
    <p:sldId id="2147480000" r:id="rId278"/>
    <p:sldId id="536" r:id="rId279"/>
    <p:sldId id="2147480001" r:id="rId280"/>
    <p:sldId id="267" r:id="rId281"/>
    <p:sldId id="268" r:id="rId282"/>
    <p:sldId id="269" r:id="rId283"/>
    <p:sldId id="271" r:id="rId284"/>
    <p:sldId id="2147480002" r:id="rId285"/>
    <p:sldId id="272" r:id="rId286"/>
    <p:sldId id="273" r:id="rId287"/>
    <p:sldId id="287" r:id="rId288"/>
    <p:sldId id="2147480003" r:id="rId289"/>
    <p:sldId id="289" r:id="rId290"/>
    <p:sldId id="290" r:id="rId291"/>
    <p:sldId id="279" r:id="rId292"/>
    <p:sldId id="291" r:id="rId293"/>
    <p:sldId id="2147480051" r:id="rId294"/>
    <p:sldId id="2147480057" r:id="rId295"/>
    <p:sldId id="2147480058" r:id="rId296"/>
    <p:sldId id="2147480059" r:id="rId297"/>
    <p:sldId id="2147480060" r:id="rId298"/>
    <p:sldId id="2147480061" r:id="rId299"/>
    <p:sldId id="2147480062" r:id="rId300"/>
    <p:sldId id="2147480063" r:id="rId301"/>
    <p:sldId id="2147480064" r:id="rId302"/>
    <p:sldId id="2147480065" r:id="rId303"/>
    <p:sldId id="2147480066" r:id="rId304"/>
    <p:sldId id="2147480067" r:id="rId305"/>
    <p:sldId id="2147480068" r:id="rId306"/>
    <p:sldId id="2147480069" r:id="rId307"/>
    <p:sldId id="2147480070" r:id="rId308"/>
    <p:sldId id="2147480071" r:id="rId309"/>
    <p:sldId id="2147480072" r:id="rId310"/>
    <p:sldId id="2147480073" r:id="rId311"/>
    <p:sldId id="2147480074" r:id="rId312"/>
    <p:sldId id="2147480075" r:id="rId313"/>
    <p:sldId id="2147480076" r:id="rId314"/>
    <p:sldId id="2147480077" r:id="rId315"/>
    <p:sldId id="2147480022" r:id="rId316"/>
    <p:sldId id="2147480023" r:id="rId317"/>
    <p:sldId id="2147480024" r:id="rId318"/>
    <p:sldId id="2147480025" r:id="rId319"/>
    <p:sldId id="2147480026" r:id="rId320"/>
    <p:sldId id="2147480027" r:id="rId321"/>
    <p:sldId id="2147480043" r:id="rId322"/>
    <p:sldId id="2147480029" r:id="rId323"/>
    <p:sldId id="2147480044" r:id="rId324"/>
    <p:sldId id="2147480045" r:id="rId325"/>
    <p:sldId id="2147480046" r:id="rId326"/>
    <p:sldId id="2147480047" r:id="rId327"/>
    <p:sldId id="2147480048" r:id="rId328"/>
    <p:sldId id="264" r:id="rId329"/>
    <p:sldId id="2147480050" r:id="rId330"/>
    <p:sldId id="2147480042" r:id="rId331"/>
    <p:sldId id="2147480078" r:id="rId332"/>
    <p:sldId id="257" r:id="rId333"/>
    <p:sldId id="258" r:id="rId334"/>
    <p:sldId id="260" r:id="rId335"/>
    <p:sldId id="2147480079" r:id="rId336"/>
    <p:sldId id="296" r:id="rId337"/>
    <p:sldId id="298" r:id="rId338"/>
    <p:sldId id="299" r:id="rId339"/>
    <p:sldId id="261" r:id="rId340"/>
    <p:sldId id="262" r:id="rId341"/>
    <p:sldId id="2147480080" r:id="rId342"/>
    <p:sldId id="301" r:id="rId343"/>
    <p:sldId id="263" r:id="rId344"/>
    <p:sldId id="2147480081" r:id="rId345"/>
    <p:sldId id="265" r:id="rId346"/>
    <p:sldId id="302" r:id="rId347"/>
    <p:sldId id="303" r:id="rId348"/>
    <p:sldId id="266" r:id="rId349"/>
    <p:sldId id="2147482052" r:id="rId350"/>
    <p:sldId id="2147482053" r:id="rId351"/>
    <p:sldId id="2147482054" r:id="rId352"/>
    <p:sldId id="2147482055" r:id="rId353"/>
    <p:sldId id="404" r:id="rId354"/>
    <p:sldId id="2147482056" r:id="rId355"/>
    <p:sldId id="2147482057" r:id="rId356"/>
    <p:sldId id="2147482058" r:id="rId357"/>
    <p:sldId id="2147482059" r:id="rId358"/>
    <p:sldId id="2147482060" r:id="rId359"/>
    <p:sldId id="2147482061" r:id="rId360"/>
    <p:sldId id="2147482062" r:id="rId361"/>
    <p:sldId id="2147482063" r:id="rId362"/>
    <p:sldId id="2147482064" r:id="rId363"/>
    <p:sldId id="2147482065" r:id="rId364"/>
    <p:sldId id="2147482066" r:id="rId365"/>
    <p:sldId id="2147480082" r:id="rId366"/>
    <p:sldId id="2147480083" r:id="rId367"/>
    <p:sldId id="2147480084" r:id="rId368"/>
    <p:sldId id="2147482036" r:id="rId369"/>
    <p:sldId id="2147482037" r:id="rId370"/>
    <p:sldId id="2147482038" r:id="rId371"/>
    <p:sldId id="2147482039" r:id="rId372"/>
    <p:sldId id="2147482040" r:id="rId373"/>
    <p:sldId id="2147482016" r:id="rId374"/>
    <p:sldId id="2147482041" r:id="rId375"/>
    <p:sldId id="2147482042" r:id="rId376"/>
    <p:sldId id="2147482043" r:id="rId377"/>
    <p:sldId id="2147482044" r:id="rId378"/>
    <p:sldId id="2147482045" r:id="rId379"/>
    <p:sldId id="2147482046" r:id="rId380"/>
    <p:sldId id="2147482047" r:id="rId381"/>
    <p:sldId id="2147482048" r:id="rId382"/>
    <p:sldId id="2147482049" r:id="rId383"/>
    <p:sldId id="2147482050" r:id="rId384"/>
    <p:sldId id="2147482051" r:id="rId385"/>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tion par défaut" id="{0C2978C2-D842-2345-BC49-58D22F917E2E}">
          <p14:sldIdLst>
            <p14:sldId id="334"/>
            <p14:sldId id="350"/>
            <p14:sldId id="607"/>
            <p14:sldId id="2147479989"/>
          </p14:sldIdLst>
        </p14:section>
        <p14:section name="Cas 1 - S.Dharancy - Vfinale Audio" id="{B0A56810-C5B5-1B4D-A304-2E1A447F3915}">
          <p14:sldIdLst>
            <p14:sldId id="333"/>
            <p14:sldId id="335"/>
            <p14:sldId id="362"/>
            <p14:sldId id="354"/>
            <p14:sldId id="355"/>
            <p14:sldId id="371"/>
            <p14:sldId id="357"/>
            <p14:sldId id="359"/>
            <p14:sldId id="374"/>
            <p14:sldId id="364"/>
            <p14:sldId id="360"/>
            <p14:sldId id="361"/>
            <p14:sldId id="376"/>
            <p14:sldId id="368"/>
            <p14:sldId id="369"/>
            <p14:sldId id="375"/>
            <p14:sldId id="365"/>
            <p14:sldId id="366"/>
            <p14:sldId id="356"/>
          </p14:sldIdLst>
        </p14:section>
        <p14:section name="Cas 2 - K.Bouabdallah - Vfinale Audio" id="{28A47102-009A-5540-B7AE-DD7E30BA18A7}">
          <p14:sldIdLst>
            <p14:sldId id="377"/>
            <p14:sldId id="378"/>
            <p14:sldId id="380"/>
            <p14:sldId id="381"/>
            <p14:sldId id="382"/>
            <p14:sldId id="383"/>
            <p14:sldId id="391"/>
            <p14:sldId id="385"/>
            <p14:sldId id="395"/>
            <p14:sldId id="392"/>
            <p14:sldId id="393"/>
            <p14:sldId id="387"/>
            <p14:sldId id="390"/>
            <p14:sldId id="394"/>
            <p14:sldId id="384"/>
          </p14:sldIdLst>
        </p14:section>
        <p14:section name="Cas 3 - L.Farnault - Vfinale Audio" id="{9424B0F5-0E08-8F49-9980-4317A52B68E4}">
          <p14:sldIdLst>
            <p14:sldId id="396"/>
            <p14:sldId id="399"/>
            <p14:sldId id="398"/>
            <p14:sldId id="400"/>
            <p14:sldId id="401"/>
            <p14:sldId id="402"/>
            <p14:sldId id="403"/>
            <p14:sldId id="407"/>
            <p14:sldId id="416"/>
            <p14:sldId id="405"/>
            <p14:sldId id="406"/>
            <p14:sldId id="408"/>
            <p14:sldId id="409"/>
            <p14:sldId id="410"/>
            <p14:sldId id="411"/>
            <p14:sldId id="413"/>
            <p14:sldId id="414"/>
            <p14:sldId id="415"/>
          </p14:sldIdLst>
        </p14:section>
        <p14:section name="Cas 4 - S.Caillard - Vfinale Audio" id="{71C80DBD-31E9-204B-B2C2-887837DE1786}">
          <p14:sldIdLst>
            <p14:sldId id="438"/>
            <p14:sldId id="441"/>
            <p14:sldId id="442"/>
            <p14:sldId id="443"/>
            <p14:sldId id="444"/>
            <p14:sldId id="457"/>
            <p14:sldId id="445"/>
            <p14:sldId id="446"/>
            <p14:sldId id="458"/>
            <p14:sldId id="447"/>
            <p14:sldId id="448"/>
            <p14:sldId id="459"/>
            <p14:sldId id="460"/>
            <p14:sldId id="450"/>
            <p14:sldId id="449"/>
            <p14:sldId id="461"/>
            <p14:sldId id="462"/>
            <p14:sldId id="451"/>
            <p14:sldId id="452"/>
            <p14:sldId id="463"/>
            <p14:sldId id="464"/>
            <p14:sldId id="465"/>
            <p14:sldId id="466"/>
            <p14:sldId id="454"/>
          </p14:sldIdLst>
        </p14:section>
        <p14:section name="Cas 5 - G.Cartron - Vfinale Audio" id="{2BD18A4F-9E8D-4B4B-85A8-F8A50F73FCDF}">
          <p14:sldIdLst>
            <p14:sldId id="439"/>
            <p14:sldId id="467"/>
            <p14:sldId id="468"/>
            <p14:sldId id="469"/>
            <p14:sldId id="470"/>
            <p14:sldId id="473"/>
            <p14:sldId id="474"/>
            <p14:sldId id="475"/>
            <p14:sldId id="476"/>
            <p14:sldId id="477"/>
            <p14:sldId id="478"/>
            <p14:sldId id="2147479987"/>
            <p14:sldId id="479"/>
            <p14:sldId id="2147479988"/>
            <p14:sldId id="480"/>
            <p14:sldId id="471"/>
            <p14:sldId id="472"/>
          </p14:sldIdLst>
        </p14:section>
        <p14:section name="Cas 6 - S.Choquet - Vfinale Audio" id="{A7A037D2-1681-F64E-87BA-89A12A408009}">
          <p14:sldIdLst>
            <p14:sldId id="482"/>
            <p14:sldId id="483"/>
            <p14:sldId id="484"/>
            <p14:sldId id="485"/>
            <p14:sldId id="486"/>
            <p14:sldId id="487"/>
            <p14:sldId id="488"/>
            <p14:sldId id="495"/>
            <p14:sldId id="497"/>
            <p14:sldId id="498"/>
            <p14:sldId id="499"/>
            <p14:sldId id="496"/>
            <p14:sldId id="493"/>
            <p14:sldId id="494"/>
            <p14:sldId id="492"/>
            <p14:sldId id="481"/>
          </p14:sldIdLst>
        </p14:section>
        <p14:section name="Cas 7 - C.Renard - Vfinale Audio" id="{F1F46362-E0F4-7549-894D-BAEF0ACD6679}">
          <p14:sldIdLst>
            <p14:sldId id="500"/>
            <p14:sldId id="501"/>
            <p14:sldId id="502"/>
            <p14:sldId id="503"/>
            <p14:sldId id="510"/>
            <p14:sldId id="511"/>
            <p14:sldId id="504"/>
            <p14:sldId id="505"/>
            <p14:sldId id="513"/>
            <p14:sldId id="512"/>
            <p14:sldId id="506"/>
            <p14:sldId id="507"/>
            <p14:sldId id="514"/>
            <p14:sldId id="515"/>
            <p14:sldId id="516"/>
            <p14:sldId id="517"/>
            <p14:sldId id="518"/>
            <p14:sldId id="521"/>
            <p14:sldId id="519"/>
            <p14:sldId id="508"/>
          </p14:sldIdLst>
        </p14:section>
        <p14:section name="Cas 8 - K.Bouabdallah - Vfinale Audio" id="{08B218CC-1347-2E4C-B7A4-A83FAFC48E30}">
          <p14:sldIdLst>
            <p14:sldId id="522"/>
            <p14:sldId id="523"/>
            <p14:sldId id="609"/>
            <p14:sldId id="525"/>
            <p14:sldId id="527"/>
            <p14:sldId id="532"/>
            <p14:sldId id="610"/>
            <p14:sldId id="528"/>
            <p14:sldId id="529"/>
            <p14:sldId id="611"/>
            <p14:sldId id="524"/>
          </p14:sldIdLst>
        </p14:section>
        <p14:section name="Cas 9 - JH.Dalle - Vfinale Audio" id="{4FE08BDF-E7EC-0247-A6E6-F6192702CE17}">
          <p14:sldIdLst>
            <p14:sldId id="2147479972"/>
            <p14:sldId id="2147479973"/>
            <p14:sldId id="2147479974"/>
            <p14:sldId id="2147479975"/>
            <p14:sldId id="2147479976"/>
            <p14:sldId id="2147479977"/>
            <p14:sldId id="2147479978"/>
            <p14:sldId id="2147479979"/>
            <p14:sldId id="555"/>
            <p14:sldId id="2147479980"/>
            <p14:sldId id="2147479981"/>
            <p14:sldId id="2147479982"/>
            <p14:sldId id="2147479983"/>
            <p14:sldId id="2147479984"/>
            <p14:sldId id="550"/>
            <p14:sldId id="551"/>
            <p14:sldId id="2147479985"/>
            <p14:sldId id="554"/>
            <p14:sldId id="552"/>
            <p14:sldId id="553"/>
            <p14:sldId id="2147479986"/>
          </p14:sldIdLst>
        </p14:section>
        <p14:section name="Cas 10 - S.Choquet - Vfinale Audio" id="{8058A127-D00E-7D43-9A51-6A3B239B8457}">
          <p14:sldIdLst>
            <p14:sldId id="633"/>
            <p14:sldId id="634"/>
            <p14:sldId id="635"/>
            <p14:sldId id="636"/>
            <p14:sldId id="637"/>
            <p14:sldId id="638"/>
            <p14:sldId id="639"/>
            <p14:sldId id="640"/>
            <p14:sldId id="641"/>
            <p14:sldId id="642"/>
            <p14:sldId id="643"/>
          </p14:sldIdLst>
        </p14:section>
        <p14:section name="Cas 11 - C.Renard - Vfinale Audio" id="{49D7442E-3623-B149-A5DC-C906BFE78D46}">
          <p14:sldIdLst>
            <p14:sldId id="644"/>
            <p14:sldId id="645"/>
            <p14:sldId id="646"/>
            <p14:sldId id="647"/>
            <p14:sldId id="2147472693"/>
            <p14:sldId id="2147479874"/>
            <p14:sldId id="2147479866"/>
            <p14:sldId id="577"/>
            <p14:sldId id="2147479867"/>
            <p14:sldId id="574"/>
            <p14:sldId id="575"/>
            <p14:sldId id="2147479868"/>
            <p14:sldId id="2147479869"/>
            <p14:sldId id="2147479870"/>
            <p14:sldId id="2147479872"/>
            <p14:sldId id="2147479873"/>
            <p14:sldId id="576"/>
          </p14:sldIdLst>
        </p14:section>
        <p14:section name="Cas 12 - T.Molina - Vfinale Audio" id="{F785D66F-8556-AC4E-B660-6853FCFA7638}">
          <p14:sldIdLst>
            <p14:sldId id="2147479875"/>
            <p14:sldId id="2147479899"/>
            <p14:sldId id="2147479881"/>
            <p14:sldId id="2147479901"/>
            <p14:sldId id="2147479902"/>
            <p14:sldId id="2147479903"/>
            <p14:sldId id="2147479904"/>
            <p14:sldId id="2147479905"/>
            <p14:sldId id="2147479906"/>
            <p14:sldId id="2147479909"/>
            <p14:sldId id="2147479921"/>
            <p14:sldId id="2147479917"/>
            <p14:sldId id="2147479924"/>
            <p14:sldId id="2147479925"/>
            <p14:sldId id="2147479900"/>
            <p14:sldId id="2147479891"/>
            <p14:sldId id="2147479892"/>
            <p14:sldId id="2147479893"/>
            <p14:sldId id="2147479894"/>
            <p14:sldId id="2147479895"/>
            <p14:sldId id="2147479896"/>
            <p14:sldId id="2147479897"/>
            <p14:sldId id="2147479889"/>
            <p14:sldId id="2147479890"/>
            <p14:sldId id="2147479920"/>
            <p14:sldId id="2147479919"/>
            <p14:sldId id="2147479915"/>
            <p14:sldId id="2147479916"/>
            <p14:sldId id="2147479910"/>
            <p14:sldId id="2147479912"/>
            <p14:sldId id="2147479913"/>
            <p14:sldId id="2147479914"/>
            <p14:sldId id="2147479876"/>
          </p14:sldIdLst>
        </p14:section>
        <p14:section name="Cas 13 - JH.Dalle - Vfinale Audio" id="{10BE8909-8E3A-B440-ACC9-595D2F54D094}">
          <p14:sldIdLst>
            <p14:sldId id="2147479926"/>
            <p14:sldId id="2147479929"/>
            <p14:sldId id="2147479931"/>
            <p14:sldId id="2147479960"/>
            <p14:sldId id="2147479933"/>
            <p14:sldId id="2147479935"/>
            <p14:sldId id="2147479936"/>
            <p14:sldId id="2147479937"/>
            <p14:sldId id="2147479938"/>
            <p14:sldId id="2147479939"/>
            <p14:sldId id="2147479941"/>
            <p14:sldId id="2147479942"/>
            <p14:sldId id="2147479943"/>
            <p14:sldId id="2147479944"/>
            <p14:sldId id="2147479945"/>
            <p14:sldId id="2147479946"/>
            <p14:sldId id="2147479947"/>
            <p14:sldId id="2147479951"/>
            <p14:sldId id="2147479954"/>
            <p14:sldId id="2147479940"/>
          </p14:sldIdLst>
        </p14:section>
        <p14:section name="Cas 14 - JH.Dalle - Vfinale Audio" id="{ECCCEF76-ACA8-2B45-84F6-15BB2BD4F913}">
          <p14:sldIdLst>
            <p14:sldId id="2147479955"/>
            <p14:sldId id="2147479961"/>
            <p14:sldId id="2147479958"/>
            <p14:sldId id="2147479959"/>
            <p14:sldId id="2147479962"/>
            <p14:sldId id="2147479963"/>
            <p14:sldId id="2147479964"/>
            <p14:sldId id="2147479965"/>
            <p14:sldId id="2147479966"/>
            <p14:sldId id="2147479969"/>
            <p14:sldId id="2147479971"/>
            <p14:sldId id="2147479970"/>
            <p14:sldId id="2147479967"/>
            <p14:sldId id="2147479968"/>
            <p14:sldId id="2147479956"/>
          </p14:sldIdLst>
        </p14:section>
        <p14:section name="Cas 15 - B.Tessoulin - Vfinale (attente audio)" id="{7546AB93-EC12-4A4A-85BF-2B9E69EEFE89}">
          <p14:sldIdLst>
            <p14:sldId id="2147480052"/>
            <p14:sldId id="2147480053"/>
            <p14:sldId id="2147480054"/>
            <p14:sldId id="2147480055"/>
            <p14:sldId id="2147480056"/>
            <p14:sldId id="2147479990"/>
            <p14:sldId id="2147479993"/>
            <p14:sldId id="2147479996"/>
            <p14:sldId id="2147479997"/>
            <p14:sldId id="2147479994"/>
            <p14:sldId id="2147479995"/>
            <p14:sldId id="2147479999"/>
            <p14:sldId id="2147480000"/>
            <p14:sldId id="536"/>
          </p14:sldIdLst>
        </p14:section>
        <p14:section name="Cas 16 - B.Tessoulin - Vfinale (attente audio)" id="{2B948BDF-0F9A-1046-9FB9-0B9961999803}">
          <p14:sldIdLst>
            <p14:sldId id="2147480001"/>
            <p14:sldId id="267"/>
            <p14:sldId id="268"/>
            <p14:sldId id="269"/>
            <p14:sldId id="271"/>
            <p14:sldId id="2147480002"/>
            <p14:sldId id="272"/>
            <p14:sldId id="273"/>
            <p14:sldId id="287"/>
            <p14:sldId id="2147480003"/>
            <p14:sldId id="289"/>
            <p14:sldId id="290"/>
            <p14:sldId id="279"/>
            <p14:sldId id="291"/>
            <p14:sldId id="2147480051"/>
          </p14:sldIdLst>
        </p14:section>
        <p14:section name="Cas 17 - A.Huynh - Vfinale Audio" id="{DFC1D7B1-33EE-7C44-B641-5AA446C7D57B}">
          <p14:sldIdLst>
            <p14:sldId id="2147480057"/>
            <p14:sldId id="2147480058"/>
            <p14:sldId id="2147480059"/>
            <p14:sldId id="2147480060"/>
            <p14:sldId id="2147480061"/>
            <p14:sldId id="2147480062"/>
            <p14:sldId id="2147480063"/>
            <p14:sldId id="2147480064"/>
            <p14:sldId id="2147480065"/>
            <p14:sldId id="2147480066"/>
            <p14:sldId id="2147480067"/>
            <p14:sldId id="2147480068"/>
            <p14:sldId id="2147480069"/>
            <p14:sldId id="2147480070"/>
            <p14:sldId id="2147480071"/>
            <p14:sldId id="2147480072"/>
            <p14:sldId id="2147480073"/>
            <p14:sldId id="2147480074"/>
            <p14:sldId id="2147480075"/>
            <p14:sldId id="2147480076"/>
            <p14:sldId id="2147480077"/>
          </p14:sldIdLst>
        </p14:section>
        <p14:section name="Cas 18 - J.Cornillon - Vfinale (pas d'audio)" id="{9AFEA7AF-7B7A-9C4D-A064-F1E477CB5CFB}">
          <p14:sldIdLst>
            <p14:sldId id="2147480022"/>
            <p14:sldId id="2147480023"/>
            <p14:sldId id="2147480024"/>
            <p14:sldId id="2147480025"/>
            <p14:sldId id="2147480026"/>
            <p14:sldId id="2147480027"/>
            <p14:sldId id="2147480043"/>
            <p14:sldId id="2147480029"/>
            <p14:sldId id="2147480044"/>
            <p14:sldId id="2147480045"/>
            <p14:sldId id="2147480046"/>
            <p14:sldId id="2147480047"/>
            <p14:sldId id="2147480048"/>
            <p14:sldId id="264"/>
            <p14:sldId id="2147480050"/>
            <p14:sldId id="2147480042"/>
          </p14:sldIdLst>
        </p14:section>
        <p14:section name="Cas 19 - J.Hogan - Vfinale (attente audio)" id="{8AA41212-A70C-054A-A9B9-3715CCB6988F}">
          <p14:sldIdLst>
            <p14:sldId id="2147480078"/>
            <p14:sldId id="257"/>
            <p14:sldId id="258"/>
            <p14:sldId id="260"/>
            <p14:sldId id="2147480079"/>
            <p14:sldId id="296"/>
            <p14:sldId id="298"/>
            <p14:sldId id="299"/>
            <p14:sldId id="261"/>
            <p14:sldId id="262"/>
            <p14:sldId id="2147480080"/>
            <p14:sldId id="301"/>
            <p14:sldId id="263"/>
            <p14:sldId id="2147480081"/>
            <p14:sldId id="265"/>
            <p14:sldId id="302"/>
            <p14:sldId id="303"/>
            <p14:sldId id="266"/>
          </p14:sldIdLst>
        </p14:section>
        <p14:section name="Cas 20 - F.Karimi - Vfinale (pas d'audio)" id="{B4EB5940-19E6-7649-80FC-75D2E525E9CF}">
          <p14:sldIdLst>
            <p14:sldId id="2147482052"/>
            <p14:sldId id="2147482053"/>
            <p14:sldId id="2147482054"/>
            <p14:sldId id="2147482055"/>
            <p14:sldId id="404"/>
            <p14:sldId id="2147482056"/>
            <p14:sldId id="2147482057"/>
            <p14:sldId id="2147482058"/>
            <p14:sldId id="2147482059"/>
            <p14:sldId id="2147482060"/>
            <p14:sldId id="2147482061"/>
            <p14:sldId id="2147482062"/>
            <p14:sldId id="2147482063"/>
            <p14:sldId id="2147482064"/>
            <p14:sldId id="2147482065"/>
            <p14:sldId id="2147482066"/>
          </p14:sldIdLst>
        </p14:section>
        <p14:section name="Cas 21 - T.Coman - Vfinale (attente audio)" id="{1E444EC8-D8E7-2444-B952-4F8FBEF92E1E}">
          <p14:sldIdLst>
            <p14:sldId id="2147480082"/>
            <p14:sldId id="2147480083"/>
            <p14:sldId id="2147480084"/>
            <p14:sldId id="2147482036"/>
            <p14:sldId id="2147482037"/>
            <p14:sldId id="2147482038"/>
            <p14:sldId id="2147482039"/>
            <p14:sldId id="2147482040"/>
            <p14:sldId id="2147482016"/>
            <p14:sldId id="2147482041"/>
            <p14:sldId id="2147482042"/>
            <p14:sldId id="2147482043"/>
            <p14:sldId id="2147482044"/>
            <p14:sldId id="2147482045"/>
            <p14:sldId id="2147482046"/>
            <p14:sldId id="2147482047"/>
            <p14:sldId id="2147482048"/>
            <p14:sldId id="2147482049"/>
            <p14:sldId id="2147482050"/>
            <p14:sldId id="214748205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6994926-3C43-3412-860B-38DC6C3123C0}" name="Marie Peter" initials="MP" userId="59894294f72b4bca" providerId="Windows Live"/>
  <p188:author id="{DB5D83DB-47D3-22D8-D9B4-D6CA0643ABA7}" name="Marie PETER" initials="MP" userId="4ef1ab5a0da5c325" providerId="Windows Live"/>
  <p188:author id="{B74FD6E0-D387-9A4A-5C6C-D93451D7FAE8}" name="Benoit Tessoulin" initials="BT" userId="Benoit Tessoulin" providerId="Non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90075"/>
    <a:srgbClr val="F3A74C"/>
    <a:srgbClr val="CFDDE0"/>
    <a:srgbClr val="FBD1E4"/>
    <a:srgbClr val="ECECEC"/>
    <a:srgbClr val="E7EFED"/>
    <a:srgbClr val="F2E0D8"/>
    <a:srgbClr val="482464"/>
    <a:srgbClr val="D75358"/>
    <a:srgbClr val="8A65A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AA1B70-A25F-4633-A439-183189EF05B7}" v="1" dt="2026-02-19T12:58:29.284"/>
  </p1510:revLst>
</p1510:revInfo>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27102A9-8310-4765-A935-A1911B00CA55}" styleName="Style léger 1 - Accentuation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Style léger 1 - Accentuation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Style léger 1 - Accentuation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Style léger 1 - Accentuation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Style léger 3 - Accentuation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6322" autoAdjust="0"/>
    <p:restoredTop sz="92450"/>
  </p:normalViewPr>
  <p:slideViewPr>
    <p:cSldViewPr snapToGrid="0">
      <p:cViewPr varScale="1">
        <p:scale>
          <a:sx n="76" d="100"/>
          <a:sy n="76" d="100"/>
        </p:scale>
        <p:origin x="1522" y="58"/>
      </p:cViewPr>
      <p:guideLst/>
    </p:cSldViewPr>
  </p:slideViewPr>
  <p:notesTextViewPr>
    <p:cViewPr>
      <p:scale>
        <a:sx n="1" d="1"/>
        <a:sy n="1" d="1"/>
      </p:scale>
      <p:origin x="0" y="0"/>
    </p:cViewPr>
  </p:notesTextViewPr>
  <p:sorterViewPr>
    <p:cViewPr>
      <p:scale>
        <a:sx n="100" d="100"/>
        <a:sy n="100" d="100"/>
      </p:scale>
      <p:origin x="0" y="-29530"/>
    </p:cViewPr>
  </p:sorterViewPr>
  <p:notesViewPr>
    <p:cSldViewPr snapToGrid="0">
      <p:cViewPr varScale="1">
        <p:scale>
          <a:sx n="97" d="100"/>
          <a:sy n="97" d="100"/>
        </p:scale>
        <p:origin x="3120" y="200"/>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99" Type="http://schemas.openxmlformats.org/officeDocument/2006/relationships/slide" Target="slides/slide295.xml"/><Relationship Id="rId21" Type="http://schemas.openxmlformats.org/officeDocument/2006/relationships/slide" Target="slides/slide17.xml"/><Relationship Id="rId63" Type="http://schemas.openxmlformats.org/officeDocument/2006/relationships/slide" Target="slides/slide59.xml"/><Relationship Id="rId159" Type="http://schemas.openxmlformats.org/officeDocument/2006/relationships/slide" Target="slides/slide155.xml"/><Relationship Id="rId324" Type="http://schemas.openxmlformats.org/officeDocument/2006/relationships/slide" Target="slides/slide320.xml"/><Relationship Id="rId366" Type="http://schemas.openxmlformats.org/officeDocument/2006/relationships/slide" Target="slides/slide362.xml"/><Relationship Id="rId170" Type="http://schemas.openxmlformats.org/officeDocument/2006/relationships/slide" Target="slides/slide166.xml"/><Relationship Id="rId226" Type="http://schemas.openxmlformats.org/officeDocument/2006/relationships/slide" Target="slides/slide222.xml"/><Relationship Id="rId268" Type="http://schemas.openxmlformats.org/officeDocument/2006/relationships/slide" Target="slides/slide264.xml"/><Relationship Id="rId32" Type="http://schemas.openxmlformats.org/officeDocument/2006/relationships/slide" Target="slides/slide28.xml"/><Relationship Id="rId74" Type="http://schemas.openxmlformats.org/officeDocument/2006/relationships/slide" Target="slides/slide70.xml"/><Relationship Id="rId128" Type="http://schemas.openxmlformats.org/officeDocument/2006/relationships/slide" Target="slides/slide124.xml"/><Relationship Id="rId335" Type="http://schemas.openxmlformats.org/officeDocument/2006/relationships/slide" Target="slides/slide331.xml"/><Relationship Id="rId377" Type="http://schemas.openxmlformats.org/officeDocument/2006/relationships/slide" Target="slides/slide373.xml"/><Relationship Id="rId5" Type="http://schemas.openxmlformats.org/officeDocument/2006/relationships/slide" Target="slides/slide1.xml"/><Relationship Id="rId181" Type="http://schemas.openxmlformats.org/officeDocument/2006/relationships/slide" Target="slides/slide177.xml"/><Relationship Id="rId237" Type="http://schemas.openxmlformats.org/officeDocument/2006/relationships/slide" Target="slides/slide233.xml"/><Relationship Id="rId279" Type="http://schemas.openxmlformats.org/officeDocument/2006/relationships/slide" Target="slides/slide275.xml"/><Relationship Id="rId43" Type="http://schemas.openxmlformats.org/officeDocument/2006/relationships/slide" Target="slides/slide39.xml"/><Relationship Id="rId139" Type="http://schemas.openxmlformats.org/officeDocument/2006/relationships/slide" Target="slides/slide135.xml"/><Relationship Id="rId290" Type="http://schemas.openxmlformats.org/officeDocument/2006/relationships/slide" Target="slides/slide286.xml"/><Relationship Id="rId304" Type="http://schemas.openxmlformats.org/officeDocument/2006/relationships/slide" Target="slides/slide300.xml"/><Relationship Id="rId346" Type="http://schemas.openxmlformats.org/officeDocument/2006/relationships/slide" Target="slides/slide342.xml"/><Relationship Id="rId388" Type="http://schemas.openxmlformats.org/officeDocument/2006/relationships/presProps" Target="presProps.xml"/><Relationship Id="rId85" Type="http://schemas.openxmlformats.org/officeDocument/2006/relationships/slide" Target="slides/slide81.xml"/><Relationship Id="rId150" Type="http://schemas.openxmlformats.org/officeDocument/2006/relationships/slide" Target="slides/slide146.xml"/><Relationship Id="rId192" Type="http://schemas.openxmlformats.org/officeDocument/2006/relationships/slide" Target="slides/slide188.xml"/><Relationship Id="rId206" Type="http://schemas.openxmlformats.org/officeDocument/2006/relationships/slide" Target="slides/slide202.xml"/><Relationship Id="rId248" Type="http://schemas.openxmlformats.org/officeDocument/2006/relationships/slide" Target="slides/slide244.xml"/><Relationship Id="rId12" Type="http://schemas.openxmlformats.org/officeDocument/2006/relationships/slide" Target="slides/slide8.xml"/><Relationship Id="rId108" Type="http://schemas.openxmlformats.org/officeDocument/2006/relationships/slide" Target="slides/slide104.xml"/><Relationship Id="rId315" Type="http://schemas.openxmlformats.org/officeDocument/2006/relationships/slide" Target="slides/slide311.xml"/><Relationship Id="rId357" Type="http://schemas.openxmlformats.org/officeDocument/2006/relationships/slide" Target="slides/slide353.xml"/><Relationship Id="rId54" Type="http://schemas.openxmlformats.org/officeDocument/2006/relationships/slide" Target="slides/slide50.xml"/><Relationship Id="rId96" Type="http://schemas.openxmlformats.org/officeDocument/2006/relationships/slide" Target="slides/slide92.xml"/><Relationship Id="rId161" Type="http://schemas.openxmlformats.org/officeDocument/2006/relationships/slide" Target="slides/slide157.xml"/><Relationship Id="rId217" Type="http://schemas.openxmlformats.org/officeDocument/2006/relationships/slide" Target="slides/slide213.xml"/><Relationship Id="rId259" Type="http://schemas.openxmlformats.org/officeDocument/2006/relationships/slide" Target="slides/slide255.xml"/><Relationship Id="rId23" Type="http://schemas.openxmlformats.org/officeDocument/2006/relationships/slide" Target="slides/slide19.xml"/><Relationship Id="rId119" Type="http://schemas.openxmlformats.org/officeDocument/2006/relationships/slide" Target="slides/slide115.xml"/><Relationship Id="rId270" Type="http://schemas.openxmlformats.org/officeDocument/2006/relationships/slide" Target="slides/slide266.xml"/><Relationship Id="rId326" Type="http://schemas.openxmlformats.org/officeDocument/2006/relationships/slide" Target="slides/slide322.xml"/><Relationship Id="rId65" Type="http://schemas.openxmlformats.org/officeDocument/2006/relationships/slide" Target="slides/slide61.xml"/><Relationship Id="rId130" Type="http://schemas.openxmlformats.org/officeDocument/2006/relationships/slide" Target="slides/slide126.xml"/><Relationship Id="rId368" Type="http://schemas.openxmlformats.org/officeDocument/2006/relationships/slide" Target="slides/slide364.xml"/><Relationship Id="rId172" Type="http://schemas.openxmlformats.org/officeDocument/2006/relationships/slide" Target="slides/slide168.xml"/><Relationship Id="rId228" Type="http://schemas.openxmlformats.org/officeDocument/2006/relationships/slide" Target="slides/slide224.xml"/><Relationship Id="rId281" Type="http://schemas.openxmlformats.org/officeDocument/2006/relationships/slide" Target="slides/slide277.xml"/><Relationship Id="rId337" Type="http://schemas.openxmlformats.org/officeDocument/2006/relationships/slide" Target="slides/slide333.xml"/><Relationship Id="rId34" Type="http://schemas.openxmlformats.org/officeDocument/2006/relationships/slide" Target="slides/slide30.xml"/><Relationship Id="rId76" Type="http://schemas.openxmlformats.org/officeDocument/2006/relationships/slide" Target="slides/slide72.xml"/><Relationship Id="rId141" Type="http://schemas.openxmlformats.org/officeDocument/2006/relationships/slide" Target="slides/slide137.xml"/><Relationship Id="rId379" Type="http://schemas.openxmlformats.org/officeDocument/2006/relationships/slide" Target="slides/slide375.xml"/><Relationship Id="rId7" Type="http://schemas.openxmlformats.org/officeDocument/2006/relationships/slide" Target="slides/slide3.xml"/><Relationship Id="rId183" Type="http://schemas.openxmlformats.org/officeDocument/2006/relationships/slide" Target="slides/slide179.xml"/><Relationship Id="rId239" Type="http://schemas.openxmlformats.org/officeDocument/2006/relationships/slide" Target="slides/slide235.xml"/><Relationship Id="rId390" Type="http://schemas.openxmlformats.org/officeDocument/2006/relationships/theme" Target="theme/theme1.xml"/><Relationship Id="rId250" Type="http://schemas.openxmlformats.org/officeDocument/2006/relationships/slide" Target="slides/slide246.xml"/><Relationship Id="rId292" Type="http://schemas.openxmlformats.org/officeDocument/2006/relationships/slide" Target="slides/slide288.xml"/><Relationship Id="rId306" Type="http://schemas.openxmlformats.org/officeDocument/2006/relationships/slide" Target="slides/slide302.xml"/><Relationship Id="rId45" Type="http://schemas.openxmlformats.org/officeDocument/2006/relationships/slide" Target="slides/slide41.xml"/><Relationship Id="rId87" Type="http://schemas.openxmlformats.org/officeDocument/2006/relationships/slide" Target="slides/slide83.xml"/><Relationship Id="rId110" Type="http://schemas.openxmlformats.org/officeDocument/2006/relationships/slide" Target="slides/slide106.xml"/><Relationship Id="rId348" Type="http://schemas.openxmlformats.org/officeDocument/2006/relationships/slide" Target="slides/slide344.xml"/><Relationship Id="rId152" Type="http://schemas.openxmlformats.org/officeDocument/2006/relationships/slide" Target="slides/slide148.xml"/><Relationship Id="rId194" Type="http://schemas.openxmlformats.org/officeDocument/2006/relationships/slide" Target="slides/slide190.xml"/><Relationship Id="rId208" Type="http://schemas.openxmlformats.org/officeDocument/2006/relationships/slide" Target="slides/slide204.xml"/><Relationship Id="rId261" Type="http://schemas.openxmlformats.org/officeDocument/2006/relationships/slide" Target="slides/slide257.xml"/><Relationship Id="rId14" Type="http://schemas.openxmlformats.org/officeDocument/2006/relationships/slide" Target="slides/slide10.xml"/><Relationship Id="rId56" Type="http://schemas.openxmlformats.org/officeDocument/2006/relationships/slide" Target="slides/slide52.xml"/><Relationship Id="rId317" Type="http://schemas.openxmlformats.org/officeDocument/2006/relationships/slide" Target="slides/slide313.xml"/><Relationship Id="rId359" Type="http://schemas.openxmlformats.org/officeDocument/2006/relationships/slide" Target="slides/slide355.xml"/><Relationship Id="rId98" Type="http://schemas.openxmlformats.org/officeDocument/2006/relationships/slide" Target="slides/slide94.xml"/><Relationship Id="rId121" Type="http://schemas.openxmlformats.org/officeDocument/2006/relationships/slide" Target="slides/slide117.xml"/><Relationship Id="rId163" Type="http://schemas.openxmlformats.org/officeDocument/2006/relationships/slide" Target="slides/slide159.xml"/><Relationship Id="rId219" Type="http://schemas.openxmlformats.org/officeDocument/2006/relationships/slide" Target="slides/slide215.xml"/><Relationship Id="rId370" Type="http://schemas.openxmlformats.org/officeDocument/2006/relationships/slide" Target="slides/slide366.xml"/><Relationship Id="rId230" Type="http://schemas.openxmlformats.org/officeDocument/2006/relationships/slide" Target="slides/slide226.xml"/><Relationship Id="rId25" Type="http://schemas.openxmlformats.org/officeDocument/2006/relationships/slide" Target="slides/slide21.xml"/><Relationship Id="rId67" Type="http://schemas.openxmlformats.org/officeDocument/2006/relationships/slide" Target="slides/slide63.xml"/><Relationship Id="rId272" Type="http://schemas.openxmlformats.org/officeDocument/2006/relationships/slide" Target="slides/slide268.xml"/><Relationship Id="rId328" Type="http://schemas.openxmlformats.org/officeDocument/2006/relationships/slide" Target="slides/slide324.xml"/><Relationship Id="rId132" Type="http://schemas.openxmlformats.org/officeDocument/2006/relationships/slide" Target="slides/slide128.xml"/><Relationship Id="rId174" Type="http://schemas.openxmlformats.org/officeDocument/2006/relationships/slide" Target="slides/slide170.xml"/><Relationship Id="rId381" Type="http://schemas.openxmlformats.org/officeDocument/2006/relationships/slide" Target="slides/slide377.xml"/><Relationship Id="rId241" Type="http://schemas.openxmlformats.org/officeDocument/2006/relationships/slide" Target="slides/slide237.xml"/><Relationship Id="rId36" Type="http://schemas.openxmlformats.org/officeDocument/2006/relationships/slide" Target="slides/slide32.xml"/><Relationship Id="rId283" Type="http://schemas.openxmlformats.org/officeDocument/2006/relationships/slide" Target="slides/slide279.xml"/><Relationship Id="rId339" Type="http://schemas.openxmlformats.org/officeDocument/2006/relationships/slide" Target="slides/slide335.xml"/><Relationship Id="rId78" Type="http://schemas.openxmlformats.org/officeDocument/2006/relationships/slide" Target="slides/slide74.xml"/><Relationship Id="rId101" Type="http://schemas.openxmlformats.org/officeDocument/2006/relationships/slide" Target="slides/slide97.xml"/><Relationship Id="rId143" Type="http://schemas.openxmlformats.org/officeDocument/2006/relationships/slide" Target="slides/slide139.xml"/><Relationship Id="rId185" Type="http://schemas.openxmlformats.org/officeDocument/2006/relationships/slide" Target="slides/slide181.xml"/><Relationship Id="rId350" Type="http://schemas.openxmlformats.org/officeDocument/2006/relationships/slide" Target="slides/slide346.xml"/><Relationship Id="rId9" Type="http://schemas.openxmlformats.org/officeDocument/2006/relationships/slide" Target="slides/slide5.xml"/><Relationship Id="rId210" Type="http://schemas.openxmlformats.org/officeDocument/2006/relationships/slide" Target="slides/slide206.xml"/><Relationship Id="rId392" Type="http://schemas.microsoft.com/office/2016/11/relationships/changesInfo" Target="changesInfos/changesInfo1.xml"/><Relationship Id="rId252" Type="http://schemas.openxmlformats.org/officeDocument/2006/relationships/slide" Target="slides/slide248.xml"/><Relationship Id="rId294" Type="http://schemas.openxmlformats.org/officeDocument/2006/relationships/slide" Target="slides/slide290.xml"/><Relationship Id="rId308" Type="http://schemas.openxmlformats.org/officeDocument/2006/relationships/slide" Target="slides/slide304.xml"/><Relationship Id="rId47" Type="http://schemas.openxmlformats.org/officeDocument/2006/relationships/slide" Target="slides/slide43.xml"/><Relationship Id="rId89" Type="http://schemas.openxmlformats.org/officeDocument/2006/relationships/slide" Target="slides/slide85.xml"/><Relationship Id="rId112" Type="http://schemas.openxmlformats.org/officeDocument/2006/relationships/slide" Target="slides/slide108.xml"/><Relationship Id="rId154" Type="http://schemas.openxmlformats.org/officeDocument/2006/relationships/slide" Target="slides/slide150.xml"/><Relationship Id="rId361" Type="http://schemas.openxmlformats.org/officeDocument/2006/relationships/slide" Target="slides/slide357.xml"/><Relationship Id="rId196" Type="http://schemas.openxmlformats.org/officeDocument/2006/relationships/slide" Target="slides/slide192.xml"/><Relationship Id="rId16" Type="http://schemas.openxmlformats.org/officeDocument/2006/relationships/slide" Target="slides/slide12.xml"/><Relationship Id="rId221" Type="http://schemas.openxmlformats.org/officeDocument/2006/relationships/slide" Target="slides/slide217.xml"/><Relationship Id="rId242" Type="http://schemas.openxmlformats.org/officeDocument/2006/relationships/slide" Target="slides/slide238.xml"/><Relationship Id="rId263" Type="http://schemas.openxmlformats.org/officeDocument/2006/relationships/slide" Target="slides/slide259.xml"/><Relationship Id="rId284" Type="http://schemas.openxmlformats.org/officeDocument/2006/relationships/slide" Target="slides/slide280.xml"/><Relationship Id="rId319" Type="http://schemas.openxmlformats.org/officeDocument/2006/relationships/slide" Target="slides/slide315.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330" Type="http://schemas.openxmlformats.org/officeDocument/2006/relationships/slide" Target="slides/slide326.xml"/><Relationship Id="rId90" Type="http://schemas.openxmlformats.org/officeDocument/2006/relationships/slide" Target="slides/slide86.xml"/><Relationship Id="rId165" Type="http://schemas.openxmlformats.org/officeDocument/2006/relationships/slide" Target="slides/slide161.xml"/><Relationship Id="rId186" Type="http://schemas.openxmlformats.org/officeDocument/2006/relationships/slide" Target="slides/slide182.xml"/><Relationship Id="rId351" Type="http://schemas.openxmlformats.org/officeDocument/2006/relationships/slide" Target="slides/slide347.xml"/><Relationship Id="rId372" Type="http://schemas.openxmlformats.org/officeDocument/2006/relationships/slide" Target="slides/slide368.xml"/><Relationship Id="rId393" Type="http://schemas.microsoft.com/office/2015/10/relationships/revisionInfo" Target="revisionInfo.xml"/><Relationship Id="rId211" Type="http://schemas.openxmlformats.org/officeDocument/2006/relationships/slide" Target="slides/slide207.xml"/><Relationship Id="rId232" Type="http://schemas.openxmlformats.org/officeDocument/2006/relationships/slide" Target="slides/slide228.xml"/><Relationship Id="rId253" Type="http://schemas.openxmlformats.org/officeDocument/2006/relationships/slide" Target="slides/slide249.xml"/><Relationship Id="rId274" Type="http://schemas.openxmlformats.org/officeDocument/2006/relationships/slide" Target="slides/slide270.xml"/><Relationship Id="rId295" Type="http://schemas.openxmlformats.org/officeDocument/2006/relationships/slide" Target="slides/slide291.xml"/><Relationship Id="rId309" Type="http://schemas.openxmlformats.org/officeDocument/2006/relationships/slide" Target="slides/slide305.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320" Type="http://schemas.openxmlformats.org/officeDocument/2006/relationships/slide" Target="slides/slide316.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97" Type="http://schemas.openxmlformats.org/officeDocument/2006/relationships/slide" Target="slides/slide193.xml"/><Relationship Id="rId341" Type="http://schemas.openxmlformats.org/officeDocument/2006/relationships/slide" Target="slides/slide337.xml"/><Relationship Id="rId362" Type="http://schemas.openxmlformats.org/officeDocument/2006/relationships/slide" Target="slides/slide358.xml"/><Relationship Id="rId383" Type="http://schemas.openxmlformats.org/officeDocument/2006/relationships/slide" Target="slides/slide379.xml"/><Relationship Id="rId201" Type="http://schemas.openxmlformats.org/officeDocument/2006/relationships/slide" Target="slides/slide197.xml"/><Relationship Id="rId222" Type="http://schemas.openxmlformats.org/officeDocument/2006/relationships/slide" Target="slides/slide218.xml"/><Relationship Id="rId243" Type="http://schemas.openxmlformats.org/officeDocument/2006/relationships/slide" Target="slides/slide239.xml"/><Relationship Id="rId264" Type="http://schemas.openxmlformats.org/officeDocument/2006/relationships/slide" Target="slides/slide260.xml"/><Relationship Id="rId285" Type="http://schemas.openxmlformats.org/officeDocument/2006/relationships/slide" Target="slides/slide281.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310" Type="http://schemas.openxmlformats.org/officeDocument/2006/relationships/slide" Target="slides/slide306.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87" Type="http://schemas.openxmlformats.org/officeDocument/2006/relationships/slide" Target="slides/slide183.xml"/><Relationship Id="rId331" Type="http://schemas.openxmlformats.org/officeDocument/2006/relationships/slide" Target="slides/slide327.xml"/><Relationship Id="rId352" Type="http://schemas.openxmlformats.org/officeDocument/2006/relationships/slide" Target="slides/slide348.xml"/><Relationship Id="rId373" Type="http://schemas.openxmlformats.org/officeDocument/2006/relationships/slide" Target="slides/slide369.xml"/><Relationship Id="rId394" Type="http://schemas.microsoft.com/office/2018/10/relationships/authors" Target="authors.xml"/><Relationship Id="rId1" Type="http://schemas.openxmlformats.org/officeDocument/2006/relationships/customXml" Target="../customXml/item1.xml"/><Relationship Id="rId212" Type="http://schemas.openxmlformats.org/officeDocument/2006/relationships/slide" Target="slides/slide208.xml"/><Relationship Id="rId233" Type="http://schemas.openxmlformats.org/officeDocument/2006/relationships/slide" Target="slides/slide229.xml"/><Relationship Id="rId254" Type="http://schemas.openxmlformats.org/officeDocument/2006/relationships/slide" Target="slides/slide250.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275" Type="http://schemas.openxmlformats.org/officeDocument/2006/relationships/slide" Target="slides/slide271.xml"/><Relationship Id="rId296" Type="http://schemas.openxmlformats.org/officeDocument/2006/relationships/slide" Target="slides/slide292.xml"/><Relationship Id="rId300" Type="http://schemas.openxmlformats.org/officeDocument/2006/relationships/slide" Target="slides/slide296.xml"/><Relationship Id="rId60" Type="http://schemas.openxmlformats.org/officeDocument/2006/relationships/slide" Target="slides/slide56.xml"/><Relationship Id="rId81" Type="http://schemas.openxmlformats.org/officeDocument/2006/relationships/slide" Target="slides/slide77.xml"/><Relationship Id="rId135" Type="http://schemas.openxmlformats.org/officeDocument/2006/relationships/slide" Target="slides/slide131.xml"/><Relationship Id="rId156" Type="http://schemas.openxmlformats.org/officeDocument/2006/relationships/slide" Target="slides/slide152.xml"/><Relationship Id="rId177" Type="http://schemas.openxmlformats.org/officeDocument/2006/relationships/slide" Target="slides/slide173.xml"/><Relationship Id="rId198" Type="http://schemas.openxmlformats.org/officeDocument/2006/relationships/slide" Target="slides/slide194.xml"/><Relationship Id="rId321" Type="http://schemas.openxmlformats.org/officeDocument/2006/relationships/slide" Target="slides/slide317.xml"/><Relationship Id="rId342" Type="http://schemas.openxmlformats.org/officeDocument/2006/relationships/slide" Target="slides/slide338.xml"/><Relationship Id="rId363" Type="http://schemas.openxmlformats.org/officeDocument/2006/relationships/slide" Target="slides/slide359.xml"/><Relationship Id="rId384" Type="http://schemas.openxmlformats.org/officeDocument/2006/relationships/slide" Target="slides/slide380.xml"/><Relationship Id="rId202" Type="http://schemas.openxmlformats.org/officeDocument/2006/relationships/slide" Target="slides/slide198.xml"/><Relationship Id="rId223" Type="http://schemas.openxmlformats.org/officeDocument/2006/relationships/slide" Target="slides/slide219.xml"/><Relationship Id="rId244" Type="http://schemas.openxmlformats.org/officeDocument/2006/relationships/slide" Target="slides/slide240.xml"/><Relationship Id="rId18" Type="http://schemas.openxmlformats.org/officeDocument/2006/relationships/slide" Target="slides/slide14.xml"/><Relationship Id="rId39" Type="http://schemas.openxmlformats.org/officeDocument/2006/relationships/slide" Target="slides/slide35.xml"/><Relationship Id="rId265" Type="http://schemas.openxmlformats.org/officeDocument/2006/relationships/slide" Target="slides/slide261.xml"/><Relationship Id="rId286" Type="http://schemas.openxmlformats.org/officeDocument/2006/relationships/slide" Target="slides/slide282.xml"/><Relationship Id="rId50" Type="http://schemas.openxmlformats.org/officeDocument/2006/relationships/slide" Target="slides/slide46.xml"/><Relationship Id="rId104" Type="http://schemas.openxmlformats.org/officeDocument/2006/relationships/slide" Target="slides/slide100.xml"/><Relationship Id="rId125" Type="http://schemas.openxmlformats.org/officeDocument/2006/relationships/slide" Target="slides/slide121.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311" Type="http://schemas.openxmlformats.org/officeDocument/2006/relationships/slide" Target="slides/slide307.xml"/><Relationship Id="rId332" Type="http://schemas.openxmlformats.org/officeDocument/2006/relationships/slide" Target="slides/slide328.xml"/><Relationship Id="rId353" Type="http://schemas.openxmlformats.org/officeDocument/2006/relationships/slide" Target="slides/slide349.xml"/><Relationship Id="rId374" Type="http://schemas.openxmlformats.org/officeDocument/2006/relationships/slide" Target="slides/slide370.xml"/><Relationship Id="rId71" Type="http://schemas.openxmlformats.org/officeDocument/2006/relationships/slide" Target="slides/slide67.xml"/><Relationship Id="rId92" Type="http://schemas.openxmlformats.org/officeDocument/2006/relationships/slide" Target="slides/slide88.xml"/><Relationship Id="rId213" Type="http://schemas.openxmlformats.org/officeDocument/2006/relationships/slide" Target="slides/slide209.xml"/><Relationship Id="rId234" Type="http://schemas.openxmlformats.org/officeDocument/2006/relationships/slide" Target="slides/slide230.xml"/><Relationship Id="rId2" Type="http://schemas.openxmlformats.org/officeDocument/2006/relationships/customXml" Target="../customXml/item2.xml"/><Relationship Id="rId29" Type="http://schemas.openxmlformats.org/officeDocument/2006/relationships/slide" Target="slides/slide25.xml"/><Relationship Id="rId255" Type="http://schemas.openxmlformats.org/officeDocument/2006/relationships/slide" Target="slides/slide251.xml"/><Relationship Id="rId276" Type="http://schemas.openxmlformats.org/officeDocument/2006/relationships/slide" Target="slides/slide272.xml"/><Relationship Id="rId297" Type="http://schemas.openxmlformats.org/officeDocument/2006/relationships/slide" Target="slides/slide293.xml"/><Relationship Id="rId40" Type="http://schemas.openxmlformats.org/officeDocument/2006/relationships/slide" Target="slides/slide36.xml"/><Relationship Id="rId115" Type="http://schemas.openxmlformats.org/officeDocument/2006/relationships/slide" Target="slides/slide111.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301" Type="http://schemas.openxmlformats.org/officeDocument/2006/relationships/slide" Target="slides/slide297.xml"/><Relationship Id="rId322" Type="http://schemas.openxmlformats.org/officeDocument/2006/relationships/slide" Target="slides/slide318.xml"/><Relationship Id="rId343" Type="http://schemas.openxmlformats.org/officeDocument/2006/relationships/slide" Target="slides/slide339.xml"/><Relationship Id="rId364" Type="http://schemas.openxmlformats.org/officeDocument/2006/relationships/slide" Target="slides/slide360.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 Id="rId385" Type="http://schemas.openxmlformats.org/officeDocument/2006/relationships/slide" Target="slides/slide381.xml"/><Relationship Id="rId19" Type="http://schemas.openxmlformats.org/officeDocument/2006/relationships/slide" Target="slides/slide15.xml"/><Relationship Id="rId224" Type="http://schemas.openxmlformats.org/officeDocument/2006/relationships/slide" Target="slides/slide220.xml"/><Relationship Id="rId245" Type="http://schemas.openxmlformats.org/officeDocument/2006/relationships/slide" Target="slides/slide241.xml"/><Relationship Id="rId266" Type="http://schemas.openxmlformats.org/officeDocument/2006/relationships/slide" Target="slides/slide262.xml"/><Relationship Id="rId287" Type="http://schemas.openxmlformats.org/officeDocument/2006/relationships/slide" Target="slides/slide283.xml"/><Relationship Id="rId30" Type="http://schemas.openxmlformats.org/officeDocument/2006/relationships/slide" Target="slides/slide2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312" Type="http://schemas.openxmlformats.org/officeDocument/2006/relationships/slide" Target="slides/slide308.xml"/><Relationship Id="rId333" Type="http://schemas.openxmlformats.org/officeDocument/2006/relationships/slide" Target="slides/slide329.xml"/><Relationship Id="rId354" Type="http://schemas.openxmlformats.org/officeDocument/2006/relationships/slide" Target="slides/slide350.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189" Type="http://schemas.openxmlformats.org/officeDocument/2006/relationships/slide" Target="slides/slide185.xml"/><Relationship Id="rId375" Type="http://schemas.openxmlformats.org/officeDocument/2006/relationships/slide" Target="slides/slide371.xml"/><Relationship Id="rId3" Type="http://schemas.openxmlformats.org/officeDocument/2006/relationships/customXml" Target="../customXml/item3.xml"/><Relationship Id="rId214" Type="http://schemas.openxmlformats.org/officeDocument/2006/relationships/slide" Target="slides/slide210.xml"/><Relationship Id="rId235" Type="http://schemas.openxmlformats.org/officeDocument/2006/relationships/slide" Target="slides/slide231.xml"/><Relationship Id="rId256" Type="http://schemas.openxmlformats.org/officeDocument/2006/relationships/slide" Target="slides/slide252.xml"/><Relationship Id="rId277" Type="http://schemas.openxmlformats.org/officeDocument/2006/relationships/slide" Target="slides/slide273.xml"/><Relationship Id="rId298" Type="http://schemas.openxmlformats.org/officeDocument/2006/relationships/slide" Target="slides/slide294.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302" Type="http://schemas.openxmlformats.org/officeDocument/2006/relationships/slide" Target="slides/slide298.xml"/><Relationship Id="rId323" Type="http://schemas.openxmlformats.org/officeDocument/2006/relationships/slide" Target="slides/slide319.xml"/><Relationship Id="rId344" Type="http://schemas.openxmlformats.org/officeDocument/2006/relationships/slide" Target="slides/slide340.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179" Type="http://schemas.openxmlformats.org/officeDocument/2006/relationships/slide" Target="slides/slide175.xml"/><Relationship Id="rId365" Type="http://schemas.openxmlformats.org/officeDocument/2006/relationships/slide" Target="slides/slide361.xml"/><Relationship Id="rId386" Type="http://schemas.openxmlformats.org/officeDocument/2006/relationships/notesMaster" Target="notesMasters/notesMaster1.xml"/><Relationship Id="rId190" Type="http://schemas.openxmlformats.org/officeDocument/2006/relationships/slide" Target="slides/slide186.xml"/><Relationship Id="rId204" Type="http://schemas.openxmlformats.org/officeDocument/2006/relationships/slide" Target="slides/slide200.xml"/><Relationship Id="rId225" Type="http://schemas.openxmlformats.org/officeDocument/2006/relationships/slide" Target="slides/slide221.xml"/><Relationship Id="rId246" Type="http://schemas.openxmlformats.org/officeDocument/2006/relationships/slide" Target="slides/slide242.xml"/><Relationship Id="rId267" Type="http://schemas.openxmlformats.org/officeDocument/2006/relationships/slide" Target="slides/slide263.xml"/><Relationship Id="rId288" Type="http://schemas.openxmlformats.org/officeDocument/2006/relationships/slide" Target="slides/slide284.xml"/><Relationship Id="rId106" Type="http://schemas.openxmlformats.org/officeDocument/2006/relationships/slide" Target="slides/slide102.xml"/><Relationship Id="rId127" Type="http://schemas.openxmlformats.org/officeDocument/2006/relationships/slide" Target="slides/slide123.xml"/><Relationship Id="rId313" Type="http://schemas.openxmlformats.org/officeDocument/2006/relationships/slide" Target="slides/slide309.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94" Type="http://schemas.openxmlformats.org/officeDocument/2006/relationships/slide" Target="slides/slide90.xml"/><Relationship Id="rId148" Type="http://schemas.openxmlformats.org/officeDocument/2006/relationships/slide" Target="slides/slide144.xml"/><Relationship Id="rId169" Type="http://schemas.openxmlformats.org/officeDocument/2006/relationships/slide" Target="slides/slide165.xml"/><Relationship Id="rId334" Type="http://schemas.openxmlformats.org/officeDocument/2006/relationships/slide" Target="slides/slide330.xml"/><Relationship Id="rId355" Type="http://schemas.openxmlformats.org/officeDocument/2006/relationships/slide" Target="slides/slide351.xml"/><Relationship Id="rId376" Type="http://schemas.openxmlformats.org/officeDocument/2006/relationships/slide" Target="slides/slide372.xml"/><Relationship Id="rId4" Type="http://schemas.openxmlformats.org/officeDocument/2006/relationships/slideMaster" Target="slideMasters/slideMaster1.xml"/><Relationship Id="rId180" Type="http://schemas.openxmlformats.org/officeDocument/2006/relationships/slide" Target="slides/slide176.xml"/><Relationship Id="rId215" Type="http://schemas.openxmlformats.org/officeDocument/2006/relationships/slide" Target="slides/slide211.xml"/><Relationship Id="rId236" Type="http://schemas.openxmlformats.org/officeDocument/2006/relationships/slide" Target="slides/slide232.xml"/><Relationship Id="rId257" Type="http://schemas.openxmlformats.org/officeDocument/2006/relationships/slide" Target="slides/slide253.xml"/><Relationship Id="rId278" Type="http://schemas.openxmlformats.org/officeDocument/2006/relationships/slide" Target="slides/slide274.xml"/><Relationship Id="rId303" Type="http://schemas.openxmlformats.org/officeDocument/2006/relationships/slide" Target="slides/slide299.xml"/><Relationship Id="rId42" Type="http://schemas.openxmlformats.org/officeDocument/2006/relationships/slide" Target="slides/slide38.xml"/><Relationship Id="rId84" Type="http://schemas.openxmlformats.org/officeDocument/2006/relationships/slide" Target="slides/slide80.xml"/><Relationship Id="rId138" Type="http://schemas.openxmlformats.org/officeDocument/2006/relationships/slide" Target="slides/slide134.xml"/><Relationship Id="rId345" Type="http://schemas.openxmlformats.org/officeDocument/2006/relationships/slide" Target="slides/slide341.xml"/><Relationship Id="rId387" Type="http://schemas.openxmlformats.org/officeDocument/2006/relationships/handoutMaster" Target="handoutMasters/handoutMaster1.xml"/><Relationship Id="rId191" Type="http://schemas.openxmlformats.org/officeDocument/2006/relationships/slide" Target="slides/slide187.xml"/><Relationship Id="rId205" Type="http://schemas.openxmlformats.org/officeDocument/2006/relationships/slide" Target="slides/slide201.xml"/><Relationship Id="rId247" Type="http://schemas.openxmlformats.org/officeDocument/2006/relationships/slide" Target="slides/slide243.xml"/><Relationship Id="rId107" Type="http://schemas.openxmlformats.org/officeDocument/2006/relationships/slide" Target="slides/slide103.xml"/><Relationship Id="rId289" Type="http://schemas.openxmlformats.org/officeDocument/2006/relationships/slide" Target="slides/slide285.xml"/><Relationship Id="rId11" Type="http://schemas.openxmlformats.org/officeDocument/2006/relationships/slide" Target="slides/slide7.xml"/><Relationship Id="rId53" Type="http://schemas.openxmlformats.org/officeDocument/2006/relationships/slide" Target="slides/slide49.xml"/><Relationship Id="rId149" Type="http://schemas.openxmlformats.org/officeDocument/2006/relationships/slide" Target="slides/slide145.xml"/><Relationship Id="rId314" Type="http://schemas.openxmlformats.org/officeDocument/2006/relationships/slide" Target="slides/slide310.xml"/><Relationship Id="rId356" Type="http://schemas.openxmlformats.org/officeDocument/2006/relationships/slide" Target="slides/slide352.xml"/><Relationship Id="rId95" Type="http://schemas.openxmlformats.org/officeDocument/2006/relationships/slide" Target="slides/slide91.xml"/><Relationship Id="rId160" Type="http://schemas.openxmlformats.org/officeDocument/2006/relationships/slide" Target="slides/slide156.xml"/><Relationship Id="rId216" Type="http://schemas.openxmlformats.org/officeDocument/2006/relationships/slide" Target="slides/slide212.xml"/><Relationship Id="rId258" Type="http://schemas.openxmlformats.org/officeDocument/2006/relationships/slide" Target="slides/slide254.xml"/><Relationship Id="rId22" Type="http://schemas.openxmlformats.org/officeDocument/2006/relationships/slide" Target="slides/slide18.xml"/><Relationship Id="rId64" Type="http://schemas.openxmlformats.org/officeDocument/2006/relationships/slide" Target="slides/slide60.xml"/><Relationship Id="rId118" Type="http://schemas.openxmlformats.org/officeDocument/2006/relationships/slide" Target="slides/slide114.xml"/><Relationship Id="rId325" Type="http://schemas.openxmlformats.org/officeDocument/2006/relationships/slide" Target="slides/slide321.xml"/><Relationship Id="rId367" Type="http://schemas.openxmlformats.org/officeDocument/2006/relationships/slide" Target="slides/slide363.xml"/><Relationship Id="rId171" Type="http://schemas.openxmlformats.org/officeDocument/2006/relationships/slide" Target="slides/slide167.xml"/><Relationship Id="rId227" Type="http://schemas.openxmlformats.org/officeDocument/2006/relationships/slide" Target="slides/slide223.xml"/><Relationship Id="rId269" Type="http://schemas.openxmlformats.org/officeDocument/2006/relationships/slide" Target="slides/slide265.xml"/><Relationship Id="rId33" Type="http://schemas.openxmlformats.org/officeDocument/2006/relationships/slide" Target="slides/slide29.xml"/><Relationship Id="rId129" Type="http://schemas.openxmlformats.org/officeDocument/2006/relationships/slide" Target="slides/slide125.xml"/><Relationship Id="rId280" Type="http://schemas.openxmlformats.org/officeDocument/2006/relationships/slide" Target="slides/slide276.xml"/><Relationship Id="rId336" Type="http://schemas.openxmlformats.org/officeDocument/2006/relationships/slide" Target="slides/slide332.xml"/><Relationship Id="rId75" Type="http://schemas.openxmlformats.org/officeDocument/2006/relationships/slide" Target="slides/slide71.xml"/><Relationship Id="rId140" Type="http://schemas.openxmlformats.org/officeDocument/2006/relationships/slide" Target="slides/slide136.xml"/><Relationship Id="rId182" Type="http://schemas.openxmlformats.org/officeDocument/2006/relationships/slide" Target="slides/slide178.xml"/><Relationship Id="rId378" Type="http://schemas.openxmlformats.org/officeDocument/2006/relationships/slide" Target="slides/slide374.xml"/><Relationship Id="rId6" Type="http://schemas.openxmlformats.org/officeDocument/2006/relationships/slide" Target="slides/slide2.xml"/><Relationship Id="rId238" Type="http://schemas.openxmlformats.org/officeDocument/2006/relationships/slide" Target="slides/slide234.xml"/><Relationship Id="rId291" Type="http://schemas.openxmlformats.org/officeDocument/2006/relationships/slide" Target="slides/slide287.xml"/><Relationship Id="rId305" Type="http://schemas.openxmlformats.org/officeDocument/2006/relationships/slide" Target="slides/slide301.xml"/><Relationship Id="rId347" Type="http://schemas.openxmlformats.org/officeDocument/2006/relationships/slide" Target="slides/slide343.xml"/><Relationship Id="rId44" Type="http://schemas.openxmlformats.org/officeDocument/2006/relationships/slide" Target="slides/slide40.xml"/><Relationship Id="rId86" Type="http://schemas.openxmlformats.org/officeDocument/2006/relationships/slide" Target="slides/slide82.xml"/><Relationship Id="rId151" Type="http://schemas.openxmlformats.org/officeDocument/2006/relationships/slide" Target="slides/slide147.xml"/><Relationship Id="rId389" Type="http://schemas.openxmlformats.org/officeDocument/2006/relationships/viewProps" Target="viewProps.xml"/><Relationship Id="rId193" Type="http://schemas.openxmlformats.org/officeDocument/2006/relationships/slide" Target="slides/slide189.xml"/><Relationship Id="rId207" Type="http://schemas.openxmlformats.org/officeDocument/2006/relationships/slide" Target="slides/slide203.xml"/><Relationship Id="rId249" Type="http://schemas.openxmlformats.org/officeDocument/2006/relationships/slide" Target="slides/slide245.xml"/><Relationship Id="rId13" Type="http://schemas.openxmlformats.org/officeDocument/2006/relationships/slide" Target="slides/slide9.xml"/><Relationship Id="rId109" Type="http://schemas.openxmlformats.org/officeDocument/2006/relationships/slide" Target="slides/slide105.xml"/><Relationship Id="rId260" Type="http://schemas.openxmlformats.org/officeDocument/2006/relationships/slide" Target="slides/slide256.xml"/><Relationship Id="rId316" Type="http://schemas.openxmlformats.org/officeDocument/2006/relationships/slide" Target="slides/slide312.xml"/><Relationship Id="rId55" Type="http://schemas.openxmlformats.org/officeDocument/2006/relationships/slide" Target="slides/slide51.xml"/><Relationship Id="rId97" Type="http://schemas.openxmlformats.org/officeDocument/2006/relationships/slide" Target="slides/slide93.xml"/><Relationship Id="rId120" Type="http://schemas.openxmlformats.org/officeDocument/2006/relationships/slide" Target="slides/slide116.xml"/><Relationship Id="rId358" Type="http://schemas.openxmlformats.org/officeDocument/2006/relationships/slide" Target="slides/slide354.xml"/><Relationship Id="rId162" Type="http://schemas.openxmlformats.org/officeDocument/2006/relationships/slide" Target="slides/slide158.xml"/><Relationship Id="rId218" Type="http://schemas.openxmlformats.org/officeDocument/2006/relationships/slide" Target="slides/slide214.xml"/><Relationship Id="rId271" Type="http://schemas.openxmlformats.org/officeDocument/2006/relationships/slide" Target="slides/slide267.xml"/><Relationship Id="rId24" Type="http://schemas.openxmlformats.org/officeDocument/2006/relationships/slide" Target="slides/slide20.xml"/><Relationship Id="rId66" Type="http://schemas.openxmlformats.org/officeDocument/2006/relationships/slide" Target="slides/slide62.xml"/><Relationship Id="rId131" Type="http://schemas.openxmlformats.org/officeDocument/2006/relationships/slide" Target="slides/slide127.xml"/><Relationship Id="rId327" Type="http://schemas.openxmlformats.org/officeDocument/2006/relationships/slide" Target="slides/slide323.xml"/><Relationship Id="rId369" Type="http://schemas.openxmlformats.org/officeDocument/2006/relationships/slide" Target="slides/slide365.xml"/><Relationship Id="rId173" Type="http://schemas.openxmlformats.org/officeDocument/2006/relationships/slide" Target="slides/slide169.xml"/><Relationship Id="rId229" Type="http://schemas.openxmlformats.org/officeDocument/2006/relationships/slide" Target="slides/slide225.xml"/><Relationship Id="rId380" Type="http://schemas.openxmlformats.org/officeDocument/2006/relationships/slide" Target="slides/slide376.xml"/><Relationship Id="rId240" Type="http://schemas.openxmlformats.org/officeDocument/2006/relationships/slide" Target="slides/slide236.xml"/><Relationship Id="rId35" Type="http://schemas.openxmlformats.org/officeDocument/2006/relationships/slide" Target="slides/slide31.xml"/><Relationship Id="rId77" Type="http://schemas.openxmlformats.org/officeDocument/2006/relationships/slide" Target="slides/slide73.xml"/><Relationship Id="rId100" Type="http://schemas.openxmlformats.org/officeDocument/2006/relationships/slide" Target="slides/slide96.xml"/><Relationship Id="rId282" Type="http://schemas.openxmlformats.org/officeDocument/2006/relationships/slide" Target="slides/slide278.xml"/><Relationship Id="rId338" Type="http://schemas.openxmlformats.org/officeDocument/2006/relationships/slide" Target="slides/slide334.xml"/><Relationship Id="rId8" Type="http://schemas.openxmlformats.org/officeDocument/2006/relationships/slide" Target="slides/slide4.xml"/><Relationship Id="rId142" Type="http://schemas.openxmlformats.org/officeDocument/2006/relationships/slide" Target="slides/slide138.xml"/><Relationship Id="rId184" Type="http://schemas.openxmlformats.org/officeDocument/2006/relationships/slide" Target="slides/slide180.xml"/><Relationship Id="rId391" Type="http://schemas.openxmlformats.org/officeDocument/2006/relationships/tableStyles" Target="tableStyles.xml"/><Relationship Id="rId251" Type="http://schemas.openxmlformats.org/officeDocument/2006/relationships/slide" Target="slides/slide247.xml"/><Relationship Id="rId46" Type="http://schemas.openxmlformats.org/officeDocument/2006/relationships/slide" Target="slides/slide42.xml"/><Relationship Id="rId293" Type="http://schemas.openxmlformats.org/officeDocument/2006/relationships/slide" Target="slides/slide289.xml"/><Relationship Id="rId307" Type="http://schemas.openxmlformats.org/officeDocument/2006/relationships/slide" Target="slides/slide303.xml"/><Relationship Id="rId349" Type="http://schemas.openxmlformats.org/officeDocument/2006/relationships/slide" Target="slides/slide345.xml"/><Relationship Id="rId88" Type="http://schemas.openxmlformats.org/officeDocument/2006/relationships/slide" Target="slides/slide84.xml"/><Relationship Id="rId111" Type="http://schemas.openxmlformats.org/officeDocument/2006/relationships/slide" Target="slides/slide107.xml"/><Relationship Id="rId153" Type="http://schemas.openxmlformats.org/officeDocument/2006/relationships/slide" Target="slides/slide149.xml"/><Relationship Id="rId195" Type="http://schemas.openxmlformats.org/officeDocument/2006/relationships/slide" Target="slides/slide191.xml"/><Relationship Id="rId209" Type="http://schemas.openxmlformats.org/officeDocument/2006/relationships/slide" Target="slides/slide205.xml"/><Relationship Id="rId360" Type="http://schemas.openxmlformats.org/officeDocument/2006/relationships/slide" Target="slides/slide356.xml"/><Relationship Id="rId220" Type="http://schemas.openxmlformats.org/officeDocument/2006/relationships/slide" Target="slides/slide216.xml"/><Relationship Id="rId15" Type="http://schemas.openxmlformats.org/officeDocument/2006/relationships/slide" Target="slides/slide11.xml"/><Relationship Id="rId57" Type="http://schemas.openxmlformats.org/officeDocument/2006/relationships/slide" Target="slides/slide53.xml"/><Relationship Id="rId262" Type="http://schemas.openxmlformats.org/officeDocument/2006/relationships/slide" Target="slides/slide258.xml"/><Relationship Id="rId318" Type="http://schemas.openxmlformats.org/officeDocument/2006/relationships/slide" Target="slides/slide314.xml"/><Relationship Id="rId99" Type="http://schemas.openxmlformats.org/officeDocument/2006/relationships/slide" Target="slides/slide95.xml"/><Relationship Id="rId122" Type="http://schemas.openxmlformats.org/officeDocument/2006/relationships/slide" Target="slides/slide118.xml"/><Relationship Id="rId164" Type="http://schemas.openxmlformats.org/officeDocument/2006/relationships/slide" Target="slides/slide160.xml"/><Relationship Id="rId371" Type="http://schemas.openxmlformats.org/officeDocument/2006/relationships/slide" Target="slides/slide367.xml"/><Relationship Id="rId26" Type="http://schemas.openxmlformats.org/officeDocument/2006/relationships/slide" Target="slides/slide22.xml"/><Relationship Id="rId231" Type="http://schemas.openxmlformats.org/officeDocument/2006/relationships/slide" Target="slides/slide227.xml"/><Relationship Id="rId273" Type="http://schemas.openxmlformats.org/officeDocument/2006/relationships/slide" Target="slides/slide269.xml"/><Relationship Id="rId329" Type="http://schemas.openxmlformats.org/officeDocument/2006/relationships/slide" Target="slides/slide325.xml"/><Relationship Id="rId68" Type="http://schemas.openxmlformats.org/officeDocument/2006/relationships/slide" Target="slides/slide64.xml"/><Relationship Id="rId133" Type="http://schemas.openxmlformats.org/officeDocument/2006/relationships/slide" Target="slides/slide129.xml"/><Relationship Id="rId175" Type="http://schemas.openxmlformats.org/officeDocument/2006/relationships/slide" Target="slides/slide171.xml"/><Relationship Id="rId340" Type="http://schemas.openxmlformats.org/officeDocument/2006/relationships/slide" Target="slides/slide336.xml"/><Relationship Id="rId200" Type="http://schemas.openxmlformats.org/officeDocument/2006/relationships/slide" Target="slides/slide196.xml"/><Relationship Id="rId382" Type="http://schemas.openxmlformats.org/officeDocument/2006/relationships/slide" Target="slides/slide37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ESTIA Dominique" userId="f1c635c3-2c28-42f3-a23c-b74d8d0c56c0" providerId="ADAL" clId="{4085F381-63FC-4ECB-A391-442E70A4A72A}"/>
    <pc:docChg chg="modSld">
      <pc:chgData name="CRESTIA Dominique" userId="f1c635c3-2c28-42f3-a23c-b74d8d0c56c0" providerId="ADAL" clId="{4085F381-63FC-4ECB-A391-442E70A4A72A}" dt="2026-02-19T12:58:29.283" v="46"/>
      <pc:docMkLst>
        <pc:docMk/>
      </pc:docMkLst>
      <pc:sldChg chg="addSp modSp mod">
        <pc:chgData name="CRESTIA Dominique" userId="f1c635c3-2c28-42f3-a23c-b74d8d0c56c0" providerId="ADAL" clId="{4085F381-63FC-4ECB-A391-442E70A4A72A}" dt="2026-01-26T14:33:07.205" v="45" actId="1076"/>
        <pc:sldMkLst>
          <pc:docMk/>
          <pc:sldMk cId="119520481" sldId="334"/>
        </pc:sldMkLst>
        <pc:spChg chg="add mod">
          <ac:chgData name="CRESTIA Dominique" userId="f1c635c3-2c28-42f3-a23c-b74d8d0c56c0" providerId="ADAL" clId="{4085F381-63FC-4ECB-A391-442E70A4A72A}" dt="2026-01-26T14:33:07.205" v="45" actId="1076"/>
          <ac:spMkLst>
            <pc:docMk/>
            <pc:sldMk cId="119520481" sldId="334"/>
            <ac:spMk id="4" creationId="{A85A1187-9DFB-A4D7-9CA4-F39132AF97F3}"/>
          </ac:spMkLst>
        </pc:spChg>
      </pc:sldChg>
      <pc:sldChg chg="modSp">
        <pc:chgData name="CRESTIA Dominique" userId="f1c635c3-2c28-42f3-a23c-b74d8d0c56c0" providerId="ADAL" clId="{4085F381-63FC-4ECB-A391-442E70A4A72A}" dt="2026-02-19T12:58:29.283" v="46"/>
        <pc:sldMkLst>
          <pc:docMk/>
          <pc:sldMk cId="3916865828" sldId="350"/>
        </pc:sldMkLst>
        <pc:spChg chg="mod">
          <ac:chgData name="CRESTIA Dominique" userId="f1c635c3-2c28-42f3-a23c-b74d8d0c56c0" providerId="ADAL" clId="{4085F381-63FC-4ECB-A391-442E70A4A72A}" dt="2026-02-19T12:58:29.283" v="46"/>
          <ac:spMkLst>
            <pc:docMk/>
            <pc:sldMk cId="3916865828" sldId="350"/>
            <ac:spMk id="3" creationId="{BA08E239-6412-6CD9-B401-ED36B0CCBB41}"/>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Classeur1"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2"/>
              </a:solidFill>
              <a:round/>
            </a:ln>
            <a:effectLst/>
          </c:spPr>
          <c:marker>
            <c:symbol val="none"/>
          </c:marker>
          <c:dLbls>
            <c:dLbl>
              <c:idx val="1"/>
              <c:layout>
                <c:manualLayout>
                  <c:x val="-1.9921892472207324E-17"/>
                  <c:y val="-1.247563506016915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C31-4C42-B9E3-EE7B5FA6818B}"/>
                </c:ext>
              </c:extLst>
            </c:dLbl>
            <c:dLbl>
              <c:idx val="9"/>
              <c:layout>
                <c:manualLayout>
                  <c:x val="0"/>
                  <c:y val="-1.559454382521144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C31-4C42-B9E3-EE7B5FA681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fr-F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noFill/>
                      <a:round/>
                    </a:ln>
                    <a:effectLst/>
                  </c:spPr>
                </c15:leaderLines>
              </c:ext>
            </c:extLst>
          </c:dLbls>
          <c:cat>
            <c:numRef>
              <c:f>Feuil1!$A$2:$W$2</c:f>
              <c:numCache>
                <c:formatCode>0</c:formatCode>
                <c:ptCount val="23"/>
                <c:pt idx="0">
                  <c:v>24</c:v>
                </c:pt>
                <c:pt idx="1">
                  <c:v>31</c:v>
                </c:pt>
                <c:pt idx="2">
                  <c:v>41</c:v>
                </c:pt>
                <c:pt idx="3">
                  <c:v>55</c:v>
                </c:pt>
                <c:pt idx="4">
                  <c:v>66</c:v>
                </c:pt>
                <c:pt idx="5">
                  <c:v>72</c:v>
                </c:pt>
                <c:pt idx="6">
                  <c:v>82</c:v>
                </c:pt>
                <c:pt idx="7">
                  <c:v>89</c:v>
                </c:pt>
                <c:pt idx="8">
                  <c:v>93</c:v>
                </c:pt>
                <c:pt idx="9">
                  <c:v>102</c:v>
                </c:pt>
                <c:pt idx="10">
                  <c:v>120</c:v>
                </c:pt>
                <c:pt idx="11">
                  <c:v>129</c:v>
                </c:pt>
                <c:pt idx="12">
                  <c:v>136</c:v>
                </c:pt>
                <c:pt idx="13">
                  <c:v>143</c:v>
                </c:pt>
                <c:pt idx="14">
                  <c:v>152</c:v>
                </c:pt>
                <c:pt idx="15">
                  <c:v>157</c:v>
                </c:pt>
                <c:pt idx="16">
                  <c:v>165</c:v>
                </c:pt>
                <c:pt idx="17">
                  <c:v>174</c:v>
                </c:pt>
                <c:pt idx="18">
                  <c:v>177</c:v>
                </c:pt>
                <c:pt idx="19">
                  <c:v>185</c:v>
                </c:pt>
                <c:pt idx="20">
                  <c:v>192</c:v>
                </c:pt>
                <c:pt idx="21">
                  <c:v>206</c:v>
                </c:pt>
                <c:pt idx="22">
                  <c:v>212</c:v>
                </c:pt>
              </c:numCache>
            </c:numRef>
          </c:cat>
          <c:val>
            <c:numRef>
              <c:f>Feuil1!$A$3:$W$3</c:f>
              <c:numCache>
                <c:formatCode>General</c:formatCode>
                <c:ptCount val="23"/>
                <c:pt idx="0">
                  <c:v>5.21</c:v>
                </c:pt>
                <c:pt idx="1">
                  <c:v>5.97</c:v>
                </c:pt>
                <c:pt idx="2">
                  <c:v>5.9</c:v>
                </c:pt>
                <c:pt idx="3">
                  <c:v>5.7</c:v>
                </c:pt>
                <c:pt idx="4">
                  <c:v>5.77</c:v>
                </c:pt>
                <c:pt idx="5">
                  <c:v>5.77</c:v>
                </c:pt>
                <c:pt idx="6">
                  <c:v>5.38</c:v>
                </c:pt>
                <c:pt idx="7">
                  <c:v>4.8099999999999996</c:v>
                </c:pt>
                <c:pt idx="8">
                  <c:v>3.98</c:v>
                </c:pt>
                <c:pt idx="9">
                  <c:v>3.65</c:v>
                </c:pt>
                <c:pt idx="10">
                  <c:v>3.57</c:v>
                </c:pt>
                <c:pt idx="11">
                  <c:v>0.5</c:v>
                </c:pt>
                <c:pt idx="12">
                  <c:v>3.19</c:v>
                </c:pt>
                <c:pt idx="13">
                  <c:v>0.5</c:v>
                </c:pt>
                <c:pt idx="14">
                  <c:v>3.21</c:v>
                </c:pt>
                <c:pt idx="15">
                  <c:v>3.52</c:v>
                </c:pt>
                <c:pt idx="16">
                  <c:v>0.5</c:v>
                </c:pt>
                <c:pt idx="17">
                  <c:v>0</c:v>
                </c:pt>
                <c:pt idx="18">
                  <c:v>0.5</c:v>
                </c:pt>
                <c:pt idx="19">
                  <c:v>0</c:v>
                </c:pt>
                <c:pt idx="20">
                  <c:v>0.5</c:v>
                </c:pt>
                <c:pt idx="21">
                  <c:v>0</c:v>
                </c:pt>
                <c:pt idx="22">
                  <c:v>0</c:v>
                </c:pt>
              </c:numCache>
            </c:numRef>
          </c:val>
          <c:smooth val="0"/>
          <c:extLst>
            <c:ext xmlns:c16="http://schemas.microsoft.com/office/drawing/2014/chart" uri="{C3380CC4-5D6E-409C-BE32-E72D297353CC}">
              <c16:uniqueId val="{00000000-E540-4F3A-B287-AFC81CD56687}"/>
            </c:ext>
          </c:extLst>
        </c:ser>
        <c:dLbls>
          <c:showLegendKey val="0"/>
          <c:showVal val="0"/>
          <c:showCatName val="0"/>
          <c:showSerName val="0"/>
          <c:showPercent val="0"/>
          <c:showBubbleSize val="0"/>
        </c:dLbls>
        <c:smooth val="0"/>
        <c:axId val="1866265952"/>
        <c:axId val="1864722592"/>
      </c:lineChart>
      <c:catAx>
        <c:axId val="1866265952"/>
        <c:scaling>
          <c:orientation val="minMax"/>
        </c:scaling>
        <c:delete val="0"/>
        <c:axPos val="b"/>
        <c:numFmt formatCode="0"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fr-FR"/>
          </a:p>
        </c:txPr>
        <c:crossAx val="1864722592"/>
        <c:crosses val="autoZero"/>
        <c:auto val="1"/>
        <c:lblAlgn val="ctr"/>
        <c:lblOffset val="100"/>
        <c:noMultiLvlLbl val="0"/>
      </c:catAx>
      <c:valAx>
        <c:axId val="18647225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fr-FR"/>
          </a:p>
        </c:txPr>
        <c:crossAx val="186626595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fr-FR"/>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0.07905</cdr:x>
      <cdr:y>0.05535</cdr:y>
    </cdr:from>
    <cdr:to>
      <cdr:x>0.07905</cdr:x>
      <cdr:y>0.12598</cdr:y>
    </cdr:to>
    <cdr:cxnSp macro="">
      <cdr:nvCxnSpPr>
        <cdr:cNvPr id="3" name="Connecteur droit avec flèche 2">
          <a:extLst xmlns:a="http://schemas.openxmlformats.org/drawingml/2006/main">
            <a:ext uri="{FF2B5EF4-FFF2-40B4-BE49-F238E27FC236}">
              <a16:creationId xmlns:a16="http://schemas.microsoft.com/office/drawing/2014/main" id="{92B2D377-0C20-440E-B02E-790ADAA36F1B}"/>
            </a:ext>
          </a:extLst>
        </cdr:cNvPr>
        <cdr:cNvCxnSpPr/>
      </cdr:nvCxnSpPr>
      <cdr:spPr>
        <a:xfrm xmlns:a="http://schemas.openxmlformats.org/drawingml/2006/main">
          <a:off x="923871" y="225377"/>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0.14616</cdr:x>
      <cdr:y>0.05428</cdr:y>
    </cdr:from>
    <cdr:to>
      <cdr:x>0.14616</cdr:x>
      <cdr:y>0.12491</cdr:y>
    </cdr:to>
    <cdr:cxnSp macro="">
      <cdr:nvCxnSpPr>
        <cdr:cNvPr id="4" name="Connecteur droit avec flèche 3">
          <a:extLst xmlns:a="http://schemas.openxmlformats.org/drawingml/2006/main">
            <a:ext uri="{FF2B5EF4-FFF2-40B4-BE49-F238E27FC236}">
              <a16:creationId xmlns:a16="http://schemas.microsoft.com/office/drawing/2014/main" id="{51870337-7EED-4050-A85E-35068D823268}"/>
            </a:ext>
          </a:extLst>
        </cdr:cNvPr>
        <cdr:cNvCxnSpPr/>
      </cdr:nvCxnSpPr>
      <cdr:spPr>
        <a:xfrm xmlns:a="http://schemas.openxmlformats.org/drawingml/2006/main">
          <a:off x="1708197" y="221020"/>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0.10378</cdr:x>
      <cdr:y>0.05428</cdr:y>
    </cdr:from>
    <cdr:to>
      <cdr:x>0.10378</cdr:x>
      <cdr:y>0.12491</cdr:y>
    </cdr:to>
    <cdr:cxnSp macro="">
      <cdr:nvCxnSpPr>
        <cdr:cNvPr id="5" name="Connecteur droit avec flèche 4">
          <a:extLst xmlns:a="http://schemas.openxmlformats.org/drawingml/2006/main">
            <a:ext uri="{FF2B5EF4-FFF2-40B4-BE49-F238E27FC236}">
              <a16:creationId xmlns:a16="http://schemas.microsoft.com/office/drawing/2014/main" id="{51870337-7EED-4050-A85E-35068D823268}"/>
            </a:ext>
          </a:extLst>
        </cdr:cNvPr>
        <cdr:cNvCxnSpPr/>
      </cdr:nvCxnSpPr>
      <cdr:spPr>
        <a:xfrm xmlns:a="http://schemas.openxmlformats.org/drawingml/2006/main">
          <a:off x="1212895" y="221020"/>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0.12334</cdr:x>
      <cdr:y>0.05428</cdr:y>
    </cdr:from>
    <cdr:to>
      <cdr:x>0.12334</cdr:x>
      <cdr:y>0.12491</cdr:y>
    </cdr:to>
    <cdr:cxnSp macro="">
      <cdr:nvCxnSpPr>
        <cdr:cNvPr id="6" name="Connecteur droit avec flèche 5">
          <a:extLst xmlns:a="http://schemas.openxmlformats.org/drawingml/2006/main">
            <a:ext uri="{FF2B5EF4-FFF2-40B4-BE49-F238E27FC236}">
              <a16:creationId xmlns:a16="http://schemas.microsoft.com/office/drawing/2014/main" id="{51870337-7EED-4050-A85E-35068D823268}"/>
            </a:ext>
          </a:extLst>
        </cdr:cNvPr>
        <cdr:cNvCxnSpPr/>
      </cdr:nvCxnSpPr>
      <cdr:spPr>
        <a:xfrm xmlns:a="http://schemas.openxmlformats.org/drawingml/2006/main">
          <a:off x="1441496" y="221020"/>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0.34529</cdr:x>
      <cdr:y>0.11985</cdr:y>
    </cdr:from>
    <cdr:to>
      <cdr:x>0.34529</cdr:x>
      <cdr:y>0.18704</cdr:y>
    </cdr:to>
    <cdr:cxnSp macro="">
      <cdr:nvCxnSpPr>
        <cdr:cNvPr id="7" name="Connecteur droit avec flèche 6">
          <a:extLst xmlns:a="http://schemas.openxmlformats.org/drawingml/2006/main">
            <a:ext uri="{FF2B5EF4-FFF2-40B4-BE49-F238E27FC236}">
              <a16:creationId xmlns:a16="http://schemas.microsoft.com/office/drawing/2014/main" id="{370CAAE5-D29E-4373-B41C-7F2A7E15AF08}"/>
            </a:ext>
          </a:extLst>
        </cdr:cNvPr>
        <cdr:cNvCxnSpPr/>
      </cdr:nvCxnSpPr>
      <cdr:spPr>
        <a:xfrm xmlns:a="http://schemas.openxmlformats.org/drawingml/2006/main">
          <a:off x="4035465" y="488022"/>
          <a:ext cx="0" cy="27360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0.38033</cdr:x>
      <cdr:y>0.12146</cdr:y>
    </cdr:from>
    <cdr:to>
      <cdr:x>0.38033</cdr:x>
      <cdr:y>0.18865</cdr:y>
    </cdr:to>
    <cdr:cxnSp macro="">
      <cdr:nvCxnSpPr>
        <cdr:cNvPr id="9" name="Connecteur droit avec flèche 8">
          <a:extLst xmlns:a="http://schemas.openxmlformats.org/drawingml/2006/main">
            <a:ext uri="{FF2B5EF4-FFF2-40B4-BE49-F238E27FC236}">
              <a16:creationId xmlns:a16="http://schemas.microsoft.com/office/drawing/2014/main" id="{370CAAE5-D29E-4373-B41C-7F2A7E15AF08}"/>
            </a:ext>
          </a:extLst>
        </cdr:cNvPr>
        <cdr:cNvCxnSpPr/>
      </cdr:nvCxnSpPr>
      <cdr:spPr>
        <a:xfrm xmlns:a="http://schemas.openxmlformats.org/drawingml/2006/main">
          <a:off x="4444983" y="494577"/>
          <a:ext cx="0" cy="27360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0.41076</cdr:x>
      <cdr:y>0.1236</cdr:y>
    </cdr:from>
    <cdr:to>
      <cdr:x>0.41076</cdr:x>
      <cdr:y>0.19079</cdr:y>
    </cdr:to>
    <cdr:cxnSp macro="">
      <cdr:nvCxnSpPr>
        <cdr:cNvPr id="10" name="Connecteur droit avec flèche 9">
          <a:extLst xmlns:a="http://schemas.openxmlformats.org/drawingml/2006/main">
            <a:ext uri="{FF2B5EF4-FFF2-40B4-BE49-F238E27FC236}">
              <a16:creationId xmlns:a16="http://schemas.microsoft.com/office/drawing/2014/main" id="{A14664D2-10BF-424C-8D18-36D16583D95E}"/>
            </a:ext>
          </a:extLst>
        </cdr:cNvPr>
        <cdr:cNvCxnSpPr/>
      </cdr:nvCxnSpPr>
      <cdr:spPr>
        <a:xfrm xmlns:a="http://schemas.openxmlformats.org/drawingml/2006/main">
          <a:off x="4800624" y="503291"/>
          <a:ext cx="0" cy="27360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0.18962</cdr:x>
      <cdr:y>0.09532</cdr:y>
    </cdr:from>
    <cdr:to>
      <cdr:x>0.18962</cdr:x>
      <cdr:y>0.16594</cdr:y>
    </cdr:to>
    <cdr:cxnSp macro="">
      <cdr:nvCxnSpPr>
        <cdr:cNvPr id="14" name="Connecteur droit avec flèche 13">
          <a:extLst xmlns:a="http://schemas.openxmlformats.org/drawingml/2006/main">
            <a:ext uri="{FF2B5EF4-FFF2-40B4-BE49-F238E27FC236}">
              <a16:creationId xmlns:a16="http://schemas.microsoft.com/office/drawing/2014/main" id="{A6625BC2-5AC6-417A-BCCB-983C1A272477}"/>
            </a:ext>
          </a:extLst>
        </cdr:cNvPr>
        <cdr:cNvCxnSpPr/>
      </cdr:nvCxnSpPr>
      <cdr:spPr>
        <a:xfrm xmlns:a="http://schemas.openxmlformats.org/drawingml/2006/main">
          <a:off x="2216122" y="388130"/>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0.21652</cdr:x>
      <cdr:y>0.09532</cdr:y>
    </cdr:from>
    <cdr:to>
      <cdr:x>0.21652</cdr:x>
      <cdr:y>0.16594</cdr:y>
    </cdr:to>
    <cdr:cxnSp macro="">
      <cdr:nvCxnSpPr>
        <cdr:cNvPr id="15" name="Connecteur droit avec flèche 14">
          <a:extLst xmlns:a="http://schemas.openxmlformats.org/drawingml/2006/main">
            <a:ext uri="{FF2B5EF4-FFF2-40B4-BE49-F238E27FC236}">
              <a16:creationId xmlns:a16="http://schemas.microsoft.com/office/drawing/2014/main" id="{A6625BC2-5AC6-417A-BCCB-983C1A272477}"/>
            </a:ext>
          </a:extLst>
        </cdr:cNvPr>
        <cdr:cNvCxnSpPr/>
      </cdr:nvCxnSpPr>
      <cdr:spPr>
        <a:xfrm xmlns:a="http://schemas.openxmlformats.org/drawingml/2006/main">
          <a:off x="2530507" y="388130"/>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0.15254</cdr:x>
      <cdr:y>0.03545</cdr:y>
    </cdr:from>
    <cdr:to>
      <cdr:x>0.25271</cdr:x>
      <cdr:y>0.12177</cdr:y>
    </cdr:to>
    <cdr:sp macro="" textlink="">
      <cdr:nvSpPr>
        <cdr:cNvPr id="16" name="ZoneTexte 15">
          <a:extLst xmlns:a="http://schemas.openxmlformats.org/drawingml/2006/main">
            <a:ext uri="{FF2B5EF4-FFF2-40B4-BE49-F238E27FC236}">
              <a16:creationId xmlns:a16="http://schemas.microsoft.com/office/drawing/2014/main" id="{943E7ABD-34C4-4B77-A432-EB00F6BF2702}"/>
            </a:ext>
          </a:extLst>
        </cdr:cNvPr>
        <cdr:cNvSpPr txBox="1"/>
      </cdr:nvSpPr>
      <cdr:spPr>
        <a:xfrm xmlns:a="http://schemas.openxmlformats.org/drawingml/2006/main">
          <a:off x="1782809" y="144333"/>
          <a:ext cx="1170650" cy="35148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fr-FR" sz="1100" dirty="0"/>
            <a:t>TEP + Biopsie</a:t>
          </a:r>
        </a:p>
      </cdr:txBody>
    </cdr:sp>
  </cdr:relSizeAnchor>
  <cdr:relSizeAnchor xmlns:cdr="http://schemas.openxmlformats.org/drawingml/2006/chartDrawing">
    <cdr:from>
      <cdr:x>0.66504</cdr:x>
      <cdr:y>0.37994</cdr:y>
    </cdr:from>
    <cdr:to>
      <cdr:x>0.66504</cdr:x>
      <cdr:y>0.45056</cdr:y>
    </cdr:to>
    <cdr:cxnSp macro="">
      <cdr:nvCxnSpPr>
        <cdr:cNvPr id="17" name="Connecteur droit avec flèche 16">
          <a:extLst xmlns:a="http://schemas.openxmlformats.org/drawingml/2006/main">
            <a:ext uri="{FF2B5EF4-FFF2-40B4-BE49-F238E27FC236}">
              <a16:creationId xmlns:a16="http://schemas.microsoft.com/office/drawing/2014/main" id="{A6625BC2-5AC6-417A-BCCB-983C1A272477}"/>
            </a:ext>
          </a:extLst>
        </cdr:cNvPr>
        <cdr:cNvCxnSpPr/>
      </cdr:nvCxnSpPr>
      <cdr:spPr>
        <a:xfrm xmlns:a="http://schemas.openxmlformats.org/drawingml/2006/main">
          <a:off x="7772439" y="1547104"/>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0.86009</cdr:x>
      <cdr:y>0.37812</cdr:y>
    </cdr:from>
    <cdr:to>
      <cdr:x>0.86009</cdr:x>
      <cdr:y>0.44874</cdr:y>
    </cdr:to>
    <cdr:cxnSp macro="">
      <cdr:nvCxnSpPr>
        <cdr:cNvPr id="18" name="Connecteur droit avec flèche 17">
          <a:extLst xmlns:a="http://schemas.openxmlformats.org/drawingml/2006/main">
            <a:ext uri="{FF2B5EF4-FFF2-40B4-BE49-F238E27FC236}">
              <a16:creationId xmlns:a16="http://schemas.microsoft.com/office/drawing/2014/main" id="{07ABF69B-C7D2-43E5-BD2B-9B8D2E602748}"/>
            </a:ext>
          </a:extLst>
        </cdr:cNvPr>
        <cdr:cNvCxnSpPr/>
      </cdr:nvCxnSpPr>
      <cdr:spPr>
        <a:xfrm xmlns:a="http://schemas.openxmlformats.org/drawingml/2006/main">
          <a:off x="10052022" y="1539671"/>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D403B4F9-74AD-9C08-361B-04B91BECDD3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a:extLst>
              <a:ext uri="{FF2B5EF4-FFF2-40B4-BE49-F238E27FC236}">
                <a16:creationId xmlns:a16="http://schemas.microsoft.com/office/drawing/2014/main" id="{01770A31-3A9E-E00A-ACE8-78A5384B1CF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3A5A94-129D-6A49-B255-61FDEE4A1CB7}" type="datetimeFigureOut">
              <a:rPr lang="fr-FR" smtClean="0"/>
              <a:t>19/02/2026</a:t>
            </a:fld>
            <a:endParaRPr lang="fr-FR"/>
          </a:p>
        </p:txBody>
      </p:sp>
      <p:sp>
        <p:nvSpPr>
          <p:cNvPr id="4" name="Espace réservé du pied de page 3">
            <a:extLst>
              <a:ext uri="{FF2B5EF4-FFF2-40B4-BE49-F238E27FC236}">
                <a16:creationId xmlns:a16="http://schemas.microsoft.com/office/drawing/2014/main" id="{DDF31474-2FFD-DA14-885D-E368DEBF0A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5" name="Espace réservé du numéro de diapositive 4">
            <a:extLst>
              <a:ext uri="{FF2B5EF4-FFF2-40B4-BE49-F238E27FC236}">
                <a16:creationId xmlns:a16="http://schemas.microsoft.com/office/drawing/2014/main" id="{F1A32907-D57D-1564-44E7-38349414147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BEAD58-48AD-C846-91BF-5C240CB65FF0}" type="slidenum">
              <a:rPr lang="fr-FR" smtClean="0"/>
              <a:t>‹N°›</a:t>
            </a:fld>
            <a:endParaRPr lang="fr-FR"/>
          </a:p>
        </p:txBody>
      </p:sp>
    </p:spTree>
    <p:extLst>
      <p:ext uri="{BB962C8B-B14F-4D97-AF65-F5344CB8AC3E}">
        <p14:creationId xmlns:p14="http://schemas.microsoft.com/office/powerpoint/2010/main" val="41120379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C9D55D-40EC-A645-8CE7-7C0FC1CA92EF}" type="datetimeFigureOut">
              <a:rPr lang="fr-FR" smtClean="0"/>
              <a:t>19/02/2026</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88900D-E1D6-9A46-8B54-9105B8B4F97F}" type="slidenum">
              <a:rPr lang="fr-FR" smtClean="0"/>
              <a:t>‹N°›</a:t>
            </a:fld>
            <a:endParaRPr lang="fr-FR"/>
          </a:p>
        </p:txBody>
      </p:sp>
    </p:spTree>
    <p:extLst>
      <p:ext uri="{BB962C8B-B14F-4D97-AF65-F5344CB8AC3E}">
        <p14:creationId xmlns:p14="http://schemas.microsoft.com/office/powerpoint/2010/main" val="2282183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30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311.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313.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314.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320.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324.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325.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326.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327.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329.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330.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331.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333.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347.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353.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379.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91056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0588900D-E1D6-9A46-8B54-9105B8B4F97F}" type="slidenum">
              <a:rPr lang="fr-FR" smtClean="0"/>
              <a:t>3</a:t>
            </a:fld>
            <a:endParaRPr lang="fr-FR"/>
          </a:p>
        </p:txBody>
      </p:sp>
    </p:spTree>
    <p:extLst>
      <p:ext uri="{BB962C8B-B14F-4D97-AF65-F5344CB8AC3E}">
        <p14:creationId xmlns:p14="http://schemas.microsoft.com/office/powerpoint/2010/main" val="3253747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D246D1-C497-16D7-FA32-B4BB8BB9ED2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80A090C-854D-6F07-F647-E39E8D6B485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81FC0E7-2DD9-E667-58C8-8C3A9FAD917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5DD02EB-A552-7DC6-FE10-71399A10A526}"/>
              </a:ext>
            </a:extLst>
          </p:cNvPr>
          <p:cNvSpPr>
            <a:spLocks noGrp="1"/>
          </p:cNvSpPr>
          <p:nvPr>
            <p:ph type="sldNum" sz="quarter" idx="5"/>
          </p:nvPr>
        </p:nvSpPr>
        <p:spPr/>
        <p:txBody>
          <a:bodyPr/>
          <a:lstStyle/>
          <a:p>
            <a:fld id="{0588900D-E1D6-9A46-8B54-9105B8B4F97F}" type="slidenum">
              <a:rPr lang="fr-FR" smtClean="0"/>
              <a:t>4</a:t>
            </a:fld>
            <a:endParaRPr lang="fr-FR"/>
          </a:p>
        </p:txBody>
      </p:sp>
    </p:spTree>
    <p:extLst>
      <p:ext uri="{BB962C8B-B14F-4D97-AF65-F5344CB8AC3E}">
        <p14:creationId xmlns:p14="http://schemas.microsoft.com/office/powerpoint/2010/main" val="1782042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54891-D1BB-B35A-BE12-01B5DC59FA5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0E956F7-0331-41DF-697E-8980E823D8C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661069-7203-83EE-E7C2-FE88CF68A49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6ECDCFE-D87D-C644-6071-A8826FA627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2119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87971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10399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CR</a:t>
            </a:r>
            <a:r>
              <a:rPr lang="fr-FR" baseline="0" dirty="0"/>
              <a:t> anapath</a:t>
            </a:r>
            <a:endParaRPr lang="fr-FR" dirty="0"/>
          </a:p>
          <a:p>
            <a:r>
              <a:rPr lang="fr-FR" sz="1200" b="0" i="0" kern="1200" dirty="0">
                <a:solidFill>
                  <a:schemeClr val="tx1"/>
                </a:solidFill>
                <a:effectLst/>
                <a:latin typeface="+mn-lt"/>
                <a:ea typeface="+mn-ea"/>
                <a:cs typeface="+mn-cs"/>
              </a:rPr>
              <a:t>Les prélèvements intéressent quelques cellules éparses de taille moyenne à grande à cytoplasme clarifié de phénotype B (CD20+). Elles expriment BCL6 (faible) et MUM1 et sont négatives pour CD10, BCL2 et CD30. Ces</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cellules sont positives pour EBV (EBER+ LMP+ (faible) et EBNA2+) soit une latence de type III. Elles sont distribuées au sein d’un infiltrat lymphoïde mature de phénotype </a:t>
            </a:r>
            <a:r>
              <a:rPr lang="fr-FR" sz="1200" b="0" i="0" kern="1200" dirty="0" err="1">
                <a:solidFill>
                  <a:schemeClr val="tx1"/>
                </a:solidFill>
                <a:effectLst/>
                <a:latin typeface="+mn-lt"/>
                <a:ea typeface="+mn-ea"/>
                <a:cs typeface="+mn-cs"/>
              </a:rPr>
              <a:t>T</a:t>
            </a:r>
            <a:r>
              <a:rPr lang="fr-FR" sz="1200" b="0" i="0" kern="1200" dirty="0">
                <a:solidFill>
                  <a:schemeClr val="tx1"/>
                </a:solidFill>
                <a:effectLst/>
                <a:latin typeface="+mn-lt"/>
                <a:ea typeface="+mn-ea"/>
                <a:cs typeface="+mn-cs"/>
              </a:rPr>
              <a:t> (CD3+ CD5+). L’index de prolifération Ki67 est</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très faible (&lt;5%) et souligne uniquement les grandes cellules.</a:t>
            </a:r>
            <a:r>
              <a:rPr lang="fr-FR" dirty="0"/>
              <a:t> </a:t>
            </a:r>
            <a:br>
              <a:rPr lang="fr-FR" dirty="0"/>
            </a:br>
            <a:r>
              <a:rPr lang="fr-FR" sz="1200" b="1" i="0" kern="1200" dirty="0">
                <a:solidFill>
                  <a:schemeClr val="tx1"/>
                </a:solidFill>
                <a:effectLst/>
                <a:latin typeface="+mn-lt"/>
                <a:ea typeface="+mn-ea"/>
                <a:cs typeface="+mn-cs"/>
              </a:rPr>
              <a:t>Présence de quelques cellules B EBV+ compatible avec un syndrome lymphoprolifératif B EBV mais inclassable sur ce prélèvement micro-biopsique. La réalisation d’un clone B est en cours et fera l’objet d’un compte-rendu complémentaire.</a:t>
            </a:r>
            <a:br>
              <a:rPr lang="fr-FR" sz="1200" b="1" i="0" kern="1200" dirty="0">
                <a:solidFill>
                  <a:schemeClr val="tx1"/>
                </a:solidFill>
                <a:effectLst/>
                <a:latin typeface="+mn-lt"/>
                <a:ea typeface="+mn-ea"/>
                <a:cs typeface="+mn-cs"/>
              </a:rPr>
            </a:br>
            <a:r>
              <a:rPr lang="fr-FR" sz="1200" b="0" i="1" kern="1200" dirty="0">
                <a:solidFill>
                  <a:schemeClr val="tx1"/>
                </a:solidFill>
                <a:effectLst/>
                <a:latin typeface="+mn-lt"/>
                <a:ea typeface="+mn-ea"/>
                <a:cs typeface="+mn-cs"/>
              </a:rPr>
              <a:t>Une biopsie chirurgicale ciblée par les examens morpho-métaboliques est souhaitable afin de ne pas méconnaître une lésion plus péjorative.</a:t>
            </a:r>
            <a:r>
              <a:rPr lang="fr-FR" dirty="0"/>
              <a:t> </a:t>
            </a:r>
          </a:p>
          <a:p>
            <a:endParaRPr lang="fr-FR" dirty="0"/>
          </a:p>
          <a:p>
            <a:r>
              <a:rPr lang="fr-FR" dirty="0"/>
              <a:t>Etude de clonalité</a:t>
            </a:r>
            <a:r>
              <a:rPr lang="fr-FR" baseline="0" dirty="0"/>
              <a:t> :</a:t>
            </a:r>
          </a:p>
          <a:p>
            <a:r>
              <a:rPr lang="fr-FR" sz="1200" b="1" i="0" kern="1200" dirty="0">
                <a:solidFill>
                  <a:schemeClr val="tx1"/>
                </a:solidFill>
                <a:effectLst/>
                <a:latin typeface="+mn-lt"/>
                <a:ea typeface="+mn-ea"/>
                <a:cs typeface="+mn-cs"/>
              </a:rPr>
              <a:t>Réarrangements polyclonaux des gènes des chaînes lourdes (IGH) et des chaînes légères Kappa (IGK) des immunoglobulines.</a:t>
            </a:r>
            <a:r>
              <a:rPr lang="fr-FR" dirty="0"/>
              <a:t> </a:t>
            </a:r>
            <a:br>
              <a:rPr lang="fr-FR" dirty="0"/>
            </a:br>
            <a:br>
              <a:rPr lang="fr-FR" dirty="0"/>
            </a:br>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68655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2692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3211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51347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7328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90436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BD2DD-672C-63FC-D98E-9296C14EE29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7EE93D8-9083-2738-4D8E-2BA4C96BBE8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4A53B82-AB09-ECCB-F149-411C068FCE6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6251E88-0721-E4AF-35F3-532AEC1C59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94503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323935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95244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784C6-DDE0-D9A4-7396-9A1D6D5CBFB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092D9ED-C3BF-802F-2C02-4012E5B51AE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93CF9F-C57F-89EB-1F77-147618D1DB5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ECD458A-E59B-32CA-6ABE-17E2B9BB2F4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74482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7E045-EE61-14BC-030D-01892CA4A26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B1B9BA2-541C-B575-2385-31F380C884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C1A5B02-7BED-7577-39C2-0B244631E79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ECAADB5-74C5-93DD-BD5D-B6FF0C78EA9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804024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E40C6-D614-DB01-6057-5742BF9F59E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09838E2-A9A5-BEB9-0537-D193FD3193B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0014082-29BB-C2E0-1FF1-3D6DB8824797}"/>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843F55A-C0E9-8C92-96DF-6D55773530A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219679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Autogreffe </a:t>
            </a:r>
            <a:r>
              <a:rPr lang="fr-FR" dirty="0">
                <a:sym typeface="Wingdings" pitchFamily="2" charset="2"/>
              </a:rPr>
              <a:t> oui message </a:t>
            </a:r>
          </a:p>
          <a:p>
            <a:r>
              <a:rPr lang="fr-FR" dirty="0">
                <a:sym typeface="Wingdings" pitchFamily="2" charset="2"/>
              </a:rPr>
              <a:t>Poumon : exception, pas obligé de baisser l’IS</a:t>
            </a:r>
            <a:endParaRPr lang="fr-FR"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58991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Autogreffe </a:t>
            </a:r>
            <a:r>
              <a:rPr lang="fr-FR" dirty="0">
                <a:sym typeface="Wingdings" pitchFamily="2" charset="2"/>
              </a:rPr>
              <a:t> oui message </a:t>
            </a:r>
          </a:p>
          <a:p>
            <a:r>
              <a:rPr lang="fr-FR" dirty="0">
                <a:sym typeface="Wingdings" pitchFamily="2" charset="2"/>
              </a:rPr>
              <a:t>Poumon : exception, pas obligé de baisser l’IS</a:t>
            </a:r>
            <a:endParaRPr lang="fr-FR"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748293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BCA0A-1463-84A8-BC28-9F2EF75C0D7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94A1679-B394-2B5F-AED7-AB43F70FCC4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4B9C2A4-A00B-8612-FB47-621B9AEAE2C8}"/>
              </a:ext>
            </a:extLst>
          </p:cNvPr>
          <p:cNvSpPr>
            <a:spLocks noGrp="1"/>
          </p:cNvSpPr>
          <p:nvPr>
            <p:ph type="body" idx="1"/>
          </p:nvPr>
        </p:nvSpPr>
        <p:spPr/>
        <p:txBody>
          <a:bodyPr/>
          <a:lstStyle/>
          <a:p>
            <a:r>
              <a:rPr lang="fr-FR" dirty="0" err="1"/>
              <a:t>Bendamustine</a:t>
            </a:r>
            <a:endParaRPr lang="fr-FR" dirty="0"/>
          </a:p>
          <a:p>
            <a:r>
              <a:rPr lang="fr-FR" dirty="0"/>
              <a:t>Ne pas mettre des réponses catégoriques car hors reco </a:t>
            </a:r>
          </a:p>
          <a:p>
            <a:endParaRPr lang="fr-FR" dirty="0"/>
          </a:p>
        </p:txBody>
      </p:sp>
      <p:sp>
        <p:nvSpPr>
          <p:cNvPr id="4" name="Espace réservé du numéro de diapositive 3">
            <a:extLst>
              <a:ext uri="{FF2B5EF4-FFF2-40B4-BE49-F238E27FC236}">
                <a16:creationId xmlns:a16="http://schemas.microsoft.com/office/drawing/2014/main" id="{FCA7C156-B168-467F-CD9F-283ECD3FC3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85180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Réarrangement Myc : 60%</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94613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D9360-2004-16DD-BFD8-D1D8C7E273E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3F979BF-C6E0-4D9D-A81D-F96ECFEBF37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34CF097-F9BD-74D5-6ED4-9E466CAA36C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B447785A-6D09-736E-E6F9-147DF54295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32596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9AEA4-5446-21B5-74F3-868C597280A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C204823-5983-318F-B50A-0A84FA0F92B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B8AEB8E-062C-6955-1BF4-6F3DAA5549B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CF3763C5-8FE1-9C54-2C9C-54E2BD83D8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33372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DB27D-E717-8215-56FE-438AC2D4A39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B64A0A7-F7E0-9162-71AB-E7182B7018A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4197C70-0432-2F46-0631-171D0762030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113B9CC-2F75-B1E5-5ADA-5DC8F5FF1E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316654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6848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38210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299734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479902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97732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1DDB0-E6AA-16E2-8A23-4AF06614A59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EA7A773-FE39-BDE7-05EA-51EF7F4DB3E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BBFE3E5-85B3-639D-4957-615B230599D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8FDD37C-0750-0628-1C41-940A4253C3D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53503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144EA-A11E-82AD-4FD8-71556DD8C55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708C78C-1273-12E5-85EF-D56C2FCC4A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2A7AA7-1D82-CC36-39CC-CE1A035D6C0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5007BCA-DAD6-344A-0D7F-774ABCD0D5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48102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60405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E6CCB-67C4-A408-E966-3E48D079AB9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08D4A7E-4D60-FEFC-577B-361B4D55B20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BC7510E-D8E9-AF23-0F33-3648DA5560E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882E2756-2E0A-92FB-4522-1CB14121E39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63455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AF67C-E5FE-6CE4-B130-2E5C1583F8B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457B268-FE3B-5A6D-ECB3-F2DF2FFA507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10224E4-6E99-CE4C-28CF-A2015500517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DA6F59C4-F707-8341-BEFE-684E3A7258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14459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93DD3-B3B5-F883-3318-A7ED7261EC3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7BCE456-9508-EAD3-6E9F-B50EC78F5E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4851430-68B2-3ABF-CE0C-545E722E9F7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47404B08-EBF8-56CD-45EA-21C49802439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767515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BDE15-59E3-AFFE-3EC9-381B27558D0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839163B-77A8-B9F3-4788-1B483D73BAE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3C10C0F-9AFC-0E83-1B21-94BBEF62E00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561D6D40-AC7A-A625-DFA5-831B5421002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47002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0BBB2-7C08-3242-37EB-B7B492520D9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9A6F9C3-25AA-D816-0B05-F03DD3D42B2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8AE3582-0798-F803-6CD5-D7FBF1AD000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6FC6B86C-A223-28D7-1264-E5BBF383A8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915660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14057-3E51-8BD3-B6F6-84EC1B703AF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80DE2FA-F8BB-3E7B-4876-ED03203321D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9CE5A30-12AF-DBEA-68D1-6CA0026E0E9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C6F202BF-BDBB-8995-5C69-B65126DDD0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606704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5F685-4264-9C0E-9765-BDFF95E8193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ADF3E2E-29B4-B979-C2C5-BCC6D155E24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AE13765-9309-EEEE-35C2-EE472689D17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F199054-5E90-FA45-CD5A-05E6B18DCE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799974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9AAF7-DB0F-AA5C-D787-F4D88998E3D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1F2D46E-7053-2CEF-F403-299F688481E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71E428E-7A19-7B5E-7CEF-8225FFF8238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C411A34-8D99-B9B0-0DCF-047A6D07A8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98429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88323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0112E-760A-7922-8F55-10858A41D1D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82E6934-607F-D06E-A233-569FABE55D9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5D376F2-86E7-CEB3-1D8F-67447CCE5DC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3C04F96-EDE0-7AB1-DC6F-A7141344C7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9597995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FCD84-4BE4-5555-8D72-0D3C07C043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26BAC9E-EB29-2F4C-CE7E-B1EAFB09BC8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8F62309-0661-DB5D-7E9C-5F52483F7117}"/>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C9C5901-C4CA-867E-7020-0699936549D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565206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8620C-F591-3E9F-A03F-0BEE68792D1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CD2DEDF-F581-8F26-27BD-C904DA211E3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3B89D09-B580-CD1B-99A4-AC0AFBEF5AA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BD3E269-8C3A-A688-519A-0B54634C59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80092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8184365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D05C2-81D6-D9D1-D071-20CDA83C3F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5869832-684E-56F7-9427-011C4FF322D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D3FEB7B-41E0-7EF1-6F92-F992383EF70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20AFF38-43C5-1F59-956E-E488C94377F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2224065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EE173-65BA-7686-4A0D-564B760C9D3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0C78256-0040-51A8-F148-F45C9A9B9AB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067BC9B-1FAF-BFD7-608B-3F4A446D3F0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7B7FF61-8082-7DBE-540C-5C95338FA3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2802906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AA22C-CF58-58D5-831A-63C419D0220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0542DA9-C075-2C38-1FC1-173FF87658E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3245766-2B7B-5BCD-2FCF-2551469C38F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5A6848E-96EC-EB7D-CCCC-677D5036AB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475720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D2FC7-28FC-7ED2-FF31-839B69FDBAF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D6D5E64-9D0F-7B37-5865-69EB92CD2EA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2B497D2-6AEE-138B-F57C-9C8B1677BF6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5921F10-35A1-3385-0DC8-BA94C1D406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999480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796D7-884B-BC2A-C8F5-DFDEB54D6CD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2D7832D-D972-6D94-34F4-88D34D431FE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02F4A81-8640-4C96-5129-7ADFC8D1C0F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651F067-3A46-1ABC-6D41-804E77B42C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753922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B0A42-135F-CF1F-271A-252CE200D4B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51E8711-27AC-0002-81DC-1A35FAA6EC9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D53D88F-C7A4-6E79-CE6C-3403EDD7F86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094B1DF-DAF4-ADA4-2B47-233AB77969B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467496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FF776-66C9-FDA2-6043-032C95850FC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917D437-044F-4D28-6D1B-F2133AAD75B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6AD7DF0-2510-BA8F-23AE-B09FED59716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6CAB058-33F4-CB5A-6FA9-74B24F4FAF7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2205790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E074B-1F54-44E4-C94F-C934CF03642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C429D4C-2774-0042-40AA-4EE3BB00804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D3294B2-30BF-1150-02F2-9C8B51B3AB2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BE08851-226A-34DE-323D-F902790327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480007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B8844-1DCC-2FF0-4A02-9A926A2B08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DD75842-21CC-AAB2-F26B-7F0E4EBC01C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7AA1283-924D-456E-979F-3F98DA068F2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34C5DA0-3BB7-9FF2-A188-8989160D64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9291701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775657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984AD-E1AC-BCB3-DE91-AC715D8FF2A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4721DB4-7D6A-A17E-798F-3049B2AA110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ABE4BDD-4A6C-D884-0C7C-E7EA38F7DE17}"/>
              </a:ext>
            </a:extLst>
          </p:cNvPr>
          <p:cNvSpPr>
            <a:spLocks noGrp="1"/>
          </p:cNvSpPr>
          <p:nvPr>
            <p:ph type="body" idx="1"/>
          </p:nvPr>
        </p:nvSpPr>
        <p:spPr/>
        <p:txBody>
          <a:bodyPr/>
          <a:lstStyle/>
          <a:p>
            <a:r>
              <a:rPr lang="fr-FR" dirty="0"/>
              <a:t>occlusion mécanique du grêle en amont d'un épaississement caecal et de la dernière anse iléale.</a:t>
            </a:r>
          </a:p>
          <a:p>
            <a:r>
              <a:rPr lang="fr-FR" dirty="0"/>
              <a:t>Infiltration du cavum</a:t>
            </a:r>
            <a:br>
              <a:rPr lang="fr-FR" dirty="0"/>
            </a:br>
            <a:endParaRPr lang="fr-FR" dirty="0"/>
          </a:p>
        </p:txBody>
      </p:sp>
      <p:sp>
        <p:nvSpPr>
          <p:cNvPr id="4" name="Espace réservé du numéro de diapositive 3">
            <a:extLst>
              <a:ext uri="{FF2B5EF4-FFF2-40B4-BE49-F238E27FC236}">
                <a16:creationId xmlns:a16="http://schemas.microsoft.com/office/drawing/2014/main" id="{C0F08843-DA37-642C-F115-FF45BDAEF5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3749484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FE5A8-C0EB-F19C-B70D-AEAEEC15BAC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63FDB00-77A5-FE05-31AA-90E461A237B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A7BD2E4-7920-B3AD-937D-A749B5FB3498}"/>
              </a:ext>
            </a:extLst>
          </p:cNvPr>
          <p:cNvSpPr>
            <a:spLocks noGrp="1"/>
          </p:cNvSpPr>
          <p:nvPr>
            <p:ph type="body" idx="1"/>
          </p:nvPr>
        </p:nvSpPr>
        <p:spPr/>
        <p:txBody>
          <a:bodyPr/>
          <a:lstStyle/>
          <a:p>
            <a:r>
              <a:rPr lang="fr-FR" dirty="0"/>
              <a:t>Mise en évidence du caractère hautement </a:t>
            </a:r>
            <a:r>
              <a:rPr lang="fr-FR" dirty="0" err="1"/>
              <a:t>hypermétabolique</a:t>
            </a:r>
            <a:r>
              <a:rPr lang="fr-FR" dirty="0"/>
              <a:t> des lésions connues au niveau du cavum, d'adénopathies sus et sous-diaphragmatiques, de lésions pulmonaires et hépatiques, d'une lésion duodénale et de masses centrées sur la région caecale.</a:t>
            </a:r>
            <a:br>
              <a:rPr lang="fr-FR" dirty="0"/>
            </a:br>
            <a:endParaRPr lang="fr-FR" dirty="0"/>
          </a:p>
        </p:txBody>
      </p:sp>
      <p:sp>
        <p:nvSpPr>
          <p:cNvPr id="4" name="Espace réservé du numéro de diapositive 3">
            <a:extLst>
              <a:ext uri="{FF2B5EF4-FFF2-40B4-BE49-F238E27FC236}">
                <a16:creationId xmlns:a16="http://schemas.microsoft.com/office/drawing/2014/main" id="{00D11D11-364E-D67D-E3F5-21E96BD836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1466877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2F71D-FAC5-FAC6-6E9F-67E19D08679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EA8C5F8-1F83-78BA-3FB2-06CB0576DE2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0320179-8365-EEC6-7E01-613906347B1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BC748F8-9AFA-FF42-A43C-C5C3E2F071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937426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A3D3E-8B9D-AEB8-F706-79868D7A7C7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72C2217-317E-F907-5C86-A038B561328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2EAA60F-FA80-0EEF-CFAA-736A6A84C48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3143726-F737-D1B3-67C2-95EBF087D16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750899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C7340-D8F3-4D76-D06B-202BAE71581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D602964-3EA4-D3F4-641A-64C1080EBFA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0F937D4-994C-34B6-A05B-ECE6E53DBEF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5BDC3CD-75C7-4188-FE42-042A306AA5B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8477063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853E9-6B27-472F-A544-29443BA1FCA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76976D3-AB0C-4E6E-DC53-FC580C57684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3BD6721-6452-AEEA-5713-649938B61EA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2755385-AB72-32CD-5BE0-39D0CD16D8F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304320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FC454-0FB4-1C5A-432A-348EB3AF4B8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9060FDE-A68A-8FFA-9246-37B68EC5B2A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1D24908-7C31-503C-87D2-40650EB6FDE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24AC442-D542-E960-E1F5-4E974FD29A4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023271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0B989-6EDA-BD23-5E02-9F730F12CD8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AFCDC3E-16C8-8BE0-8818-33DFB4C95AC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51F3D3F-C0A3-42B8-808F-1151CFA5D93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427A279-CE24-686F-DE73-3BC587B3ED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011936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DFAB2-3EE0-F72D-6A2E-C20F9CEA89E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BC7FAB2-D7CA-B4F3-981E-3B72BF529C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A9860A1-E2C1-22BB-71F5-9DEEBFCC86C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EF28094-2D74-FD37-7A27-6331967D25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9546753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6596992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2871060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1C357-727A-E35B-D937-4B134ED1BF8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7B63ACF-19E6-6AF9-AE8B-E3A2ABB50FE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4F49D1F-A42E-5BF8-1AD5-24308132FFB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18AC194-3740-1B2E-6E54-21C134BE96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4733090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6CDC4-81DD-403E-3A2C-F3E0FB4275C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D0B9004-FB04-A74D-A71E-8A83DF1F59B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2EDD75A-B5E3-0056-C44C-83BCE7F6335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3F35C9E-27A9-C819-1792-376D0777713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5333344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B2E59-B1B9-3341-7102-53E85498D81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3C3AE8C-12F2-072F-6C2D-4A58FB36B52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A1E78EC-86EC-FAD8-66C0-ADF4819D82E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0E8A70E-B1EC-0E90-C2D9-B79ACEAC534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853954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883239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4EDB7-5CDB-E2F9-7EE7-87EED93A40A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FCF8E2A-35E3-A8A5-A758-6BFB6A199C2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D068B58-1CD1-1961-1C7A-2AED6C5181A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AC60431-B9B2-5772-D896-BA9B72CADF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569359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40AC7-013D-5387-7880-D3622A2D09C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1A9E44E-59BF-03CD-B55E-2B43726E789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6DA0652-779A-6BDA-A54F-B514488FB41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831466C-1850-2E09-2DCD-ADDACEDB0B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5905454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24B43-29B7-E937-C624-476637D5D08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0589999-6E33-D4F9-D535-AC009AF7A4A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D7AA48A-3D57-22E9-8E70-9CE8ADA6DE8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EF10175-A697-CD67-97D1-5A315F8F42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231481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ABC66-8172-F00F-9F38-D609A04D72C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75D7C8C-3E49-908E-14A4-1AB5D31389A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4EDD21D-D8C7-CB85-7D28-873A99163ED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E80A029-6561-10C5-8E86-91FAF980F74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6792043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5DE2C8-256B-6FA6-1507-842B32721F5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76C881D-E227-09C3-93F3-FE304F04DD8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A11280B-01D6-FE98-E0F9-BDF09D15B72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676AB48-BD4A-6368-A45A-90E58574999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163632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C513B-4309-8040-C17D-D22FD5E9E32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F3DC055-D914-DD2F-BF3D-C3804ABC6FE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D389861-06B9-7423-B77F-B9A33182365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D46F382-76EE-5FEF-9223-A87BDE5837B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10176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3C703-7F5A-2FA1-D478-66725F6168D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728886AE-62AE-4BBB-9DF7-961804D05F6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DD907C9-8CA6-4ED1-8EAA-6B4114E4B157}"/>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0202517-3D46-11A0-2B5A-0B97BFE4391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6836401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EF078-9F01-E3B8-790A-C88166EB715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437AA00-97C1-B118-EB01-502C6B88822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F2E9F7C-C126-4F20-5490-17A99892CF8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DBFB73B-F2C6-3ACC-B356-057330F6C7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6379378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15242-B855-463C-83D1-A6AE33ADAA4D}"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5347490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85BBA-BCC5-C3AF-3315-D72043A610C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86FE077-E07A-C3A9-DE70-DB4AEC5466E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233FB29-EA7B-B54B-7968-8C86F14A410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4417F88-D057-9812-5DC0-436377F092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1367523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BE3FC-CAE1-F358-D533-35775B1122A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2915384-B7DF-A44C-6232-DADB36D7CEC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0F240A0-8C87-2093-7BAE-6C680B12D80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93161E6-BA2A-47C3-DE48-F6721F389A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4247013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AF0A9-C513-7615-4281-3929006429C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DCD8ADF-2CA7-6994-EA37-8FF6B47F1C7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F69AACA-6BD1-5AD2-222B-50F5FDE3254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B790579-E6E8-6E2A-675D-1A7FFA7F085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566285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2AFA3-FA3E-5304-6DF8-552A7EC0FF0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711DDBD-06D6-20DE-BFA9-92995D70727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D02055F-5FBA-789F-69FF-B25F45CBC46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2D99380-188C-A7F1-5B31-A203050F7EA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0945874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8A80E-DB11-AF96-3F69-29833EF835C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E11D8BC-FE12-BF10-6046-002CFBF5C03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3B190C1-7298-2AB1-F1FF-82E92E2CDBA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2B29066-ACFE-0EC4-E96A-45856000EC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431408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3277224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D8F45-D7EB-C825-B551-61D0DB60DE1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E1EE052-4828-7BEA-B610-3E78A0C8B94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27520C4-FF82-A338-6F84-8747630B32F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C256511-3961-EA80-55C7-967C907335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621988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98B2C-1D95-08C0-CA80-86720AA9D1B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221F763-3BDD-64CC-207E-FF12CB087E9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1DEF3E0-8EFA-345F-2796-03EBD666E24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1C5AB44-64E7-6974-87E0-D62388F67A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7052860"/>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3E3C2-6E6F-AD1E-2CFC-0FF121A9E5C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D6C24F0-E3AA-F599-2C9A-CA8AD523B90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1BA6756-04B8-823C-5DEA-FFC84E12E0A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746C0D4-897B-1619-9C86-1A2480B6A3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9408532"/>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E64DF-BC48-1697-80B9-0B7C47D0D99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66350A7-B54D-A8CF-ACC9-F8A73552CB6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81AFEAC-2ABB-9B10-1471-D37E3064843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A1ED592-304F-6AFA-7E02-BEA364E52B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70152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A472A-08A7-548F-72BF-2242D9C5A71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6364450-9D0E-4EDA-B77C-060D8550BA7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027C324-E9F9-5054-8955-E09D6AEDDD9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0FD1014-1D6C-11ED-0FCD-5DF6F308F4C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04158764"/>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5B8B8-4447-4BD0-16AD-953B03BD30E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C0C6FA0-9968-EDC6-2BCE-7F02B72D77E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C8DA490-C466-638B-1B34-D90BB118F0C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2CA2970-9B04-4947-2156-06CCBA2B69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6102419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0EA47-B96D-F39D-F352-E2B0471A8B9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ED4C5B0-1FDE-9673-0FE2-C2AB929A34F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5ACEA7A-0D9C-44BE-EAF0-9B6084D3A4A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BDC826D-3377-C15D-A89F-E75F6D332E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83292946"/>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5858F-0E92-4A59-6707-4B515533CCC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AF84EAF-B253-85DC-FD2A-64A460F6A4A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75A8FB0-65EA-63EC-0B92-068BE24C2A4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83CF3BC-6B2B-4320-7E5D-281CF959FF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6149174"/>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3617114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C5B40-9233-03B0-DFAA-AC76E1A7DF1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2F2DCC5-46DF-87E4-C3CF-9E2DB7F2C56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D2F24B2-D67C-B22F-3542-55BAFFD81F5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4D02CA7-1A7B-4DD0-9BBA-3B0A485D09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58954120"/>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D1CE2-E7B8-DEDB-FB1C-009BB2CD2C6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D316F7C-A910-66E1-6A30-7CDC88ADADB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D66B7BA-CD34-75DC-6E0A-7EB6B246E9B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65E4309-88B9-89DD-7965-797F87C330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85811588"/>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0563B-BCC8-6348-A2AB-CAE3132A40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F8B4951-A27B-E4E2-8A00-F4D9AB7EE41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A21F4EC-BA13-4755-1157-6446875EAAB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EA941E3-898A-69E1-E4BB-83B3E6BFB4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5287756"/>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61343-73EE-D7AE-9002-1C6FF4CEA3F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70ADA78-DAC3-AF5A-EF57-436B38988BE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96E0475-377C-7228-C69D-DF0C71F234F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E47E73A-F305-A673-0D59-A420E6C295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60034462"/>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72ED1-1F63-8A76-2F91-A0C38DE89B3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C973C20-FCEE-700A-A860-B6BF2207DB1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B7B1834-7EBB-82B4-BF03-E8984C46EC8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501D39B-6F71-0E82-6701-444C345382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34498738"/>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F8223-3EDA-3659-26D4-28FC1E4BF14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0FCE942-78A2-A473-631F-0B7CC08789C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953F35-A7E2-0580-CD1E-BDA215CB394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B4093D2-A874-8FFA-59F7-CC51B8A0725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28343695"/>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38D78-A0C7-0C80-4562-0C3B84A2E69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A6F85AC-069D-310D-7A3D-21EAD5C9A55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C46F8D8-9161-43FB-44F5-D476C590255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2E2723E-1DAD-BC2D-D322-E438D57268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9172381"/>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63F3F-17F8-8275-AA4E-49737EFFC9C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8918F31-472F-5304-DBD3-B654B68B3B8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C81F893-D6FD-395B-1513-5FBA30F0982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4060D06-7A5A-E28C-3D6F-4C5328A759F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37249610"/>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78524225"/>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A2180-6288-6943-AE01-C536EFB9F0F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3022BE2-D0FD-AB2B-E1DF-02D7960D0B6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DF1437F-B218-5AD8-DF81-8A7A1204FB1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554F46A-30B2-AD59-5F8A-B8799D8F57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18060724"/>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8D043-8793-19D0-E9F4-C48FB5B9482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E49F9B1-64AB-1D20-0FDB-C373D8CD6EA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4F891AF-0028-0CDB-A1E0-10398C3745F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59652EC-5CA0-DD2E-DAAF-B1DC93A62F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49907334"/>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53732-3855-97B8-4CE7-76E4339E334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5C4B066-D6FB-AC9C-F332-DE89C09E98B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6E09554-1720-E4AC-22F1-A6FAA48E962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26951DB-EBF6-38CE-D9AA-80DFA4F339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9998308"/>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5B04F-130D-3FAB-CA99-C7A01C8FD76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D9BD6F9-9729-583D-0B0B-27A84521B33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7A4BFD8-5787-AA39-4D7B-C613EE8E899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2F8D3D7-C218-74BF-2F95-F36632EF178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5242989"/>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58548-057C-0FBF-CF2C-44888E0D367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41520E9-8348-3170-9ACA-52FBA44205F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5113B0B-D95A-707C-3A9E-9E946170721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DC94041-B818-7620-E32B-7A805B41579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1010449"/>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0D667-76AA-80DA-1190-EB63626A5AA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CCA0683-5C96-A8EF-2E82-C73AA13A67B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D32348E-64A4-B4DD-4CA2-A9B19C3926E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6C0DE83-4A7C-63A4-3BC7-C752A6D71FE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9807670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E7116-6FC5-35A0-461B-23F3380C5D1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D7EAC5F-3AF8-09D2-5C91-884111162B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D878FF0-134F-170F-1053-1A48DDB9630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2B0F2DA-AF86-6DFC-8076-3D6E5054D98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9375651"/>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4AC73-0FFA-FD0C-61DD-072FFDADDB8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2F5AEDA-6D4C-B321-7FC1-A42BDCC20D4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FA32DD7-190A-9F4F-9610-21DB2FAC8A4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350A05B-3729-DD13-0E2D-C9ECA66FAC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93568621"/>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81BC7-014A-1163-1BCB-6129263873F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9C27197-99A7-A761-539A-FF014FC6AAA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C4E9651-6097-4DF9-D702-3D5EC836B28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671C474-4524-F923-34A7-E428AC0B99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84089347"/>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11CC1-FA39-A931-D78A-E110113C55D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61D77F3-6CAD-248D-6D36-CAD32D6A3E6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633BBB1-EC28-41DA-F07E-541E6C132D0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9DAB96F-A040-A165-13A3-B0269CC10A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5335532"/>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34609-A6B9-9B26-0CDB-D994D71A2B3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26E1A04-3D1A-FC27-C752-85CF3869BE0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B40EE02-1123-26A8-7976-4BBC4F02C0E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BB2BE90-3AFF-DE37-D235-F0E47945950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63069355"/>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22D99-E309-7C41-3EAD-35A0A6E5893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8C45AEA-7AD5-26D0-A2FD-148EA035BFE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899F78D-10C9-96EB-ABFF-31C84096814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6FC74A6-F755-3281-2689-DA5687EC38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18842043"/>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D8B6A-F042-797B-3662-8E2D0CF2819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D548D08-818A-FE45-6C39-2B951B7AEE3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2E16929-B0A0-BA87-4790-0E194157F20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58EDF8C-5C34-954B-EB8D-8CFC44A334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63266627"/>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9115D-F15A-AD60-D015-AEF6E7129A3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B7C9769-A3FA-5C0C-DFF4-663CBACED7F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0C02B67-5311-4527-9D10-67C3D2EE07D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62590C5-AFF0-B0D7-1E12-3F5DEE9918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7274228"/>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385BE-966C-5281-AD9A-07AB244E444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629176C-4846-CF32-6A11-8117E34A3BE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2FD08DE-2FA8-E2FA-A8D9-7D73412D775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6BF3098-1F64-DBBF-2B02-DA9F9E7A183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6962914"/>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349D4-8E36-8E44-BA25-84DE25F6FC7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8D4D047-11DD-DF56-49AA-3F16C1EF060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DE3AAAD-6482-4F98-D234-BFA13D4A4B9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9FF5AA0-4A07-018A-0957-E6CB4E6CD5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66396722"/>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FB7EA-A95E-BFF6-8C12-47C5260ECE1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23C5C3E-BCA7-4D58-7E34-E040FACD2FD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883516A-9940-C8EF-0693-167BA502B83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2885753-CD28-8AF6-36F8-683BB04E348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1422962"/>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4C561-05D2-2330-B679-7C94203C0DC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027F2B4-57A9-7D3B-DCF2-30513FC590F5}"/>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739FFA4-C396-E1B6-38D8-B9B45EB7928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D47BFCE-6F90-1D42-DDFD-481D3156AA4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0488351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35945-1A63-71D4-6157-8D4BF8F87FD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E41AE95-E805-290E-3A5C-FB3266EBF66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1DE0973-56BF-2E4F-A240-D9E9B559D84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92C9E76-A9B7-D420-CF47-D05E52C7E7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23000110"/>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4442924"/>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7D50B-9238-9C4D-4C35-4BDEE902524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587890C-F858-B7EA-D91C-14E2699ACC5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9D6EB53-85AE-3F33-611B-11949D96272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8864580-0AD9-DD0A-CAF9-B9DF849B5C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98502572"/>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20B38-C372-739F-BCBF-597B3077C72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F042B76-7D78-AB05-CCC1-D433A328DCB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A6158AF-C3F8-4AD6-B853-A2A37D5D18B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3B1B88A-7ECD-66D0-8A75-02653D3B6A0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9610712"/>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4CF32-6B96-0E3F-A8D1-DBF04CAF6BD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E01301E-89C6-AD95-5A8F-78566CA6F3A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507CCBA-0FD6-F71C-9573-129F820D7D4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B6EAF7E-8047-F6DF-8CCC-C106B131217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32951739"/>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30E84-F31C-A83C-0864-78020A9ABA2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B9B5DCA-5BDA-83AE-7309-B03B4DF6CB3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F6D7D04-8133-90D9-0455-77D5397E462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886D9BB-A272-56A3-D006-B6307192ED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90187481"/>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0ECB2-CB6C-1B30-293A-8584E1F8535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3F22B75-B8F6-EC94-EDF5-CC4F1BFD0AF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F0453F9-4CA1-9539-29BF-5EBDE2EBF82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65AA584-12EA-F963-5EE1-2314C91CB2D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3227578"/>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C9701-DC4D-6A9B-DC2B-D68058B97C7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B6CAB49-9C89-9081-473C-C65AF806075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CB02870-ACA8-CE0F-E6FB-543A304074E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C584A25-C2F4-C9F1-9238-690DF4F9D6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7142265"/>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D0E84-A40E-C4F6-0CD4-A4C4814928A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038C29B-E33C-3F0B-D3FD-56E239F804C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B092175-1CDD-C0D3-9F8E-1D8AAA2E1DB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A5826DD-4447-14AD-0C29-E87CD4A253E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34398644"/>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958CC-D5D6-7378-CEC6-385C4ABC7C0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64E9CDF-E0F7-4D92-5CD5-8CA206D3495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66833D9-8156-7F35-2C5E-E0AB7DF5609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3113D5D-C258-2996-EB31-1270688E8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2651354"/>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BF1E8-D56E-54CE-47C5-E10616AC14B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A5805A7-7697-2248-DEA6-0CDBC68B87C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5F5AC0D-A2B5-0DF2-A8B7-70C4921921C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BA04E78-2A40-5813-08C9-3009A4DAA3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57394441"/>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4388148"/>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42E5C-4345-A21D-F834-72FE39B8CB4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0297F98-A01F-F1D2-272F-568E39F8260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063B17D-CDB7-AF41-B19D-B08D943D0F3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0FE90AF-8125-63CE-F2BE-F610539AE0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12078890"/>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8776160"/>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1347466"/>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72994B-1D85-4FDA-BB4A-A0B9D2206A1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B913747-E34B-0956-3FD6-69B9B7322B3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2E044AE-5B88-E571-ABFB-2AFDA9E4747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6581200-2004-417B-2423-C4192A3BD4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1666337"/>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D34F1-0190-E105-DE85-AD8DE8B7B2A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67609C0-D4B6-7066-1804-8D6E574B0BF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2F90813-73A3-680A-CC1F-E42055B68CD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CC60A9A-4ED9-9CFE-D38B-C50C2C56F3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4186937"/>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17633-1D56-DC72-D53F-D3AC6BB0431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C6E1B9C-888D-56A9-F1F3-0F18FD5C810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543AB5E-AE38-0C4D-A7FE-D0603958C0E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A394394-E334-6730-B0F7-33B289B27B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83736208"/>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89865-A5F6-E3DA-AF11-11412011F7F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4E399E9-900D-1912-D1C3-AEBB06229DF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3DB035E-EFD0-3B08-EAED-0A7C97B6CBA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D1616AF-B5BC-45D1-A9F8-AB81031E9D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64389734"/>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err="1">
                <a:solidFill>
                  <a:schemeClr val="tx1"/>
                </a:solidFill>
                <a:effectLst/>
                <a:latin typeface="+mn-lt"/>
                <a:ea typeface="+mn-ea"/>
                <a:cs typeface="+mn-cs"/>
              </a:rPr>
              <a:t>Ebvallo</a:t>
            </a:r>
            <a:r>
              <a:rPr lang="fr-FR" sz="1200" kern="1200" dirty="0">
                <a:solidFill>
                  <a:schemeClr val="tx1"/>
                </a:solidFill>
                <a:effectLst/>
                <a:latin typeface="+mn-lt"/>
                <a:ea typeface="+mn-ea"/>
                <a:cs typeface="+mn-cs"/>
              </a:rPr>
              <a:t> est utilisable en seconde ligne</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7150123"/>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84DF9-3BA5-7A10-2F3D-3CCBD1FDD37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F2C9089-8F04-3A9E-400F-ABE12C7F53E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9B2B8F-586C-F0FF-7DBE-F02B1B19778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EE8B4B6-FA39-E8B2-0BD2-0731569E8D6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6599425"/>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1CAC2-410B-BCCE-D5F5-42939ACCA69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505DA07-A08C-80EA-AC5C-BF0192E1888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10C29B0-DCB1-4B67-ED53-D5AB5D1FEF7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Avez-vous des images avant / après ? Malheureusement non…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1200" kern="1200" dirty="0">
              <a:solidFill>
                <a:schemeClr val="tx1"/>
              </a:solidFill>
              <a:effectLst/>
              <a:latin typeface="+mn-lt"/>
              <a:ea typeface="+mn-ea"/>
              <a:cs typeface="+mn-cs"/>
            </a:endParaRPr>
          </a:p>
          <a:p>
            <a:endParaRPr lang="fr-FR" dirty="0"/>
          </a:p>
        </p:txBody>
      </p:sp>
      <p:sp>
        <p:nvSpPr>
          <p:cNvPr id="4" name="Espace réservé du numéro de diapositive 3">
            <a:extLst>
              <a:ext uri="{FF2B5EF4-FFF2-40B4-BE49-F238E27FC236}">
                <a16:creationId xmlns:a16="http://schemas.microsoft.com/office/drawing/2014/main" id="{D2EB0C72-411A-6341-2971-489D9E9504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2940836"/>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24880094" name="Slide Image Placeholder 1"/>
          <p:cNvSpPr>
            <a:spLocks noGrp="1" noRot="1" noChangeAspect="1"/>
          </p:cNvSpPr>
          <p:nvPr>
            <p:ph type="sldImg"/>
          </p:nvPr>
        </p:nvSpPr>
        <p:spPr bwMode="auto"/>
      </p:sp>
      <p:sp>
        <p:nvSpPr>
          <p:cNvPr id="907081735" name="Notes Placeholder 2"/>
          <p:cNvSpPr>
            <a:spLocks noGrp="1"/>
          </p:cNvSpPr>
          <p:nvPr>
            <p:ph type="body" idx="1"/>
          </p:nvPr>
        </p:nvSpPr>
        <p:spPr bwMode="auto"/>
        <p:txBody>
          <a:bodyPr/>
          <a:lstStyle/>
          <a:p>
            <a:pPr>
              <a:defRPr/>
            </a:pPr>
            <a:r>
              <a:rPr lang="en-US" dirty="0" err="1"/>
              <a:t>Statut</a:t>
            </a:r>
            <a:r>
              <a:rPr lang="en-US" dirty="0"/>
              <a:t> </a:t>
            </a:r>
            <a:r>
              <a:rPr lang="en-US" dirty="0" err="1"/>
              <a:t>receveur</a:t>
            </a:r>
            <a:r>
              <a:rPr lang="en-US" dirty="0"/>
              <a:t> </a:t>
            </a:r>
            <a:r>
              <a:rPr lang="en-US" dirty="0" err="1"/>
              <a:t>avant</a:t>
            </a:r>
            <a:r>
              <a:rPr lang="en-US" dirty="0"/>
              <a:t> </a:t>
            </a:r>
            <a:r>
              <a:rPr lang="en-US" dirty="0" err="1"/>
              <a:t>greffe</a:t>
            </a:r>
            <a:r>
              <a:rPr lang="en-US" dirty="0"/>
              <a:t> : EBV-</a:t>
            </a:r>
          </a:p>
        </p:txBody>
      </p:sp>
      <p:sp>
        <p:nvSpPr>
          <p:cNvPr id="95760672" name="Slide Number Placeholder 3"/>
          <p:cNvSpPr>
            <a:spLocks noGrp="1"/>
          </p:cNvSpPr>
          <p:nvPr>
            <p:ph type="sldNum" sz="quarter" idx="5"/>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79F27-2367-67E5-8CF8-74AE2C8ED023}"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4387034" name="Slide Image Placeholder 1"/>
          <p:cNvSpPr>
            <a:spLocks noGrp="1" noRot="1" noChangeAspect="1"/>
          </p:cNvSpPr>
          <p:nvPr>
            <p:ph type="sldImg"/>
          </p:nvPr>
        </p:nvSpPr>
        <p:spPr bwMode="auto"/>
      </p:sp>
      <p:sp>
        <p:nvSpPr>
          <p:cNvPr id="1776201792" name="Notes Placeholder 2"/>
          <p:cNvSpPr>
            <a:spLocks noGrp="1"/>
          </p:cNvSpPr>
          <p:nvPr>
            <p:ph type="body" idx="1"/>
          </p:nvPr>
        </p:nvSpPr>
        <p:spPr bwMode="auto"/>
        <p:txBody>
          <a:bodyPr/>
          <a:lstStyle/>
          <a:p>
            <a:pPr>
              <a:defRPr/>
            </a:pPr>
            <a:endParaRPr/>
          </a:p>
        </p:txBody>
      </p:sp>
      <p:sp>
        <p:nvSpPr>
          <p:cNvPr id="407300250"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8196A-97E6-5CDD-B230-BC7013EC92F4}"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278</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83530989" name="Slide Image Placeholder 1"/>
          <p:cNvSpPr>
            <a:spLocks noGrp="1" noRot="1" noChangeAspect="1"/>
          </p:cNvSpPr>
          <p:nvPr>
            <p:ph type="sldImg"/>
          </p:nvPr>
        </p:nvSpPr>
        <p:spPr bwMode="auto"/>
      </p:sp>
      <p:sp>
        <p:nvSpPr>
          <p:cNvPr id="1053906874" name="Notes Placeholder 2"/>
          <p:cNvSpPr>
            <a:spLocks noGrp="1"/>
          </p:cNvSpPr>
          <p:nvPr>
            <p:ph type="body" idx="1"/>
          </p:nvPr>
        </p:nvSpPr>
        <p:spPr bwMode="auto"/>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Pas de biopsie ? </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Réponse </a:t>
            </a:r>
            <a:r>
              <a:rPr lang="fr-FR" sz="1200" kern="1200" dirty="0" err="1">
                <a:solidFill>
                  <a:schemeClr val="tx1"/>
                </a:solidFill>
                <a:effectLst/>
                <a:latin typeface="+mn-lt"/>
                <a:ea typeface="+mn-ea"/>
                <a:cs typeface="+mn-cs"/>
              </a:rPr>
              <a:t>B.Tessoulin</a:t>
            </a:r>
            <a:r>
              <a:rPr lang="fr-FR" sz="1200" kern="1200" dirty="0">
                <a:solidFill>
                  <a:schemeClr val="tx1"/>
                </a:solidFill>
                <a:effectLst/>
                <a:latin typeface="+mn-lt"/>
                <a:ea typeface="+mn-ea"/>
                <a:cs typeface="+mn-cs"/>
              </a:rPr>
              <a:t> : En effet, bénéfice-risque de la biopsie </a:t>
            </a:r>
            <a:r>
              <a:rPr lang="fr-FR" sz="1200" kern="1200" dirty="0" err="1">
                <a:solidFill>
                  <a:schemeClr val="tx1"/>
                </a:solidFill>
                <a:effectLst/>
                <a:latin typeface="+mn-lt"/>
                <a:ea typeface="+mn-ea"/>
                <a:cs typeface="+mn-cs"/>
              </a:rPr>
              <a:t>radio-guidée</a:t>
            </a:r>
            <a:r>
              <a:rPr lang="fr-FR" sz="1200" kern="1200" dirty="0">
                <a:solidFill>
                  <a:schemeClr val="tx1"/>
                </a:solidFill>
                <a:effectLst/>
                <a:latin typeface="+mn-lt"/>
                <a:ea typeface="+mn-ea"/>
                <a:cs typeface="+mn-cs"/>
              </a:rPr>
              <a:t> non en faveur du geste au regard des 4 R, biopsie considérée si échec 4 R (et arrêt après 4 R uniquement, probablement par absence de preuve </a:t>
            </a:r>
            <a:r>
              <a:rPr lang="fr-FR" sz="1200" kern="1200" dirty="0" err="1">
                <a:solidFill>
                  <a:schemeClr val="tx1"/>
                </a:solidFill>
                <a:effectLst/>
                <a:latin typeface="+mn-lt"/>
                <a:ea typeface="+mn-ea"/>
                <a:cs typeface="+mn-cs"/>
              </a:rPr>
              <a:t>histo+amélioration</a:t>
            </a:r>
            <a:r>
              <a:rPr lang="fr-FR" sz="1200" kern="1200" dirty="0">
                <a:solidFill>
                  <a:schemeClr val="tx1"/>
                </a:solidFill>
                <a:effectLst/>
                <a:latin typeface="+mn-lt"/>
                <a:ea typeface="+mn-ea"/>
                <a:cs typeface="+mn-cs"/>
              </a:rPr>
              <a:t> qui a fait douter d’un processus “monomorphe”, j’imagine, pas d’autre raison trouvée dans les RCP)</a:t>
            </a:r>
          </a:p>
          <a:p>
            <a:pPr>
              <a:defRPr/>
            </a:pPr>
            <a:endParaRPr dirty="0"/>
          </a:p>
        </p:txBody>
      </p:sp>
      <p:sp>
        <p:nvSpPr>
          <p:cNvPr id="1406676109"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D045E5-EAE3-0F93-2D83-1F68D1A18F58}"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279</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41731113" name="Slide Image Placeholder 1"/>
          <p:cNvSpPr>
            <a:spLocks noGrp="1" noRot="1" noChangeAspect="1"/>
          </p:cNvSpPr>
          <p:nvPr>
            <p:ph type="sldImg"/>
          </p:nvPr>
        </p:nvSpPr>
        <p:spPr bwMode="auto"/>
      </p:sp>
      <p:sp>
        <p:nvSpPr>
          <p:cNvPr id="1426283031" name="Notes Placeholder 2"/>
          <p:cNvSpPr>
            <a:spLocks noGrp="1"/>
          </p:cNvSpPr>
          <p:nvPr>
            <p:ph type="body" idx="1"/>
          </p:nvPr>
        </p:nvSpPr>
        <p:spPr bwMode="auto"/>
        <p:txBody>
          <a:bodyPr/>
          <a:lstStyle/>
          <a:p>
            <a:pPr>
              <a:defRPr/>
            </a:pPr>
            <a:endParaRPr/>
          </a:p>
        </p:txBody>
      </p:sp>
      <p:sp>
        <p:nvSpPr>
          <p:cNvPr id="1536328908"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212D91-9972-A7EE-EC1E-13245A8E7219}"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280</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B8CB9-4C54-EC36-B6E1-0180740A7557}"/>
            </a:ext>
          </a:extLst>
        </p:cNvPr>
        <p:cNvGrpSpPr/>
        <p:nvPr/>
      </p:nvGrpSpPr>
      <p:grpSpPr bwMode="auto">
        <a:xfrm>
          <a:off x="0" y="0"/>
          <a:ext cx="0" cy="0"/>
          <a:chOff x="0" y="0"/>
          <a:chExt cx="0" cy="0"/>
        </a:xfrm>
      </p:grpSpPr>
      <p:sp>
        <p:nvSpPr>
          <p:cNvPr id="1341731113" name="Slide Image Placeholder 1">
            <a:extLst>
              <a:ext uri="{FF2B5EF4-FFF2-40B4-BE49-F238E27FC236}">
                <a16:creationId xmlns:a16="http://schemas.microsoft.com/office/drawing/2014/main" id="{4CF11BEC-DA9D-8A2F-ACC1-9C5F7CA9735D}"/>
              </a:ext>
            </a:extLst>
          </p:cNvPr>
          <p:cNvSpPr>
            <a:spLocks noGrp="1" noRot="1" noChangeAspect="1"/>
          </p:cNvSpPr>
          <p:nvPr>
            <p:ph type="sldImg"/>
          </p:nvPr>
        </p:nvSpPr>
        <p:spPr bwMode="auto"/>
      </p:sp>
      <p:sp>
        <p:nvSpPr>
          <p:cNvPr id="1426283031" name="Notes Placeholder 2">
            <a:extLst>
              <a:ext uri="{FF2B5EF4-FFF2-40B4-BE49-F238E27FC236}">
                <a16:creationId xmlns:a16="http://schemas.microsoft.com/office/drawing/2014/main" id="{25E4FB9B-8817-D4A4-10F5-F8625D41321D}"/>
              </a:ext>
            </a:extLst>
          </p:cNvPr>
          <p:cNvSpPr>
            <a:spLocks noGrp="1"/>
          </p:cNvSpPr>
          <p:nvPr>
            <p:ph type="body" idx="1"/>
          </p:nvPr>
        </p:nvSpPr>
        <p:spPr bwMode="auto"/>
        <p:txBody>
          <a:bodyPr/>
          <a:lstStyle/>
          <a:p>
            <a:pPr>
              <a:defRPr/>
            </a:pPr>
            <a:endParaRPr/>
          </a:p>
        </p:txBody>
      </p:sp>
      <p:sp>
        <p:nvSpPr>
          <p:cNvPr id="1536328908" name="Slide Number Placeholder 3">
            <a:extLst>
              <a:ext uri="{FF2B5EF4-FFF2-40B4-BE49-F238E27FC236}">
                <a16:creationId xmlns:a16="http://schemas.microsoft.com/office/drawing/2014/main" id="{5E10BCAE-C4B0-8F00-55D9-5431FA80BB97}"/>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212D91-9972-A7EE-EC1E-13245A8E7219}"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281</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74692295"/>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63384057" name="Slide Image Placeholder 1"/>
          <p:cNvSpPr>
            <a:spLocks noGrp="1" noRot="1" noChangeAspect="1"/>
          </p:cNvSpPr>
          <p:nvPr>
            <p:ph type="sldImg"/>
          </p:nvPr>
        </p:nvSpPr>
        <p:spPr bwMode="auto"/>
      </p:sp>
      <p:sp>
        <p:nvSpPr>
          <p:cNvPr id="459459624" name="Notes Placeholder 2"/>
          <p:cNvSpPr>
            <a:spLocks noGrp="1"/>
          </p:cNvSpPr>
          <p:nvPr>
            <p:ph type="body" idx="1"/>
          </p:nvPr>
        </p:nvSpPr>
        <p:spPr bwMode="auto"/>
        <p:txBody>
          <a:bodyPr/>
          <a:lstStyle/>
          <a:p>
            <a:pPr>
              <a:defRPr/>
            </a:pPr>
            <a:endParaRPr lang="en-US"/>
          </a:p>
        </p:txBody>
      </p:sp>
      <p:sp>
        <p:nvSpPr>
          <p:cNvPr id="367861033" name="Slide Number Placeholder 3"/>
          <p:cNvSpPr>
            <a:spLocks noGrp="1"/>
          </p:cNvSpPr>
          <p:nvPr>
            <p:ph type="sldNum" sz="quarter" idx="5"/>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43E882-9C9A-39E6-74D1-25385B700B5D}"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90568775" name="Slide Image Placeholder 1"/>
          <p:cNvSpPr>
            <a:spLocks noGrp="1" noRot="1" noChangeAspect="1"/>
          </p:cNvSpPr>
          <p:nvPr>
            <p:ph type="sldImg"/>
          </p:nvPr>
        </p:nvSpPr>
        <p:spPr bwMode="auto"/>
      </p:sp>
      <p:sp>
        <p:nvSpPr>
          <p:cNvPr id="2027373886" name="Notes Placeholder 2"/>
          <p:cNvSpPr>
            <a:spLocks noGrp="1"/>
          </p:cNvSpPr>
          <p:nvPr>
            <p:ph type="body" idx="1"/>
          </p:nvPr>
        </p:nvSpPr>
        <p:spPr bwMode="auto"/>
        <p:txBody>
          <a:bodyPr/>
          <a:lstStyle/>
          <a:p>
            <a:pPr>
              <a:defRPr/>
            </a:pPr>
            <a:endParaRPr/>
          </a:p>
        </p:txBody>
      </p:sp>
      <p:sp>
        <p:nvSpPr>
          <p:cNvPr id="416236461"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283</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AB113-A546-CA29-0E5E-765BBCB3163D}"/>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F90152FD-A9F5-903B-C428-EECA10F52C12}"/>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6367BE8B-BF53-A4BD-B561-41509885050B}"/>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628F4E80-8C48-A72D-3FD9-01C9DA6C88A3}"/>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284</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8863453"/>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24A45-AA52-D672-843A-2714B6481EE0}"/>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A2765D1E-443A-79DF-BFDA-F36A867EA9C9}"/>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E739A98B-B92B-3C84-8B6A-E95F4F5CFA17}"/>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0F3D8C20-85B3-5AE9-9D6B-78B35880AE85}"/>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285</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2693932"/>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E1894-2BB2-7D8D-0DDA-6657656D41BB}"/>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E85D032A-9D4A-D629-66D0-8D2006525797}"/>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E2EBB9CC-CA3E-FA75-476A-0B43FF9FF763}"/>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842BD86C-F54D-06C1-AE7F-62FCF3C282D7}"/>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605029"/>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46541-A362-8B15-E347-E15AA3230AE4}"/>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6D5689C4-8E67-A55F-9C66-F1EEE2147F20}"/>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A99B82FC-137D-633D-E8C7-4D06CC08DF9A}"/>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3C46F289-D0DB-79B7-AF3E-B0DEDA7E19BA}"/>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287</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9006045"/>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30190680" name="Slide Image Placeholder 1"/>
          <p:cNvSpPr>
            <a:spLocks noGrp="1" noRot="1" noChangeAspect="1"/>
          </p:cNvSpPr>
          <p:nvPr>
            <p:ph type="sldImg"/>
          </p:nvPr>
        </p:nvSpPr>
        <p:spPr bwMode="auto"/>
      </p:sp>
      <p:sp>
        <p:nvSpPr>
          <p:cNvPr id="1461482157" name="Notes Placeholder 2"/>
          <p:cNvSpPr>
            <a:spLocks noGrp="1"/>
          </p:cNvSpPr>
          <p:nvPr>
            <p:ph type="body" idx="1"/>
          </p:nvPr>
        </p:nvSpPr>
        <p:spPr bwMode="auto"/>
        <p:txBody>
          <a:bodyPr/>
          <a:lstStyle/>
          <a:p>
            <a:pPr>
              <a:defRPr/>
            </a:pPr>
            <a:r>
              <a:rPr lang="fr-FR" dirty="0"/>
              <a:t>Les cardiologues n’ont pas autorisé les anthracyclines, même sous surveillance</a:t>
            </a:r>
            <a:endParaRPr dirty="0"/>
          </a:p>
        </p:txBody>
      </p:sp>
      <p:sp>
        <p:nvSpPr>
          <p:cNvPr id="1997521562"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258A19-A535-C0A2-2FF2-D08CA99E4DF8}"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808B04-1502-0C87-84D7-AF0415F103CB}"/>
            </a:ext>
          </a:extLst>
        </p:cNvPr>
        <p:cNvGrpSpPr/>
        <p:nvPr/>
      </p:nvGrpSpPr>
      <p:grpSpPr bwMode="auto">
        <a:xfrm>
          <a:off x="0" y="0"/>
          <a:ext cx="0" cy="0"/>
          <a:chOff x="0" y="0"/>
          <a:chExt cx="0" cy="0"/>
        </a:xfrm>
      </p:grpSpPr>
      <p:sp>
        <p:nvSpPr>
          <p:cNvPr id="330190680" name="Slide Image Placeholder 1">
            <a:extLst>
              <a:ext uri="{FF2B5EF4-FFF2-40B4-BE49-F238E27FC236}">
                <a16:creationId xmlns:a16="http://schemas.microsoft.com/office/drawing/2014/main" id="{C337BDB5-128C-4AE4-27D2-EF1407D42A90}"/>
              </a:ext>
            </a:extLst>
          </p:cNvPr>
          <p:cNvSpPr>
            <a:spLocks noGrp="1" noRot="1" noChangeAspect="1"/>
          </p:cNvSpPr>
          <p:nvPr>
            <p:ph type="sldImg"/>
          </p:nvPr>
        </p:nvSpPr>
        <p:spPr bwMode="auto"/>
      </p:sp>
      <p:sp>
        <p:nvSpPr>
          <p:cNvPr id="1461482157" name="Notes Placeholder 2">
            <a:extLst>
              <a:ext uri="{FF2B5EF4-FFF2-40B4-BE49-F238E27FC236}">
                <a16:creationId xmlns:a16="http://schemas.microsoft.com/office/drawing/2014/main" id="{3184FEA4-71D7-7ACE-BD4F-BC4850E866D0}"/>
              </a:ext>
            </a:extLst>
          </p:cNvPr>
          <p:cNvSpPr>
            <a:spLocks noGrp="1"/>
          </p:cNvSpPr>
          <p:nvPr>
            <p:ph type="body" idx="1"/>
          </p:nvPr>
        </p:nvSpPr>
        <p:spPr bwMode="auto"/>
        <p:txBody>
          <a:bodyPr/>
          <a:lstStyle/>
          <a:p>
            <a:pPr>
              <a:defRPr/>
            </a:pPr>
            <a:endParaRPr/>
          </a:p>
        </p:txBody>
      </p:sp>
      <p:sp>
        <p:nvSpPr>
          <p:cNvPr id="1997521562" name="Slide Number Placeholder 3">
            <a:extLst>
              <a:ext uri="{FF2B5EF4-FFF2-40B4-BE49-F238E27FC236}">
                <a16:creationId xmlns:a16="http://schemas.microsoft.com/office/drawing/2014/main" id="{FC51074E-7CB4-0966-7058-51D9C906B6C8}"/>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258A19-A535-C0A2-2FF2-D08CA99E4DF8}"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79561448"/>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6477738"/>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64732806"/>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Multiples adénopathies </a:t>
            </a:r>
            <a:r>
              <a:rPr lang="fr-FR" sz="1200" dirty="0" err="1"/>
              <a:t>hypermétaboliques</a:t>
            </a:r>
            <a:r>
              <a:rPr lang="fr-FR" sz="1200" dirty="0"/>
              <a:t> cervicales bilatérales, rétro-pharyngée droite, sus claviculaires bilatérales, axillaires bilatérales, </a:t>
            </a:r>
            <a:r>
              <a:rPr lang="fr-FR" sz="1200" dirty="0" err="1"/>
              <a:t>médiastino</a:t>
            </a:r>
            <a:r>
              <a:rPr lang="fr-FR" sz="1200" dirty="0"/>
              <a:t>-hilaire bilatérales, mammaires internes bilatérales, péricardique et de la petite scissure. Cible cervicale gauche en loge 2B : </a:t>
            </a:r>
            <a:r>
              <a:rPr lang="fr-FR" sz="1200" dirty="0" err="1"/>
              <a:t>SUVmax</a:t>
            </a:r>
            <a:r>
              <a:rPr lang="fr-FR" sz="1200" dirty="0"/>
              <a:t> 14,3 - taille : 8 x 14 mm et cible para-trachéale supérieure droite (la plus intense) : </a:t>
            </a:r>
            <a:r>
              <a:rPr lang="fr-FR" sz="1200" dirty="0" err="1"/>
              <a:t>SUVmax</a:t>
            </a:r>
            <a:r>
              <a:rPr lang="fr-FR" sz="1200" dirty="0"/>
              <a:t> 21,7 - taille : 8 x 11 </a:t>
            </a:r>
            <a:r>
              <a:rPr lang="fr-FR" sz="1200" dirty="0" err="1"/>
              <a:t>mm.</a:t>
            </a:r>
            <a:r>
              <a:rPr lang="fr-FR" sz="1200" dirty="0"/>
              <a:t> Abdomen et pelvis : Nombreuses adénopathies </a:t>
            </a:r>
            <a:r>
              <a:rPr lang="fr-FR" sz="1200" dirty="0" err="1"/>
              <a:t>hypermétaboliques</a:t>
            </a:r>
            <a:r>
              <a:rPr lang="fr-FR" sz="1200" dirty="0"/>
              <a:t> du hile hépatique, </a:t>
            </a:r>
            <a:r>
              <a:rPr lang="fr-FR" sz="1200" dirty="0" err="1"/>
              <a:t>coelio</a:t>
            </a:r>
            <a:r>
              <a:rPr lang="fr-FR" sz="1200" dirty="0"/>
              <a:t>-mésentériques, lombo-aortiques, iliaques primitives, internes, externes et inguinales bilatérales, et fémorale droite. Cible la plus intense iliaque externe droite : </a:t>
            </a:r>
            <a:r>
              <a:rPr lang="fr-FR" sz="1200" dirty="0" err="1"/>
              <a:t>SUVmax</a:t>
            </a:r>
            <a:r>
              <a:rPr lang="fr-FR" sz="1200" dirty="0"/>
              <a:t> 25,2 - taille : 13 x 14 mm dans le plan axial. </a:t>
            </a:r>
            <a:r>
              <a:rPr lang="fr-FR" sz="1200" dirty="0" err="1"/>
              <a:t>Hypermétabolisme</a:t>
            </a:r>
            <a:r>
              <a:rPr lang="fr-FR" sz="1200" dirty="0"/>
              <a:t> splénique diffus et hétérogène avec inversion du gradient hépatosplénique (</a:t>
            </a:r>
            <a:r>
              <a:rPr lang="fr-FR" sz="1200" dirty="0" err="1"/>
              <a:t>SUVmax</a:t>
            </a:r>
            <a:r>
              <a:rPr lang="fr-FR" sz="1200" dirty="0"/>
              <a:t> 7,2), sans splénomégalie. Hépatomégalie avec flèche hépatique mesurant 18 cm. Appareil locomoteur : Fixation ostéo-médullaire diffuse du squelette axial et appendiculaire, diffuse, peu intense, sans traduction </a:t>
            </a:r>
            <a:r>
              <a:rPr lang="fr-FR" sz="1200" dirty="0" err="1"/>
              <a:t>scannographique</a:t>
            </a:r>
            <a:r>
              <a:rPr lang="fr-FR" sz="1200" dirty="0"/>
              <a:t>. </a:t>
            </a:r>
          </a:p>
          <a:p>
            <a:r>
              <a:rPr lang="fr-FR" sz="1200" dirty="0"/>
              <a:t>Conclusion : Multiples adénopathies </a:t>
            </a:r>
            <a:r>
              <a:rPr lang="fr-FR" sz="1200" dirty="0" err="1"/>
              <a:t>hypermétaboliques</a:t>
            </a:r>
            <a:r>
              <a:rPr lang="fr-FR" sz="1200" dirty="0"/>
              <a:t> sus- et sous- diaphragmatiques associées à un </a:t>
            </a:r>
            <a:r>
              <a:rPr lang="fr-FR" sz="1200" dirty="0" err="1"/>
              <a:t>hypermétabolisme</a:t>
            </a:r>
            <a:r>
              <a:rPr lang="fr-FR" sz="1200" dirty="0"/>
              <a:t> splénique. Les adénopathies les plus accessibles pour un geste biopsique se situent en loges cervicales 2B bilatérales.</a:t>
            </a:r>
          </a:p>
          <a:p>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2994068"/>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44418662"/>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IL faut voir sur l’HE une prolifération de grandes cellules </a:t>
            </a:r>
            <a:r>
              <a:rPr lang="fr-FR" sz="1200" kern="1200" dirty="0" err="1">
                <a:solidFill>
                  <a:schemeClr val="tx1"/>
                </a:solidFill>
                <a:effectLst/>
                <a:latin typeface="+mn-lt"/>
                <a:ea typeface="+mn-ea"/>
                <a:cs typeface="+mn-cs"/>
              </a:rPr>
              <a:t>immunoblastiques</a:t>
            </a:r>
            <a:r>
              <a:rPr lang="fr-FR" sz="1200" kern="1200" dirty="0">
                <a:solidFill>
                  <a:schemeClr val="tx1"/>
                </a:solidFill>
                <a:effectLst/>
                <a:latin typeface="+mn-lt"/>
                <a:ea typeface="+mn-ea"/>
                <a:cs typeface="+mn-cs"/>
              </a:rPr>
              <a:t> avec persistance de quelques follicules réactionnels. Ces cellules sont B CD20+, EBER RNA+ en hybridation in situ , LMP1+ en </a:t>
            </a:r>
            <a:r>
              <a:rPr lang="fr-FR" sz="1200" kern="1200" dirty="0" err="1">
                <a:solidFill>
                  <a:schemeClr val="tx1"/>
                </a:solidFill>
                <a:effectLst/>
                <a:latin typeface="+mn-lt"/>
                <a:ea typeface="+mn-ea"/>
                <a:cs typeface="+mn-cs"/>
              </a:rPr>
              <a:t>imunohistochimie</a:t>
            </a:r>
            <a:r>
              <a:rPr lang="fr-FR" sz="1200" kern="1200" dirty="0">
                <a:solidFill>
                  <a:schemeClr val="tx1"/>
                </a:solidFill>
                <a:effectLst/>
                <a:latin typeface="+mn-lt"/>
                <a:ea typeface="+mn-ea"/>
                <a:cs typeface="+mn-cs"/>
              </a:rPr>
              <a:t> (lame </a:t>
            </a:r>
            <a:r>
              <a:rPr lang="fr-FR" sz="1200" kern="1200" dirty="0" err="1">
                <a:solidFill>
                  <a:schemeClr val="tx1"/>
                </a:solidFill>
                <a:effectLst/>
                <a:latin typeface="+mn-lt"/>
                <a:ea typeface="+mn-ea"/>
                <a:cs typeface="+mn-cs"/>
              </a:rPr>
              <a:t>anapath</a:t>
            </a:r>
            <a:r>
              <a:rPr lang="fr-FR" sz="1200" kern="1200" dirty="0">
                <a:solidFill>
                  <a:schemeClr val="tx1"/>
                </a:solidFill>
                <a:effectLst/>
                <a:latin typeface="+mn-lt"/>
                <a:ea typeface="+mn-ea"/>
                <a:cs typeface="+mn-cs"/>
              </a:rPr>
              <a:t> LMP1 non montrée). </a:t>
            </a:r>
          </a:p>
          <a:p>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0770740"/>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2FBBE-6D75-3DB3-AC3E-91963E65F04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D659524-0AFE-8D24-A546-0AEA56E4F73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EC9A14D-DB05-6970-DD33-782D2B2B5D6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B7F0E38-726C-BAA3-D516-331464F267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80259100"/>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a:t>
            </a:r>
            <a:r>
              <a:rPr lang="fr-FR" baseline="0" dirty="0"/>
              <a:t> 4 premières </a:t>
            </a:r>
            <a:r>
              <a:rPr lang="fr-FR" dirty="0"/>
              <a:t>réponses</a:t>
            </a:r>
            <a:r>
              <a:rPr lang="fr-FR" baseline="0" dirty="0"/>
              <a:t> sont possibles mais la 5 n’est pas vraisemblable à 6 mois post-allogreffe</a:t>
            </a:r>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4093784"/>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486F9-3441-1C76-5BC7-3F80DFA1F4B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67B02FD-AC94-3145-6245-C2BF086FC58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D844388-CC10-B97A-6488-0CF75E43BB20}"/>
              </a:ext>
            </a:extLst>
          </p:cNvPr>
          <p:cNvSpPr>
            <a:spLocks noGrp="1"/>
          </p:cNvSpPr>
          <p:nvPr>
            <p:ph type="body" idx="1"/>
          </p:nvPr>
        </p:nvSpPr>
        <p:spPr/>
        <p:txBody>
          <a:bodyPr/>
          <a:lstStyle/>
          <a:p>
            <a:r>
              <a:rPr lang="fr-FR" dirty="0"/>
              <a:t>Les</a:t>
            </a:r>
            <a:r>
              <a:rPr lang="fr-FR" baseline="0" dirty="0"/>
              <a:t> 4 premières </a:t>
            </a:r>
            <a:r>
              <a:rPr lang="fr-FR" dirty="0"/>
              <a:t>réponses</a:t>
            </a:r>
            <a:r>
              <a:rPr lang="fr-FR" baseline="0" dirty="0"/>
              <a:t> sont possibles mais la 5 n’est pas vraisemblable à 6 mois post-allogreffe</a:t>
            </a:r>
            <a:endParaRPr lang="fr-FR" dirty="0"/>
          </a:p>
        </p:txBody>
      </p:sp>
      <p:sp>
        <p:nvSpPr>
          <p:cNvPr id="4" name="Espace réservé du numéro de diapositive 3">
            <a:extLst>
              <a:ext uri="{FF2B5EF4-FFF2-40B4-BE49-F238E27FC236}">
                <a16:creationId xmlns:a16="http://schemas.microsoft.com/office/drawing/2014/main" id="{BE9EF0C8-1C16-0483-81B7-5C2A4051D68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43624612"/>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a:t>
            </a:r>
            <a:r>
              <a:rPr lang="fr-FR" baseline="0" dirty="0"/>
              <a:t> 4 premières </a:t>
            </a:r>
            <a:r>
              <a:rPr lang="fr-FR" dirty="0"/>
              <a:t>réponses</a:t>
            </a:r>
            <a:r>
              <a:rPr lang="fr-FR" baseline="0" dirty="0"/>
              <a:t> sont possibles mais la 5 n’est pas vraisemblable à 6 mois post-allogreffe</a:t>
            </a:r>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32586"/>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44352353"/>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61985824"/>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96141844"/>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0C62C-F99A-2C8B-CFE9-C504F69E0FD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2291C8B-9563-E2C7-DF1C-483A28FC43C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8562F8F-05AD-7F9C-8343-9B29EA0CAC2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8C08A4B-9130-FE75-F3EC-2F5974C78E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9176340"/>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5669622"/>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9CD67-E5D6-4290-5472-F00ACC5BAC4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7760FCD-5749-EE84-075D-8EAFD46A7CE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1D23152-29AB-225E-6ED2-67183B71A72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C250D9E-90FA-1290-6F23-3F2A7BC3689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0509678"/>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A118CF-9D60-DDCC-ABB6-9F1E597A5FA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791CF0C-036A-C0C8-6019-628598376B1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D9A3EBA-AD5C-C764-DFBF-44A8BB7563A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09FE05A-BAB6-E402-74B9-DD87978B6A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77096197"/>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7CD92-AF40-8173-1075-E8B3EFEBA06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AC28D72-11C5-D6E2-C16B-0EF87A53577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37184C7-0D30-F8F2-84E5-0DE19519DE95}"/>
              </a:ext>
            </a:extLst>
          </p:cNvPr>
          <p:cNvSpPr>
            <a:spLocks noGrp="1"/>
          </p:cNvSpPr>
          <p:nvPr>
            <p:ph type="body" idx="1"/>
          </p:nvPr>
        </p:nvSpPr>
        <p:spPr/>
        <p:txBody>
          <a:bodyPr/>
          <a:lstStyle/>
          <a:p>
            <a:r>
              <a:rPr lang="fr-FR" sz="1200" kern="1200" dirty="0">
                <a:solidFill>
                  <a:schemeClr val="tx1"/>
                </a:solidFill>
                <a:effectLst/>
                <a:latin typeface="+mn-lt"/>
                <a:ea typeface="+mn-ea"/>
                <a:cs typeface="+mn-cs"/>
              </a:rPr>
              <a:t>Commentaire </a:t>
            </a:r>
            <a:r>
              <a:rPr lang="fr-FR" sz="1200" kern="1200" dirty="0" err="1">
                <a:solidFill>
                  <a:schemeClr val="tx1"/>
                </a:solidFill>
                <a:effectLst/>
                <a:latin typeface="+mn-lt"/>
                <a:ea typeface="+mn-ea"/>
                <a:cs typeface="+mn-cs"/>
              </a:rPr>
              <a:t>L.Farnault</a:t>
            </a:r>
            <a:r>
              <a:rPr lang="fr-FR" sz="1200" kern="1200" dirty="0">
                <a:solidFill>
                  <a:schemeClr val="tx1"/>
                </a:solidFill>
                <a:effectLst/>
                <a:latin typeface="+mn-lt"/>
                <a:ea typeface="+mn-ea"/>
                <a:cs typeface="+mn-cs"/>
              </a:rPr>
              <a:t> (Marseille) </a:t>
            </a:r>
          </a:p>
          <a:p>
            <a:r>
              <a:rPr lang="fr-FR" sz="1200" kern="1200" dirty="0">
                <a:solidFill>
                  <a:schemeClr val="tx1"/>
                </a:solidFill>
                <a:effectLst/>
                <a:latin typeface="+mn-lt"/>
                <a:ea typeface="+mn-ea"/>
                <a:cs typeface="+mn-cs"/>
              </a:rPr>
              <a:t>Il est inhabituel que la charge EBV reste si élevée post 4R. Faut-il dans ce contexte discuter de principe une étude de la charge virale EBV dans les différentes sous-populations lymphocytaires ?</a:t>
            </a:r>
          </a:p>
          <a:p>
            <a:r>
              <a:rPr lang="fr-FR" sz="1200" kern="1200" dirty="0">
                <a:solidFill>
                  <a:schemeClr val="tx1"/>
                </a:solidFill>
                <a:effectLst/>
                <a:latin typeface="+mn-lt"/>
                <a:ea typeface="+mn-ea"/>
                <a:cs typeface="+mn-cs"/>
              </a:rPr>
              <a:t>Réponse </a:t>
            </a:r>
            <a:r>
              <a:rPr lang="fr-FR" sz="1200" kern="1200" dirty="0" err="1">
                <a:solidFill>
                  <a:schemeClr val="tx1"/>
                </a:solidFill>
                <a:effectLst/>
                <a:latin typeface="+mn-lt"/>
                <a:ea typeface="+mn-ea"/>
                <a:cs typeface="+mn-cs"/>
              </a:rPr>
              <a:t>J.Cornillon</a:t>
            </a:r>
            <a:r>
              <a:rPr lang="fr-FR" sz="1200" kern="1200" dirty="0">
                <a:solidFill>
                  <a:schemeClr val="tx1"/>
                </a:solidFill>
                <a:effectLst/>
                <a:latin typeface="+mn-lt"/>
                <a:ea typeface="+mn-ea"/>
                <a:cs typeface="+mn-cs"/>
              </a:rPr>
              <a:t> (Saint-Etienne)</a:t>
            </a:r>
          </a:p>
          <a:p>
            <a:r>
              <a:rPr lang="fr-FR" sz="1200" kern="1200" dirty="0">
                <a:solidFill>
                  <a:schemeClr val="tx1"/>
                </a:solidFill>
                <a:effectLst/>
                <a:latin typeface="+mn-lt"/>
                <a:ea typeface="+mn-ea"/>
                <a:cs typeface="+mn-cs"/>
              </a:rPr>
              <a:t>Pas de réponse, c’est plus une discussion </a:t>
            </a:r>
          </a:p>
          <a:p>
            <a:endParaRPr lang="fr-FR" sz="1200" kern="1200" dirty="0">
              <a:solidFill>
                <a:schemeClr val="tx1"/>
              </a:solidFill>
              <a:effectLst/>
              <a:latin typeface="+mn-lt"/>
              <a:ea typeface="+mn-ea"/>
              <a:cs typeface="+mn-cs"/>
            </a:endParaRPr>
          </a:p>
          <a:p>
            <a:endParaRPr lang="fr-FR" sz="1200" kern="1200" dirty="0">
              <a:solidFill>
                <a:schemeClr val="tx1"/>
              </a:solidFill>
              <a:effectLst/>
              <a:latin typeface="+mn-lt"/>
              <a:ea typeface="+mn-ea"/>
              <a:cs typeface="+mn-cs"/>
            </a:endParaRPr>
          </a:p>
          <a:p>
            <a:endParaRPr lang="fr-FR" dirty="0"/>
          </a:p>
        </p:txBody>
      </p:sp>
      <p:sp>
        <p:nvSpPr>
          <p:cNvPr id="4" name="Espace réservé du numéro de diapositive 3">
            <a:extLst>
              <a:ext uri="{FF2B5EF4-FFF2-40B4-BE49-F238E27FC236}">
                <a16:creationId xmlns:a16="http://schemas.microsoft.com/office/drawing/2014/main" id="{CD7074BB-BAA4-D960-C38F-A0C53042279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33473748"/>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1EFA2-80E9-363E-E1DC-DDBAD2ABD25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E003E37-DE3E-4F5C-C677-1C196E9FF8E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4E133B1-9D65-6EF5-43A4-5F5E7C6A15A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331AD8D-236A-79A9-28DF-2F36A337957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88027496"/>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784FE-339D-308A-ACC2-F217A16A61E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2D69A82-D6CE-75C1-C8A9-F62042B740D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AA85862-8490-D85A-A7D3-CE5BE6314AA1}"/>
              </a:ext>
            </a:extLst>
          </p:cNvPr>
          <p:cNvSpPr>
            <a:spLocks noGrp="1"/>
          </p:cNvSpPr>
          <p:nvPr>
            <p:ph type="body" idx="1"/>
          </p:nvPr>
        </p:nvSpPr>
        <p:spPr/>
        <p:txBody>
          <a:bodyPr/>
          <a:lstStyle/>
          <a:p>
            <a:r>
              <a:rPr lang="fr-FR" sz="1200" kern="1200" dirty="0">
                <a:solidFill>
                  <a:schemeClr val="tx1"/>
                </a:solidFill>
                <a:effectLst/>
                <a:latin typeface="+mn-lt"/>
                <a:ea typeface="+mn-ea"/>
                <a:cs typeface="+mn-cs"/>
              </a:rPr>
              <a:t>Commentaire </a:t>
            </a:r>
            <a:r>
              <a:rPr lang="fr-FR" sz="1200" kern="1200" dirty="0" err="1">
                <a:solidFill>
                  <a:schemeClr val="tx1"/>
                </a:solidFill>
                <a:effectLst/>
                <a:latin typeface="+mn-lt"/>
                <a:ea typeface="+mn-ea"/>
                <a:cs typeface="+mn-cs"/>
              </a:rPr>
              <a:t>S.Choquet</a:t>
            </a:r>
            <a:r>
              <a:rPr lang="fr-FR" sz="1200" kern="1200" dirty="0">
                <a:solidFill>
                  <a:schemeClr val="tx1"/>
                </a:solidFill>
                <a:effectLst/>
                <a:latin typeface="+mn-lt"/>
                <a:ea typeface="+mn-ea"/>
                <a:cs typeface="+mn-cs"/>
              </a:rPr>
              <a:t> (Paris)</a:t>
            </a:r>
          </a:p>
          <a:p>
            <a:r>
              <a:rPr lang="fr-FR" sz="1200" kern="1200" dirty="0">
                <a:solidFill>
                  <a:schemeClr val="tx1"/>
                </a:solidFill>
                <a:effectLst/>
                <a:latin typeface="+mn-lt"/>
                <a:ea typeface="+mn-ea"/>
                <a:cs typeface="+mn-cs"/>
              </a:rPr>
              <a:t>Sur le papier ce sont en effet les deux solutions, mais après une allogreffe on préfère largement les CTL anti EBV pour éviter la chimio qui serait trop toxique probablement </a:t>
            </a:r>
          </a:p>
          <a:p>
            <a:r>
              <a:rPr lang="fr-FR" sz="1200" kern="1200" dirty="0">
                <a:solidFill>
                  <a:schemeClr val="tx1"/>
                </a:solidFill>
                <a:effectLst/>
                <a:latin typeface="+mn-lt"/>
                <a:ea typeface="+mn-ea"/>
                <a:cs typeface="+mn-cs"/>
              </a:rPr>
              <a:t>Réponse </a:t>
            </a:r>
            <a:r>
              <a:rPr lang="fr-FR" sz="1200" kern="1200" dirty="0" err="1">
                <a:solidFill>
                  <a:schemeClr val="tx1"/>
                </a:solidFill>
                <a:effectLst/>
                <a:latin typeface="+mn-lt"/>
                <a:ea typeface="+mn-ea"/>
                <a:cs typeface="+mn-cs"/>
              </a:rPr>
              <a:t>J.Cornillon</a:t>
            </a:r>
            <a:r>
              <a:rPr lang="fr-FR" sz="1200" kern="1200" dirty="0">
                <a:solidFill>
                  <a:schemeClr val="tx1"/>
                </a:solidFill>
                <a:effectLst/>
                <a:latin typeface="+mn-lt"/>
                <a:ea typeface="+mn-ea"/>
                <a:cs typeface="+mn-cs"/>
              </a:rPr>
              <a:t> (Saint-Etienne)</a:t>
            </a:r>
          </a:p>
          <a:p>
            <a:r>
              <a:rPr lang="fr-FR" sz="1200" kern="1200" dirty="0">
                <a:solidFill>
                  <a:schemeClr val="tx1"/>
                </a:solidFill>
                <a:effectLst/>
                <a:latin typeface="+mn-lt"/>
                <a:ea typeface="+mn-ea"/>
                <a:cs typeface="+mn-cs"/>
              </a:rPr>
              <a:t>Discuté par la suite </a:t>
            </a:r>
          </a:p>
          <a:p>
            <a:endParaRPr lang="fr-FR" dirty="0"/>
          </a:p>
        </p:txBody>
      </p:sp>
      <p:sp>
        <p:nvSpPr>
          <p:cNvPr id="4" name="Espace réservé du numéro de diapositive 3">
            <a:extLst>
              <a:ext uri="{FF2B5EF4-FFF2-40B4-BE49-F238E27FC236}">
                <a16:creationId xmlns:a16="http://schemas.microsoft.com/office/drawing/2014/main" id="{5878BCDE-A611-DAF0-5534-C21BFC8682F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200352"/>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F5C20-B8B8-C003-C077-76CE0A97BB9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ED5C1ED-A6F5-0FB8-E282-D85280DDE35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8399EC6-1A54-5242-8E5F-ADE7F77A63E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8966D67-2165-A1BD-DE50-C6D9CDF69BA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0750466"/>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7612537"/>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7008497"/>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63EF7-83ED-A609-63C5-115E75C298C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5443EF3-3E51-3CCE-A7A6-E4241588C4E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F28B9EB-21BA-11DA-D451-493B2628D1D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E926702-2D40-12D7-A99E-30BF155303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55519479"/>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D29E4E-7E9F-4911-9EC9-0CB18A8A5EC3}"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9256417"/>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D29E4E-7E9F-4911-9EC9-0CB18A8A5EC3}"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5567147"/>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D29E4E-7E9F-4911-9EC9-0CB18A8A5EC3}"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64737993"/>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333</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9113093"/>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334</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4849687"/>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i="1" dirty="0"/>
              <a:t>Chez l’enfant, administration de </a:t>
            </a:r>
            <a:r>
              <a:rPr lang="fr-FR" sz="1200" i="1" dirty="0" err="1"/>
              <a:t>rituximab</a:t>
            </a:r>
            <a:r>
              <a:rPr lang="fr-FR" sz="1200" i="1" dirty="0"/>
              <a:t> parfois avant TEP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335</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0202848"/>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i="1" dirty="0"/>
              <a:t>Chez l’enfant, administration de </a:t>
            </a:r>
            <a:r>
              <a:rPr lang="fr-FR" sz="1200" i="1" dirty="0" err="1"/>
              <a:t>rituximab</a:t>
            </a:r>
            <a:r>
              <a:rPr lang="fr-FR" sz="1200" i="1" dirty="0"/>
              <a:t> parfois avant TEP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339</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58432184"/>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10399052"/>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2692332"/>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3211502"/>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51347951"/>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CR</a:t>
            </a:r>
            <a:r>
              <a:rPr lang="fr-FR" baseline="0" dirty="0"/>
              <a:t> anapath</a:t>
            </a:r>
            <a:endParaRPr lang="fr-FR" dirty="0"/>
          </a:p>
          <a:p>
            <a:r>
              <a:rPr lang="fr-FR" sz="1200" b="0" i="0" kern="1200" dirty="0">
                <a:solidFill>
                  <a:schemeClr val="tx1"/>
                </a:solidFill>
                <a:effectLst/>
                <a:latin typeface="+mn-lt"/>
                <a:ea typeface="+mn-ea"/>
                <a:cs typeface="+mn-cs"/>
              </a:rPr>
              <a:t>Les prélèvements intéressent quelques cellules éparses de taille moyenne à grande à cytoplasme clarifié de phénotype B (CD20+). Elles expriment BCL6 (faible) et MUM1 et sont négatives pour CD10, BCL2 et CD30. Ces</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cellules sont positives pour EBV (EBER+ LMP+ (faible) et EBNA2+) soit une latence de type III. Elles sont distribuées au sein d’un infiltrat lymphoïde mature de phénotype </a:t>
            </a:r>
            <a:r>
              <a:rPr lang="fr-FR" sz="1200" b="0" i="0" kern="1200" dirty="0" err="1">
                <a:solidFill>
                  <a:schemeClr val="tx1"/>
                </a:solidFill>
                <a:effectLst/>
                <a:latin typeface="+mn-lt"/>
                <a:ea typeface="+mn-ea"/>
                <a:cs typeface="+mn-cs"/>
              </a:rPr>
              <a:t>T</a:t>
            </a:r>
            <a:r>
              <a:rPr lang="fr-FR" sz="1200" b="0" i="0" kern="1200" dirty="0">
                <a:solidFill>
                  <a:schemeClr val="tx1"/>
                </a:solidFill>
                <a:effectLst/>
                <a:latin typeface="+mn-lt"/>
                <a:ea typeface="+mn-ea"/>
                <a:cs typeface="+mn-cs"/>
              </a:rPr>
              <a:t> (CD3+ CD5+). L’index de prolifération Ki67 est</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très faible (&lt;5%) et souligne uniquement les grandes cellules.</a:t>
            </a:r>
            <a:r>
              <a:rPr lang="fr-FR" dirty="0"/>
              <a:t> </a:t>
            </a:r>
            <a:br>
              <a:rPr lang="fr-FR" dirty="0"/>
            </a:br>
            <a:r>
              <a:rPr lang="fr-FR" sz="1200" b="1" i="0" kern="1200" dirty="0">
                <a:solidFill>
                  <a:schemeClr val="tx1"/>
                </a:solidFill>
                <a:effectLst/>
                <a:latin typeface="+mn-lt"/>
                <a:ea typeface="+mn-ea"/>
                <a:cs typeface="+mn-cs"/>
              </a:rPr>
              <a:t>Présence de quelques cellules B EBV+ compatible avec un syndrome lymphoprolifératif B EBV mais inclassable sur ce prélèvement micro-biopsique. La réalisation d’un clone B est en cours et fera l’objet d’un compte-rendu complémentaire.</a:t>
            </a:r>
            <a:br>
              <a:rPr lang="fr-FR" sz="1200" b="1" i="0" kern="1200" dirty="0">
                <a:solidFill>
                  <a:schemeClr val="tx1"/>
                </a:solidFill>
                <a:effectLst/>
                <a:latin typeface="+mn-lt"/>
                <a:ea typeface="+mn-ea"/>
                <a:cs typeface="+mn-cs"/>
              </a:rPr>
            </a:br>
            <a:r>
              <a:rPr lang="fr-FR" sz="1200" b="0" i="1" kern="1200" dirty="0">
                <a:solidFill>
                  <a:schemeClr val="tx1"/>
                </a:solidFill>
                <a:effectLst/>
                <a:latin typeface="+mn-lt"/>
                <a:ea typeface="+mn-ea"/>
                <a:cs typeface="+mn-cs"/>
              </a:rPr>
              <a:t>Une biopsie chirurgicale ciblée par les examens morpho-métaboliques est souhaitable afin de ne pas méconnaître une lésion plus péjorative.</a:t>
            </a:r>
            <a:r>
              <a:rPr lang="fr-FR" dirty="0"/>
              <a:t> </a:t>
            </a:r>
          </a:p>
          <a:p>
            <a:endParaRPr lang="fr-FR" dirty="0"/>
          </a:p>
          <a:p>
            <a:r>
              <a:rPr lang="fr-FR" dirty="0"/>
              <a:t>Etude de clonalité</a:t>
            </a:r>
            <a:r>
              <a:rPr lang="fr-FR" baseline="0" dirty="0"/>
              <a:t> :</a:t>
            </a:r>
          </a:p>
          <a:p>
            <a:r>
              <a:rPr lang="fr-FR" sz="1200" b="1" i="0" kern="1200" dirty="0">
                <a:solidFill>
                  <a:schemeClr val="tx1"/>
                </a:solidFill>
                <a:effectLst/>
                <a:latin typeface="+mn-lt"/>
                <a:ea typeface="+mn-ea"/>
                <a:cs typeface="+mn-cs"/>
              </a:rPr>
              <a:t>Réarrangements polyclonaux des gènes des chaînes lourdes (IGH) et des chaînes légères Kappa (IGK) des immunoglobulines.</a:t>
            </a:r>
            <a:r>
              <a:rPr lang="fr-FR" dirty="0"/>
              <a:t> </a:t>
            </a:r>
            <a:br>
              <a:rPr lang="fr-FR" dirty="0"/>
            </a:br>
            <a:br>
              <a:rPr lang="fr-FR" dirty="0"/>
            </a:br>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68655733"/>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8285399"/>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34254021"/>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Ressemble au cas n°7</a:t>
            </a:r>
          </a:p>
          <a:p>
            <a:r>
              <a:rPr lang="fr-FR" dirty="0"/>
              <a:t>PEC initiale (</a:t>
            </a:r>
            <a:r>
              <a:rPr lang="fr-FR" dirty="0" err="1"/>
              <a:t>ritux</a:t>
            </a:r>
            <a:r>
              <a:rPr lang="fr-FR" dirty="0"/>
              <a:t> en urgence) </a:t>
            </a:r>
            <a:r>
              <a:rPr lang="fr-FR" dirty="0" err="1"/>
              <a:t>different</a:t>
            </a:r>
            <a:r>
              <a:rPr lang="fr-FR" dirty="0"/>
              <a:t> de cas n°10</a:t>
            </a:r>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8776160"/>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1347466"/>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02A1DE-7335-4A4C-B41F-D4771C5951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4762057"/>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a:t>Revoir selon cas 18</a:t>
            </a:r>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02A1DE-7335-4A4C-B41F-D4771C5951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61825318"/>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9204352"/>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le17/05, n°2 le 23/05, N°3 30/05, n°4 le 06/06/24</a:t>
            </a:r>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9920760"/>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D34F1-0190-E105-DE85-AD8DE8B7B2A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67609C0-D4B6-7066-1804-8D6E574B0BF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2F90813-73A3-680A-CC1F-E42055B68CD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CC60A9A-4ED9-9CFE-D38B-C50C2C56F3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4186937"/>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le15/05, n°2 le 23/05, N°3 30/05, n°4 le 06/06/24</a:t>
            </a:r>
          </a:p>
          <a:p>
            <a:r>
              <a:rPr lang="fr-FR" sz="1200" dirty="0" err="1">
                <a:latin typeface="Arial" panose="020B0604020202020204" pitchFamily="34" charset="0"/>
                <a:cs typeface="Arial" panose="020B0604020202020204" pitchFamily="34" charset="0"/>
              </a:rPr>
              <a:t>Arret</a:t>
            </a:r>
            <a:r>
              <a:rPr lang="fr-FR" sz="1200" dirty="0">
                <a:latin typeface="Arial" panose="020B0604020202020204" pitchFamily="34" charset="0"/>
                <a:cs typeface="Arial" panose="020B0604020202020204" pitchFamily="34" charset="0"/>
              </a:rPr>
              <a:t> </a:t>
            </a:r>
            <a:r>
              <a:rPr lang="fr-FR" sz="1200" dirty="0" err="1">
                <a:latin typeface="Arial" panose="020B0604020202020204" pitchFamily="34" charset="0"/>
                <a:cs typeface="Arial" panose="020B0604020202020204" pitchFamily="34" charset="0"/>
              </a:rPr>
              <a:t>neoral</a:t>
            </a:r>
            <a:r>
              <a:rPr lang="fr-FR" sz="1200" dirty="0">
                <a:latin typeface="Arial" panose="020B0604020202020204" pitchFamily="34" charset="0"/>
                <a:cs typeface="Arial" panose="020B0604020202020204" pitchFamily="34" charset="0"/>
              </a:rPr>
              <a:t> 31/07</a:t>
            </a:r>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67831234"/>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le15/05, n°2 le 23/05, N°3 30/05, n°4 le 06/06/24</a:t>
            </a:r>
          </a:p>
          <a:p>
            <a:r>
              <a:rPr lang="fr-FR" sz="1200" dirty="0">
                <a:latin typeface="Arial" panose="020B0604020202020204" pitchFamily="34" charset="0"/>
                <a:cs typeface="Arial" panose="020B0604020202020204" pitchFamily="34" charset="0"/>
              </a:rPr>
              <a:t>Scan 26/06</a:t>
            </a:r>
          </a:p>
          <a:p>
            <a:r>
              <a:rPr lang="fr-FR" sz="1200" dirty="0">
                <a:latin typeface="Arial" panose="020B0604020202020204" pitchFamily="34" charset="0"/>
                <a:cs typeface="Arial" panose="020B0604020202020204" pitchFamily="34" charset="0"/>
              </a:rPr>
              <a:t>PET 03/07</a:t>
            </a:r>
          </a:p>
          <a:p>
            <a:r>
              <a:rPr lang="fr-FR" sz="1200" dirty="0">
                <a:latin typeface="Arial" panose="020B0604020202020204" pitchFamily="34" charset="0"/>
                <a:cs typeface="Arial" panose="020B0604020202020204" pitchFamily="34" charset="0"/>
              </a:rPr>
              <a:t>Biopsie 09/07</a:t>
            </a:r>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9234120"/>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le15/05, n°2 le 23/05, N°3 30/05, n°4 le 06/06/24</a:t>
            </a:r>
          </a:p>
          <a:p>
            <a:r>
              <a:rPr lang="fr-FR" sz="1200" dirty="0">
                <a:latin typeface="Arial" panose="020B0604020202020204" pitchFamily="34" charset="0"/>
                <a:cs typeface="Arial" panose="020B0604020202020204" pitchFamily="34" charset="0"/>
              </a:rPr>
              <a:t>Scan 26/06</a:t>
            </a:r>
          </a:p>
          <a:p>
            <a:r>
              <a:rPr lang="fr-FR" sz="1200" dirty="0">
                <a:latin typeface="Arial" panose="020B0604020202020204" pitchFamily="34" charset="0"/>
                <a:cs typeface="Arial" panose="020B0604020202020204" pitchFamily="34" charset="0"/>
              </a:rPr>
              <a:t>PET 03/07</a:t>
            </a:r>
          </a:p>
          <a:p>
            <a:r>
              <a:rPr lang="fr-FR" sz="1200" dirty="0">
                <a:latin typeface="Arial" panose="020B0604020202020204" pitchFamily="34" charset="0"/>
                <a:cs typeface="Arial" panose="020B0604020202020204" pitchFamily="34" charset="0"/>
              </a:rPr>
              <a:t>Biopsie 09/07</a:t>
            </a:r>
          </a:p>
          <a:p>
            <a:r>
              <a:rPr lang="fr-FR" sz="1200" dirty="0">
                <a:latin typeface="Arial" panose="020B0604020202020204" pitchFamily="34" charset="0"/>
                <a:cs typeface="Arial" panose="020B0604020202020204" pitchFamily="34" charset="0"/>
              </a:rPr>
              <a:t>PS: PCR EBV </a:t>
            </a:r>
            <a:r>
              <a:rPr lang="fr-FR" sz="1200" dirty="0" err="1">
                <a:latin typeface="Arial" panose="020B0604020202020204" pitchFamily="34" charset="0"/>
                <a:cs typeface="Arial" panose="020B0604020202020204" pitchFamily="34" charset="0"/>
              </a:rPr>
              <a:t>neg</a:t>
            </a:r>
            <a:r>
              <a:rPr lang="fr-FR" sz="1200" dirty="0">
                <a:latin typeface="Arial" panose="020B0604020202020204" pitchFamily="34" charset="0"/>
                <a:cs typeface="Arial" panose="020B0604020202020204" pitchFamily="34" charset="0"/>
              </a:rPr>
              <a:t>!!</a:t>
            </a:r>
          </a:p>
          <a:p>
            <a:r>
              <a:rPr lang="fr-FR" sz="1200" dirty="0">
                <a:latin typeface="Arial" panose="020B0604020202020204" pitchFamily="34" charset="0"/>
                <a:cs typeface="Arial" panose="020B0604020202020204" pitchFamily="34" charset="0"/>
              </a:rPr>
              <a:t>Le temps d’obtenir </a:t>
            </a:r>
            <a:r>
              <a:rPr lang="fr-FR" sz="1200" dirty="0" err="1">
                <a:latin typeface="Arial" panose="020B0604020202020204" pitchFamily="34" charset="0"/>
                <a:cs typeface="Arial" panose="020B0604020202020204" pitchFamily="34" charset="0"/>
              </a:rPr>
              <a:t>EBVallo</a:t>
            </a:r>
            <a:r>
              <a:rPr lang="fr-FR" sz="1200" dirty="0">
                <a:latin typeface="Arial" panose="020B0604020202020204" pitchFamily="34" charset="0"/>
                <a:cs typeface="Arial" panose="020B0604020202020204" pitchFamily="34" charset="0"/>
              </a:rPr>
              <a:t> = PCR EBV remonte</a:t>
            </a:r>
          </a:p>
          <a:p>
            <a:r>
              <a:rPr lang="fr-FR" sz="1200" dirty="0" err="1">
                <a:latin typeface="Arial" panose="020B0604020202020204" pitchFamily="34" charset="0"/>
                <a:cs typeface="Arial" panose="020B0604020202020204" pitchFamily="34" charset="0"/>
              </a:rPr>
              <a:t>Arret</a:t>
            </a:r>
            <a:r>
              <a:rPr lang="fr-FR" sz="1200" dirty="0">
                <a:latin typeface="Arial" panose="020B0604020202020204" pitchFamily="34" charset="0"/>
                <a:cs typeface="Arial" panose="020B0604020202020204" pitchFamily="34" charset="0"/>
              </a:rPr>
              <a:t> </a:t>
            </a:r>
            <a:r>
              <a:rPr lang="fr-FR" sz="1200" dirty="0" err="1">
                <a:latin typeface="Arial" panose="020B0604020202020204" pitchFamily="34" charset="0"/>
                <a:cs typeface="Arial" panose="020B0604020202020204" pitchFamily="34" charset="0"/>
              </a:rPr>
              <a:t>ciclo</a:t>
            </a:r>
            <a:r>
              <a:rPr lang="fr-FR" sz="1200" dirty="0">
                <a:latin typeface="Arial" panose="020B0604020202020204" pitchFamily="34" charset="0"/>
                <a:cs typeface="Arial" panose="020B0604020202020204" pitchFamily="34" charset="0"/>
              </a:rPr>
              <a:t> 31/07</a:t>
            </a:r>
          </a:p>
          <a:p>
            <a:r>
              <a:rPr lang="fr-FR" sz="1200" dirty="0">
                <a:latin typeface="Arial" panose="020B0604020202020204" pitchFamily="34" charset="0"/>
                <a:cs typeface="Arial" panose="020B0604020202020204" pitchFamily="34" charset="0"/>
              </a:rPr>
              <a:t>Urgences le 03/08</a:t>
            </a:r>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24275807"/>
      </p:ext>
    </p:extLst>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Rituximab « par excès » mieux que retard au traitement</a:t>
            </a:r>
          </a:p>
          <a:p>
            <a:r>
              <a:rPr lang="fr-FR" dirty="0"/>
              <a:t>Vérifier disponibilité </a:t>
            </a:r>
            <a:r>
              <a:rPr lang="fr-FR" dirty="0" err="1"/>
              <a:t>EBVAllo</a:t>
            </a:r>
            <a:r>
              <a:rPr lang="fr-FR" dirty="0"/>
              <a:t> dès la 1ere ligne</a:t>
            </a:r>
          </a:p>
          <a:p>
            <a:r>
              <a:rPr lang="fr-FR" dirty="0"/>
              <a:t>Peut on ralentir la </a:t>
            </a:r>
            <a:r>
              <a:rPr lang="fr-FR" dirty="0" err="1"/>
              <a:t>decroissance</a:t>
            </a:r>
            <a:r>
              <a:rPr lang="fr-FR" dirty="0"/>
              <a:t> IS sous </a:t>
            </a:r>
            <a:r>
              <a:rPr lang="fr-FR" dirty="0" err="1"/>
              <a:t>EBVallo</a:t>
            </a:r>
            <a:r>
              <a:rPr lang="fr-FR" dirty="0"/>
              <a:t>?</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02A1DE-7335-4A4C-B41F-D4771C5951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060945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43DB2A0-9CAA-FAA4-F31A-5714C7699CBB}"/>
              </a:ext>
            </a:extLst>
          </p:cNvPr>
          <p:cNvSpPr>
            <a:spLocks noGrp="1"/>
          </p:cNvSpPr>
          <p:nvPr>
            <p:ph type="ctrTitle"/>
          </p:nvPr>
        </p:nvSpPr>
        <p:spPr>
          <a:xfrm>
            <a:off x="1094060" y="1122363"/>
            <a:ext cx="9144000" cy="1794457"/>
          </a:xfrm>
        </p:spPr>
        <p:txBody>
          <a:bodyPr anchor="b">
            <a:normAutofit/>
          </a:bodyPr>
          <a:lstStyle>
            <a:lvl1pPr algn="l">
              <a:defRPr lang="fr-FR" sz="2400" b="0" kern="1200" cap="all" baseline="0" dirty="0">
                <a:solidFill>
                  <a:schemeClr val="bg1"/>
                </a:solidFill>
                <a:latin typeface="+mj-lt"/>
                <a:ea typeface="+mj-ea"/>
                <a:cs typeface="+mj-cs"/>
              </a:defRPr>
            </a:lvl1pPr>
          </a:lstStyle>
          <a:p>
            <a:r>
              <a:rPr lang="fr-FR" dirty="0"/>
              <a:t>Modifiez le style du titre</a:t>
            </a:r>
          </a:p>
        </p:txBody>
      </p:sp>
      <p:sp>
        <p:nvSpPr>
          <p:cNvPr id="3" name="Sous-titre 2">
            <a:extLst>
              <a:ext uri="{FF2B5EF4-FFF2-40B4-BE49-F238E27FC236}">
                <a16:creationId xmlns:a16="http://schemas.microsoft.com/office/drawing/2014/main" id="{AA0A154F-CAD1-F9EB-9B24-072FE0797830}"/>
              </a:ext>
            </a:extLst>
          </p:cNvPr>
          <p:cNvSpPr>
            <a:spLocks noGrp="1"/>
          </p:cNvSpPr>
          <p:nvPr>
            <p:ph type="subTitle" idx="1"/>
          </p:nvPr>
        </p:nvSpPr>
        <p:spPr>
          <a:xfrm>
            <a:off x="1094060" y="2929074"/>
            <a:ext cx="9144000" cy="1655762"/>
          </a:xfrm>
        </p:spPr>
        <p:txBody>
          <a:bodyPr>
            <a:normAutofit/>
          </a:bodyPr>
          <a:lstStyle>
            <a:lvl1pPr marL="0" indent="0" algn="l">
              <a:buNone/>
              <a:defRPr lang="fr-FR" sz="3600" b="1" kern="1200" dirty="0">
                <a:solidFill>
                  <a:schemeClr val="bg1"/>
                </a:solidFill>
                <a:latin typeface="+mj-lt"/>
                <a:ea typeface="+mj-ea"/>
                <a:cs typeface="+mj-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dirty="0"/>
              <a:t>Modifiez le style des sous-titres du masque</a:t>
            </a:r>
          </a:p>
        </p:txBody>
      </p:sp>
      <p:sp>
        <p:nvSpPr>
          <p:cNvPr id="4" name="Espace réservé de la date 3">
            <a:extLst>
              <a:ext uri="{FF2B5EF4-FFF2-40B4-BE49-F238E27FC236}">
                <a16:creationId xmlns:a16="http://schemas.microsoft.com/office/drawing/2014/main" id="{7BF2D726-18E7-5D3C-F212-F7E52757DFCC}"/>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3DB6D9BA-50E3-E668-A26B-DB1F09F12C34}"/>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9D2589D0-5F47-7623-19C3-EBEA60D002B0}"/>
              </a:ext>
            </a:extLst>
          </p:cNvPr>
          <p:cNvSpPr>
            <a:spLocks noGrp="1"/>
          </p:cNvSpPr>
          <p:nvPr>
            <p:ph type="sldNum" sz="quarter" idx="12"/>
          </p:nvPr>
        </p:nvSpPr>
        <p:spPr/>
        <p:txBody>
          <a:bodyPr/>
          <a:lstStyle/>
          <a:p>
            <a:fld id="{3FF2687A-776A-1B42-A1C0-71DF9B7E5218}" type="slidenum">
              <a:rPr lang="fr-FR" smtClean="0"/>
              <a:t>‹N°›</a:t>
            </a:fld>
            <a:endParaRPr lang="fr-FR"/>
          </a:p>
        </p:txBody>
      </p:sp>
      <p:sp>
        <p:nvSpPr>
          <p:cNvPr id="7" name="Forme libre 6">
            <a:extLst>
              <a:ext uri="{FF2B5EF4-FFF2-40B4-BE49-F238E27FC236}">
                <a16:creationId xmlns:a16="http://schemas.microsoft.com/office/drawing/2014/main" id="{7D2E9545-E720-5C82-E341-6CADCDD08CD1}"/>
              </a:ext>
            </a:extLst>
          </p:cNvPr>
          <p:cNvSpPr/>
          <p:nvPr userDrawn="1"/>
        </p:nvSpPr>
        <p:spPr>
          <a:xfrm>
            <a:off x="7498092" y="4293454"/>
            <a:ext cx="4693906" cy="2567849"/>
          </a:xfrm>
          <a:custGeom>
            <a:avLst/>
            <a:gdLst>
              <a:gd name="connsiteX0" fmla="*/ 4347411 w 4693906"/>
              <a:gd name="connsiteY0" fmla="*/ 1 h 2567849"/>
              <a:gd name="connsiteX1" fmla="*/ 4675769 w 4693906"/>
              <a:gd name="connsiteY1" fmla="*/ 48929 h 2567849"/>
              <a:gd name="connsiteX2" fmla="*/ 4693906 w 4693906"/>
              <a:gd name="connsiteY2" fmla="*/ 55254 h 2567849"/>
              <a:gd name="connsiteX3" fmla="*/ 4693906 w 4693906"/>
              <a:gd name="connsiteY3" fmla="*/ 2567849 h 2567849"/>
              <a:gd name="connsiteX4" fmla="*/ 0 w 4693906"/>
              <a:gd name="connsiteY4" fmla="*/ 2567849 h 2567849"/>
              <a:gd name="connsiteX5" fmla="*/ 22215 w 4693906"/>
              <a:gd name="connsiteY5" fmla="*/ 2517841 h 2567849"/>
              <a:gd name="connsiteX6" fmla="*/ 54510 w 4693906"/>
              <a:gd name="connsiteY6" fmla="*/ 1281996 h 2567849"/>
              <a:gd name="connsiteX7" fmla="*/ 849198 w 4693906"/>
              <a:gd name="connsiteY7" fmla="*/ 610453 h 2567849"/>
              <a:gd name="connsiteX8" fmla="*/ 1935851 w 4693906"/>
              <a:gd name="connsiteY8" fmla="*/ 590435 h 2567849"/>
              <a:gd name="connsiteX9" fmla="*/ 3018696 w 4693906"/>
              <a:gd name="connsiteY9" fmla="*/ 530195 h 2567849"/>
              <a:gd name="connsiteX10" fmla="*/ 3890270 w 4693906"/>
              <a:gd name="connsiteY10" fmla="*/ 97981 h 2567849"/>
              <a:gd name="connsiteX11" fmla="*/ 4347411 w 4693906"/>
              <a:gd name="connsiteY11" fmla="*/ 1 h 2567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3906" h="2567849">
                <a:moveTo>
                  <a:pt x="4347411" y="1"/>
                </a:moveTo>
                <a:cubicBezTo>
                  <a:pt x="4459679" y="-10"/>
                  <a:pt x="4569690" y="17175"/>
                  <a:pt x="4675769" y="48929"/>
                </a:cubicBezTo>
                <a:lnTo>
                  <a:pt x="4693906" y="55254"/>
                </a:lnTo>
                <a:lnTo>
                  <a:pt x="4693906" y="2567849"/>
                </a:lnTo>
                <a:lnTo>
                  <a:pt x="0" y="2567849"/>
                </a:lnTo>
                <a:lnTo>
                  <a:pt x="22215" y="2517841"/>
                </a:lnTo>
                <a:cubicBezTo>
                  <a:pt x="153571" y="2123907"/>
                  <a:pt x="-61217" y="1680710"/>
                  <a:pt x="54510" y="1281996"/>
                </a:cubicBezTo>
                <a:cubicBezTo>
                  <a:pt x="155923" y="933920"/>
                  <a:pt x="495761" y="696954"/>
                  <a:pt x="849198" y="610453"/>
                </a:cubicBezTo>
                <a:cubicBezTo>
                  <a:pt x="1202635" y="523952"/>
                  <a:pt x="1573176" y="560255"/>
                  <a:pt x="1935851" y="590435"/>
                </a:cubicBezTo>
                <a:cubicBezTo>
                  <a:pt x="2298620" y="620201"/>
                  <a:pt x="2672634" y="642835"/>
                  <a:pt x="3018696" y="530195"/>
                </a:cubicBezTo>
                <a:cubicBezTo>
                  <a:pt x="3327851" y="429490"/>
                  <a:pt x="3592958" y="228441"/>
                  <a:pt x="3890270" y="97981"/>
                </a:cubicBezTo>
                <a:cubicBezTo>
                  <a:pt x="4044016" y="30599"/>
                  <a:pt x="4197720" y="15"/>
                  <a:pt x="4347411" y="1"/>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r-FR"/>
          </a:p>
        </p:txBody>
      </p:sp>
      <p:pic>
        <p:nvPicPr>
          <p:cNvPr id="8" name="Image 7" descr="Une image contenant capture d’écran, Graphique, graphisme, cercle&#10;&#10;Description générée automatiquement">
            <a:extLst>
              <a:ext uri="{FF2B5EF4-FFF2-40B4-BE49-F238E27FC236}">
                <a16:creationId xmlns:a16="http://schemas.microsoft.com/office/drawing/2014/main" id="{DED25FAE-AF22-2427-60A1-AAD92F08117B}"/>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0049703" y="5476720"/>
            <a:ext cx="1628775" cy="1174619"/>
          </a:xfrm>
          <a:prstGeom prst="rect">
            <a:avLst/>
          </a:prstGeom>
        </p:spPr>
      </p:pic>
      <p:pic>
        <p:nvPicPr>
          <p:cNvPr id="9" name="Image 8">
            <a:extLst>
              <a:ext uri="{FF2B5EF4-FFF2-40B4-BE49-F238E27FC236}">
                <a16:creationId xmlns:a16="http://schemas.microsoft.com/office/drawing/2014/main" id="{ACE24406-485C-F024-DA24-C3DFA6247729}"/>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8614651" y="5439110"/>
            <a:ext cx="1082111" cy="1249838"/>
          </a:xfrm>
          <a:prstGeom prst="rect">
            <a:avLst/>
          </a:prstGeom>
        </p:spPr>
      </p:pic>
    </p:spTree>
    <p:extLst>
      <p:ext uri="{BB962C8B-B14F-4D97-AF65-F5344CB8AC3E}">
        <p14:creationId xmlns:p14="http://schemas.microsoft.com/office/powerpoint/2010/main" val="4216253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1_Diapositive intercalair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Forme libre 9">
            <a:extLst>
              <a:ext uri="{FF2B5EF4-FFF2-40B4-BE49-F238E27FC236}">
                <a16:creationId xmlns:a16="http://schemas.microsoft.com/office/drawing/2014/main" id="{3D0598EA-E151-90E2-B886-CDB67A4E3A28}"/>
              </a:ext>
            </a:extLst>
          </p:cNvPr>
          <p:cNvSpPr/>
          <p:nvPr userDrawn="1"/>
        </p:nvSpPr>
        <p:spPr>
          <a:xfrm>
            <a:off x="4468952" y="776894"/>
            <a:ext cx="7723046" cy="6084408"/>
          </a:xfrm>
          <a:custGeom>
            <a:avLst/>
            <a:gdLst>
              <a:gd name="connsiteX0" fmla="*/ 3821992 w 7723046"/>
              <a:gd name="connsiteY0" fmla="*/ 980 h 6084408"/>
              <a:gd name="connsiteX1" fmla="*/ 4872323 w 7723046"/>
              <a:gd name="connsiteY1" fmla="*/ 280302 h 6084408"/>
              <a:gd name="connsiteX2" fmla="*/ 5930044 w 7723046"/>
              <a:gd name="connsiteY2" fmla="*/ 519902 h 6084408"/>
              <a:gd name="connsiteX3" fmla="*/ 6886829 w 7723046"/>
              <a:gd name="connsiteY3" fmla="*/ 343797 h 6084408"/>
              <a:gd name="connsiteX4" fmla="*/ 7655573 w 7723046"/>
              <a:gd name="connsiteY4" fmla="*/ 512457 h 6084408"/>
              <a:gd name="connsiteX5" fmla="*/ 7723046 w 7723046"/>
              <a:gd name="connsiteY5" fmla="*/ 560004 h 6084408"/>
              <a:gd name="connsiteX6" fmla="*/ 7723046 w 7723046"/>
              <a:gd name="connsiteY6" fmla="*/ 6084408 h 6084408"/>
              <a:gd name="connsiteX7" fmla="*/ 2868390 w 7723046"/>
              <a:gd name="connsiteY7" fmla="*/ 6084408 h 6084408"/>
              <a:gd name="connsiteX8" fmla="*/ 2748070 w 7723046"/>
              <a:gd name="connsiteY8" fmla="*/ 5926351 h 6084408"/>
              <a:gd name="connsiteX9" fmla="*/ 2108668 w 7723046"/>
              <a:gd name="connsiteY9" fmla="*/ 5224577 h 6084408"/>
              <a:gd name="connsiteX10" fmla="*/ 1123563 w 7723046"/>
              <a:gd name="connsiteY10" fmla="*/ 5065152 h 6084408"/>
              <a:gd name="connsiteX11" fmla="*/ 129011 w 7723046"/>
              <a:gd name="connsiteY11" fmla="*/ 4294260 h 6084408"/>
              <a:gd name="connsiteX12" fmla="*/ 168998 w 7723046"/>
              <a:gd name="connsiteY12" fmla="*/ 3040083 h 6084408"/>
              <a:gd name="connsiteX13" fmla="*/ 1443383 w 7723046"/>
              <a:gd name="connsiteY13" fmla="*/ 2143144 h 6084408"/>
              <a:gd name="connsiteX14" fmla="*/ 2502763 w 7723046"/>
              <a:gd name="connsiteY14" fmla="*/ 1607736 h 6084408"/>
              <a:gd name="connsiteX15" fmla="*/ 2873376 w 7723046"/>
              <a:gd name="connsiteY15" fmla="*/ 428328 h 6084408"/>
              <a:gd name="connsiteX16" fmla="*/ 3821992 w 7723046"/>
              <a:gd name="connsiteY16" fmla="*/ 980 h 6084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23046" h="6084408">
                <a:moveTo>
                  <a:pt x="3821992" y="980"/>
                </a:moveTo>
                <a:cubicBezTo>
                  <a:pt x="4185593" y="14918"/>
                  <a:pt x="4531898" y="151634"/>
                  <a:pt x="4872323" y="280302"/>
                </a:cubicBezTo>
                <a:cubicBezTo>
                  <a:pt x="5212952" y="408595"/>
                  <a:pt x="5566352" y="533123"/>
                  <a:pt x="5930044" y="519902"/>
                </a:cubicBezTo>
                <a:cubicBezTo>
                  <a:pt x="6254970" y="508017"/>
                  <a:pt x="6565114" y="387546"/>
                  <a:pt x="6886829" y="343797"/>
                </a:cubicBezTo>
                <a:cubicBezTo>
                  <a:pt x="7177928" y="304342"/>
                  <a:pt x="7437940" y="373208"/>
                  <a:pt x="7655573" y="512457"/>
                </a:cubicBezTo>
                <a:lnTo>
                  <a:pt x="7723046" y="560004"/>
                </a:lnTo>
                <a:lnTo>
                  <a:pt x="7723046" y="6084408"/>
                </a:lnTo>
                <a:lnTo>
                  <a:pt x="2868390" y="6084408"/>
                </a:lnTo>
                <a:lnTo>
                  <a:pt x="2748070" y="5926351"/>
                </a:lnTo>
                <a:cubicBezTo>
                  <a:pt x="2562484" y="5665901"/>
                  <a:pt x="2394555" y="5368379"/>
                  <a:pt x="2108668" y="5224577"/>
                </a:cubicBezTo>
                <a:cubicBezTo>
                  <a:pt x="1809557" y="5074577"/>
                  <a:pt x="1452258" y="5128187"/>
                  <a:pt x="1123563" y="5065152"/>
                </a:cubicBezTo>
                <a:cubicBezTo>
                  <a:pt x="696151" y="4983584"/>
                  <a:pt x="314234" y="4687638"/>
                  <a:pt x="129011" y="4294260"/>
                </a:cubicBezTo>
                <a:cubicBezTo>
                  <a:pt x="-56212" y="3900882"/>
                  <a:pt x="-41211" y="3419758"/>
                  <a:pt x="168998" y="3040083"/>
                </a:cubicBezTo>
                <a:cubicBezTo>
                  <a:pt x="426779" y="2574449"/>
                  <a:pt x="932617" y="2297215"/>
                  <a:pt x="1443383" y="2143144"/>
                </a:cubicBezTo>
                <a:cubicBezTo>
                  <a:pt x="1830847" y="2026692"/>
                  <a:pt x="2274477" y="1940686"/>
                  <a:pt x="2502763" y="1607736"/>
                </a:cubicBezTo>
                <a:cubicBezTo>
                  <a:pt x="2737301" y="1265055"/>
                  <a:pt x="2652552" y="779900"/>
                  <a:pt x="2873376" y="428328"/>
                </a:cubicBezTo>
                <a:cubicBezTo>
                  <a:pt x="3066523" y="121513"/>
                  <a:pt x="3458391" y="-12959"/>
                  <a:pt x="3821992" y="98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r-FR"/>
          </a:p>
        </p:txBody>
      </p:sp>
      <p:sp>
        <p:nvSpPr>
          <p:cNvPr id="2" name="Titre 1">
            <a:extLst>
              <a:ext uri="{FF2B5EF4-FFF2-40B4-BE49-F238E27FC236}">
                <a16:creationId xmlns:a16="http://schemas.microsoft.com/office/drawing/2014/main" id="{943DB2A0-9CAA-FAA4-F31A-5714C7699CBB}"/>
              </a:ext>
            </a:extLst>
          </p:cNvPr>
          <p:cNvSpPr>
            <a:spLocks noGrp="1"/>
          </p:cNvSpPr>
          <p:nvPr>
            <p:ph type="ctrTitle"/>
          </p:nvPr>
        </p:nvSpPr>
        <p:spPr>
          <a:xfrm>
            <a:off x="4392751" y="1263646"/>
            <a:ext cx="6999149" cy="2387600"/>
          </a:xfrm>
        </p:spPr>
        <p:txBody>
          <a:bodyPr anchor="b">
            <a:normAutofit/>
          </a:bodyPr>
          <a:lstStyle>
            <a:lvl1pPr algn="r">
              <a:defRPr sz="3600" cap="all" baseline="0">
                <a:gradFill>
                  <a:gsLst>
                    <a:gs pos="100000">
                      <a:schemeClr val="accent2"/>
                    </a:gs>
                    <a:gs pos="0">
                      <a:schemeClr val="tx2"/>
                    </a:gs>
                  </a:gsLst>
                  <a:lin ang="0" scaled="1"/>
                </a:gradFill>
              </a:defRPr>
            </a:lvl1pPr>
          </a:lstStyle>
          <a:p>
            <a:r>
              <a:rPr lang="fr-FR" dirty="0"/>
              <a:t>Modifiez le style du titre</a:t>
            </a:r>
          </a:p>
        </p:txBody>
      </p:sp>
      <p:sp>
        <p:nvSpPr>
          <p:cNvPr id="3" name="Sous-titre 2">
            <a:extLst>
              <a:ext uri="{FF2B5EF4-FFF2-40B4-BE49-F238E27FC236}">
                <a16:creationId xmlns:a16="http://schemas.microsoft.com/office/drawing/2014/main" id="{AA0A154F-CAD1-F9EB-9B24-072FE0797830}"/>
              </a:ext>
            </a:extLst>
          </p:cNvPr>
          <p:cNvSpPr>
            <a:spLocks noGrp="1"/>
          </p:cNvSpPr>
          <p:nvPr>
            <p:ph type="subTitle" idx="1"/>
          </p:nvPr>
        </p:nvSpPr>
        <p:spPr>
          <a:xfrm>
            <a:off x="4392751" y="3743321"/>
            <a:ext cx="6999149" cy="670982"/>
          </a:xfrm>
        </p:spPr>
        <p:txBody>
          <a:bodyPr/>
          <a:lstStyle>
            <a:lvl1pPr marL="0" indent="0" algn="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dirty="0"/>
              <a:t>Modifiez le style des sous-titres du masque</a:t>
            </a:r>
          </a:p>
        </p:txBody>
      </p:sp>
      <p:sp>
        <p:nvSpPr>
          <p:cNvPr id="4" name="Espace réservé de la date 3">
            <a:extLst>
              <a:ext uri="{FF2B5EF4-FFF2-40B4-BE49-F238E27FC236}">
                <a16:creationId xmlns:a16="http://schemas.microsoft.com/office/drawing/2014/main" id="{7BF2D726-18E7-5D3C-F212-F7E52757DFCC}"/>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3DB6D9BA-50E3-E668-A26B-DB1F09F12C34}"/>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9D2589D0-5F47-7623-19C3-EBEA60D002B0}"/>
              </a:ext>
            </a:extLst>
          </p:cNvPr>
          <p:cNvSpPr>
            <a:spLocks noGrp="1"/>
          </p:cNvSpPr>
          <p:nvPr>
            <p:ph type="sldNum" sz="quarter" idx="12"/>
          </p:nvPr>
        </p:nvSpPr>
        <p:spPr/>
        <p:txBody>
          <a:bodyPr/>
          <a:lstStyle/>
          <a:p>
            <a:fld id="{3FF2687A-776A-1B42-A1C0-71DF9B7E5218}" type="slidenum">
              <a:rPr lang="fr-FR" smtClean="0"/>
              <a:t>‹N°›</a:t>
            </a:fld>
            <a:endParaRPr lang="fr-FR"/>
          </a:p>
        </p:txBody>
      </p:sp>
      <p:pic>
        <p:nvPicPr>
          <p:cNvPr id="17" name="Image 16" descr="Une image contenant capture d’écran, Graphique, graphisme, cercle&#10;&#10;Description générée automatiquement">
            <a:extLst>
              <a:ext uri="{FF2B5EF4-FFF2-40B4-BE49-F238E27FC236}">
                <a16:creationId xmlns:a16="http://schemas.microsoft.com/office/drawing/2014/main" id="{0CEE0D76-8C1B-D325-E649-FCE5A2E33BE4}"/>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0049703" y="5476720"/>
            <a:ext cx="1628775" cy="1174619"/>
          </a:xfrm>
          <a:prstGeom prst="rect">
            <a:avLst/>
          </a:prstGeom>
        </p:spPr>
      </p:pic>
      <p:pic>
        <p:nvPicPr>
          <p:cNvPr id="18" name="Image 17">
            <a:extLst>
              <a:ext uri="{FF2B5EF4-FFF2-40B4-BE49-F238E27FC236}">
                <a16:creationId xmlns:a16="http://schemas.microsoft.com/office/drawing/2014/main" id="{CF73F04E-87BD-1599-BF17-08A559E7F729}"/>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8614651" y="5439110"/>
            <a:ext cx="1082111" cy="1249838"/>
          </a:xfrm>
          <a:prstGeom prst="rect">
            <a:avLst/>
          </a:prstGeom>
        </p:spPr>
      </p:pic>
    </p:spTree>
    <p:extLst>
      <p:ext uri="{BB962C8B-B14F-4D97-AF65-F5344CB8AC3E}">
        <p14:creationId xmlns:p14="http://schemas.microsoft.com/office/powerpoint/2010/main" val="1687274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u 2col frise - Solide co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658112"/>
            <a:ext cx="5413454" cy="4518851"/>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14" name="Forme libre 13">
            <a:extLst>
              <a:ext uri="{FF2B5EF4-FFF2-40B4-BE49-F238E27FC236}">
                <a16:creationId xmlns:a16="http://schemas.microsoft.com/office/drawing/2014/main" id="{C6055CD9-2E76-79B2-7AAD-B747D65FB93C}"/>
              </a:ext>
            </a:extLst>
          </p:cNvPr>
          <p:cNvSpPr/>
          <p:nvPr/>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
        <p:nvSpPr>
          <p:cNvPr id="24" name="Espace réservé du contenu 2">
            <a:extLst>
              <a:ext uri="{FF2B5EF4-FFF2-40B4-BE49-F238E27FC236}">
                <a16:creationId xmlns:a16="http://schemas.microsoft.com/office/drawing/2014/main" id="{5C522556-E38F-B209-F9D8-022D23EAC55A}"/>
              </a:ext>
            </a:extLst>
          </p:cNvPr>
          <p:cNvSpPr>
            <a:spLocks noGrp="1"/>
          </p:cNvSpPr>
          <p:nvPr>
            <p:ph idx="14"/>
          </p:nvPr>
        </p:nvSpPr>
        <p:spPr>
          <a:xfrm>
            <a:off x="6304546" y="1658112"/>
            <a:ext cx="5413454" cy="4518851"/>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Tree>
    <p:extLst>
      <p:ext uri="{BB962C8B-B14F-4D97-AF65-F5344CB8AC3E}">
        <p14:creationId xmlns:p14="http://schemas.microsoft.com/office/powerpoint/2010/main" val="3906380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u 1col frise - Solide">
    <p:spTree>
      <p:nvGrpSpPr>
        <p:cNvPr id="1" name=""/>
        <p:cNvGrpSpPr/>
        <p:nvPr/>
      </p:nvGrpSpPr>
      <p:grpSpPr>
        <a:xfrm>
          <a:off x="0" y="0"/>
          <a:ext cx="0" cy="0"/>
          <a:chOff x="0" y="0"/>
          <a:chExt cx="0" cy="0"/>
        </a:xfrm>
      </p:grpSpPr>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Forme libre 7">
            <a:extLst>
              <a:ext uri="{FF2B5EF4-FFF2-40B4-BE49-F238E27FC236}">
                <a16:creationId xmlns:a16="http://schemas.microsoft.com/office/drawing/2014/main" id="{DA3402F3-0CFB-3E5D-3DE6-D9CEE43C7EDE}"/>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cstate="hq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2528095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u 1col - Soli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3713382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u 2col frise - Liquide">
    <p:spTree>
      <p:nvGrpSpPr>
        <p:cNvPr id="1" name=""/>
        <p:cNvGrpSpPr/>
        <p:nvPr/>
      </p:nvGrpSpPr>
      <p:grpSpPr>
        <a:xfrm>
          <a:off x="0" y="0"/>
          <a:ext cx="0" cy="0"/>
          <a:chOff x="0" y="0"/>
          <a:chExt cx="0" cy="0"/>
        </a:xfrm>
      </p:grpSpPr>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Forme libre 7">
            <a:extLst>
              <a:ext uri="{FF2B5EF4-FFF2-40B4-BE49-F238E27FC236}">
                <a16:creationId xmlns:a16="http://schemas.microsoft.com/office/drawing/2014/main" id="{BB15FFB0-66E0-7E28-25EC-61945AA472B8}"/>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a:srcRect/>
            <a:stretch>
              <a:fillRect/>
            </a:stretch>
          </a:blipFill>
          <a:ln w="7222" cap="flat">
            <a:noFill/>
            <a:prstDash val="solid"/>
            <a:miter/>
          </a:ln>
        </p:spPr>
        <p:txBody>
          <a:bodyPr rtlCol="0" anchor="ctr"/>
          <a:lstStyle/>
          <a:p>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658112"/>
            <a:ext cx="5413454" cy="4518851"/>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
        <p:nvSpPr>
          <p:cNvPr id="24" name="Espace réservé du contenu 2">
            <a:extLst>
              <a:ext uri="{FF2B5EF4-FFF2-40B4-BE49-F238E27FC236}">
                <a16:creationId xmlns:a16="http://schemas.microsoft.com/office/drawing/2014/main" id="{5C522556-E38F-B209-F9D8-022D23EAC55A}"/>
              </a:ext>
            </a:extLst>
          </p:cNvPr>
          <p:cNvSpPr>
            <a:spLocks noGrp="1"/>
          </p:cNvSpPr>
          <p:nvPr>
            <p:ph idx="14"/>
          </p:nvPr>
        </p:nvSpPr>
        <p:spPr>
          <a:xfrm>
            <a:off x="6304546" y="1658112"/>
            <a:ext cx="5413454" cy="4518851"/>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Tree>
    <p:extLst>
      <p:ext uri="{BB962C8B-B14F-4D97-AF65-F5344CB8AC3E}">
        <p14:creationId xmlns:p14="http://schemas.microsoft.com/office/powerpoint/2010/main" val="240835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u 1col frise - Liqui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6000"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14" name="Forme libre 13">
            <a:extLst>
              <a:ext uri="{FF2B5EF4-FFF2-40B4-BE49-F238E27FC236}">
                <a16:creationId xmlns:a16="http://schemas.microsoft.com/office/drawing/2014/main" id="{C6055CD9-2E76-79B2-7AAD-B747D65FB93C}"/>
              </a:ext>
            </a:extLst>
          </p:cNvPr>
          <p:cNvSpPr/>
          <p:nvPr/>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4198612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u 1col - Liqui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7" name="Forme libre 6">
            <a:extLst>
              <a:ext uri="{FF2B5EF4-FFF2-40B4-BE49-F238E27FC236}">
                <a16:creationId xmlns:a16="http://schemas.microsoft.com/office/drawing/2014/main" id="{3EA8B175-3AA8-A462-4ED1-DF9EDA514084}"/>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8" name="Espace réservé pour une image  19">
            <a:extLst>
              <a:ext uri="{FF2B5EF4-FFF2-40B4-BE49-F238E27FC236}">
                <a16:creationId xmlns:a16="http://schemas.microsoft.com/office/drawing/2014/main" id="{EF926511-7868-4E91-5C8C-67085D3841E1}"/>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520261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re seul avec filet">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Tree>
    <p:extLst>
      <p:ext uri="{BB962C8B-B14F-4D97-AF65-F5344CB8AC3E}">
        <p14:creationId xmlns:p14="http://schemas.microsoft.com/office/powerpoint/2010/main" val="1787944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est/rep - So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167CE1-F9A8-65CE-A234-6E24D025340F}"/>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194708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Quest/rep frise - Solide">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4C1112-C25D-A8E1-053F-A895B8DDCAF9}"/>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Forme libre 7">
            <a:extLst>
              <a:ext uri="{FF2B5EF4-FFF2-40B4-BE49-F238E27FC236}">
                <a16:creationId xmlns:a16="http://schemas.microsoft.com/office/drawing/2014/main" id="{DA3402F3-0CFB-3E5D-3DE6-D9CEE43C7EDE}"/>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cstate="hq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3785519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Quest/rep - Liqu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167CE1-F9A8-65CE-A234-6E24D025340F}"/>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7" name="Forme libre 6">
            <a:extLst>
              <a:ext uri="{FF2B5EF4-FFF2-40B4-BE49-F238E27FC236}">
                <a16:creationId xmlns:a16="http://schemas.microsoft.com/office/drawing/2014/main" id="{E19DB622-5356-50F7-2239-1670651795B4}"/>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8" name="Espace réservé pour une image  19">
            <a:extLst>
              <a:ext uri="{FF2B5EF4-FFF2-40B4-BE49-F238E27FC236}">
                <a16:creationId xmlns:a16="http://schemas.microsoft.com/office/drawing/2014/main" id="{1D5C473F-B92C-3659-7D78-1F0D425B172E}"/>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633741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est/rep frise - Liqu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4E0263-3E12-D234-3DDB-4D3F5F7D7DE2}"/>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6000"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14" name="Forme libre 13">
            <a:extLst>
              <a:ext uri="{FF2B5EF4-FFF2-40B4-BE49-F238E27FC236}">
                <a16:creationId xmlns:a16="http://schemas.microsoft.com/office/drawing/2014/main" id="{C6055CD9-2E76-79B2-7AAD-B747D65FB93C}"/>
              </a:ext>
            </a:extLst>
          </p:cNvPr>
          <p:cNvSpPr/>
          <p:nvPr/>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3137800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6E638CC-05B7-4898-A473-A1E67AB1DE32}"/>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FE739BB4-AFA7-F646-47CF-E8D687C880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0F981CA7-2446-40A5-7760-D806E65B8772}"/>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A41BE3B6-4D8D-33AB-89E2-85429111E879}"/>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062110F-82E3-9A37-A9B1-24EF75248184}"/>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98056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392DCBF-CB94-C33D-52FA-560D8BE22333}"/>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20716DBA-1EC9-387F-D6B2-5149F304AFB9}"/>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CD799D92-CF9B-66BF-5C9F-AD7BD4501756}"/>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11890165-CD0D-9F49-008B-F8B3B8E4A94A}"/>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6" name="Espace réservé du pied de page 5">
            <a:extLst>
              <a:ext uri="{FF2B5EF4-FFF2-40B4-BE49-F238E27FC236}">
                <a16:creationId xmlns:a16="http://schemas.microsoft.com/office/drawing/2014/main" id="{B304AF5E-9BAE-5491-D077-61A5A8A1D9F7}"/>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094BEE8A-1880-A23A-B8ED-AB6B16361FE2}"/>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439051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C3CD842-6FF5-7607-293D-085D66239516}"/>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6608533F-D799-CCC8-8FA3-A12C73E6EB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B47A2B45-5841-ABFB-7C94-BC8E6B3CC8C8}"/>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1F0936AC-7FA2-0C49-D54D-206D7B138E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19D4BB41-D33B-9826-D339-E7EA09B1753A}"/>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83D68C39-CE8F-3FF8-A7EC-75018147C319}"/>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8" name="Espace réservé du pied de page 7">
            <a:extLst>
              <a:ext uri="{FF2B5EF4-FFF2-40B4-BE49-F238E27FC236}">
                <a16:creationId xmlns:a16="http://schemas.microsoft.com/office/drawing/2014/main" id="{35B761C7-70C8-FD51-A48C-CCCC06B35D34}"/>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48C2FD1F-5C56-B348-5181-ED299FE3C5D7}"/>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3152480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4199D30-28DE-B279-A710-3B7D5FB99DFE}"/>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95BA461E-2F90-46B2-1DD0-62CF0E7F66F3}"/>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4" name="Espace réservé du pied de page 3">
            <a:extLst>
              <a:ext uri="{FF2B5EF4-FFF2-40B4-BE49-F238E27FC236}">
                <a16:creationId xmlns:a16="http://schemas.microsoft.com/office/drawing/2014/main" id="{C2CA583A-AC2F-CE3D-7F29-62CDF0BB5389}"/>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61223403-03DD-6144-E2BD-BE5BEE8F0060}"/>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26214366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V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534CD5C8-1778-09D7-E992-AEE885E17D60}"/>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3" name="Espace réservé du pied de page 2">
            <a:extLst>
              <a:ext uri="{FF2B5EF4-FFF2-40B4-BE49-F238E27FC236}">
                <a16:creationId xmlns:a16="http://schemas.microsoft.com/office/drawing/2014/main" id="{17C79F89-0D74-8113-0258-0C8465D096FD}"/>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54AB8504-5095-A9FC-FFCD-D04C2732E4BE}"/>
              </a:ext>
            </a:extLst>
          </p:cNvPr>
          <p:cNvSpPr>
            <a:spLocks noGrp="1"/>
          </p:cNvSpPr>
          <p:nvPr>
            <p:ph type="sldNum" sz="quarter" idx="12"/>
          </p:nvPr>
        </p:nvSpPr>
        <p:spPr/>
        <p:txBody>
          <a:bodyPr/>
          <a:lstStyle/>
          <a:p>
            <a:fld id="{3FF2687A-776A-1B42-A1C0-71DF9B7E5218}" type="slidenum">
              <a:rPr lang="fr-FR" smtClean="0"/>
              <a:t>‹N°›</a:t>
            </a:fld>
            <a:endParaRPr lang="fr-FR"/>
          </a:p>
        </p:txBody>
      </p:sp>
      <p:sp>
        <p:nvSpPr>
          <p:cNvPr id="13" name="Forme libre 12">
            <a:extLst>
              <a:ext uri="{FF2B5EF4-FFF2-40B4-BE49-F238E27FC236}">
                <a16:creationId xmlns:a16="http://schemas.microsoft.com/office/drawing/2014/main" id="{B0F8A2B0-C7D6-D9EB-7B6C-63D781C10A98}"/>
              </a:ext>
            </a:extLst>
          </p:cNvPr>
          <p:cNvSpPr/>
          <p:nvPr userDrawn="1"/>
        </p:nvSpPr>
        <p:spPr>
          <a:xfrm>
            <a:off x="1" y="295468"/>
            <a:ext cx="12201697" cy="6573733"/>
          </a:xfrm>
          <a:custGeom>
            <a:avLst/>
            <a:gdLst>
              <a:gd name="connsiteX0" fmla="*/ 12001672 w 12191792"/>
              <a:gd name="connsiteY0" fmla="*/ 0 h 6187970"/>
              <a:gd name="connsiteX1" fmla="*/ 12191792 w 12191792"/>
              <a:gd name="connsiteY1" fmla="*/ 961 h 6187970"/>
              <a:gd name="connsiteX2" fmla="*/ 12191792 w 12191792"/>
              <a:gd name="connsiteY2" fmla="*/ 6187970 h 6187970"/>
              <a:gd name="connsiteX3" fmla="*/ 0 w 12191792"/>
              <a:gd name="connsiteY3" fmla="*/ 6187970 h 6187970"/>
              <a:gd name="connsiteX4" fmla="*/ 0 w 12191792"/>
              <a:gd name="connsiteY4" fmla="*/ 671321 h 6187970"/>
              <a:gd name="connsiteX5" fmla="*/ 207579 w 12191792"/>
              <a:gd name="connsiteY5" fmla="*/ 614224 h 6187970"/>
              <a:gd name="connsiteX6" fmla="*/ 2572637 w 12191792"/>
              <a:gd name="connsiteY6" fmla="*/ 411683 h 6187970"/>
              <a:gd name="connsiteX7" fmla="*/ 5516206 w 12191792"/>
              <a:gd name="connsiteY7" fmla="*/ 623164 h 6187970"/>
              <a:gd name="connsiteX8" fmla="*/ 8770306 w 12191792"/>
              <a:gd name="connsiteY8" fmla="*/ 335433 h 6187970"/>
              <a:gd name="connsiteX9" fmla="*/ 12001672 w 12191792"/>
              <a:gd name="connsiteY9" fmla="*/ 0 h 6187970"/>
              <a:gd name="connsiteX0" fmla="*/ 12001672 w 12191792"/>
              <a:gd name="connsiteY0" fmla="*/ 0 h 6187970"/>
              <a:gd name="connsiteX1" fmla="*/ 12191792 w 12191792"/>
              <a:gd name="connsiteY1" fmla="*/ 961 h 6187970"/>
              <a:gd name="connsiteX2" fmla="*/ 12191792 w 12191792"/>
              <a:gd name="connsiteY2" fmla="*/ 6187970 h 6187970"/>
              <a:gd name="connsiteX3" fmla="*/ 0 w 12191792"/>
              <a:gd name="connsiteY3" fmla="*/ 6187970 h 6187970"/>
              <a:gd name="connsiteX4" fmla="*/ 0 w 12191792"/>
              <a:gd name="connsiteY4" fmla="*/ 671321 h 6187970"/>
              <a:gd name="connsiteX5" fmla="*/ 207579 w 12191792"/>
              <a:gd name="connsiteY5" fmla="*/ 614224 h 6187970"/>
              <a:gd name="connsiteX6" fmla="*/ 2572637 w 12191792"/>
              <a:gd name="connsiteY6" fmla="*/ 411683 h 6187970"/>
              <a:gd name="connsiteX7" fmla="*/ 5516206 w 12191792"/>
              <a:gd name="connsiteY7" fmla="*/ 623164 h 6187970"/>
              <a:gd name="connsiteX8" fmla="*/ 9084631 w 12191792"/>
              <a:gd name="connsiteY8" fmla="*/ 192558 h 6187970"/>
              <a:gd name="connsiteX9" fmla="*/ 12001672 w 12191792"/>
              <a:gd name="connsiteY9" fmla="*/ 0 h 6187970"/>
              <a:gd name="connsiteX0" fmla="*/ 12001672 w 12191792"/>
              <a:gd name="connsiteY0" fmla="*/ 0 h 6187970"/>
              <a:gd name="connsiteX1" fmla="*/ 12191792 w 12191792"/>
              <a:gd name="connsiteY1" fmla="*/ 961 h 6187970"/>
              <a:gd name="connsiteX2" fmla="*/ 12191792 w 12191792"/>
              <a:gd name="connsiteY2" fmla="*/ 6187970 h 6187970"/>
              <a:gd name="connsiteX3" fmla="*/ 0 w 12191792"/>
              <a:gd name="connsiteY3" fmla="*/ 6187970 h 6187970"/>
              <a:gd name="connsiteX4" fmla="*/ 0 w 12191792"/>
              <a:gd name="connsiteY4" fmla="*/ 671321 h 6187970"/>
              <a:gd name="connsiteX5" fmla="*/ 207579 w 12191792"/>
              <a:gd name="connsiteY5" fmla="*/ 614224 h 6187970"/>
              <a:gd name="connsiteX6" fmla="*/ 2572637 w 12191792"/>
              <a:gd name="connsiteY6" fmla="*/ 411683 h 6187970"/>
              <a:gd name="connsiteX7" fmla="*/ 5516206 w 12191792"/>
              <a:gd name="connsiteY7" fmla="*/ 623164 h 6187970"/>
              <a:gd name="connsiteX8" fmla="*/ 9084631 w 12191792"/>
              <a:gd name="connsiteY8" fmla="*/ 192558 h 6187970"/>
              <a:gd name="connsiteX9" fmla="*/ 12001672 w 12191792"/>
              <a:gd name="connsiteY9" fmla="*/ 0 h 6187970"/>
              <a:gd name="connsiteX0" fmla="*/ 12001672 w 12191792"/>
              <a:gd name="connsiteY0" fmla="*/ 6522 h 6194492"/>
              <a:gd name="connsiteX1" fmla="*/ 12191792 w 12191792"/>
              <a:gd name="connsiteY1" fmla="*/ 7483 h 6194492"/>
              <a:gd name="connsiteX2" fmla="*/ 12191792 w 12191792"/>
              <a:gd name="connsiteY2" fmla="*/ 6194492 h 6194492"/>
              <a:gd name="connsiteX3" fmla="*/ 0 w 12191792"/>
              <a:gd name="connsiteY3" fmla="*/ 6194492 h 6194492"/>
              <a:gd name="connsiteX4" fmla="*/ 0 w 12191792"/>
              <a:gd name="connsiteY4" fmla="*/ 677843 h 6194492"/>
              <a:gd name="connsiteX5" fmla="*/ 207579 w 12191792"/>
              <a:gd name="connsiteY5" fmla="*/ 620746 h 6194492"/>
              <a:gd name="connsiteX6" fmla="*/ 2572637 w 12191792"/>
              <a:gd name="connsiteY6" fmla="*/ 418205 h 6194492"/>
              <a:gd name="connsiteX7" fmla="*/ 5516206 w 12191792"/>
              <a:gd name="connsiteY7" fmla="*/ 629686 h 6194492"/>
              <a:gd name="connsiteX8" fmla="*/ 9084631 w 12191792"/>
              <a:gd name="connsiteY8" fmla="*/ 199080 h 6194492"/>
              <a:gd name="connsiteX9" fmla="*/ 12001672 w 12191792"/>
              <a:gd name="connsiteY9" fmla="*/ 6522 h 6194492"/>
              <a:gd name="connsiteX0" fmla="*/ 12001672 w 12191792"/>
              <a:gd name="connsiteY0" fmla="*/ 6522 h 6194492"/>
              <a:gd name="connsiteX1" fmla="*/ 12191792 w 12191792"/>
              <a:gd name="connsiteY1" fmla="*/ 7483 h 6194492"/>
              <a:gd name="connsiteX2" fmla="*/ 12191792 w 12191792"/>
              <a:gd name="connsiteY2" fmla="*/ 6194492 h 6194492"/>
              <a:gd name="connsiteX3" fmla="*/ 0 w 12191792"/>
              <a:gd name="connsiteY3" fmla="*/ 6194492 h 6194492"/>
              <a:gd name="connsiteX4" fmla="*/ 0 w 12191792"/>
              <a:gd name="connsiteY4" fmla="*/ 677843 h 6194492"/>
              <a:gd name="connsiteX5" fmla="*/ 207579 w 12191792"/>
              <a:gd name="connsiteY5" fmla="*/ 620746 h 6194492"/>
              <a:gd name="connsiteX6" fmla="*/ 2572637 w 12191792"/>
              <a:gd name="connsiteY6" fmla="*/ 418205 h 6194492"/>
              <a:gd name="connsiteX7" fmla="*/ 5516206 w 12191792"/>
              <a:gd name="connsiteY7" fmla="*/ 629686 h 6194492"/>
              <a:gd name="connsiteX8" fmla="*/ 9084631 w 12191792"/>
              <a:gd name="connsiteY8" fmla="*/ 199080 h 6194492"/>
              <a:gd name="connsiteX9" fmla="*/ 12001672 w 12191792"/>
              <a:gd name="connsiteY9" fmla="*/ 6522 h 6194492"/>
              <a:gd name="connsiteX0" fmla="*/ 12001672 w 12191792"/>
              <a:gd name="connsiteY0" fmla="*/ 153293 h 6341263"/>
              <a:gd name="connsiteX1" fmla="*/ 12191792 w 12191792"/>
              <a:gd name="connsiteY1" fmla="*/ 154254 h 6341263"/>
              <a:gd name="connsiteX2" fmla="*/ 12191792 w 12191792"/>
              <a:gd name="connsiteY2" fmla="*/ 6341263 h 6341263"/>
              <a:gd name="connsiteX3" fmla="*/ 0 w 12191792"/>
              <a:gd name="connsiteY3" fmla="*/ 6341263 h 6341263"/>
              <a:gd name="connsiteX4" fmla="*/ 0 w 12191792"/>
              <a:gd name="connsiteY4" fmla="*/ 824614 h 6341263"/>
              <a:gd name="connsiteX5" fmla="*/ 207579 w 12191792"/>
              <a:gd name="connsiteY5" fmla="*/ 767517 h 6341263"/>
              <a:gd name="connsiteX6" fmla="*/ 2572637 w 12191792"/>
              <a:gd name="connsiteY6" fmla="*/ 564976 h 6341263"/>
              <a:gd name="connsiteX7" fmla="*/ 5516206 w 12191792"/>
              <a:gd name="connsiteY7" fmla="*/ 776457 h 6341263"/>
              <a:gd name="connsiteX8" fmla="*/ 9084631 w 12191792"/>
              <a:gd name="connsiteY8" fmla="*/ 345851 h 6341263"/>
              <a:gd name="connsiteX9" fmla="*/ 12001672 w 12191792"/>
              <a:gd name="connsiteY9" fmla="*/ 153293 h 6341263"/>
              <a:gd name="connsiteX0" fmla="*/ 12201697 w 12201697"/>
              <a:gd name="connsiteY0" fmla="*/ 0 h 6573733"/>
              <a:gd name="connsiteX1" fmla="*/ 12191792 w 12201697"/>
              <a:gd name="connsiteY1" fmla="*/ 386724 h 6573733"/>
              <a:gd name="connsiteX2" fmla="*/ 12191792 w 12201697"/>
              <a:gd name="connsiteY2" fmla="*/ 6573733 h 6573733"/>
              <a:gd name="connsiteX3" fmla="*/ 0 w 12201697"/>
              <a:gd name="connsiteY3" fmla="*/ 6573733 h 6573733"/>
              <a:gd name="connsiteX4" fmla="*/ 0 w 12201697"/>
              <a:gd name="connsiteY4" fmla="*/ 1057084 h 6573733"/>
              <a:gd name="connsiteX5" fmla="*/ 207579 w 12201697"/>
              <a:gd name="connsiteY5" fmla="*/ 999987 h 6573733"/>
              <a:gd name="connsiteX6" fmla="*/ 2572637 w 12201697"/>
              <a:gd name="connsiteY6" fmla="*/ 797446 h 6573733"/>
              <a:gd name="connsiteX7" fmla="*/ 5516206 w 12201697"/>
              <a:gd name="connsiteY7" fmla="*/ 1008927 h 6573733"/>
              <a:gd name="connsiteX8" fmla="*/ 9084631 w 12201697"/>
              <a:gd name="connsiteY8" fmla="*/ 578321 h 6573733"/>
              <a:gd name="connsiteX9" fmla="*/ 12201697 w 12201697"/>
              <a:gd name="connsiteY9" fmla="*/ 0 h 6573733"/>
              <a:gd name="connsiteX0" fmla="*/ 12201697 w 12201697"/>
              <a:gd name="connsiteY0" fmla="*/ 0 h 6573733"/>
              <a:gd name="connsiteX1" fmla="*/ 12191792 w 12201697"/>
              <a:gd name="connsiteY1" fmla="*/ 386724 h 6573733"/>
              <a:gd name="connsiteX2" fmla="*/ 12191792 w 12201697"/>
              <a:gd name="connsiteY2" fmla="*/ 6573733 h 6573733"/>
              <a:gd name="connsiteX3" fmla="*/ 0 w 12201697"/>
              <a:gd name="connsiteY3" fmla="*/ 6573733 h 6573733"/>
              <a:gd name="connsiteX4" fmla="*/ 0 w 12201697"/>
              <a:gd name="connsiteY4" fmla="*/ 1057084 h 6573733"/>
              <a:gd name="connsiteX5" fmla="*/ 207579 w 12201697"/>
              <a:gd name="connsiteY5" fmla="*/ 999987 h 6573733"/>
              <a:gd name="connsiteX6" fmla="*/ 2572637 w 12201697"/>
              <a:gd name="connsiteY6" fmla="*/ 797446 h 6573733"/>
              <a:gd name="connsiteX7" fmla="*/ 5516206 w 12201697"/>
              <a:gd name="connsiteY7" fmla="*/ 1008927 h 6573733"/>
              <a:gd name="connsiteX8" fmla="*/ 9084631 w 12201697"/>
              <a:gd name="connsiteY8" fmla="*/ 578321 h 6573733"/>
              <a:gd name="connsiteX9" fmla="*/ 12201697 w 12201697"/>
              <a:gd name="connsiteY9" fmla="*/ 0 h 6573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697" h="6573733">
                <a:moveTo>
                  <a:pt x="12201697" y="0"/>
                </a:moveTo>
                <a:lnTo>
                  <a:pt x="12191792" y="386724"/>
                </a:lnTo>
                <a:lnTo>
                  <a:pt x="12191792" y="6573733"/>
                </a:lnTo>
                <a:lnTo>
                  <a:pt x="0" y="6573733"/>
                </a:lnTo>
                <a:lnTo>
                  <a:pt x="0" y="1057084"/>
                </a:lnTo>
                <a:lnTo>
                  <a:pt x="207579" y="999987"/>
                </a:lnTo>
                <a:cubicBezTo>
                  <a:pt x="877131" y="832765"/>
                  <a:pt x="1677065" y="750065"/>
                  <a:pt x="2572637" y="797446"/>
                </a:cubicBezTo>
                <a:cubicBezTo>
                  <a:pt x="3562399" y="849983"/>
                  <a:pt x="4516564" y="994655"/>
                  <a:pt x="5516206" y="1008927"/>
                </a:cubicBezTo>
                <a:cubicBezTo>
                  <a:pt x="6635111" y="1024804"/>
                  <a:pt x="7941808" y="932212"/>
                  <a:pt x="9084631" y="578321"/>
                </a:cubicBezTo>
                <a:cubicBezTo>
                  <a:pt x="10161066" y="244988"/>
                  <a:pt x="11083071" y="16738"/>
                  <a:pt x="12201697"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r-FR"/>
          </a:p>
        </p:txBody>
      </p:sp>
    </p:spTree>
    <p:extLst>
      <p:ext uri="{BB962C8B-B14F-4D97-AF65-F5344CB8AC3E}">
        <p14:creationId xmlns:p14="http://schemas.microsoft.com/office/powerpoint/2010/main" val="36301430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5BFD6B1-B1C9-CD6C-09FF-77A29714EEB4}"/>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DCDE030A-CB40-C96E-FE52-5DA38ECF85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FED137EF-3C1C-E076-EB93-C3FF031AF3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995BE1B2-1061-16FB-B2AD-53B2A27A6472}"/>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6" name="Espace réservé du pied de page 5">
            <a:extLst>
              <a:ext uri="{FF2B5EF4-FFF2-40B4-BE49-F238E27FC236}">
                <a16:creationId xmlns:a16="http://schemas.microsoft.com/office/drawing/2014/main" id="{A17EB5A6-9DB8-AD28-0F06-4C789E40629B}"/>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D3BCC3C8-775F-3897-8DDF-6D952D53492F}"/>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30440619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2095F48-536B-493E-D0D1-8601F1F6CCA2}"/>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3E93A70D-90BC-6AB8-955B-BD26FB5064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25B7262A-BE3D-CAE3-0465-E27E91ECF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591C9B2C-A541-93A8-03C5-26FFB6FEB415}"/>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6" name="Espace réservé du pied de page 5">
            <a:extLst>
              <a:ext uri="{FF2B5EF4-FFF2-40B4-BE49-F238E27FC236}">
                <a16:creationId xmlns:a16="http://schemas.microsoft.com/office/drawing/2014/main" id="{07F12662-9824-DB91-1587-F1EC2B82B299}"/>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E7ECD34E-7D97-8816-0C75-C6BD3DF41225}"/>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21799841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6DB1143-F638-DC85-1A59-2A6D2AA1E608}"/>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51FF670C-7F59-72F9-B399-920B41738EC4}"/>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69E4E92-4D29-030D-A8F1-42D671697839}"/>
              </a:ext>
            </a:extLst>
          </p:cNvPr>
          <p:cNvSpPr>
            <a:spLocks noGrp="1"/>
          </p:cNvSpPr>
          <p:nvPr>
            <p:ph type="dt" sz="half" idx="10"/>
          </p:nvPr>
        </p:nvSpPr>
        <p:spPr/>
        <p:txBody>
          <a:bodyPr/>
          <a:lstStyle/>
          <a:p>
            <a:fld id="{07C19824-2480-8D4B-A48E-E2B4B280E1C0}" type="datetimeFigureOut">
              <a:rPr lang="fr-FR" smtClean="0"/>
              <a:t>19/02/2026</a:t>
            </a:fld>
            <a:endParaRPr lang="fr-FR"/>
          </a:p>
        </p:txBody>
      </p:sp>
      <p:sp>
        <p:nvSpPr>
          <p:cNvPr id="5" name="Espace réservé du pied de page 4">
            <a:extLst>
              <a:ext uri="{FF2B5EF4-FFF2-40B4-BE49-F238E27FC236}">
                <a16:creationId xmlns:a16="http://schemas.microsoft.com/office/drawing/2014/main" id="{E71E1E8F-7EBC-7D0E-5470-6760A258572A}"/>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578356C5-20C7-E927-0E82-AE3D5CA96EF3}"/>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40523019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ontenu seul frise - Solide">
    <p:spTree>
      <p:nvGrpSpPr>
        <p:cNvPr id="1" name=""/>
        <p:cNvGrpSpPr/>
        <p:nvPr/>
      </p:nvGrpSpPr>
      <p:grpSpPr>
        <a:xfrm>
          <a:off x="0" y="0"/>
          <a:ext cx="0" cy="0"/>
          <a:chOff x="0" y="0"/>
          <a:chExt cx="0" cy="0"/>
        </a:xfrm>
      </p:grpSpPr>
      <p:sp>
        <p:nvSpPr>
          <p:cNvPr id="8" name="Forme libre 7">
            <a:extLst>
              <a:ext uri="{FF2B5EF4-FFF2-40B4-BE49-F238E27FC236}">
                <a16:creationId xmlns:a16="http://schemas.microsoft.com/office/drawing/2014/main" id="{DA3402F3-0CFB-3E5D-3DE6-D9CEE43C7EDE}"/>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cstate="hq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1989098" y="911487"/>
            <a:ext cx="8209001" cy="5035026"/>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7C19824-2480-8D4B-A48E-E2B4B280E1C0}" type="datetimeFigureOut">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19/02/2026</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25051735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ontenu seul - Solide">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1993900" y="911487"/>
            <a:ext cx="8209000" cy="5035025"/>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7C19824-2480-8D4B-A48E-E2B4B280E1C0}" type="datetimeFigureOut">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19/02/2026</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30714746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Quest/rep - So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167CE1-F9A8-65CE-A234-6E24D025340F}"/>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1452984"/>
            <a:ext cx="11299279" cy="4153337"/>
          </a:xfrm>
        </p:spPr>
        <p:txBody>
          <a:bodyPr>
            <a:normAutofit/>
          </a:bodyPr>
          <a:lstStyle>
            <a:lvl1pPr algn="ctr">
              <a:defRPr sz="2800"/>
            </a:lvl1pPr>
          </a:lstStyle>
          <a:p>
            <a:r>
              <a:rPr lang="fr-FR" dirty="0"/>
              <a:t>Modifiez le style du titre</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7C19824-2480-8D4B-A48E-E2B4B280E1C0}" type="datetimeFigureOut">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19/02/2026</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266202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1CED0DA3-66CC-F544-F83F-D674DE30C6F2}"/>
              </a:ext>
            </a:extLst>
          </p:cNvPr>
          <p:cNvSpPr>
            <a:spLocks noGrp="1"/>
          </p:cNvSpPr>
          <p:nvPr>
            <p:ph type="title"/>
          </p:nvPr>
        </p:nvSpPr>
        <p:spPr>
          <a:xfrm>
            <a:off x="467999" y="238878"/>
            <a:ext cx="11250000" cy="882000"/>
          </a:xfrm>
          <a:prstGeom prst="rect">
            <a:avLst/>
          </a:prstGeom>
        </p:spPr>
        <p:txBody>
          <a:bodyPr vert="horz" lIns="0" tIns="0" rIns="0" bIns="0" rtlCol="0" anchor="ctr">
            <a:normAutofit/>
          </a:bodyPr>
          <a:lstStyle/>
          <a:p>
            <a:r>
              <a:rPr lang="fr-FR" dirty="0"/>
              <a:t>Modifiez le style du titre</a:t>
            </a:r>
          </a:p>
        </p:txBody>
      </p:sp>
      <p:sp>
        <p:nvSpPr>
          <p:cNvPr id="3" name="Espace réservé du texte 2">
            <a:extLst>
              <a:ext uri="{FF2B5EF4-FFF2-40B4-BE49-F238E27FC236}">
                <a16:creationId xmlns:a16="http://schemas.microsoft.com/office/drawing/2014/main" id="{F7A80C71-DC98-DF6A-03EF-B72588D3ABCE}"/>
              </a:ext>
            </a:extLst>
          </p:cNvPr>
          <p:cNvSpPr>
            <a:spLocks noGrp="1"/>
          </p:cNvSpPr>
          <p:nvPr>
            <p:ph type="body" idx="1"/>
          </p:nvPr>
        </p:nvSpPr>
        <p:spPr>
          <a:xfrm>
            <a:off x="468000" y="1658112"/>
            <a:ext cx="11250000" cy="4518851"/>
          </a:xfrm>
          <a:prstGeom prst="rect">
            <a:avLst/>
          </a:prstGeom>
        </p:spPr>
        <p:txBody>
          <a:bodyPr vert="horz" lIns="0" tIns="0" rIns="0" bIns="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54BDEAA7-0CE8-5247-C64B-A9F4BB9EE5A7}"/>
              </a:ext>
            </a:extLst>
          </p:cNvPr>
          <p:cNvSpPr>
            <a:spLocks noGrp="1"/>
          </p:cNvSpPr>
          <p:nvPr>
            <p:ph type="dt" sz="half" idx="2"/>
          </p:nvPr>
        </p:nvSpPr>
        <p:spPr>
          <a:xfrm>
            <a:off x="468000" y="6356350"/>
            <a:ext cx="2743200" cy="365125"/>
          </a:xfrm>
          <a:prstGeom prst="rect">
            <a:avLst/>
          </a:prstGeom>
        </p:spPr>
        <p:txBody>
          <a:bodyPr vert="horz" lIns="0" tIns="0" rIns="0" bIns="0" rtlCol="0" anchor="ctr"/>
          <a:lstStyle>
            <a:lvl1pPr algn="l">
              <a:defRPr sz="1050" b="0">
                <a:solidFill>
                  <a:schemeClr val="tx1">
                    <a:tint val="82000"/>
                  </a:schemeClr>
                </a:solidFill>
              </a:defRPr>
            </a:lvl1pPr>
          </a:lstStyle>
          <a:p>
            <a:fld id="{07C19824-2480-8D4B-A48E-E2B4B280E1C0}" type="datetimeFigureOut">
              <a:rPr lang="fr-FR" smtClean="0"/>
              <a:pPr/>
              <a:t>19/02/2026</a:t>
            </a:fld>
            <a:endParaRPr lang="fr-FR" dirty="0"/>
          </a:p>
        </p:txBody>
      </p:sp>
      <p:sp>
        <p:nvSpPr>
          <p:cNvPr id="5" name="Espace réservé du pied de page 4">
            <a:extLst>
              <a:ext uri="{FF2B5EF4-FFF2-40B4-BE49-F238E27FC236}">
                <a16:creationId xmlns:a16="http://schemas.microsoft.com/office/drawing/2014/main" id="{549300B6-CBE1-E33B-B916-D5523C220BB4}"/>
              </a:ext>
            </a:extLst>
          </p:cNvPr>
          <p:cNvSpPr>
            <a:spLocks noGrp="1"/>
          </p:cNvSpPr>
          <p:nvPr>
            <p:ph type="ftr" sz="quarter" idx="3"/>
          </p:nvPr>
        </p:nvSpPr>
        <p:spPr>
          <a:xfrm>
            <a:off x="4035600" y="6356350"/>
            <a:ext cx="4114800" cy="365125"/>
          </a:xfrm>
          <a:prstGeom prst="rect">
            <a:avLst/>
          </a:prstGeom>
        </p:spPr>
        <p:txBody>
          <a:bodyPr vert="horz" lIns="0" tIns="0" rIns="0" bIns="0" rtlCol="0" anchor="ctr"/>
          <a:lstStyle>
            <a:lvl1pPr algn="ctr">
              <a:defRPr sz="1050" b="0">
                <a:solidFill>
                  <a:schemeClr val="tx1">
                    <a:tint val="82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98DAE82F-8104-8038-273C-C835F3EFAF56}"/>
              </a:ext>
            </a:extLst>
          </p:cNvPr>
          <p:cNvSpPr>
            <a:spLocks noGrp="1"/>
          </p:cNvSpPr>
          <p:nvPr>
            <p:ph type="sldNum" sz="quarter" idx="4"/>
          </p:nvPr>
        </p:nvSpPr>
        <p:spPr>
          <a:xfrm>
            <a:off x="8974800" y="6356350"/>
            <a:ext cx="2743200" cy="365125"/>
          </a:xfrm>
          <a:prstGeom prst="rect">
            <a:avLst/>
          </a:prstGeom>
        </p:spPr>
        <p:txBody>
          <a:bodyPr vert="horz" lIns="0" tIns="0" rIns="0" bIns="0" rtlCol="0" anchor="ctr"/>
          <a:lstStyle>
            <a:lvl1pPr algn="r">
              <a:defRPr sz="1050" b="0">
                <a:solidFill>
                  <a:schemeClr val="tx1">
                    <a:tint val="82000"/>
                  </a:schemeClr>
                </a:solidFill>
              </a:defRPr>
            </a:lvl1pPr>
          </a:lstStyle>
          <a:p>
            <a:fld id="{3FF2687A-776A-1B42-A1C0-71DF9B7E5218}" type="slidenum">
              <a:rPr lang="fr-FR" smtClean="0"/>
              <a:pPr/>
              <a:t>‹N°›</a:t>
            </a:fld>
            <a:endParaRPr lang="fr-FR"/>
          </a:p>
        </p:txBody>
      </p:sp>
    </p:spTree>
    <p:extLst>
      <p:ext uri="{BB962C8B-B14F-4D97-AF65-F5344CB8AC3E}">
        <p14:creationId xmlns:p14="http://schemas.microsoft.com/office/powerpoint/2010/main" val="3728882423"/>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0" r:id="rId3"/>
    <p:sldLayoutId id="2147483664" r:id="rId4"/>
    <p:sldLayoutId id="2147483666" r:id="rId5"/>
    <p:sldLayoutId id="2147483663" r:id="rId6"/>
    <p:sldLayoutId id="2147483662" r:id="rId7"/>
    <p:sldLayoutId id="2147483667" r:id="rId8"/>
    <p:sldLayoutId id="2147483668" r:id="rId9"/>
    <p:sldLayoutId id="2147483660" r:id="rId10"/>
    <p:sldLayoutId id="2147483669" r:id="rId11"/>
    <p:sldLayoutId id="2147483665" r:id="rId12"/>
    <p:sldLayoutId id="2147483670" r:id="rId13"/>
    <p:sldLayoutId id="2147483651" r:id="rId14"/>
    <p:sldLayoutId id="2147483652" r:id="rId15"/>
    <p:sldLayoutId id="2147483653" r:id="rId16"/>
    <p:sldLayoutId id="2147483654" r:id="rId17"/>
    <p:sldLayoutId id="2147483655" r:id="rId18"/>
    <p:sldLayoutId id="2147483656" r:id="rId19"/>
    <p:sldLayoutId id="2147483657" r:id="rId20"/>
    <p:sldLayoutId id="2147483658" r:id="rId21"/>
    <p:sldLayoutId id="2147483671" r:id="rId22"/>
    <p:sldLayoutId id="2147483672" r:id="rId23"/>
    <p:sldLayoutId id="2147483673" r:id="rId24"/>
  </p:sldLayoutIdLst>
  <p:txStyles>
    <p:title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slide" Target="slide81.xml"/><Relationship Id="rId4" Type="http://schemas.openxmlformats.org/officeDocument/2006/relationships/slide" Target="slide7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slide" Target="slide75.xml"/><Relationship Id="rId4" Type="http://schemas.openxmlformats.org/officeDocument/2006/relationships/slide" Target="slide6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slide" Target="slide75.xml"/></Relationships>
</file>

<file path=ppt/slides/_rels/slide5.xml.rels><?xml version="1.0" encoding="UTF-8" standalone="yes"?>
<Relationships xmlns="http://schemas.openxmlformats.org/package/2006/relationships"><Relationship Id="rId8" Type="http://schemas.openxmlformats.org/officeDocument/2006/relationships/slide" Target="slide6.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mp3"/><Relationship Id="rId1" Type="http://schemas.microsoft.com/office/2007/relationships/media" Target="../media/media3.mp3"/><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16.png"/><Relationship Id="rId5" Type="http://schemas.openxmlformats.org/officeDocument/2006/relationships/image" Target="../media/image21.sv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mp3"/><Relationship Id="rId1" Type="http://schemas.microsoft.com/office/2007/relationships/media" Target="../media/media5.mp3"/><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p3"/><Relationship Id="rId1" Type="http://schemas.microsoft.com/office/2007/relationships/media" Target="../media/media6.mp3"/><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16.png"/><Relationship Id="rId5" Type="http://schemas.openxmlformats.org/officeDocument/2006/relationships/image" Target="../media/image22.jpeg"/><Relationship Id="rId4"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p3"/><Relationship Id="rId1" Type="http://schemas.microsoft.com/office/2007/relationships/media" Target="../media/media8.mp3"/><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p3"/><Relationship Id="rId1" Type="http://schemas.microsoft.com/office/2007/relationships/media" Target="../media/media11.mp3"/><Relationship Id="rId5" Type="http://schemas.openxmlformats.org/officeDocument/2006/relationships/image" Target="../media/image16.png"/><Relationship Id="rId4" Type="http://schemas.openxmlformats.org/officeDocument/2006/relationships/image" Target="../media/image29.emf"/></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p3"/><Relationship Id="rId1" Type="http://schemas.microsoft.com/office/2007/relationships/media" Target="../media/media12.mp3"/><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p3"/><Relationship Id="rId1" Type="http://schemas.microsoft.com/office/2007/relationships/media" Target="../media/media14.mp3"/><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mp3"/><Relationship Id="rId1" Type="http://schemas.microsoft.com/office/2007/relationships/media" Target="../media/media15.mp3"/><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8" Type="http://schemas.openxmlformats.org/officeDocument/2006/relationships/slide" Target="slide27.xml"/><Relationship Id="rId13" Type="http://schemas.openxmlformats.org/officeDocument/2006/relationships/image" Target="../media/image15.sv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4.png"/><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image" Target="../media/image10.png"/><Relationship Id="rId11" Type="http://schemas.openxmlformats.org/officeDocument/2006/relationships/slide" Target="slide25.xml"/><Relationship Id="rId5" Type="http://schemas.openxmlformats.org/officeDocument/2006/relationships/image" Target="../media/image9.svg"/><Relationship Id="rId10" Type="http://schemas.openxmlformats.org/officeDocument/2006/relationships/image" Target="../media/image13.svg"/><Relationship Id="rId4" Type="http://schemas.openxmlformats.org/officeDocument/2006/relationships/image" Target="../media/image8.png"/><Relationship Id="rId9" Type="http://schemas.openxmlformats.org/officeDocument/2006/relationships/image" Target="../media/image12.png"/><Relationship Id="rId14" Type="http://schemas.openxmlformats.org/officeDocument/2006/relationships/image" Target="../media/image1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17.mp3"/><Relationship Id="rId1" Type="http://schemas.microsoft.com/office/2007/relationships/media" Target="../media/media17.mp3"/><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6.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p3"/><Relationship Id="rId1" Type="http://schemas.microsoft.com/office/2007/relationships/media" Target="../media/media18.mp3"/><Relationship Id="rId6" Type="http://schemas.openxmlformats.org/officeDocument/2006/relationships/image" Target="../media/image16.png"/><Relationship Id="rId5" Type="http://schemas.openxmlformats.org/officeDocument/2006/relationships/image" Target="../media/image35.png"/><Relationship Id="rId4" Type="http://schemas.openxmlformats.org/officeDocument/2006/relationships/notesSlide" Target="../notesSlides/notesSlide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9.mp3"/><Relationship Id="rId1" Type="http://schemas.microsoft.com/office/2007/relationships/media" Target="../media/media19.mp3"/><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0.mp3"/><Relationship Id="rId1" Type="http://schemas.microsoft.com/office/2007/relationships/media" Target="../media/media20.mp3"/><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mp3"/><Relationship Id="rId1" Type="http://schemas.microsoft.com/office/2007/relationships/media" Target="../media/media21.mp3"/><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p3"/><Relationship Id="rId1" Type="http://schemas.microsoft.com/office/2007/relationships/media" Target="../media/media22.mp3"/><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3.mp3"/><Relationship Id="rId1" Type="http://schemas.microsoft.com/office/2007/relationships/media" Target="../media/media23.mp3"/><Relationship Id="rId4" Type="http://schemas.openxmlformats.org/officeDocument/2006/relationships/image" Target="../media/image16.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4.mp3"/><Relationship Id="rId1" Type="http://schemas.microsoft.com/office/2007/relationships/media" Target="../media/media24.mp3"/><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p3"/><Relationship Id="rId1" Type="http://schemas.microsoft.com/office/2007/relationships/media" Target="../media/media25.mp3"/><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26.mp3"/><Relationship Id="rId1" Type="http://schemas.microsoft.com/office/2007/relationships/media" Target="../media/media26.mp3"/><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7.mp3"/><Relationship Id="rId1" Type="http://schemas.microsoft.com/office/2007/relationships/media" Target="../media/media27.mp3"/><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8.mp3"/><Relationship Id="rId1" Type="http://schemas.microsoft.com/office/2007/relationships/media" Target="../media/media28.mp3"/><Relationship Id="rId4" Type="http://schemas.openxmlformats.org/officeDocument/2006/relationships/image" Target="../media/image16.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9.mp3"/><Relationship Id="rId1" Type="http://schemas.microsoft.com/office/2007/relationships/media" Target="../media/media29.mp3"/><Relationship Id="rId5" Type="http://schemas.openxmlformats.org/officeDocument/2006/relationships/image" Target="../media/image16.png"/><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0.mp3"/><Relationship Id="rId1" Type="http://schemas.microsoft.com/office/2007/relationships/media" Target="../media/media30.mp3"/><Relationship Id="rId4" Type="http://schemas.openxmlformats.org/officeDocument/2006/relationships/image" Target="../media/image16.png"/></Relationships>
</file>

<file path=ppt/slides/_rels/slide39.xml.rels><?xml version="1.0" encoding="UTF-8" standalone="yes"?>
<Relationships xmlns="http://schemas.openxmlformats.org/package/2006/relationships"><Relationship Id="rId8" Type="http://schemas.openxmlformats.org/officeDocument/2006/relationships/slide" Target="slide40.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1.mp3"/><Relationship Id="rId1" Type="http://schemas.microsoft.com/office/2007/relationships/media" Target="../media/media31.mp3"/><Relationship Id="rId5" Type="http://schemas.openxmlformats.org/officeDocument/2006/relationships/image" Target="../media/image16.png"/><Relationship Id="rId4" Type="http://schemas.openxmlformats.org/officeDocument/2006/relationships/notesSlide" Target="../notesSlides/notesSlide11.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2.mp3"/><Relationship Id="rId1" Type="http://schemas.microsoft.com/office/2007/relationships/media" Target="../media/media32.mp3"/><Relationship Id="rId6" Type="http://schemas.openxmlformats.org/officeDocument/2006/relationships/image" Target="../media/image16.png"/><Relationship Id="rId5" Type="http://schemas.openxmlformats.org/officeDocument/2006/relationships/image" Target="../media/image41.svg"/><Relationship Id="rId4" Type="http://schemas.openxmlformats.org/officeDocument/2006/relationships/image" Target="../media/image40.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3.mp3"/><Relationship Id="rId1" Type="http://schemas.microsoft.com/office/2007/relationships/media" Target="../media/media33.mp3"/><Relationship Id="rId6" Type="http://schemas.openxmlformats.org/officeDocument/2006/relationships/image" Target="../media/image16.png"/><Relationship Id="rId5" Type="http://schemas.openxmlformats.org/officeDocument/2006/relationships/image" Target="../media/image42.png"/><Relationship Id="rId4" Type="http://schemas.openxmlformats.org/officeDocument/2006/relationships/notesSlide" Target="../notesSlides/notesSlide1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p3"/><Relationship Id="rId1" Type="http://schemas.microsoft.com/office/2007/relationships/media" Target="../media/media34.mp3"/><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5.mp3"/><Relationship Id="rId1" Type="http://schemas.microsoft.com/office/2007/relationships/media" Target="../media/media35.mp3"/><Relationship Id="rId5" Type="http://schemas.openxmlformats.org/officeDocument/2006/relationships/image" Target="../media/image16.png"/><Relationship Id="rId4" Type="http://schemas.openxmlformats.org/officeDocument/2006/relationships/notesSlide" Target="../notesSlides/notesSlide16.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6.mp3"/><Relationship Id="rId1" Type="http://schemas.microsoft.com/office/2007/relationships/media" Target="../media/media36.mp3"/><Relationship Id="rId5" Type="http://schemas.openxmlformats.org/officeDocument/2006/relationships/image" Target="../media/image16.png"/><Relationship Id="rId4" Type="http://schemas.openxmlformats.org/officeDocument/2006/relationships/notesSlide" Target="../notesSlides/notesSlide1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7.mp3"/><Relationship Id="rId1" Type="http://schemas.microsoft.com/office/2007/relationships/media" Target="../media/media37.mp3"/><Relationship Id="rId5" Type="http://schemas.openxmlformats.org/officeDocument/2006/relationships/image" Target="../media/image16.png"/><Relationship Id="rId4" Type="http://schemas.openxmlformats.org/officeDocument/2006/relationships/notesSlide" Target="../notesSlides/notesSlide1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8.mp3"/><Relationship Id="rId1" Type="http://schemas.microsoft.com/office/2007/relationships/media" Target="../media/media38.mp3"/><Relationship Id="rId5" Type="http://schemas.openxmlformats.org/officeDocument/2006/relationships/image" Target="../media/image16.png"/><Relationship Id="rId4" Type="http://schemas.openxmlformats.org/officeDocument/2006/relationships/notesSlide" Target="../notesSlides/notesSlide21.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9.mp3"/><Relationship Id="rId1" Type="http://schemas.microsoft.com/office/2007/relationships/media" Target="../media/media39.mp3"/><Relationship Id="rId4" Type="http://schemas.openxmlformats.org/officeDocument/2006/relationships/image" Target="../media/image16.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0.mp3"/><Relationship Id="rId1" Type="http://schemas.microsoft.com/office/2007/relationships/media" Target="../media/media40.mp3"/><Relationship Id="rId4" Type="http://schemas.openxmlformats.org/officeDocument/2006/relationships/image" Target="../media/image16.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16.png"/><Relationship Id="rId2" Type="http://schemas.openxmlformats.org/officeDocument/2006/relationships/audio" Target="../media/media41.mp3"/><Relationship Id="rId1" Type="http://schemas.microsoft.com/office/2007/relationships/media" Target="../media/media41.mp3"/><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notesSlide" Target="../notesSlides/notesSlide22.xml"/></Relationships>
</file>

<file path=ppt/slides/_rels/slide5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2.xml"/><Relationship Id="rId4" Type="http://schemas.openxmlformats.org/officeDocument/2006/relationships/image" Target="../media/image8.png"/><Relationship Id="rId9" Type="http://schemas.openxmlformats.org/officeDocument/2006/relationships/image" Target="../media/image13.sv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16.png"/><Relationship Id="rId4" Type="http://schemas.openxmlformats.org/officeDocument/2006/relationships/notesSlide" Target="../notesSlides/notesSlide23.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16.png"/><Relationship Id="rId5" Type="http://schemas.openxmlformats.org/officeDocument/2006/relationships/image" Target="../media/image45.jpeg"/><Relationship Id="rId4" Type="http://schemas.openxmlformats.org/officeDocument/2006/relationships/notesSlide" Target="../notesSlides/notesSlide24.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6.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16.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16.png"/><Relationship Id="rId4" Type="http://schemas.openxmlformats.org/officeDocument/2006/relationships/notesSlide" Target="../notesSlides/notesSlide25.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16.png"/><Relationship Id="rId4" Type="http://schemas.openxmlformats.org/officeDocument/2006/relationships/notesSlide" Target="../notesSlides/notesSlide26.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16.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notesSlide" Target="../notesSlides/notesSlide27.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16.png"/><Relationship Id="rId4" Type="http://schemas.openxmlformats.org/officeDocument/2006/relationships/notesSlide" Target="../notesSlides/notesSlide28.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6.png"/></Relationships>
</file>

<file path=ppt/slides/_rels/slide6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3.xml"/><Relationship Id="rId7" Type="http://schemas.openxmlformats.org/officeDocument/2006/relationships/image" Target="../media/image50.jpeg"/><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image" Target="../media/image49.jpeg"/><Relationship Id="rId5" Type="http://schemas.openxmlformats.org/officeDocument/2006/relationships/image" Target="../media/image48.png"/><Relationship Id="rId4" Type="http://schemas.openxmlformats.org/officeDocument/2006/relationships/notesSlide" Target="../notesSlides/notesSlide29.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6.pn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6.png"/></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6.png"/></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16.png"/><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55.png"/><Relationship Id="rId5" Type="http://schemas.openxmlformats.org/officeDocument/2006/relationships/image" Target="../media/image54.emf"/><Relationship Id="rId4" Type="http://schemas.openxmlformats.org/officeDocument/2006/relationships/notesSlide" Target="../notesSlides/notesSlide30.xml"/></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9.m4a"/><Relationship Id="rId1" Type="http://schemas.microsoft.com/office/2007/relationships/media" Target="../media/media59.m4a"/><Relationship Id="rId4" Type="http://schemas.openxmlformats.org/officeDocument/2006/relationships/image" Target="../media/image16.png"/></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16.pn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1.m4a"/><Relationship Id="rId1" Type="http://schemas.microsoft.com/office/2007/relationships/media" Target="../media/media61.m4a"/><Relationship Id="rId5" Type="http://schemas.openxmlformats.org/officeDocument/2006/relationships/image" Target="../media/image16.png"/><Relationship Id="rId4" Type="http://schemas.openxmlformats.org/officeDocument/2006/relationships/notesSlide" Target="../notesSlides/notesSlide31.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2.m4a"/><Relationship Id="rId1" Type="http://schemas.microsoft.com/office/2007/relationships/media" Target="../media/media62.m4a"/><Relationship Id="rId5" Type="http://schemas.openxmlformats.org/officeDocument/2006/relationships/image" Target="../media/image16.png"/><Relationship Id="rId4" Type="http://schemas.openxmlformats.org/officeDocument/2006/relationships/notesSlide" Target="../notesSlides/notesSlide32.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3.m4a"/><Relationship Id="rId1" Type="http://schemas.microsoft.com/office/2007/relationships/media" Target="../media/media63.m4a"/><Relationship Id="rId5" Type="http://schemas.openxmlformats.org/officeDocument/2006/relationships/image" Target="../media/image16.png"/><Relationship Id="rId4" Type="http://schemas.openxmlformats.org/officeDocument/2006/relationships/notesSlide" Target="../notesSlides/notesSlide33.xml"/></Relationships>
</file>

<file path=ppt/slides/_rels/slide7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5.xml"/><Relationship Id="rId7" Type="http://schemas.openxmlformats.org/officeDocument/2006/relationships/image" Target="../media/image57.emf"/><Relationship Id="rId2" Type="http://schemas.openxmlformats.org/officeDocument/2006/relationships/audio" Target="../media/media64.m4a"/><Relationship Id="rId1" Type="http://schemas.microsoft.com/office/2007/relationships/media" Target="../media/media64.m4a"/><Relationship Id="rId6" Type="http://schemas.openxmlformats.org/officeDocument/2006/relationships/oleObject" Target="../embeddings/oleObject2.bin"/><Relationship Id="rId5" Type="http://schemas.openxmlformats.org/officeDocument/2006/relationships/image" Target="../media/image56.emf"/><Relationship Id="rId4" Type="http://schemas.openxmlformats.org/officeDocument/2006/relationships/oleObject" Target="../embeddings/oleObject1.bin"/></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16.png"/></Relationships>
</file>

<file path=ppt/slides/_rels/slide81.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66.mp3"/><Relationship Id="rId1" Type="http://schemas.microsoft.com/office/2007/relationships/media" Target="../media/media66.mp3"/><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82.xml"/><Relationship Id="rId4" Type="http://schemas.openxmlformats.org/officeDocument/2006/relationships/image" Target="../media/image8.png"/><Relationship Id="rId9" Type="http://schemas.openxmlformats.org/officeDocument/2006/relationships/image" Target="../media/image13.svg"/></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67.mp3"/><Relationship Id="rId1" Type="http://schemas.microsoft.com/office/2007/relationships/media" Target="../media/media67.mp3"/><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notesSlide" Target="../notesSlides/notesSlide34.xml"/></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8.mp3"/><Relationship Id="rId1" Type="http://schemas.microsoft.com/office/2007/relationships/media" Target="../media/media68.mp3"/><Relationship Id="rId6" Type="http://schemas.openxmlformats.org/officeDocument/2006/relationships/image" Target="../media/image16.png"/><Relationship Id="rId5" Type="http://schemas.openxmlformats.org/officeDocument/2006/relationships/image" Target="../media/image60.png"/><Relationship Id="rId4" Type="http://schemas.openxmlformats.org/officeDocument/2006/relationships/notesSlide" Target="../notesSlides/notesSlide35.xml"/></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9.mp3"/><Relationship Id="rId1" Type="http://schemas.microsoft.com/office/2007/relationships/media" Target="../media/media69.mp3"/><Relationship Id="rId6" Type="http://schemas.openxmlformats.org/officeDocument/2006/relationships/image" Target="../media/image16.png"/><Relationship Id="rId5" Type="http://schemas.openxmlformats.org/officeDocument/2006/relationships/image" Target="../media/image61.png"/><Relationship Id="rId4" Type="http://schemas.openxmlformats.org/officeDocument/2006/relationships/notesSlide" Target="../notesSlides/notesSlide36.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70.mp3"/><Relationship Id="rId1" Type="http://schemas.microsoft.com/office/2007/relationships/media" Target="../media/media70.mp3"/><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notesSlide" Target="../notesSlides/notesSlide37.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71.mp3"/><Relationship Id="rId1" Type="http://schemas.microsoft.com/office/2007/relationships/media" Target="../media/media71.mp3"/><Relationship Id="rId6" Type="http://schemas.openxmlformats.org/officeDocument/2006/relationships/image" Target="../media/image65.emf"/><Relationship Id="rId5" Type="http://schemas.openxmlformats.org/officeDocument/2006/relationships/image" Target="../media/image64.emf"/><Relationship Id="rId4" Type="http://schemas.openxmlformats.org/officeDocument/2006/relationships/notesSlide" Target="../notesSlides/notesSlide38.xml"/></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2.mp3"/><Relationship Id="rId1" Type="http://schemas.microsoft.com/office/2007/relationships/media" Target="../media/media72.mp3"/><Relationship Id="rId4" Type="http://schemas.openxmlformats.org/officeDocument/2006/relationships/image" Target="../media/image16.png"/></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3.mp3"/><Relationship Id="rId1" Type="http://schemas.microsoft.com/office/2007/relationships/media" Target="../media/media73.mp3"/><Relationship Id="rId4" Type="http://schemas.openxmlformats.org/officeDocument/2006/relationships/image" Target="../media/image16.png"/></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4.mp3"/><Relationship Id="rId1" Type="http://schemas.microsoft.com/office/2007/relationships/media" Target="../media/media74.mp3"/><Relationship Id="rId4" Type="http://schemas.openxmlformats.org/officeDocument/2006/relationships/image" Target="../media/image16.png"/></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5.mp3"/><Relationship Id="rId1" Type="http://schemas.microsoft.com/office/2007/relationships/media" Target="../media/media75.mp3"/><Relationship Id="rId4" Type="http://schemas.openxmlformats.org/officeDocument/2006/relationships/image" Target="../media/image16.png"/></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6.mp3"/><Relationship Id="rId1" Type="http://schemas.microsoft.com/office/2007/relationships/media" Target="../media/media76.mp3"/><Relationship Id="rId4" Type="http://schemas.openxmlformats.org/officeDocument/2006/relationships/image" Target="../media/image16.png"/></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7.mp3"/><Relationship Id="rId1" Type="http://schemas.microsoft.com/office/2007/relationships/media" Target="../media/media77.mp3"/><Relationship Id="rId4" Type="http://schemas.openxmlformats.org/officeDocument/2006/relationships/image" Target="../media/image16.png"/></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8.mp3"/><Relationship Id="rId1" Type="http://schemas.microsoft.com/office/2007/relationships/media" Target="../media/media78.mp3"/><Relationship Id="rId4" Type="http://schemas.openxmlformats.org/officeDocument/2006/relationships/image" Target="../media/image16.png"/></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9.mp3"/><Relationship Id="rId1" Type="http://schemas.microsoft.com/office/2007/relationships/media" Target="../media/media79.mp3"/><Relationship Id="rId4" Type="http://schemas.openxmlformats.org/officeDocument/2006/relationships/image" Target="../media/image16.png"/></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0.mp3"/><Relationship Id="rId1" Type="http://schemas.microsoft.com/office/2007/relationships/media" Target="../media/media80.mp3"/><Relationship Id="rId4" Type="http://schemas.openxmlformats.org/officeDocument/2006/relationships/image" Target="../media/image16.png"/></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81.mp3"/><Relationship Id="rId1" Type="http://schemas.microsoft.com/office/2007/relationships/media" Target="../media/media81.mp3"/><Relationship Id="rId6" Type="http://schemas.openxmlformats.org/officeDocument/2006/relationships/image" Target="../media/image66.png"/><Relationship Id="rId5" Type="http://schemas.openxmlformats.org/officeDocument/2006/relationships/image" Target="../media/image63.png"/><Relationship Id="rId4" Type="http://schemas.openxmlformats.org/officeDocument/2006/relationships/notesSlide" Target="../notesSlides/notesSlide39.xml"/></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2.mp3"/><Relationship Id="rId1" Type="http://schemas.microsoft.com/office/2007/relationships/media" Target="../media/media82.mp3"/><Relationship Id="rId4" Type="http://schemas.openxmlformats.org/officeDocument/2006/relationships/image" Target="../media/image16.png"/></Relationships>
</file>

<file path=ppt/slides/_rels/slide98.xml.rels><?xml version="1.0" encoding="UTF-8" standalone="yes"?>
<Relationships xmlns="http://schemas.openxmlformats.org/package/2006/relationships"><Relationship Id="rId8" Type="http://schemas.openxmlformats.org/officeDocument/2006/relationships/slide" Target="slide99.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9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3.mp3"/><Relationship Id="rId1" Type="http://schemas.microsoft.com/office/2007/relationships/media" Target="../media/media83.mp3"/><Relationship Id="rId5" Type="http://schemas.openxmlformats.org/officeDocument/2006/relationships/image" Target="../media/image16.png"/><Relationship Id="rId4" Type="http://schemas.openxmlformats.org/officeDocument/2006/relationships/notesSlide" Target="../notesSlides/notesSlide40.xml"/></Relationships>
</file>

<file path=ppt/slides/_rels/slide10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84.mp3"/><Relationship Id="rId1" Type="http://schemas.microsoft.com/office/2007/relationships/media" Target="../media/media84.mp3"/><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notesSlide" Target="../notesSlides/notesSlide41.xml"/></Relationships>
</file>

<file path=ppt/slides/_rels/slide101.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5.mp3"/><Relationship Id="rId1" Type="http://schemas.microsoft.com/office/2007/relationships/media" Target="../media/media85.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2.xml"/></Relationships>
</file>

<file path=ppt/slides/_rels/slide102.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6.mp3"/><Relationship Id="rId1" Type="http://schemas.microsoft.com/office/2007/relationships/media" Target="../media/media86.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3.xml"/></Relationships>
</file>

<file path=ppt/slides/_rels/slide103.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7.mp3"/><Relationship Id="rId1" Type="http://schemas.microsoft.com/office/2007/relationships/media" Target="../media/media87.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4.xml"/></Relationships>
</file>

<file path=ppt/slides/_rels/slide104.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8.mp3"/><Relationship Id="rId1" Type="http://schemas.microsoft.com/office/2007/relationships/media" Target="../media/media88.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5.xml"/></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89.mp3"/><Relationship Id="rId1" Type="http://schemas.microsoft.com/office/2007/relationships/media" Target="../media/media89.mp3"/><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notesSlide" Target="../notesSlides/notesSlide46.xml"/></Relationships>
</file>

<file path=ppt/slides/_rels/slide106.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0.mp3"/><Relationship Id="rId1" Type="http://schemas.microsoft.com/office/2007/relationships/media" Target="../media/media90.mp3"/><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notesSlide" Target="../notesSlides/notesSlide47.xml"/></Relationships>
</file>

<file path=ppt/slides/_rels/slide107.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1.mp3"/><Relationship Id="rId1" Type="http://schemas.microsoft.com/office/2007/relationships/media" Target="../media/media91.mp3"/><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notesSlide" Target="../notesSlides/notesSlide48.xml"/></Relationships>
</file>

<file path=ppt/slides/_rels/slide108.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92.mp3"/><Relationship Id="rId1" Type="http://schemas.microsoft.com/office/2007/relationships/media" Target="../media/media92.mp3"/><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notesSlide" Target="../notesSlides/notesSlide49.xml"/></Relationships>
</file>

<file path=ppt/slides/_rels/slide109.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93.mp3"/><Relationship Id="rId1" Type="http://schemas.microsoft.com/office/2007/relationships/media" Target="../media/media93.mp3"/><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notesSlide" Target="../notesSlides/notesSlide50.xml"/></Relationships>
</file>

<file path=ppt/slides/_rels/slide110.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4.mp3"/><Relationship Id="rId1" Type="http://schemas.microsoft.com/office/2007/relationships/media" Target="../media/media94.mp3"/><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notesSlide" Target="../notesSlides/notesSlide51.xml"/></Relationships>
</file>

<file path=ppt/slides/_rels/slide111.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5.mp3"/><Relationship Id="rId1" Type="http://schemas.microsoft.com/office/2007/relationships/media" Target="../media/media95.mp3"/><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notesSlide" Target="../notesSlides/notesSlide52.xml"/></Relationships>
</file>

<file path=ppt/slides/_rels/slide112.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slideLayout" Target="../slideLayouts/slideLayout4.xml"/><Relationship Id="rId7" Type="http://schemas.openxmlformats.org/officeDocument/2006/relationships/image" Target="../media/image77.png"/><Relationship Id="rId2" Type="http://schemas.openxmlformats.org/officeDocument/2006/relationships/audio" Target="../media/media96.mp3"/><Relationship Id="rId1" Type="http://schemas.microsoft.com/office/2007/relationships/media" Target="../media/media96.mp3"/><Relationship Id="rId6" Type="http://schemas.openxmlformats.org/officeDocument/2006/relationships/image" Target="../media/image75.png"/><Relationship Id="rId5" Type="http://schemas.openxmlformats.org/officeDocument/2006/relationships/image" Target="../media/image76.png"/><Relationship Id="rId4" Type="http://schemas.openxmlformats.org/officeDocument/2006/relationships/notesSlide" Target="../notesSlides/notesSlide53.xml"/><Relationship Id="rId9" Type="http://schemas.openxmlformats.org/officeDocument/2006/relationships/image" Target="../media/image16.png"/></Relationships>
</file>

<file path=ppt/slides/_rels/slide1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7.mp3"/><Relationship Id="rId1" Type="http://schemas.microsoft.com/office/2007/relationships/media" Target="../media/media97.mp3"/><Relationship Id="rId4" Type="http://schemas.openxmlformats.org/officeDocument/2006/relationships/image" Target="../media/image16.png"/></Relationships>
</file>

<file path=ppt/slides/_rels/slide114.xml.rels><?xml version="1.0" encoding="UTF-8" standalone="yes"?>
<Relationships xmlns="http://schemas.openxmlformats.org/package/2006/relationships"><Relationship Id="rId8" Type="http://schemas.openxmlformats.org/officeDocument/2006/relationships/slide" Target="slide115.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8.mp3"/><Relationship Id="rId1" Type="http://schemas.microsoft.com/office/2007/relationships/media" Target="../media/media98.mp3"/><Relationship Id="rId4" Type="http://schemas.openxmlformats.org/officeDocument/2006/relationships/image" Target="../media/image16.png"/></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9.mp3"/><Relationship Id="rId1" Type="http://schemas.microsoft.com/office/2007/relationships/media" Target="../media/media99.mp3"/><Relationship Id="rId5" Type="http://schemas.openxmlformats.org/officeDocument/2006/relationships/image" Target="../media/image16.png"/><Relationship Id="rId4" Type="http://schemas.openxmlformats.org/officeDocument/2006/relationships/notesSlide" Target="../notesSlides/notesSlide54.xml"/></Relationships>
</file>

<file path=ppt/slides/_rels/slide1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0.mp3"/><Relationship Id="rId1" Type="http://schemas.microsoft.com/office/2007/relationships/media" Target="../media/media100.mp3"/><Relationship Id="rId4" Type="http://schemas.openxmlformats.org/officeDocument/2006/relationships/image" Target="../media/image16.pn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1.mp3"/><Relationship Id="rId1" Type="http://schemas.microsoft.com/office/2007/relationships/media" Target="../media/media101.mp3"/><Relationship Id="rId5" Type="http://schemas.openxmlformats.org/officeDocument/2006/relationships/image" Target="../media/image16.png"/><Relationship Id="rId4" Type="http://schemas.openxmlformats.org/officeDocument/2006/relationships/notesSlide" Target="../notesSlides/notesSlide55.xml"/></Relationships>
</file>

<file path=ppt/slides/_rels/slide1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2.mp3"/><Relationship Id="rId1" Type="http://schemas.microsoft.com/office/2007/relationships/media" Target="../media/media102.mp3"/><Relationship Id="rId5" Type="http://schemas.openxmlformats.org/officeDocument/2006/relationships/image" Target="../media/image16.png"/><Relationship Id="rId4" Type="http://schemas.openxmlformats.org/officeDocument/2006/relationships/image" Target="../media/image79.jp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3.mp3"/><Relationship Id="rId1" Type="http://schemas.microsoft.com/office/2007/relationships/media" Target="../media/media103.mp3"/><Relationship Id="rId4" Type="http://schemas.openxmlformats.org/officeDocument/2006/relationships/image" Target="../media/image16.png"/></Relationships>
</file>

<file path=ppt/slides/_rels/slide1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4.mp3"/><Relationship Id="rId1" Type="http://schemas.microsoft.com/office/2007/relationships/media" Target="../media/media104.mp3"/><Relationship Id="rId5" Type="http://schemas.openxmlformats.org/officeDocument/2006/relationships/image" Target="../media/image16.png"/><Relationship Id="rId4" Type="http://schemas.openxmlformats.org/officeDocument/2006/relationships/notesSlide" Target="../notesSlides/notesSlide56.xml"/></Relationships>
</file>

<file path=ppt/slides/_rels/slide12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6.png"/><Relationship Id="rId2" Type="http://schemas.openxmlformats.org/officeDocument/2006/relationships/audio" Target="../media/media105.mp3"/><Relationship Id="rId1" Type="http://schemas.microsoft.com/office/2007/relationships/media" Target="../media/media105.mp3"/><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notesSlide" Target="../notesSlides/notesSlide57.xml"/></Relationships>
</file>

<file path=ppt/slides/_rels/slide12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6.png"/><Relationship Id="rId2" Type="http://schemas.openxmlformats.org/officeDocument/2006/relationships/audio" Target="../media/media106.mp3"/><Relationship Id="rId1" Type="http://schemas.microsoft.com/office/2007/relationships/media" Target="../media/media106.mp3"/><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notesSlide" Target="../notesSlides/notesSlide58.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1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7.mp3"/><Relationship Id="rId1" Type="http://schemas.microsoft.com/office/2007/relationships/media" Target="../media/media107.mp3"/><Relationship Id="rId5" Type="http://schemas.openxmlformats.org/officeDocument/2006/relationships/image" Target="../media/image16.png"/><Relationship Id="rId4" Type="http://schemas.openxmlformats.org/officeDocument/2006/relationships/notesSlide" Target="../notesSlides/notesSlide61.xml"/></Relationships>
</file>

<file path=ppt/slides/_rels/slide13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8.mp3"/><Relationship Id="rId1" Type="http://schemas.microsoft.com/office/2007/relationships/media" Target="../media/media108.mp3"/><Relationship Id="rId4" Type="http://schemas.openxmlformats.org/officeDocument/2006/relationships/image" Target="../media/image16.png"/></Relationships>
</file>

<file path=ppt/slides/_rels/slide134.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109.mp3"/><Relationship Id="rId1" Type="http://schemas.microsoft.com/office/2007/relationships/media" Target="../media/media109.mp3"/><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135.xml"/><Relationship Id="rId4" Type="http://schemas.openxmlformats.org/officeDocument/2006/relationships/image" Target="../media/image8.png"/><Relationship Id="rId9" Type="http://schemas.openxmlformats.org/officeDocument/2006/relationships/image" Target="../media/image13.svg"/></Relationships>
</file>

<file path=ppt/slides/_rels/slide13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0.mp3"/><Relationship Id="rId1" Type="http://schemas.microsoft.com/office/2007/relationships/media" Target="../media/media110.mp3"/><Relationship Id="rId5" Type="http://schemas.openxmlformats.org/officeDocument/2006/relationships/image" Target="../media/image16.png"/><Relationship Id="rId4" Type="http://schemas.openxmlformats.org/officeDocument/2006/relationships/notesSlide" Target="../notesSlides/notesSlide62.xml"/></Relationships>
</file>

<file path=ppt/slides/_rels/slide1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1.mp3"/><Relationship Id="rId1" Type="http://schemas.microsoft.com/office/2007/relationships/media" Target="../media/media111.mp3"/><Relationship Id="rId6" Type="http://schemas.openxmlformats.org/officeDocument/2006/relationships/image" Target="../media/image16.png"/><Relationship Id="rId5" Type="http://schemas.openxmlformats.org/officeDocument/2006/relationships/image" Target="../media/image84.png"/><Relationship Id="rId4" Type="http://schemas.openxmlformats.org/officeDocument/2006/relationships/notesSlide" Target="../notesSlides/notesSlide63.xml"/></Relationships>
</file>

<file path=ppt/slides/_rels/slide13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2.mp3"/><Relationship Id="rId1" Type="http://schemas.microsoft.com/office/2007/relationships/media" Target="../media/media112.mp3"/><Relationship Id="rId4" Type="http://schemas.openxmlformats.org/officeDocument/2006/relationships/image" Target="../media/image16.png"/></Relationships>
</file>

<file path=ppt/slides/_rels/slide13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3.mp3"/><Relationship Id="rId1" Type="http://schemas.microsoft.com/office/2007/relationships/media" Target="../media/media113.mp3"/><Relationship Id="rId4" Type="http://schemas.openxmlformats.org/officeDocument/2006/relationships/image" Target="../media/image16.png"/></Relationships>
</file>

<file path=ppt/slides/_rels/slide13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4.mp3"/><Relationship Id="rId1" Type="http://schemas.microsoft.com/office/2007/relationships/media" Target="../media/media114.mp3"/><Relationship Id="rId6" Type="http://schemas.openxmlformats.org/officeDocument/2006/relationships/image" Target="../media/image16.png"/><Relationship Id="rId5" Type="http://schemas.openxmlformats.org/officeDocument/2006/relationships/image" Target="../media/image85.png"/><Relationship Id="rId4" Type="http://schemas.openxmlformats.org/officeDocument/2006/relationships/notesSlide" Target="../notesSlides/notesSlide64.xml"/></Relationships>
</file>

<file path=ppt/slides/_rels/slide14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5.mp3"/><Relationship Id="rId1" Type="http://schemas.microsoft.com/office/2007/relationships/media" Target="../media/media115.mp3"/><Relationship Id="rId4" Type="http://schemas.openxmlformats.org/officeDocument/2006/relationships/image" Target="../media/image16.png"/></Relationships>
</file>

<file path=ppt/slides/_rels/slide14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6.mp3"/><Relationship Id="rId1" Type="http://schemas.microsoft.com/office/2007/relationships/media" Target="../media/media116.mp3"/><Relationship Id="rId4" Type="http://schemas.openxmlformats.org/officeDocument/2006/relationships/image" Target="../media/image16.png"/></Relationships>
</file>

<file path=ppt/slides/_rels/slide14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7.mp3"/><Relationship Id="rId1" Type="http://schemas.microsoft.com/office/2007/relationships/media" Target="../media/media117.mp3"/><Relationship Id="rId4" Type="http://schemas.openxmlformats.org/officeDocument/2006/relationships/image" Target="../media/image16.png"/></Relationships>
</file>

<file path=ppt/slides/_rels/slide14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8.mp3"/><Relationship Id="rId1" Type="http://schemas.microsoft.com/office/2007/relationships/media" Target="../media/media118.mp3"/><Relationship Id="rId6" Type="http://schemas.openxmlformats.org/officeDocument/2006/relationships/image" Target="../media/image16.png"/><Relationship Id="rId5" Type="http://schemas.openxmlformats.org/officeDocument/2006/relationships/image" Target="../media/image86.png"/><Relationship Id="rId4" Type="http://schemas.openxmlformats.org/officeDocument/2006/relationships/notesSlide" Target="../notesSlides/notesSlide65.xml"/></Relationships>
</file>

<file path=ppt/slides/_rels/slide14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9.mp3"/><Relationship Id="rId1" Type="http://schemas.microsoft.com/office/2007/relationships/media" Target="../media/media119.mp3"/><Relationship Id="rId5" Type="http://schemas.openxmlformats.org/officeDocument/2006/relationships/image" Target="../media/image16.png"/><Relationship Id="rId4" Type="http://schemas.openxmlformats.org/officeDocument/2006/relationships/notesSlide" Target="../notesSlides/notesSlide66.xml"/></Relationships>
</file>

<file path=ppt/slides/_rels/slide14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9.svg"/><Relationship Id="rId7"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slide" Target="slide145.xml"/><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4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0.mp3"/><Relationship Id="rId1" Type="http://schemas.microsoft.com/office/2007/relationships/media" Target="../media/media120.mp3"/><Relationship Id="rId4" Type="http://schemas.openxmlformats.org/officeDocument/2006/relationships/image" Target="../media/image16.png"/></Relationships>
</file>

<file path=ppt/slides/_rels/slide14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1.mp3"/><Relationship Id="rId1" Type="http://schemas.microsoft.com/office/2007/relationships/media" Target="../media/media121.mp3"/><Relationship Id="rId4" Type="http://schemas.openxmlformats.org/officeDocument/2006/relationships/image" Target="../media/image16.png"/></Relationships>
</file>

<file path=ppt/slides/_rels/slide1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2.mp3"/><Relationship Id="rId1" Type="http://schemas.microsoft.com/office/2007/relationships/media" Target="../media/media122.mp3"/><Relationship Id="rId4" Type="http://schemas.openxmlformats.org/officeDocument/2006/relationships/image" Target="../media/image16.png"/></Relationships>
</file>

<file path=ppt/slides/_rels/slide14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3.mp3"/><Relationship Id="rId1" Type="http://schemas.microsoft.com/office/2007/relationships/media" Target="../media/media123.mp3"/><Relationship Id="rId4" Type="http://schemas.openxmlformats.org/officeDocument/2006/relationships/image" Target="../media/image16.png"/></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4.mp3"/><Relationship Id="rId1" Type="http://schemas.microsoft.com/office/2007/relationships/media" Target="../media/media124.mp3"/><Relationship Id="rId4" Type="http://schemas.openxmlformats.org/officeDocument/2006/relationships/image" Target="../media/image16.png"/></Relationships>
</file>

<file path=ppt/slides/_rels/slide15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5.mp3"/><Relationship Id="rId1" Type="http://schemas.microsoft.com/office/2007/relationships/media" Target="../media/media125.mp3"/><Relationship Id="rId4" Type="http://schemas.openxmlformats.org/officeDocument/2006/relationships/image" Target="../media/image16.png"/></Relationships>
</file>

<file path=ppt/slides/_rels/slide15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6.mp3"/><Relationship Id="rId1" Type="http://schemas.microsoft.com/office/2007/relationships/media" Target="../media/media126.mp3"/><Relationship Id="rId4" Type="http://schemas.openxmlformats.org/officeDocument/2006/relationships/image" Target="../media/image16.png"/></Relationships>
</file>

<file path=ppt/slides/_rels/slide15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7.mp3"/><Relationship Id="rId1" Type="http://schemas.microsoft.com/office/2007/relationships/media" Target="../media/media127.mp3"/><Relationship Id="rId4" Type="http://schemas.openxmlformats.org/officeDocument/2006/relationships/image" Target="../media/image16.png"/></Relationships>
</file>

<file path=ppt/slides/_rels/slide15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8.mp3"/><Relationship Id="rId1" Type="http://schemas.microsoft.com/office/2007/relationships/media" Target="../media/media128.mp3"/><Relationship Id="rId6" Type="http://schemas.openxmlformats.org/officeDocument/2006/relationships/image" Target="../media/image16.png"/><Relationship Id="rId5" Type="http://schemas.openxmlformats.org/officeDocument/2006/relationships/image" Target="../media/image88.jpg"/><Relationship Id="rId4" Type="http://schemas.openxmlformats.org/officeDocument/2006/relationships/image" Target="../media/image87.jpg"/></Relationships>
</file>

<file path=ppt/slides/_rels/slide15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9.mp3"/><Relationship Id="rId1" Type="http://schemas.microsoft.com/office/2007/relationships/media" Target="../media/media129.mp3"/><Relationship Id="rId4" Type="http://schemas.openxmlformats.org/officeDocument/2006/relationships/image" Target="../media/image16.png"/></Relationships>
</file>

<file path=ppt/slides/_rels/slide15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0.mp3"/><Relationship Id="rId1" Type="http://schemas.microsoft.com/office/2007/relationships/media" Target="../media/media130.mp3"/><Relationship Id="rId4" Type="http://schemas.openxmlformats.org/officeDocument/2006/relationships/image" Target="../media/image16.png"/></Relationships>
</file>

<file path=ppt/slides/_rels/slide15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1.mp3"/><Relationship Id="rId1" Type="http://schemas.microsoft.com/office/2007/relationships/media" Target="../media/media131.mp3"/><Relationship Id="rId4" Type="http://schemas.openxmlformats.org/officeDocument/2006/relationships/image" Target="../media/image16.png"/></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2.xml"/></Relationships>
</file>

<file path=ppt/slides/_rels/slide16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2.mp3"/><Relationship Id="rId1" Type="http://schemas.microsoft.com/office/2007/relationships/media" Target="../media/media132.mp3"/><Relationship Id="rId4" Type="http://schemas.openxmlformats.org/officeDocument/2006/relationships/image" Target="../media/image16.png"/></Relationships>
</file>

<file path=ppt/slides/_rels/slide16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3.mp3"/><Relationship Id="rId1" Type="http://schemas.microsoft.com/office/2007/relationships/media" Target="../media/media133.mp3"/><Relationship Id="rId4" Type="http://schemas.openxmlformats.org/officeDocument/2006/relationships/image" Target="../media/image16.png"/></Relationships>
</file>

<file path=ppt/slides/_rels/slide16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4.mp3"/><Relationship Id="rId1" Type="http://schemas.microsoft.com/office/2007/relationships/media" Target="../media/media134.mp3"/><Relationship Id="rId4" Type="http://schemas.openxmlformats.org/officeDocument/2006/relationships/image" Target="../media/image16.png"/></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2.xml"/></Relationships>
</file>

<file path=ppt/slides/_rels/slide16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5.mp3"/><Relationship Id="rId1" Type="http://schemas.microsoft.com/office/2007/relationships/media" Target="../media/media135.mp3"/><Relationship Id="rId4" Type="http://schemas.openxmlformats.org/officeDocument/2006/relationships/image" Target="../media/image16.png"/></Relationships>
</file>

<file path=ppt/slides/_rels/slide16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6.mp3"/><Relationship Id="rId1" Type="http://schemas.microsoft.com/office/2007/relationships/media" Target="../media/media136.mp3"/><Relationship Id="rId4" Type="http://schemas.openxmlformats.org/officeDocument/2006/relationships/image" Target="../media/image16.png"/></Relationships>
</file>

<file path=ppt/slides/_rels/slide166.xml.rels><?xml version="1.0" encoding="UTF-8" standalone="yes"?>
<Relationships xmlns="http://schemas.openxmlformats.org/package/2006/relationships"><Relationship Id="rId8" Type="http://schemas.openxmlformats.org/officeDocument/2006/relationships/slide" Target="slide167.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6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7.mp3"/><Relationship Id="rId1" Type="http://schemas.microsoft.com/office/2007/relationships/media" Target="../media/media137.mp3"/><Relationship Id="rId5" Type="http://schemas.openxmlformats.org/officeDocument/2006/relationships/image" Target="../media/image16.png"/><Relationship Id="rId4" Type="http://schemas.openxmlformats.org/officeDocument/2006/relationships/notesSlide" Target="../notesSlides/notesSlide69.xml"/></Relationships>
</file>

<file path=ppt/slides/_rels/slide168.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138.mp3"/><Relationship Id="rId1" Type="http://schemas.microsoft.com/office/2007/relationships/media" Target="../media/media138.mp3"/><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notesSlide" Target="../notesSlides/notesSlide70.xml"/></Relationships>
</file>

<file path=ppt/slides/_rels/slide16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9.mp3"/><Relationship Id="rId1" Type="http://schemas.microsoft.com/office/2007/relationships/media" Target="../media/media139.mp3"/><Relationship Id="rId5" Type="http://schemas.openxmlformats.org/officeDocument/2006/relationships/image" Target="../media/image16.png"/><Relationship Id="rId4" Type="http://schemas.openxmlformats.org/officeDocument/2006/relationships/notesSlide" Target="../notesSlides/notesSlide71.xml"/></Relationships>
</file>

<file path=ppt/slides/_rels/slide17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0.mp3"/><Relationship Id="rId1" Type="http://schemas.microsoft.com/office/2007/relationships/media" Target="../media/media140.mp3"/><Relationship Id="rId5" Type="http://schemas.openxmlformats.org/officeDocument/2006/relationships/image" Target="../media/image16.png"/><Relationship Id="rId4" Type="http://schemas.openxmlformats.org/officeDocument/2006/relationships/notesSlide" Target="../notesSlides/notesSlide72.xml"/></Relationships>
</file>

<file path=ppt/slides/_rels/slide17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1.mp3"/><Relationship Id="rId1" Type="http://schemas.microsoft.com/office/2007/relationships/media" Target="../media/media141.mp3"/><Relationship Id="rId5" Type="http://schemas.openxmlformats.org/officeDocument/2006/relationships/image" Target="../media/image16.png"/><Relationship Id="rId4" Type="http://schemas.openxmlformats.org/officeDocument/2006/relationships/notesSlide" Target="../notesSlides/notesSlide73.xml"/></Relationships>
</file>

<file path=ppt/slides/_rels/slide17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2.mp3"/><Relationship Id="rId1" Type="http://schemas.microsoft.com/office/2007/relationships/media" Target="../media/media142.mp3"/><Relationship Id="rId5" Type="http://schemas.openxmlformats.org/officeDocument/2006/relationships/image" Target="../media/image16.png"/><Relationship Id="rId4" Type="http://schemas.openxmlformats.org/officeDocument/2006/relationships/notesSlide" Target="../notesSlides/notesSlide74.xml"/></Relationships>
</file>

<file path=ppt/slides/_rels/slide17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3.mp3"/><Relationship Id="rId1" Type="http://schemas.microsoft.com/office/2007/relationships/media" Target="../media/media143.mp3"/><Relationship Id="rId5" Type="http://schemas.openxmlformats.org/officeDocument/2006/relationships/image" Target="../media/image16.png"/><Relationship Id="rId4" Type="http://schemas.openxmlformats.org/officeDocument/2006/relationships/notesSlide" Target="../notesSlides/notesSlide75.xml"/></Relationships>
</file>

<file path=ppt/slides/_rels/slide17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4.mp3"/><Relationship Id="rId1" Type="http://schemas.microsoft.com/office/2007/relationships/media" Target="../media/media144.mp3"/><Relationship Id="rId5" Type="http://schemas.openxmlformats.org/officeDocument/2006/relationships/image" Target="../media/image16.png"/><Relationship Id="rId4" Type="http://schemas.openxmlformats.org/officeDocument/2006/relationships/notesSlide" Target="../notesSlides/notesSlide76.xml"/></Relationships>
</file>

<file path=ppt/slides/_rels/slide17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5.mp3"/><Relationship Id="rId1" Type="http://schemas.microsoft.com/office/2007/relationships/media" Target="../media/media145.mp3"/><Relationship Id="rId5" Type="http://schemas.openxmlformats.org/officeDocument/2006/relationships/image" Target="../media/image16.png"/><Relationship Id="rId4" Type="http://schemas.openxmlformats.org/officeDocument/2006/relationships/notesSlide" Target="../notesSlides/notesSlide77.xml"/></Relationships>
</file>

<file path=ppt/slides/_rels/slide17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6.mp3"/><Relationship Id="rId1" Type="http://schemas.microsoft.com/office/2007/relationships/media" Target="../media/media146.mp3"/><Relationship Id="rId5" Type="http://schemas.openxmlformats.org/officeDocument/2006/relationships/image" Target="../media/image16.png"/><Relationship Id="rId4" Type="http://schemas.openxmlformats.org/officeDocument/2006/relationships/notesSlide" Target="../notesSlides/notesSlide78.xml"/></Relationships>
</file>

<file path=ppt/slides/_rels/slide177.xml.rels><?xml version="1.0" encoding="UTF-8" standalone="yes"?>
<Relationships xmlns="http://schemas.openxmlformats.org/package/2006/relationships"><Relationship Id="rId8" Type="http://schemas.openxmlformats.org/officeDocument/2006/relationships/slide" Target="slide178.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7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7.mp3"/><Relationship Id="rId1" Type="http://schemas.microsoft.com/office/2007/relationships/media" Target="../media/media147.mp3"/><Relationship Id="rId5" Type="http://schemas.openxmlformats.org/officeDocument/2006/relationships/image" Target="../media/image16.png"/><Relationship Id="rId4" Type="http://schemas.openxmlformats.org/officeDocument/2006/relationships/notesSlide" Target="../notesSlides/notesSlide79.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8.mp3"/><Relationship Id="rId1" Type="http://schemas.microsoft.com/office/2007/relationships/media" Target="../media/media148.mp3"/><Relationship Id="rId5" Type="http://schemas.openxmlformats.org/officeDocument/2006/relationships/image" Target="../media/image16.png"/><Relationship Id="rId4" Type="http://schemas.openxmlformats.org/officeDocument/2006/relationships/notesSlide" Target="../notesSlides/notesSlide80.xml"/></Relationships>
</file>

<file path=ppt/slides/_rels/slide18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9.mp3"/><Relationship Id="rId1" Type="http://schemas.microsoft.com/office/2007/relationships/media" Target="../media/media149.mp3"/><Relationship Id="rId4" Type="http://schemas.openxmlformats.org/officeDocument/2006/relationships/image" Target="../media/image16.png"/></Relationships>
</file>

<file path=ppt/slides/_rels/slide18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0.mp3"/><Relationship Id="rId1" Type="http://schemas.microsoft.com/office/2007/relationships/media" Target="../media/media150.mp3"/><Relationship Id="rId4" Type="http://schemas.openxmlformats.org/officeDocument/2006/relationships/image" Target="../media/image16.png"/></Relationships>
</file>

<file path=ppt/slides/_rels/slide18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151.mp3"/><Relationship Id="rId1" Type="http://schemas.microsoft.com/office/2007/relationships/media" Target="../media/media151.mp3"/><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18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2.mp3"/><Relationship Id="rId1" Type="http://schemas.microsoft.com/office/2007/relationships/media" Target="../media/media152.mp3"/><Relationship Id="rId4" Type="http://schemas.openxmlformats.org/officeDocument/2006/relationships/image" Target="../media/image16.png"/></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3.mp3"/><Relationship Id="rId1" Type="http://schemas.microsoft.com/office/2007/relationships/media" Target="../media/media153.mp3"/><Relationship Id="rId5" Type="http://schemas.openxmlformats.org/officeDocument/2006/relationships/image" Target="../media/image16.png"/><Relationship Id="rId4" Type="http://schemas.openxmlformats.org/officeDocument/2006/relationships/notesSlide" Target="../notesSlides/notesSlide81.xml"/></Relationships>
</file>

<file path=ppt/slides/_rels/slide18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54.mp3"/><Relationship Id="rId1" Type="http://schemas.microsoft.com/office/2007/relationships/media" Target="../media/media154.mp3"/><Relationship Id="rId5" Type="http://schemas.openxmlformats.org/officeDocument/2006/relationships/image" Target="../media/image16.png"/><Relationship Id="rId4" Type="http://schemas.openxmlformats.org/officeDocument/2006/relationships/notesSlide" Target="../notesSlides/notesSlide82.xml"/></Relationships>
</file>

<file path=ppt/slides/_rels/slide19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5.mp3"/><Relationship Id="rId1" Type="http://schemas.microsoft.com/office/2007/relationships/media" Target="../media/media155.mp3"/><Relationship Id="rId4" Type="http://schemas.openxmlformats.org/officeDocument/2006/relationships/image" Target="../media/image16.png"/></Relationships>
</file>

<file path=ppt/slides/_rels/slide19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6.mp3"/><Relationship Id="rId1" Type="http://schemas.microsoft.com/office/2007/relationships/media" Target="../media/media156.mp3"/><Relationship Id="rId4" Type="http://schemas.openxmlformats.org/officeDocument/2006/relationships/image" Target="../media/image16.png"/></Relationships>
</file>

<file path=ppt/slides/_rels/slide19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7.mp3"/><Relationship Id="rId1" Type="http://schemas.microsoft.com/office/2007/relationships/media" Target="../media/media157.mp3"/><Relationship Id="rId5" Type="http://schemas.openxmlformats.org/officeDocument/2006/relationships/image" Target="../media/image16.png"/><Relationship Id="rId4" Type="http://schemas.openxmlformats.org/officeDocument/2006/relationships/notesSlide" Target="../notesSlides/notesSlide83.xml"/></Relationships>
</file>

<file path=ppt/slides/_rels/slide19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8.mp3"/><Relationship Id="rId1" Type="http://schemas.microsoft.com/office/2007/relationships/media" Target="../media/media158.mp3"/><Relationship Id="rId5" Type="http://schemas.openxmlformats.org/officeDocument/2006/relationships/image" Target="../media/image16.png"/><Relationship Id="rId4" Type="http://schemas.openxmlformats.org/officeDocument/2006/relationships/notesSlide" Target="../notesSlides/notesSlide84.xml"/></Relationships>
</file>

<file path=ppt/slides/_rels/slide194.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159.mp3"/><Relationship Id="rId1" Type="http://schemas.microsoft.com/office/2007/relationships/media" Target="../media/media159.mp3"/><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2.xml"/><Relationship Id="rId4" Type="http://schemas.openxmlformats.org/officeDocument/2006/relationships/image" Target="../media/image8.png"/><Relationship Id="rId9" Type="http://schemas.openxmlformats.org/officeDocument/2006/relationships/image" Target="../media/image13.svg"/></Relationships>
</file>

<file path=ppt/slides/_rels/slide19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0.mp3"/><Relationship Id="rId1" Type="http://schemas.microsoft.com/office/2007/relationships/media" Target="../media/media160.mp3"/><Relationship Id="rId5" Type="http://schemas.openxmlformats.org/officeDocument/2006/relationships/image" Target="../media/image16.png"/><Relationship Id="rId4" Type="http://schemas.openxmlformats.org/officeDocument/2006/relationships/notesSlide" Target="../notesSlides/notesSlide85.xml"/></Relationships>
</file>

<file path=ppt/slides/_rels/slide196.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93.png"/><Relationship Id="rId2" Type="http://schemas.openxmlformats.org/officeDocument/2006/relationships/video" Target="../media/media161.mp4"/><Relationship Id="rId1" Type="http://schemas.microsoft.com/office/2007/relationships/media" Target="../media/media161.mp4"/><Relationship Id="rId6" Type="http://schemas.microsoft.com/office/2007/relationships/hdphoto" Target="../media/hdphoto2.wdp"/><Relationship Id="rId5" Type="http://schemas.openxmlformats.org/officeDocument/2006/relationships/image" Target="../media/image92.jpeg"/><Relationship Id="rId4" Type="http://schemas.openxmlformats.org/officeDocument/2006/relationships/notesSlide" Target="../notesSlides/notesSlide86.xml"/></Relationships>
</file>

<file path=ppt/slides/_rels/slide197.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2.mp4"/><Relationship Id="rId1" Type="http://schemas.microsoft.com/office/2007/relationships/media" Target="../media/media162.mp4"/><Relationship Id="rId6" Type="http://schemas.openxmlformats.org/officeDocument/2006/relationships/image" Target="../media/image95.png"/><Relationship Id="rId5" Type="http://schemas.openxmlformats.org/officeDocument/2006/relationships/image" Target="../media/image94.JPG"/><Relationship Id="rId4" Type="http://schemas.openxmlformats.org/officeDocument/2006/relationships/notesSlide" Target="../notesSlides/notesSlide87.xml"/></Relationships>
</file>

<file path=ppt/slides/_rels/slide19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3.mp3"/><Relationship Id="rId1" Type="http://schemas.microsoft.com/office/2007/relationships/media" Target="../media/media163.mp3"/><Relationship Id="rId6" Type="http://schemas.openxmlformats.org/officeDocument/2006/relationships/image" Target="../media/image16.png"/><Relationship Id="rId5" Type="http://schemas.openxmlformats.org/officeDocument/2006/relationships/image" Target="../media/image96.JPG"/><Relationship Id="rId4" Type="http://schemas.openxmlformats.org/officeDocument/2006/relationships/notesSlide" Target="../notesSlides/notesSlide88.xml"/></Relationships>
</file>

<file path=ppt/slides/_rels/slide19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4.mp4"/><Relationship Id="rId1" Type="http://schemas.microsoft.com/office/2007/relationships/media" Target="../media/media164.mp4"/><Relationship Id="rId6" Type="http://schemas.openxmlformats.org/officeDocument/2006/relationships/image" Target="../media/image98.png"/><Relationship Id="rId5" Type="http://schemas.openxmlformats.org/officeDocument/2006/relationships/image" Target="../media/image97.JPG"/><Relationship Id="rId4" Type="http://schemas.openxmlformats.org/officeDocument/2006/relationships/notesSlide" Target="../notesSlides/notesSlide89.xml"/></Relationships>
</file>

<file path=ppt/slides/_rels/slide20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5.mp4"/><Relationship Id="rId1" Type="http://schemas.microsoft.com/office/2007/relationships/media" Target="../media/media165.mp4"/><Relationship Id="rId6" Type="http://schemas.openxmlformats.org/officeDocument/2006/relationships/image" Target="../media/image100.png"/><Relationship Id="rId5" Type="http://schemas.openxmlformats.org/officeDocument/2006/relationships/image" Target="../media/image99.JPG"/><Relationship Id="rId4" Type="http://schemas.openxmlformats.org/officeDocument/2006/relationships/notesSlide" Target="../notesSlides/notesSlide90.xml"/></Relationships>
</file>

<file path=ppt/slides/_rels/slide201.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6.mp3"/><Relationship Id="rId1" Type="http://schemas.microsoft.com/office/2007/relationships/media" Target="../media/media166.mp3"/><Relationship Id="rId6" Type="http://schemas.openxmlformats.org/officeDocument/2006/relationships/image" Target="../media/image16.png"/><Relationship Id="rId5" Type="http://schemas.openxmlformats.org/officeDocument/2006/relationships/image" Target="../media/image101.JPG"/><Relationship Id="rId4" Type="http://schemas.openxmlformats.org/officeDocument/2006/relationships/notesSlide" Target="../notesSlides/notesSlide91.xml"/></Relationships>
</file>

<file path=ppt/slides/_rels/slide202.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7.mp3"/><Relationship Id="rId1" Type="http://schemas.microsoft.com/office/2007/relationships/media" Target="../media/media167.mp3"/><Relationship Id="rId6" Type="http://schemas.openxmlformats.org/officeDocument/2006/relationships/image" Target="../media/image16.png"/><Relationship Id="rId5" Type="http://schemas.openxmlformats.org/officeDocument/2006/relationships/image" Target="../media/image102.JPG"/><Relationship Id="rId4" Type="http://schemas.openxmlformats.org/officeDocument/2006/relationships/notesSlide" Target="../notesSlides/notesSlide92.xml"/></Relationships>
</file>

<file path=ppt/slides/_rels/slide20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8.mp4"/><Relationship Id="rId1" Type="http://schemas.microsoft.com/office/2007/relationships/media" Target="../media/media168.mp4"/><Relationship Id="rId6" Type="http://schemas.openxmlformats.org/officeDocument/2006/relationships/image" Target="../media/image104.png"/><Relationship Id="rId5" Type="http://schemas.openxmlformats.org/officeDocument/2006/relationships/image" Target="../media/image103.JPG"/><Relationship Id="rId4" Type="http://schemas.openxmlformats.org/officeDocument/2006/relationships/notesSlide" Target="../notesSlides/notesSlide93.xml"/></Relationships>
</file>

<file path=ppt/slides/_rels/slide20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69.mp3"/><Relationship Id="rId1" Type="http://schemas.microsoft.com/office/2007/relationships/media" Target="../media/media169.mp3"/><Relationship Id="rId5" Type="http://schemas.openxmlformats.org/officeDocument/2006/relationships/image" Target="../media/image16.png"/><Relationship Id="rId4" Type="http://schemas.openxmlformats.org/officeDocument/2006/relationships/notesSlide" Target="../notesSlides/notesSlide94.xml"/></Relationships>
</file>

<file path=ppt/slides/_rels/slide20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70.mp3"/><Relationship Id="rId1" Type="http://schemas.microsoft.com/office/2007/relationships/media" Target="../media/media170.mp3"/><Relationship Id="rId5" Type="http://schemas.openxmlformats.org/officeDocument/2006/relationships/image" Target="../media/image16.png"/><Relationship Id="rId4" Type="http://schemas.openxmlformats.org/officeDocument/2006/relationships/notesSlide" Target="../notesSlides/notesSlide95.xml"/></Relationships>
</file>

<file path=ppt/slides/_rels/slide20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71.mp3"/><Relationship Id="rId1" Type="http://schemas.microsoft.com/office/2007/relationships/media" Target="../media/media171.mp3"/><Relationship Id="rId5" Type="http://schemas.openxmlformats.org/officeDocument/2006/relationships/image" Target="../media/image16.png"/><Relationship Id="rId4" Type="http://schemas.openxmlformats.org/officeDocument/2006/relationships/notesSlide" Target="../notesSlides/notesSlide96.xml"/></Relationships>
</file>

<file path=ppt/slides/_rels/slide20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2.mp3"/><Relationship Id="rId1" Type="http://schemas.microsoft.com/office/2007/relationships/media" Target="../media/media172.mp3"/><Relationship Id="rId4" Type="http://schemas.openxmlformats.org/officeDocument/2006/relationships/image" Target="../media/image16.png"/></Relationships>
</file>

<file path=ppt/slides/_rels/slide208.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06.png"/><Relationship Id="rId2" Type="http://schemas.openxmlformats.org/officeDocument/2006/relationships/video" Target="../media/media173.mp4"/><Relationship Id="rId1" Type="http://schemas.microsoft.com/office/2007/relationships/media" Target="../media/media173.mp4"/><Relationship Id="rId6" Type="http://schemas.microsoft.com/office/2007/relationships/hdphoto" Target="../media/hdphoto3.wdp"/><Relationship Id="rId5" Type="http://schemas.openxmlformats.org/officeDocument/2006/relationships/image" Target="../media/image105.jpeg"/><Relationship Id="rId4" Type="http://schemas.openxmlformats.org/officeDocument/2006/relationships/notesSlide" Target="../notesSlides/notesSlide97.xml"/></Relationships>
</file>

<file path=ppt/slides/_rels/slide209.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4.mp3"/><Relationship Id="rId1" Type="http://schemas.microsoft.com/office/2007/relationships/media" Target="../media/media174.mp3"/><Relationship Id="rId6" Type="http://schemas.openxmlformats.org/officeDocument/2006/relationships/image" Target="../media/image16.png"/><Relationship Id="rId5" Type="http://schemas.openxmlformats.org/officeDocument/2006/relationships/image" Target="../media/image107.JPG"/><Relationship Id="rId4" Type="http://schemas.openxmlformats.org/officeDocument/2006/relationships/notesSlide" Target="../notesSlides/notesSlide98.xml"/></Relationships>
</file>

<file path=ppt/slides/_rels/slide2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5.mp3"/><Relationship Id="rId1" Type="http://schemas.microsoft.com/office/2007/relationships/media" Target="../media/media175.mp3"/><Relationship Id="rId6" Type="http://schemas.openxmlformats.org/officeDocument/2006/relationships/image" Target="../media/image16.png"/><Relationship Id="rId5" Type="http://schemas.openxmlformats.org/officeDocument/2006/relationships/image" Target="../media/image108.JPG"/><Relationship Id="rId4" Type="http://schemas.openxmlformats.org/officeDocument/2006/relationships/notesSlide" Target="../notesSlides/notesSlide99.xml"/></Relationships>
</file>

<file path=ppt/slides/_rels/slide211.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6.mp3"/><Relationship Id="rId1" Type="http://schemas.microsoft.com/office/2007/relationships/media" Target="../media/media176.mp3"/><Relationship Id="rId6" Type="http://schemas.openxmlformats.org/officeDocument/2006/relationships/image" Target="../media/image16.png"/><Relationship Id="rId5" Type="http://schemas.openxmlformats.org/officeDocument/2006/relationships/image" Target="../media/image109.JPG"/><Relationship Id="rId4" Type="http://schemas.openxmlformats.org/officeDocument/2006/relationships/notesSlide" Target="../notesSlides/notesSlide100.xml"/></Relationships>
</file>

<file path=ppt/slides/_rels/slide212.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7.mp3"/><Relationship Id="rId1" Type="http://schemas.microsoft.com/office/2007/relationships/media" Target="../media/media177.mp3"/><Relationship Id="rId6" Type="http://schemas.openxmlformats.org/officeDocument/2006/relationships/image" Target="../media/image16.png"/><Relationship Id="rId5" Type="http://schemas.openxmlformats.org/officeDocument/2006/relationships/image" Target="../media/image110.JPG"/><Relationship Id="rId4" Type="http://schemas.openxmlformats.org/officeDocument/2006/relationships/notesSlide" Target="../notesSlides/notesSlide101.xml"/></Relationships>
</file>

<file path=ppt/slides/_rels/slide21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8.mp3"/><Relationship Id="rId1" Type="http://schemas.microsoft.com/office/2007/relationships/media" Target="../media/media178.mp3"/><Relationship Id="rId6" Type="http://schemas.openxmlformats.org/officeDocument/2006/relationships/image" Target="../media/image16.png"/><Relationship Id="rId5" Type="http://schemas.openxmlformats.org/officeDocument/2006/relationships/image" Target="../media/image111.JPG"/><Relationship Id="rId4" Type="http://schemas.openxmlformats.org/officeDocument/2006/relationships/notesSlide" Target="../notesSlides/notesSlide102.xml"/></Relationships>
</file>

<file path=ppt/slides/_rels/slide21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9.mp3"/><Relationship Id="rId1" Type="http://schemas.microsoft.com/office/2007/relationships/media" Target="../media/media179.mp3"/><Relationship Id="rId6" Type="http://schemas.openxmlformats.org/officeDocument/2006/relationships/image" Target="../media/image16.png"/><Relationship Id="rId5" Type="http://schemas.openxmlformats.org/officeDocument/2006/relationships/image" Target="../media/image112.JPG"/><Relationship Id="rId4" Type="http://schemas.openxmlformats.org/officeDocument/2006/relationships/notesSlide" Target="../notesSlides/notesSlide103.xml"/></Relationships>
</file>

<file path=ppt/slides/_rels/slide215.xml.rels><?xml version="1.0" encoding="UTF-8" standalone="yes"?>
<Relationships xmlns="http://schemas.openxmlformats.org/package/2006/relationships"><Relationship Id="rId8" Type="http://schemas.openxmlformats.org/officeDocument/2006/relationships/image" Target="../media/image116.png"/><Relationship Id="rId13" Type="http://schemas.openxmlformats.org/officeDocument/2006/relationships/image" Target="../media/image121.png"/><Relationship Id="rId3" Type="http://schemas.openxmlformats.org/officeDocument/2006/relationships/slideLayout" Target="../slideLayouts/slideLayout23.xml"/><Relationship Id="rId7" Type="http://schemas.openxmlformats.org/officeDocument/2006/relationships/image" Target="../media/image115.png"/><Relationship Id="rId12" Type="http://schemas.openxmlformats.org/officeDocument/2006/relationships/image" Target="../media/image120.png"/><Relationship Id="rId2" Type="http://schemas.openxmlformats.org/officeDocument/2006/relationships/video" Target="../media/media180.mp4"/><Relationship Id="rId1" Type="http://schemas.microsoft.com/office/2007/relationships/media" Target="../media/media180.mp4"/><Relationship Id="rId6" Type="http://schemas.openxmlformats.org/officeDocument/2006/relationships/image" Target="../media/image114.png"/><Relationship Id="rId11" Type="http://schemas.openxmlformats.org/officeDocument/2006/relationships/image" Target="../media/image119.png"/><Relationship Id="rId5" Type="http://schemas.openxmlformats.org/officeDocument/2006/relationships/image" Target="../media/image113.png"/><Relationship Id="rId15" Type="http://schemas.openxmlformats.org/officeDocument/2006/relationships/image" Target="../media/image123.png"/><Relationship Id="rId10" Type="http://schemas.openxmlformats.org/officeDocument/2006/relationships/image" Target="../media/image118.png"/><Relationship Id="rId4" Type="http://schemas.openxmlformats.org/officeDocument/2006/relationships/notesSlide" Target="../notesSlides/notesSlide104.xml"/><Relationship Id="rId9" Type="http://schemas.openxmlformats.org/officeDocument/2006/relationships/image" Target="../media/image117.png"/><Relationship Id="rId14" Type="http://schemas.openxmlformats.org/officeDocument/2006/relationships/image" Target="../media/image122.png"/></Relationships>
</file>

<file path=ppt/slides/_rels/slide21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81.mp4"/><Relationship Id="rId1" Type="http://schemas.microsoft.com/office/2007/relationships/media" Target="../media/media181.mp4"/><Relationship Id="rId5" Type="http://schemas.openxmlformats.org/officeDocument/2006/relationships/image" Target="../media/image125.png"/><Relationship Id="rId4" Type="http://schemas.openxmlformats.org/officeDocument/2006/relationships/image" Target="../media/image124.jpeg"/></Relationships>
</file>

<file path=ppt/slides/_rels/slide217.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82.mp3"/><Relationship Id="rId1" Type="http://schemas.microsoft.com/office/2007/relationships/media" Target="../media/media182.mp3"/><Relationship Id="rId6" Type="http://schemas.openxmlformats.org/officeDocument/2006/relationships/image" Target="../media/image16.png"/><Relationship Id="rId5" Type="http://schemas.openxmlformats.org/officeDocument/2006/relationships/image" Target="../media/image127.png"/><Relationship Id="rId4" Type="http://schemas.openxmlformats.org/officeDocument/2006/relationships/image" Target="../media/image126.jpeg"/></Relationships>
</file>

<file path=ppt/slides/_rels/slide21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3.mp3"/><Relationship Id="rId1" Type="http://schemas.microsoft.com/office/2007/relationships/media" Target="../media/media183.mp3"/><Relationship Id="rId5" Type="http://schemas.openxmlformats.org/officeDocument/2006/relationships/image" Target="../media/image16.png"/><Relationship Id="rId4" Type="http://schemas.openxmlformats.org/officeDocument/2006/relationships/notesSlide" Target="../notesSlides/notesSlide105.xml"/></Relationships>
</file>

<file path=ppt/slides/_rels/slide21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4.mp3"/><Relationship Id="rId1" Type="http://schemas.microsoft.com/office/2007/relationships/media" Target="../media/media184.mp3"/><Relationship Id="rId5" Type="http://schemas.openxmlformats.org/officeDocument/2006/relationships/image" Target="../media/image16.png"/><Relationship Id="rId4" Type="http://schemas.openxmlformats.org/officeDocument/2006/relationships/notesSlide" Target="../notesSlides/notesSlide106.xml"/></Relationships>
</file>

<file path=ppt/slides/_rels/slide2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85.mp4"/><Relationship Id="rId1" Type="http://schemas.microsoft.com/office/2007/relationships/media" Target="../media/media185.mp4"/><Relationship Id="rId5" Type="http://schemas.openxmlformats.org/officeDocument/2006/relationships/image" Target="../media/image129.png"/><Relationship Id="rId4" Type="http://schemas.openxmlformats.org/officeDocument/2006/relationships/image" Target="../media/image128.png"/></Relationships>
</file>

<file path=ppt/slides/_rels/slide2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86.mp4"/><Relationship Id="rId1" Type="http://schemas.microsoft.com/office/2007/relationships/media" Target="../media/media186.mp4"/><Relationship Id="rId5" Type="http://schemas.openxmlformats.org/officeDocument/2006/relationships/image" Target="../media/image131.png"/><Relationship Id="rId4" Type="http://schemas.openxmlformats.org/officeDocument/2006/relationships/image" Target="../media/image130.png"/></Relationships>
</file>

<file path=ppt/slides/_rels/slide222.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87.mp4"/><Relationship Id="rId1" Type="http://schemas.microsoft.com/office/2007/relationships/media" Target="../media/media187.mp4"/><Relationship Id="rId6" Type="http://schemas.openxmlformats.org/officeDocument/2006/relationships/image" Target="../media/image133.png"/><Relationship Id="rId5" Type="http://schemas.openxmlformats.org/officeDocument/2006/relationships/image" Target="../media/image132.JPG"/><Relationship Id="rId4" Type="http://schemas.openxmlformats.org/officeDocument/2006/relationships/notesSlide" Target="../notesSlides/notesSlide107.xml"/></Relationships>
</file>

<file path=ppt/slides/_rels/slide22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88.mp3"/><Relationship Id="rId1" Type="http://schemas.microsoft.com/office/2007/relationships/media" Target="../media/media188.mp3"/><Relationship Id="rId6" Type="http://schemas.openxmlformats.org/officeDocument/2006/relationships/image" Target="../media/image16.png"/><Relationship Id="rId5" Type="http://schemas.openxmlformats.org/officeDocument/2006/relationships/image" Target="../media/image134.JPG"/><Relationship Id="rId4" Type="http://schemas.openxmlformats.org/officeDocument/2006/relationships/notesSlide" Target="../notesSlides/notesSlide108.xml"/></Relationships>
</file>

<file path=ppt/slides/_rels/slide224.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89.mp3"/><Relationship Id="rId1" Type="http://schemas.microsoft.com/office/2007/relationships/media" Target="../media/media189.mp3"/><Relationship Id="rId6" Type="http://schemas.openxmlformats.org/officeDocument/2006/relationships/image" Target="../media/image16.png"/><Relationship Id="rId5" Type="http://schemas.openxmlformats.org/officeDocument/2006/relationships/image" Target="../media/image135.JPG"/><Relationship Id="rId4" Type="http://schemas.openxmlformats.org/officeDocument/2006/relationships/notesSlide" Target="../notesSlides/notesSlide109.xml"/></Relationships>
</file>

<file path=ppt/slides/_rels/slide225.xml.rels><?xml version="1.0" encoding="UTF-8" standalone="yes"?>
<Relationships xmlns="http://schemas.openxmlformats.org/package/2006/relationships"><Relationship Id="rId3" Type="http://schemas.openxmlformats.org/officeDocument/2006/relationships/image" Target="../media/image136.JPG"/><Relationship Id="rId2" Type="http://schemas.openxmlformats.org/officeDocument/2006/relationships/notesSlide" Target="../notesSlides/notesSlide110.xml"/><Relationship Id="rId1" Type="http://schemas.openxmlformats.org/officeDocument/2006/relationships/slideLayout" Target="../slideLayouts/slideLayout22.xml"/></Relationships>
</file>

<file path=ppt/slides/_rels/slide22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90.mp3"/><Relationship Id="rId1" Type="http://schemas.microsoft.com/office/2007/relationships/media" Target="../media/media190.mp3"/><Relationship Id="rId5" Type="http://schemas.openxmlformats.org/officeDocument/2006/relationships/image" Target="../media/image16.png"/><Relationship Id="rId4" Type="http://schemas.openxmlformats.org/officeDocument/2006/relationships/notesSlide" Target="../notesSlides/notesSlide111.xml"/></Relationships>
</file>

<file path=ppt/slides/_rels/slide227.xml.rels><?xml version="1.0" encoding="UTF-8" standalone="yes"?>
<Relationships xmlns="http://schemas.openxmlformats.org/package/2006/relationships"><Relationship Id="rId8" Type="http://schemas.openxmlformats.org/officeDocument/2006/relationships/slide" Target="slide228.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1.mp3"/><Relationship Id="rId1" Type="http://schemas.microsoft.com/office/2007/relationships/media" Target="../media/media191.mp3"/><Relationship Id="rId5" Type="http://schemas.openxmlformats.org/officeDocument/2006/relationships/image" Target="../media/image16.png"/><Relationship Id="rId4" Type="http://schemas.openxmlformats.org/officeDocument/2006/relationships/notesSlide" Target="../notesSlides/notesSlide112.xml"/></Relationships>
</file>

<file path=ppt/slides/_rels/slide2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2.mp3"/><Relationship Id="rId1" Type="http://schemas.microsoft.com/office/2007/relationships/media" Target="../media/media192.mp3"/><Relationship Id="rId5" Type="http://schemas.openxmlformats.org/officeDocument/2006/relationships/image" Target="../media/image16.png"/><Relationship Id="rId4" Type="http://schemas.openxmlformats.org/officeDocument/2006/relationships/notesSlide" Target="../notesSlides/notesSlide113.xml"/></Relationships>
</file>

<file path=ppt/slides/_rels/slide2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3.mp3"/><Relationship Id="rId1" Type="http://schemas.microsoft.com/office/2007/relationships/media" Target="../media/media193.mp3"/><Relationship Id="rId5" Type="http://schemas.openxmlformats.org/officeDocument/2006/relationships/image" Target="../media/image16.png"/><Relationship Id="rId4" Type="http://schemas.openxmlformats.org/officeDocument/2006/relationships/notesSlide" Target="../notesSlides/notesSlide114.xml"/></Relationships>
</file>

<file path=ppt/slides/_rels/slide23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4.mp3"/><Relationship Id="rId1" Type="http://schemas.microsoft.com/office/2007/relationships/media" Target="../media/media194.mp3"/><Relationship Id="rId5" Type="http://schemas.openxmlformats.org/officeDocument/2006/relationships/image" Target="../media/image16.png"/><Relationship Id="rId4" Type="http://schemas.openxmlformats.org/officeDocument/2006/relationships/notesSlide" Target="../notesSlides/notesSlide115.xml"/></Relationships>
</file>

<file path=ppt/slides/_rels/slide23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5.mp3"/><Relationship Id="rId1" Type="http://schemas.microsoft.com/office/2007/relationships/media" Target="../media/media195.mp3"/><Relationship Id="rId5" Type="http://schemas.openxmlformats.org/officeDocument/2006/relationships/image" Target="../media/image16.png"/><Relationship Id="rId4" Type="http://schemas.openxmlformats.org/officeDocument/2006/relationships/notesSlide" Target="../notesSlides/notesSlide116.xml"/></Relationships>
</file>

<file path=ppt/slides/_rels/slide233.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13.xml"/></Relationships>
</file>

<file path=ppt/slides/_rels/slide23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6.mp3"/><Relationship Id="rId1" Type="http://schemas.microsoft.com/office/2007/relationships/media" Target="../media/media196.mp3"/><Relationship Id="rId5" Type="http://schemas.openxmlformats.org/officeDocument/2006/relationships/image" Target="../media/image16.png"/><Relationship Id="rId4" Type="http://schemas.openxmlformats.org/officeDocument/2006/relationships/notesSlide" Target="../notesSlides/notesSlide118.xml"/></Relationships>
</file>

<file path=ppt/slides/_rels/slide23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7.mp3"/><Relationship Id="rId1" Type="http://schemas.microsoft.com/office/2007/relationships/media" Target="../media/media197.mp3"/><Relationship Id="rId5" Type="http://schemas.openxmlformats.org/officeDocument/2006/relationships/image" Target="../media/image16.png"/><Relationship Id="rId4" Type="http://schemas.openxmlformats.org/officeDocument/2006/relationships/notesSlide" Target="../notesSlides/notesSlide119.xml"/></Relationships>
</file>

<file path=ppt/slides/_rels/slide236.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13.xml"/></Relationships>
</file>

<file path=ppt/slides/_rels/slide2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8.mp3"/><Relationship Id="rId1" Type="http://schemas.microsoft.com/office/2007/relationships/media" Target="../media/media198.mp3"/><Relationship Id="rId4" Type="http://schemas.openxmlformats.org/officeDocument/2006/relationships/image" Target="../media/image16.png"/></Relationships>
</file>

<file path=ppt/slides/_rels/slide23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9.mp3"/><Relationship Id="rId1" Type="http://schemas.microsoft.com/office/2007/relationships/media" Target="../media/media199.mp3"/><Relationship Id="rId5" Type="http://schemas.openxmlformats.org/officeDocument/2006/relationships/image" Target="../media/image16.png"/><Relationship Id="rId4" Type="http://schemas.openxmlformats.org/officeDocument/2006/relationships/notesSlide" Target="../notesSlides/notesSlide121.xml"/></Relationships>
</file>

<file path=ppt/slides/_rels/slide23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0.mp3"/><Relationship Id="rId1" Type="http://schemas.microsoft.com/office/2007/relationships/media" Target="../media/media200.mp3"/><Relationship Id="rId5" Type="http://schemas.openxmlformats.org/officeDocument/2006/relationships/image" Target="../media/image16.png"/><Relationship Id="rId4" Type="http://schemas.openxmlformats.org/officeDocument/2006/relationships/notesSlide" Target="../notesSlides/notesSlide122.xml"/></Relationships>
</file>

<file path=ppt/slides/_rels/slide24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1.mp3"/><Relationship Id="rId1" Type="http://schemas.microsoft.com/office/2007/relationships/media" Target="../media/media201.mp3"/><Relationship Id="rId5" Type="http://schemas.openxmlformats.org/officeDocument/2006/relationships/image" Target="../media/image16.png"/><Relationship Id="rId4" Type="http://schemas.openxmlformats.org/officeDocument/2006/relationships/notesSlide" Target="../notesSlides/notesSlide123.xml"/></Relationships>
</file>

<file path=ppt/slides/_rels/slide24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2.mp3"/><Relationship Id="rId1" Type="http://schemas.microsoft.com/office/2007/relationships/media" Target="../media/media202.mp3"/><Relationship Id="rId4" Type="http://schemas.openxmlformats.org/officeDocument/2006/relationships/image" Target="../media/image16.png"/></Relationships>
</file>

<file path=ppt/slides/_rels/slide2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3.mp3"/><Relationship Id="rId1" Type="http://schemas.microsoft.com/office/2007/relationships/media" Target="../media/media203.mp3"/><Relationship Id="rId5" Type="http://schemas.openxmlformats.org/officeDocument/2006/relationships/image" Target="../media/image16.png"/><Relationship Id="rId4" Type="http://schemas.openxmlformats.org/officeDocument/2006/relationships/notesSlide" Target="../notesSlides/notesSlide124.xml"/></Relationships>
</file>

<file path=ppt/slides/_rels/slide24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4.mp3"/><Relationship Id="rId1" Type="http://schemas.microsoft.com/office/2007/relationships/media" Target="../media/media204.mp3"/><Relationship Id="rId5" Type="http://schemas.openxmlformats.org/officeDocument/2006/relationships/image" Target="../media/image16.png"/><Relationship Id="rId4" Type="http://schemas.openxmlformats.org/officeDocument/2006/relationships/notesSlide" Target="../notesSlides/notesSlide125.xml"/></Relationships>
</file>

<file path=ppt/slides/_rels/slide24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5.mp3"/><Relationship Id="rId1" Type="http://schemas.microsoft.com/office/2007/relationships/media" Target="../media/media205.mp3"/><Relationship Id="rId5" Type="http://schemas.openxmlformats.org/officeDocument/2006/relationships/image" Target="../media/image16.png"/><Relationship Id="rId4" Type="http://schemas.openxmlformats.org/officeDocument/2006/relationships/notesSlide" Target="../notesSlides/notesSlide126.xml"/></Relationships>
</file>

<file path=ppt/slides/_rels/slide24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6.mp3"/><Relationship Id="rId1" Type="http://schemas.microsoft.com/office/2007/relationships/media" Target="../media/media206.mp3"/><Relationship Id="rId5" Type="http://schemas.openxmlformats.org/officeDocument/2006/relationships/image" Target="../media/image16.png"/><Relationship Id="rId4" Type="http://schemas.openxmlformats.org/officeDocument/2006/relationships/notesSlide" Target="../notesSlides/notesSlide127.xml"/></Relationships>
</file>

<file path=ppt/slides/_rels/slide24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07.mp3"/><Relationship Id="rId1" Type="http://schemas.microsoft.com/office/2007/relationships/media" Target="../media/media207.mp3"/><Relationship Id="rId5" Type="http://schemas.openxmlformats.org/officeDocument/2006/relationships/image" Target="../media/image16.png"/><Relationship Id="rId4" Type="http://schemas.openxmlformats.org/officeDocument/2006/relationships/notesSlide" Target="../notesSlides/notesSlide128.xml"/></Relationships>
</file>

<file path=ppt/slides/_rels/slide247.xml.rels><?xml version="1.0" encoding="UTF-8" standalone="yes"?>
<Relationships xmlns="http://schemas.openxmlformats.org/package/2006/relationships"><Relationship Id="rId8" Type="http://schemas.openxmlformats.org/officeDocument/2006/relationships/slide" Target="slide248.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4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8.mp3"/><Relationship Id="rId1" Type="http://schemas.microsoft.com/office/2007/relationships/media" Target="../media/media208.mp3"/><Relationship Id="rId4" Type="http://schemas.openxmlformats.org/officeDocument/2006/relationships/image" Target="../media/image16.png"/></Relationships>
</file>

<file path=ppt/slides/_rels/slide24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9.mp3"/><Relationship Id="rId1" Type="http://schemas.microsoft.com/office/2007/relationships/media" Target="../media/media209.mp3"/><Relationship Id="rId4" Type="http://schemas.openxmlformats.org/officeDocument/2006/relationships/image" Target="../media/image16.png"/></Relationships>
</file>

<file path=ppt/slides/_rels/slide25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0.mp3"/><Relationship Id="rId1" Type="http://schemas.microsoft.com/office/2007/relationships/media" Target="../media/media210.mp3"/><Relationship Id="rId5" Type="http://schemas.openxmlformats.org/officeDocument/2006/relationships/image" Target="../media/image16.png"/><Relationship Id="rId4" Type="http://schemas.openxmlformats.org/officeDocument/2006/relationships/notesSlide" Target="../notesSlides/notesSlide129.xml"/></Relationships>
</file>

<file path=ppt/slides/_rels/slide25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1.mp3"/><Relationship Id="rId1" Type="http://schemas.microsoft.com/office/2007/relationships/media" Target="../media/media211.mp3"/><Relationship Id="rId5" Type="http://schemas.openxmlformats.org/officeDocument/2006/relationships/image" Target="../media/image16.png"/><Relationship Id="rId4" Type="http://schemas.openxmlformats.org/officeDocument/2006/relationships/notesSlide" Target="../notesSlides/notesSlide130.xml"/></Relationships>
</file>

<file path=ppt/slides/_rels/slide25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2.mp3"/><Relationship Id="rId1" Type="http://schemas.microsoft.com/office/2007/relationships/media" Target="../media/media212.mp3"/><Relationship Id="rId5" Type="http://schemas.openxmlformats.org/officeDocument/2006/relationships/image" Target="../media/image16.png"/><Relationship Id="rId4" Type="http://schemas.openxmlformats.org/officeDocument/2006/relationships/image" Target="../media/image137.png"/></Relationships>
</file>

<file path=ppt/slides/_rels/slide25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3.mp3"/><Relationship Id="rId1" Type="http://schemas.microsoft.com/office/2007/relationships/media" Target="../media/media213.mp3"/><Relationship Id="rId5" Type="http://schemas.openxmlformats.org/officeDocument/2006/relationships/image" Target="../media/image16.png"/><Relationship Id="rId4" Type="http://schemas.openxmlformats.org/officeDocument/2006/relationships/image" Target="../media/image138.png"/></Relationships>
</file>

<file path=ppt/slides/_rels/slide25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4.mp3"/><Relationship Id="rId1" Type="http://schemas.microsoft.com/office/2007/relationships/media" Target="../media/media214.mp3"/><Relationship Id="rId6" Type="http://schemas.openxmlformats.org/officeDocument/2006/relationships/image" Target="../media/image16.png"/><Relationship Id="rId5" Type="http://schemas.openxmlformats.org/officeDocument/2006/relationships/image" Target="../media/image140.png"/><Relationship Id="rId4" Type="http://schemas.openxmlformats.org/officeDocument/2006/relationships/image" Target="../media/image139.png"/></Relationships>
</file>

<file path=ppt/slides/_rels/slide25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5.mp3"/><Relationship Id="rId1" Type="http://schemas.microsoft.com/office/2007/relationships/media" Target="../media/media215.mp3"/><Relationship Id="rId4" Type="http://schemas.openxmlformats.org/officeDocument/2006/relationships/image" Target="../media/image16.png"/></Relationships>
</file>

<file path=ppt/slides/_rels/slide25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6.mp3"/><Relationship Id="rId1" Type="http://schemas.microsoft.com/office/2007/relationships/media" Target="../media/media216.mp3"/><Relationship Id="rId5" Type="http://schemas.openxmlformats.org/officeDocument/2006/relationships/image" Target="../media/image16.png"/><Relationship Id="rId4" Type="http://schemas.openxmlformats.org/officeDocument/2006/relationships/notesSlide" Target="../notesSlides/notesSlide131.xml"/></Relationships>
</file>

<file path=ppt/slides/_rels/slide25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7.mp3"/><Relationship Id="rId1" Type="http://schemas.microsoft.com/office/2007/relationships/media" Target="../media/media217.mp3"/><Relationship Id="rId5" Type="http://schemas.openxmlformats.org/officeDocument/2006/relationships/image" Target="../media/image16.png"/><Relationship Id="rId4" Type="http://schemas.openxmlformats.org/officeDocument/2006/relationships/notesSlide" Target="../notesSlides/notesSlide132.xml"/></Relationships>
</file>

<file path=ppt/slides/_rels/slide258.xml.rels><?xml version="1.0" encoding="UTF-8" standalone="yes"?>
<Relationships xmlns="http://schemas.openxmlformats.org/package/2006/relationships"><Relationship Id="rId2" Type="http://schemas.openxmlformats.org/officeDocument/2006/relationships/notesSlide" Target="../notesSlides/notesSlide133.xml"/><Relationship Id="rId1" Type="http://schemas.openxmlformats.org/officeDocument/2006/relationships/slideLayout" Target="../slideLayouts/slideLayout11.xml"/></Relationships>
</file>

<file path=ppt/slides/_rels/slide25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8.mp3"/><Relationship Id="rId1" Type="http://schemas.microsoft.com/office/2007/relationships/media" Target="../media/media218.mp3"/><Relationship Id="rId4" Type="http://schemas.openxmlformats.org/officeDocument/2006/relationships/image" Target="../media/image16.png"/></Relationships>
</file>

<file path=ppt/slides/_rels/slide26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9.mp3"/><Relationship Id="rId1" Type="http://schemas.microsoft.com/office/2007/relationships/media" Target="../media/media219.mp3"/><Relationship Id="rId5" Type="http://schemas.openxmlformats.org/officeDocument/2006/relationships/image" Target="../media/image16.png"/><Relationship Id="rId4" Type="http://schemas.openxmlformats.org/officeDocument/2006/relationships/notesSlide" Target="../notesSlides/notesSlide134.xml"/></Relationships>
</file>

<file path=ppt/slides/_rels/slide26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20.mp3"/><Relationship Id="rId1" Type="http://schemas.microsoft.com/office/2007/relationships/media" Target="../media/media220.mp3"/><Relationship Id="rId5" Type="http://schemas.openxmlformats.org/officeDocument/2006/relationships/image" Target="../media/image16.png"/><Relationship Id="rId4" Type="http://schemas.openxmlformats.org/officeDocument/2006/relationships/notesSlide" Target="../notesSlides/notesSlide135.xml"/></Relationships>
</file>

<file path=ppt/slides/_rels/slide262.xml.rels><?xml version="1.0" encoding="UTF-8" standalone="yes"?>
<Relationships xmlns="http://schemas.openxmlformats.org/package/2006/relationships"><Relationship Id="rId8" Type="http://schemas.openxmlformats.org/officeDocument/2006/relationships/slide" Target="slide263.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63.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36.xml"/><Relationship Id="rId1" Type="http://schemas.openxmlformats.org/officeDocument/2006/relationships/slideLayout" Target="../slideLayouts/slideLayout6.xml"/><Relationship Id="rId4" Type="http://schemas.openxmlformats.org/officeDocument/2006/relationships/image" Target="../media/image142.svg"/></Relationships>
</file>

<file path=ppt/slides/_rels/slide26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37.xml"/><Relationship Id="rId1" Type="http://schemas.openxmlformats.org/officeDocument/2006/relationships/slideLayout" Target="../slideLayouts/slideLayout6.xml"/></Relationships>
</file>

<file path=ppt/slides/_rels/slide265.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138.xml"/><Relationship Id="rId1" Type="http://schemas.openxmlformats.org/officeDocument/2006/relationships/slideLayout" Target="../slideLayouts/slideLayout6.xml"/><Relationship Id="rId4" Type="http://schemas.openxmlformats.org/officeDocument/2006/relationships/image" Target="../media/image145.png"/></Relationships>
</file>

<file path=ppt/slides/_rels/slide266.xml.rels><?xml version="1.0" encoding="UTF-8" standalone="yes"?>
<Relationships xmlns="http://schemas.openxmlformats.org/package/2006/relationships"><Relationship Id="rId2" Type="http://schemas.openxmlformats.org/officeDocument/2006/relationships/notesSlide" Target="../notesSlides/notesSlide139.xml"/><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9.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140.xml"/><Relationship Id="rId1" Type="http://schemas.openxmlformats.org/officeDocument/2006/relationships/slideLayout" Target="../slideLayouts/slideLayout6.xml"/><Relationship Id="rId4" Type="http://schemas.openxmlformats.org/officeDocument/2006/relationships/image" Target="../media/image147.png"/></Relationships>
</file>

<file path=ppt/slides/_rels/slide270.xml.rels><?xml version="1.0" encoding="UTF-8" standalone="yes"?>
<Relationships xmlns="http://schemas.openxmlformats.org/package/2006/relationships"><Relationship Id="rId2" Type="http://schemas.openxmlformats.org/officeDocument/2006/relationships/notesSlide" Target="../notesSlides/notesSlide141.xml"/><Relationship Id="rId1" Type="http://schemas.openxmlformats.org/officeDocument/2006/relationships/slideLayout" Target="../slideLayouts/slideLayout6.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2.xml.rels><?xml version="1.0" encoding="UTF-8" standalone="yes"?>
<Relationships xmlns="http://schemas.openxmlformats.org/package/2006/relationships"><Relationship Id="rId2" Type="http://schemas.openxmlformats.org/officeDocument/2006/relationships/notesSlide" Target="../notesSlides/notesSlide142.xml"/><Relationship Id="rId1" Type="http://schemas.openxmlformats.org/officeDocument/2006/relationships/slideLayout" Target="../slideLayouts/slideLayout12.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143.xml"/><Relationship Id="rId1" Type="http://schemas.openxmlformats.org/officeDocument/2006/relationships/slideLayout" Target="../slideLayouts/slideLayout6.xml"/></Relationships>
</file>

<file path=ppt/slides/_rels/slide27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4.xml"/><Relationship Id="rId1" Type="http://schemas.openxmlformats.org/officeDocument/2006/relationships/slideLayout" Target="../slideLayouts/slideLayout6.xml"/><Relationship Id="rId4" Type="http://schemas.openxmlformats.org/officeDocument/2006/relationships/image" Target="../media/image21.svg"/></Relationships>
</file>

<file path=ppt/slides/_rels/slide27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6.xml.rels><?xml version="1.0" encoding="UTF-8" standalone="yes"?>
<Relationships xmlns="http://schemas.openxmlformats.org/package/2006/relationships"><Relationship Id="rId8" Type="http://schemas.openxmlformats.org/officeDocument/2006/relationships/slide" Target="slide277.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77.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3.xml"/></Relationships>
</file>

<file path=ppt/slides/_rels/slide278.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146.xml"/><Relationship Id="rId1" Type="http://schemas.openxmlformats.org/officeDocument/2006/relationships/slideLayout" Target="../slideLayouts/slideLayout3.xml"/></Relationships>
</file>

<file path=ppt/slides/_rels/slide279.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147.xml"/><Relationship Id="rId1" Type="http://schemas.openxmlformats.org/officeDocument/2006/relationships/slideLayout" Target="../slideLayouts/slideLayout3.xml"/></Relationships>
</file>

<file path=ppt/slides/_rels/slide280.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148.xml"/><Relationship Id="rId1" Type="http://schemas.openxmlformats.org/officeDocument/2006/relationships/slideLayout" Target="../slideLayouts/slideLayout3.xml"/></Relationships>
</file>

<file path=ppt/slides/_rels/slide281.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149.xml"/><Relationship Id="rId1" Type="http://schemas.openxmlformats.org/officeDocument/2006/relationships/slideLayout" Target="../slideLayouts/slideLayout3.xml"/><Relationship Id="rId4" Type="http://schemas.openxmlformats.org/officeDocument/2006/relationships/image" Target="../media/image150.png"/></Relationships>
</file>

<file path=ppt/slides/_rels/slide28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0.xml"/><Relationship Id="rId1" Type="http://schemas.openxmlformats.org/officeDocument/2006/relationships/slideLayout" Target="../slideLayouts/slideLayout4.xml"/><Relationship Id="rId4" Type="http://schemas.openxmlformats.org/officeDocument/2006/relationships/image" Target="../media/image21.svg"/></Relationships>
</file>

<file path=ppt/slides/_rels/slide283.xml.rels><?xml version="1.0" encoding="UTF-8" standalone="yes"?>
<Relationships xmlns="http://schemas.openxmlformats.org/package/2006/relationships"><Relationship Id="rId2" Type="http://schemas.openxmlformats.org/officeDocument/2006/relationships/notesSlide" Target="../notesSlides/notesSlide151.xml"/><Relationship Id="rId1" Type="http://schemas.openxmlformats.org/officeDocument/2006/relationships/slideLayout" Target="../slideLayouts/slideLayout3.xml"/></Relationships>
</file>

<file path=ppt/slides/_rels/slide284.xml.rels><?xml version="1.0" encoding="UTF-8" standalone="yes"?>
<Relationships xmlns="http://schemas.openxmlformats.org/package/2006/relationships"><Relationship Id="rId2" Type="http://schemas.openxmlformats.org/officeDocument/2006/relationships/notesSlide" Target="../notesSlides/notesSlide152.xml"/><Relationship Id="rId1" Type="http://schemas.openxmlformats.org/officeDocument/2006/relationships/slideLayout" Target="../slideLayouts/slideLayout3.xml"/></Relationships>
</file>

<file path=ppt/slides/_rels/slide285.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53.xml"/><Relationship Id="rId1" Type="http://schemas.openxmlformats.org/officeDocument/2006/relationships/slideLayout" Target="../slideLayouts/slideLayout3.xml"/></Relationships>
</file>

<file path=ppt/slides/_rels/slide286.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54.xml"/><Relationship Id="rId1" Type="http://schemas.openxmlformats.org/officeDocument/2006/relationships/slideLayout" Target="../slideLayouts/slideLayout3.xml"/><Relationship Id="rId4" Type="http://schemas.openxmlformats.org/officeDocument/2006/relationships/image" Target="../media/image152.png"/></Relationships>
</file>

<file path=ppt/slides/_rels/slide287.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55.xml"/><Relationship Id="rId1" Type="http://schemas.openxmlformats.org/officeDocument/2006/relationships/slideLayout" Target="../slideLayouts/slideLayout3.xml"/></Relationships>
</file>

<file path=ppt/slides/_rels/slide288.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56.xml"/><Relationship Id="rId1" Type="http://schemas.openxmlformats.org/officeDocument/2006/relationships/slideLayout" Target="../slideLayouts/slideLayout3.xml"/><Relationship Id="rId4" Type="http://schemas.openxmlformats.org/officeDocument/2006/relationships/image" Target="../media/image156.png"/></Relationships>
</file>

<file path=ppt/slides/_rels/slide289.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57.xml"/><Relationship Id="rId1" Type="http://schemas.openxmlformats.org/officeDocument/2006/relationships/slideLayout" Target="../slideLayouts/slideLayout3.xml"/><Relationship Id="rId4" Type="http://schemas.openxmlformats.org/officeDocument/2006/relationships/image" Target="../media/image156.png"/></Relationships>
</file>

<file path=ppt/slides/_rels/slide29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5.svg"/><Relationship Id="rId3" Type="http://schemas.openxmlformats.org/officeDocument/2006/relationships/slideLayout" Target="../slideLayouts/slideLayout2.xml"/><Relationship Id="rId7" Type="http://schemas.openxmlformats.org/officeDocument/2006/relationships/image" Target="../media/image10.png"/><Relationship Id="rId12" Type="http://schemas.openxmlformats.org/officeDocument/2006/relationships/image" Target="../media/image14.png"/><Relationship Id="rId2" Type="http://schemas.openxmlformats.org/officeDocument/2006/relationships/audio" Target="../media/media221.mp3"/><Relationship Id="rId1" Type="http://schemas.microsoft.com/office/2007/relationships/media" Target="../media/media221.mp3"/><Relationship Id="rId6" Type="http://schemas.openxmlformats.org/officeDocument/2006/relationships/image" Target="../media/image9.svg"/><Relationship Id="rId11" Type="http://schemas.openxmlformats.org/officeDocument/2006/relationships/slide" Target="slide291.xml"/><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notesSlide" Target="../notesSlides/notesSlide158.xml"/><Relationship Id="rId9" Type="http://schemas.openxmlformats.org/officeDocument/2006/relationships/image" Target="../media/image12.png"/><Relationship Id="rId14" Type="http://schemas.openxmlformats.org/officeDocument/2006/relationships/image" Target="../media/image16.png"/></Relationships>
</file>

<file path=ppt/slides/_rels/slide29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2.mp3"/><Relationship Id="rId1" Type="http://schemas.microsoft.com/office/2007/relationships/media" Target="../media/media222.mp3"/><Relationship Id="rId5" Type="http://schemas.openxmlformats.org/officeDocument/2006/relationships/image" Target="../media/image16.png"/><Relationship Id="rId4" Type="http://schemas.openxmlformats.org/officeDocument/2006/relationships/notesSlide" Target="../notesSlides/notesSlide159.xml"/></Relationships>
</file>

<file path=ppt/slides/_rels/slide29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3.mp3"/><Relationship Id="rId1" Type="http://schemas.microsoft.com/office/2007/relationships/media" Target="../media/media223.mp3"/><Relationship Id="rId4" Type="http://schemas.openxmlformats.org/officeDocument/2006/relationships/image" Target="../media/image16.png"/></Relationships>
</file>

<file path=ppt/slides/_rels/slide29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4.mp3"/><Relationship Id="rId1" Type="http://schemas.microsoft.com/office/2007/relationships/media" Target="../media/media224.mp3"/><Relationship Id="rId6" Type="http://schemas.openxmlformats.org/officeDocument/2006/relationships/image" Target="../media/image16.png"/><Relationship Id="rId5" Type="http://schemas.openxmlformats.org/officeDocument/2006/relationships/image" Target="../media/image157.png"/><Relationship Id="rId4" Type="http://schemas.openxmlformats.org/officeDocument/2006/relationships/notesSlide" Target="../notesSlides/notesSlide160.xml"/></Relationships>
</file>

<file path=ppt/slides/_rels/slide29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5.mp3"/><Relationship Id="rId1" Type="http://schemas.microsoft.com/office/2007/relationships/media" Target="../media/media225.mp3"/><Relationship Id="rId5" Type="http://schemas.openxmlformats.org/officeDocument/2006/relationships/image" Target="../media/image16.png"/><Relationship Id="rId4" Type="http://schemas.openxmlformats.org/officeDocument/2006/relationships/notesSlide" Target="../notesSlides/notesSlide161.xml"/></Relationships>
</file>

<file path=ppt/slides/_rels/slide29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6.mp3"/><Relationship Id="rId1" Type="http://schemas.microsoft.com/office/2007/relationships/media" Target="../media/media226.mp3"/><Relationship Id="rId4" Type="http://schemas.openxmlformats.org/officeDocument/2006/relationships/image" Target="../media/image16.png"/></Relationships>
</file>

<file path=ppt/slides/_rels/slide29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7.mp3"/><Relationship Id="rId1" Type="http://schemas.microsoft.com/office/2007/relationships/media" Target="../media/media227.mp3"/><Relationship Id="rId4" Type="http://schemas.openxmlformats.org/officeDocument/2006/relationships/image" Target="../media/image16.png"/></Relationships>
</file>

<file path=ppt/slides/_rels/slide29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7.xml"/><Relationship Id="rId7" Type="http://schemas.openxmlformats.org/officeDocument/2006/relationships/image" Target="../media/image160.wmf"/><Relationship Id="rId2" Type="http://schemas.openxmlformats.org/officeDocument/2006/relationships/audio" Target="../media/media228.mp3"/><Relationship Id="rId1" Type="http://schemas.microsoft.com/office/2007/relationships/media" Target="../media/media228.mp3"/><Relationship Id="rId6" Type="http://schemas.openxmlformats.org/officeDocument/2006/relationships/image" Target="../media/image159.wmf"/><Relationship Id="rId5" Type="http://schemas.openxmlformats.org/officeDocument/2006/relationships/image" Target="../media/image158.wmf"/><Relationship Id="rId10" Type="http://schemas.openxmlformats.org/officeDocument/2006/relationships/image" Target="../media/image16.png"/><Relationship Id="rId4" Type="http://schemas.openxmlformats.org/officeDocument/2006/relationships/notesSlide" Target="../notesSlides/notesSlide162.xml"/><Relationship Id="rId9" Type="http://schemas.openxmlformats.org/officeDocument/2006/relationships/image" Target="../media/image21.svg"/></Relationships>
</file>

<file path=ppt/slides/_rels/slide30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9.mp3"/><Relationship Id="rId1" Type="http://schemas.microsoft.com/office/2007/relationships/media" Target="../media/media229.mp3"/><Relationship Id="rId5" Type="http://schemas.openxmlformats.org/officeDocument/2006/relationships/image" Target="../media/image16.png"/><Relationship Id="rId4" Type="http://schemas.openxmlformats.org/officeDocument/2006/relationships/notesSlide" Target="../notesSlides/notesSlide163.xml"/></Relationships>
</file>

<file path=ppt/slides/_rels/slide30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0.mp3"/><Relationship Id="rId1" Type="http://schemas.microsoft.com/office/2007/relationships/media" Target="../media/media230.mp3"/><Relationship Id="rId5" Type="http://schemas.openxmlformats.org/officeDocument/2006/relationships/image" Target="../media/image16.png"/><Relationship Id="rId4" Type="http://schemas.openxmlformats.org/officeDocument/2006/relationships/notesSlide" Target="../notesSlides/notesSlide164.xml"/></Relationships>
</file>

<file path=ppt/slides/_rels/slide30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1.mp3"/><Relationship Id="rId1" Type="http://schemas.microsoft.com/office/2007/relationships/media" Target="../media/media231.mp3"/><Relationship Id="rId5" Type="http://schemas.openxmlformats.org/officeDocument/2006/relationships/image" Target="../media/image16.png"/><Relationship Id="rId4" Type="http://schemas.openxmlformats.org/officeDocument/2006/relationships/notesSlide" Target="../notesSlides/notesSlide165.xml"/></Relationships>
</file>

<file path=ppt/slides/_rels/slide303.xml.rels><?xml version="1.0" encoding="UTF-8" standalone="yes"?>
<Relationships xmlns="http://schemas.openxmlformats.org/package/2006/relationships"><Relationship Id="rId2" Type="http://schemas.openxmlformats.org/officeDocument/2006/relationships/notesSlide" Target="../notesSlides/notesSlide166.xml"/><Relationship Id="rId1" Type="http://schemas.openxmlformats.org/officeDocument/2006/relationships/slideLayout" Target="../slideLayouts/slideLayout13.xml"/></Relationships>
</file>

<file path=ppt/slides/_rels/slide30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6.png"/><Relationship Id="rId2" Type="http://schemas.openxmlformats.org/officeDocument/2006/relationships/audio" Target="../media/media232.mp3"/><Relationship Id="rId1" Type="http://schemas.microsoft.com/office/2007/relationships/media" Target="../media/media232.mp3"/><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notesSlide" Target="../notesSlides/notesSlide167.xml"/></Relationships>
</file>

<file path=ppt/slides/_rels/slide30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3.mp3"/><Relationship Id="rId1" Type="http://schemas.microsoft.com/office/2007/relationships/media" Target="../media/media233.mp3"/><Relationship Id="rId4" Type="http://schemas.openxmlformats.org/officeDocument/2006/relationships/image" Target="../media/image16.png"/></Relationships>
</file>

<file path=ppt/slides/_rels/slide30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4.mp3"/><Relationship Id="rId1" Type="http://schemas.microsoft.com/office/2007/relationships/media" Target="../media/media234.mp3"/><Relationship Id="rId4" Type="http://schemas.openxmlformats.org/officeDocument/2006/relationships/image" Target="../media/image16.png"/></Relationships>
</file>

<file path=ppt/slides/_rels/slide30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5.mp3"/><Relationship Id="rId1" Type="http://schemas.microsoft.com/office/2007/relationships/media" Target="../media/media235.mp3"/><Relationship Id="rId5" Type="http://schemas.openxmlformats.org/officeDocument/2006/relationships/image" Target="../media/image16.png"/><Relationship Id="rId4" Type="http://schemas.openxmlformats.org/officeDocument/2006/relationships/notesSlide" Target="../notesSlides/notesSlide168.xml"/></Relationships>
</file>

<file path=ppt/slides/_rels/slide30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6.mp3"/><Relationship Id="rId1" Type="http://schemas.microsoft.com/office/2007/relationships/media" Target="../media/media236.mp3"/><Relationship Id="rId4" Type="http://schemas.openxmlformats.org/officeDocument/2006/relationships/image" Target="../media/image16.png"/></Relationships>
</file>

<file path=ppt/slides/_rels/slide3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7.mp3"/><Relationship Id="rId1" Type="http://schemas.microsoft.com/office/2007/relationships/media" Target="../media/media237.mp3"/><Relationship Id="rId4" Type="http://schemas.openxmlformats.org/officeDocument/2006/relationships/image" Target="../media/image16.png"/></Relationships>
</file>

<file path=ppt/slides/_rels/slide3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8.mp3"/><Relationship Id="rId1" Type="http://schemas.microsoft.com/office/2007/relationships/media" Target="../media/media238.mp3"/><Relationship Id="rId5" Type="http://schemas.openxmlformats.org/officeDocument/2006/relationships/image" Target="../media/image16.png"/><Relationship Id="rId4" Type="http://schemas.openxmlformats.org/officeDocument/2006/relationships/notesSlide" Target="../notesSlides/notesSlide169.xml"/></Relationships>
</file>

<file path=ppt/slides/_rels/slide312.xml.rels><?xml version="1.0" encoding="UTF-8" standalone="yes"?>
<Relationships xmlns="http://schemas.openxmlformats.org/package/2006/relationships"><Relationship Id="rId8" Type="http://schemas.openxmlformats.org/officeDocument/2006/relationships/slide" Target="slide312.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3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0.xml"/><Relationship Id="rId1" Type="http://schemas.openxmlformats.org/officeDocument/2006/relationships/slideLayout" Target="../slideLayouts/slideLayout6.xml"/><Relationship Id="rId4" Type="http://schemas.openxmlformats.org/officeDocument/2006/relationships/image" Target="../media/image21.svg"/></Relationships>
</file>

<file path=ppt/slides/_rels/slide314.xml.rels><?xml version="1.0" encoding="UTF-8" standalone="yes"?>
<Relationships xmlns="http://schemas.openxmlformats.org/package/2006/relationships"><Relationship Id="rId2" Type="http://schemas.openxmlformats.org/officeDocument/2006/relationships/notesSlide" Target="../notesSlides/notesSlide171.xml"/><Relationship Id="rId1" Type="http://schemas.openxmlformats.org/officeDocument/2006/relationships/slideLayout" Target="../slideLayouts/slideLayout7.xml"/></Relationships>
</file>

<file path=ppt/slides/_rels/slide315.xml.rels><?xml version="1.0" encoding="UTF-8" standalone="yes"?>
<Relationships xmlns="http://schemas.openxmlformats.org/package/2006/relationships"><Relationship Id="rId2" Type="http://schemas.openxmlformats.org/officeDocument/2006/relationships/notesSlide" Target="../notesSlides/notesSlide172.xml"/><Relationship Id="rId1" Type="http://schemas.openxmlformats.org/officeDocument/2006/relationships/slideLayout" Target="../slideLayouts/slideLayout7.xml"/></Relationships>
</file>

<file path=ppt/slides/_rels/slide316.xml.rels><?xml version="1.0" encoding="UTF-8" standalone="yes"?>
<Relationships xmlns="http://schemas.openxmlformats.org/package/2006/relationships"><Relationship Id="rId2" Type="http://schemas.openxmlformats.org/officeDocument/2006/relationships/notesSlide" Target="../notesSlides/notesSlide173.xml"/><Relationship Id="rId1" Type="http://schemas.openxmlformats.org/officeDocument/2006/relationships/slideLayout" Target="../slideLayouts/slideLayout7.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0.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74.xml"/><Relationship Id="rId1" Type="http://schemas.openxmlformats.org/officeDocument/2006/relationships/slideLayout" Target="../slideLayouts/slideLayout7.xml"/></Relationships>
</file>

<file path=ppt/slides/_rels/slide321.xml.rels><?xml version="1.0" encoding="UTF-8" standalone="yes"?>
<Relationships xmlns="http://schemas.openxmlformats.org/package/2006/relationships"><Relationship Id="rId2" Type="http://schemas.openxmlformats.org/officeDocument/2006/relationships/notesSlide" Target="../notesSlides/notesSlide175.xml"/><Relationship Id="rId1" Type="http://schemas.openxmlformats.org/officeDocument/2006/relationships/slideLayout" Target="../slideLayouts/slideLayout13.xml"/></Relationships>
</file>

<file path=ppt/slides/_rels/slide322.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13.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4.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177.xml"/><Relationship Id="rId1" Type="http://schemas.openxmlformats.org/officeDocument/2006/relationships/slideLayout" Target="../slideLayouts/slideLayout6.xml"/></Relationships>
</file>

<file path=ppt/slides/_rels/slide32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78.xml"/><Relationship Id="rId1" Type="http://schemas.openxmlformats.org/officeDocument/2006/relationships/slideLayout" Target="../slideLayouts/slideLayout7.xml"/></Relationships>
</file>

<file path=ppt/slides/_rels/slide326.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79.xml"/><Relationship Id="rId1" Type="http://schemas.openxmlformats.org/officeDocument/2006/relationships/slideLayout" Target="../slideLayouts/slideLayout17.xml"/><Relationship Id="rId4" Type="http://schemas.openxmlformats.org/officeDocument/2006/relationships/image" Target="../media/image164.png"/></Relationships>
</file>

<file path=ppt/slides/_rels/slide327.xml.rels><?xml version="1.0" encoding="UTF-8" standalone="yes"?>
<Relationships xmlns="http://schemas.openxmlformats.org/package/2006/relationships"><Relationship Id="rId2" Type="http://schemas.openxmlformats.org/officeDocument/2006/relationships/notesSlide" Target="../notesSlides/notesSlide180.xml"/><Relationship Id="rId1" Type="http://schemas.openxmlformats.org/officeDocument/2006/relationships/slideLayout" Target="../slideLayouts/slideLayout8.xml"/></Relationships>
</file>

<file path=ppt/slides/_rels/slide328.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329.xml.rels><?xml version="1.0" encoding="UTF-8" standalone="yes"?>
<Relationships xmlns="http://schemas.openxmlformats.org/package/2006/relationships"><Relationship Id="rId2" Type="http://schemas.openxmlformats.org/officeDocument/2006/relationships/notesSlide" Target="../notesSlides/notesSlide181.xml"/><Relationship Id="rId1" Type="http://schemas.openxmlformats.org/officeDocument/2006/relationships/slideLayout" Target="../slideLayouts/slideLayout4.xml"/></Relationships>
</file>

<file path=ppt/slides/_rels/slide330.xml.rels><?xml version="1.0" encoding="UTF-8" standalone="yes"?>
<Relationships xmlns="http://schemas.openxmlformats.org/package/2006/relationships"><Relationship Id="rId2" Type="http://schemas.openxmlformats.org/officeDocument/2006/relationships/notesSlide" Target="../notesSlides/notesSlide182.xml"/><Relationship Id="rId1" Type="http://schemas.openxmlformats.org/officeDocument/2006/relationships/slideLayout" Target="../slideLayouts/slideLayout4.xml"/></Relationships>
</file>

<file path=ppt/slides/_rels/slide331.xml.rels><?xml version="1.0" encoding="UTF-8" standalone="yes"?>
<Relationships xmlns="http://schemas.openxmlformats.org/package/2006/relationships"><Relationship Id="rId2" Type="http://schemas.openxmlformats.org/officeDocument/2006/relationships/notesSlide" Target="../notesSlides/notesSlide183.xml"/><Relationship Id="rId1" Type="http://schemas.openxmlformats.org/officeDocument/2006/relationships/slideLayout" Target="../slideLayouts/slideLayout4.xml"/></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3.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184.xml"/><Relationship Id="rId1" Type="http://schemas.openxmlformats.org/officeDocument/2006/relationships/slideLayout" Target="../slideLayouts/slideLayout4.xml"/></Relationships>
</file>

<file path=ppt/slides/_rels/slide334.xml.rels><?xml version="1.0" encoding="UTF-8" standalone="yes"?>
<Relationships xmlns="http://schemas.openxmlformats.org/package/2006/relationships"><Relationship Id="rId2" Type="http://schemas.openxmlformats.org/officeDocument/2006/relationships/notesSlide" Target="../notesSlides/notesSlide185.xml"/><Relationship Id="rId1" Type="http://schemas.openxmlformats.org/officeDocument/2006/relationships/slideLayout" Target="../slideLayouts/slideLayout4.xml"/></Relationships>
</file>

<file path=ppt/slides/_rels/slide335.xml.rels><?xml version="1.0" encoding="UTF-8" standalone="yes"?>
<Relationships xmlns="http://schemas.openxmlformats.org/package/2006/relationships"><Relationship Id="rId2" Type="http://schemas.openxmlformats.org/officeDocument/2006/relationships/notesSlide" Target="../notesSlides/notesSlide186.xml"/><Relationship Id="rId1" Type="http://schemas.openxmlformats.org/officeDocument/2006/relationships/slideLayout" Target="../slideLayouts/slideLayout4.xml"/></Relationships>
</file>

<file path=ppt/slides/_rels/slide3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9.xml.rels><?xml version="1.0" encoding="UTF-8" standalone="yes"?>
<Relationships xmlns="http://schemas.openxmlformats.org/package/2006/relationships"><Relationship Id="rId2" Type="http://schemas.openxmlformats.org/officeDocument/2006/relationships/notesSlide" Target="../notesSlides/notesSlide187.xml"/><Relationship Id="rId1" Type="http://schemas.openxmlformats.org/officeDocument/2006/relationships/slideLayout" Target="../slideLayouts/slideLayout4.xml"/></Relationships>
</file>

<file path=ppt/slides/_rels/slide3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6.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12.png"/><Relationship Id="rId12" Type="http://schemas.openxmlformats.org/officeDocument/2006/relationships/image" Target="../media/image16.png"/><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slide" Target="slide351.xml"/><Relationship Id="rId11" Type="http://schemas.openxmlformats.org/officeDocument/2006/relationships/image" Target="../media/image15.svg"/><Relationship Id="rId5" Type="http://schemas.openxmlformats.org/officeDocument/2006/relationships/image" Target="../media/image11.svg"/><Relationship Id="rId10" Type="http://schemas.openxmlformats.org/officeDocument/2006/relationships/image" Target="../media/image14.png"/><Relationship Id="rId4" Type="http://schemas.openxmlformats.org/officeDocument/2006/relationships/image" Target="../media/image10.png"/><Relationship Id="rId9" Type="http://schemas.openxmlformats.org/officeDocument/2006/relationships/slide" Target="slide347.xml"/><Relationship Id="rId14" Type="http://schemas.openxmlformats.org/officeDocument/2006/relationships/image" Target="../media/image9.svg"/></Relationships>
</file>

<file path=ppt/slides/_rels/slide347.xml.rels><?xml version="1.0" encoding="UTF-8" standalone="yes"?>
<Relationships xmlns="http://schemas.openxmlformats.org/package/2006/relationships"><Relationship Id="rId2" Type="http://schemas.openxmlformats.org/officeDocument/2006/relationships/notesSlide" Target="../notesSlides/notesSlide188.xml"/><Relationship Id="rId1" Type="http://schemas.openxmlformats.org/officeDocument/2006/relationships/slideLayout" Target="../slideLayouts/slideLayout3.xml"/></Relationships>
</file>

<file path=ppt/slides/_rels/slide34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1.xml.rels><?xml version="1.0" encoding="UTF-8" standalone="yes"?>
<Relationships xmlns="http://schemas.openxmlformats.org/package/2006/relationships"><Relationship Id="rId2" Type="http://schemas.openxmlformats.org/officeDocument/2006/relationships/notesSlide" Target="../notesSlides/notesSlide189.xml"/><Relationship Id="rId1" Type="http://schemas.openxmlformats.org/officeDocument/2006/relationships/slideLayout" Target="../slideLayouts/slideLayout11.xml"/></Relationships>
</file>

<file path=ppt/slides/_rels/slide352.xml.rels><?xml version="1.0" encoding="UTF-8" standalone="yes"?>
<Relationships xmlns="http://schemas.openxmlformats.org/package/2006/relationships"><Relationship Id="rId2" Type="http://schemas.openxmlformats.org/officeDocument/2006/relationships/notesSlide" Target="../notesSlides/notesSlide190.xml"/><Relationship Id="rId1" Type="http://schemas.openxmlformats.org/officeDocument/2006/relationships/slideLayout" Target="../slideLayouts/slideLayout11.xml"/></Relationships>
</file>

<file path=ppt/slides/_rels/slide353.xml.rels><?xml version="1.0" encoding="UTF-8" standalone="yes"?>
<Relationships xmlns="http://schemas.openxmlformats.org/package/2006/relationships"><Relationship Id="rId2" Type="http://schemas.openxmlformats.org/officeDocument/2006/relationships/notesSlide" Target="../notesSlides/notesSlide191.xml"/><Relationship Id="rId1" Type="http://schemas.openxmlformats.org/officeDocument/2006/relationships/slideLayout" Target="../slideLayouts/slideLayout11.xml"/></Relationships>
</file>

<file path=ppt/slides/_rels/slide354.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92.xml"/><Relationship Id="rId1" Type="http://schemas.openxmlformats.org/officeDocument/2006/relationships/slideLayout" Target="../slideLayouts/slideLayout3.xml"/><Relationship Id="rId4" Type="http://schemas.openxmlformats.org/officeDocument/2006/relationships/image" Target="../media/image167.png"/></Relationships>
</file>

<file path=ppt/slides/_rels/slide355.xml.rels><?xml version="1.0" encoding="UTF-8" standalone="yes"?>
<Relationships xmlns="http://schemas.openxmlformats.org/package/2006/relationships"><Relationship Id="rId2" Type="http://schemas.openxmlformats.org/officeDocument/2006/relationships/notesSlide" Target="../notesSlides/notesSlide193.xml"/><Relationship Id="rId1" Type="http://schemas.openxmlformats.org/officeDocument/2006/relationships/slideLayout" Target="../slideLayouts/slideLayout11.xml"/></Relationships>
</file>

<file path=ppt/slides/_rels/slide356.xml.rels><?xml version="1.0" encoding="UTF-8" standalone="yes"?>
<Relationships xmlns="http://schemas.openxmlformats.org/package/2006/relationships"><Relationship Id="rId2" Type="http://schemas.openxmlformats.org/officeDocument/2006/relationships/notesSlide" Target="../notesSlides/notesSlide194.xml"/><Relationship Id="rId1" Type="http://schemas.openxmlformats.org/officeDocument/2006/relationships/slideLayout" Target="../slideLayouts/slideLayout11.xml"/></Relationships>
</file>

<file path=ppt/slides/_rels/slide35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0.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3.xml"/></Relationships>
</file>

<file path=ppt/slides/_rels/slide36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svg"/><Relationship Id="rId7"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slide" Target="slide363.xml"/><Relationship Id="rId5" Type="http://schemas.openxmlformats.org/officeDocument/2006/relationships/image" Target="../media/image13.svg"/><Relationship Id="rId10" Type="http://schemas.openxmlformats.org/officeDocument/2006/relationships/image" Target="../media/image9.svg"/><Relationship Id="rId4" Type="http://schemas.openxmlformats.org/officeDocument/2006/relationships/image" Target="../media/image12.png"/><Relationship Id="rId9" Type="http://schemas.openxmlformats.org/officeDocument/2006/relationships/image" Target="../media/image8.png"/></Relationships>
</file>

<file path=ppt/slides/_rels/slide363.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95.xml"/><Relationship Id="rId1" Type="http://schemas.openxmlformats.org/officeDocument/2006/relationships/slideLayout" Target="../slideLayouts/slideLayout6.xml"/><Relationship Id="rId4" Type="http://schemas.openxmlformats.org/officeDocument/2006/relationships/image" Target="../media/image142.svg"/></Relationships>
</file>

<file path=ppt/slides/_rels/slide364.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196.xml"/><Relationship Id="rId1" Type="http://schemas.openxmlformats.org/officeDocument/2006/relationships/slideLayout" Target="../slideLayouts/slideLayout6.xml"/></Relationships>
</file>

<file path=ppt/slides/_rels/slide365.xml.rels><?xml version="1.0" encoding="UTF-8" standalone="yes"?>
<Relationships xmlns="http://schemas.openxmlformats.org/package/2006/relationships"><Relationship Id="rId2" Type="http://schemas.openxmlformats.org/officeDocument/2006/relationships/notesSlide" Target="../notesSlides/notesSlide197.xml"/><Relationship Id="rId1" Type="http://schemas.openxmlformats.org/officeDocument/2006/relationships/slideLayout" Target="../slideLayouts/slideLayout13.xml"/></Relationships>
</file>

<file path=ppt/slides/_rels/slide366.xml.rels><?xml version="1.0" encoding="UTF-8" standalone="yes"?>
<Relationships xmlns="http://schemas.openxmlformats.org/package/2006/relationships"><Relationship Id="rId2" Type="http://schemas.openxmlformats.org/officeDocument/2006/relationships/notesSlide" Target="../notesSlides/notesSlide198.xml"/><Relationship Id="rId1" Type="http://schemas.openxmlformats.org/officeDocument/2006/relationships/slideLayout" Target="../slideLayouts/slideLayout13.xml"/></Relationships>
</file>

<file path=ppt/slides/_rels/slide36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8.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199.xml"/><Relationship Id="rId1" Type="http://schemas.openxmlformats.org/officeDocument/2006/relationships/slideLayout" Target="../slideLayouts/slideLayout6.xml"/></Relationships>
</file>

<file path=ppt/slides/_rels/slide3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1.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0.xml"/><Relationship Id="rId1" Type="http://schemas.openxmlformats.org/officeDocument/2006/relationships/slideLayout" Target="../slideLayouts/slideLayout6.xml"/></Relationships>
</file>

<file path=ppt/slides/_rels/slide372.xml.rels><?xml version="1.0" encoding="UTF-8" standalone="yes"?>
<Relationships xmlns="http://schemas.openxmlformats.org/package/2006/relationships"><Relationship Id="rId2" Type="http://schemas.openxmlformats.org/officeDocument/2006/relationships/notesSlide" Target="../notesSlides/notesSlide201.xml"/><Relationship Id="rId1" Type="http://schemas.openxmlformats.org/officeDocument/2006/relationships/slideLayout" Target="../slideLayouts/slideLayout7.xml"/></Relationships>
</file>

<file path=ppt/slides/_rels/slide373.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2.xml"/><Relationship Id="rId1" Type="http://schemas.openxmlformats.org/officeDocument/2006/relationships/slideLayout" Target="../slideLayouts/slideLayout7.xml"/></Relationships>
</file>

<file path=ppt/slides/_rels/slide374.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7.xml"/></Relationships>
</file>

<file path=ppt/slides/_rels/slide3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6.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3.xml"/><Relationship Id="rId1" Type="http://schemas.openxmlformats.org/officeDocument/2006/relationships/slideLayout" Target="../slideLayouts/slideLayout7.xml"/></Relationships>
</file>

<file path=ppt/slides/_rels/slide3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9.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4.xml"/><Relationship Id="rId1" Type="http://schemas.openxmlformats.org/officeDocument/2006/relationships/slideLayout" Target="../slideLayouts/slideLayout7.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1.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205.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8EB43DE-F523-45EA-F4FC-C050DCFBD7D5}"/>
              </a:ext>
            </a:extLst>
          </p:cNvPr>
          <p:cNvSpPr>
            <a:spLocks noGrp="1"/>
          </p:cNvSpPr>
          <p:nvPr>
            <p:ph type="ctrTitle"/>
          </p:nvPr>
        </p:nvSpPr>
        <p:spPr/>
        <p:txBody>
          <a:bodyPr/>
          <a:lstStyle/>
          <a:p>
            <a:r>
              <a:rPr lang="fr-FR" dirty="0"/>
              <a:t>BANQUE DE CAS CLINIQUES</a:t>
            </a:r>
          </a:p>
        </p:txBody>
      </p:sp>
      <p:sp>
        <p:nvSpPr>
          <p:cNvPr id="3" name="Sous-titre 2">
            <a:extLst>
              <a:ext uri="{FF2B5EF4-FFF2-40B4-BE49-F238E27FC236}">
                <a16:creationId xmlns:a16="http://schemas.microsoft.com/office/drawing/2014/main" id="{19A41C38-C5D4-40CC-6A52-A78EE789E57A}"/>
              </a:ext>
            </a:extLst>
          </p:cNvPr>
          <p:cNvSpPr>
            <a:spLocks noGrp="1"/>
          </p:cNvSpPr>
          <p:nvPr>
            <p:ph type="subTitle" idx="1"/>
          </p:nvPr>
        </p:nvSpPr>
        <p:spPr/>
        <p:txBody>
          <a:bodyPr/>
          <a:lstStyle/>
          <a:p>
            <a:r>
              <a:rPr lang="fr-FR" dirty="0"/>
              <a:t>Maladies lymphoprolifératives </a:t>
            </a:r>
            <a:br>
              <a:rPr lang="fr-FR" dirty="0"/>
            </a:br>
            <a:r>
              <a:rPr lang="fr-FR" dirty="0"/>
              <a:t>post transplantation EBV+</a:t>
            </a:r>
          </a:p>
        </p:txBody>
      </p:sp>
      <p:sp>
        <p:nvSpPr>
          <p:cNvPr id="4" name="ZoneTexte 3">
            <a:extLst>
              <a:ext uri="{FF2B5EF4-FFF2-40B4-BE49-F238E27FC236}">
                <a16:creationId xmlns:a16="http://schemas.microsoft.com/office/drawing/2014/main" id="{A85A1187-9DFB-A4D7-9CA4-F39132AF97F3}"/>
              </a:ext>
            </a:extLst>
          </p:cNvPr>
          <p:cNvSpPr txBox="1"/>
          <p:nvPr/>
        </p:nvSpPr>
        <p:spPr>
          <a:xfrm>
            <a:off x="10403393" y="6581001"/>
            <a:ext cx="1788607" cy="276999"/>
          </a:xfrm>
          <a:prstGeom prst="rect">
            <a:avLst/>
          </a:prstGeom>
          <a:solidFill>
            <a:schemeClr val="bg1"/>
          </a:solidFill>
        </p:spPr>
        <p:txBody>
          <a:bodyPr wrap="square" rtlCol="0">
            <a:spAutoFit/>
          </a:bodyPr>
          <a:lstStyle/>
          <a:p>
            <a:r>
              <a:rPr lang="en-US" sz="1200" b="1" dirty="0"/>
              <a:t>Janvier 2026 284484</a:t>
            </a:r>
            <a:endParaRPr lang="en-US" sz="1200" b="1" dirty="0">
              <a:highlight>
                <a:srgbClr val="FFFF00"/>
              </a:highlight>
            </a:endParaRPr>
          </a:p>
        </p:txBody>
      </p:sp>
    </p:spTree>
    <p:extLst>
      <p:ext uri="{BB962C8B-B14F-4D97-AF65-F5344CB8AC3E}">
        <p14:creationId xmlns:p14="http://schemas.microsoft.com/office/powerpoint/2010/main" val="119520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re 1">
            <a:extLst>
              <a:ext uri="{FF2B5EF4-FFF2-40B4-BE49-F238E27FC236}">
                <a16:creationId xmlns:a16="http://schemas.microsoft.com/office/drawing/2014/main" id="{93A0B2B5-8FA3-3492-7706-A18DF70F955B}"/>
              </a:ext>
            </a:extLst>
          </p:cNvPr>
          <p:cNvSpPr txBox="1">
            <a:spLocks/>
          </p:cNvSpPr>
          <p:nvPr/>
        </p:nvSpPr>
        <p:spPr>
          <a:xfrm>
            <a:off x="468000" y="403499"/>
            <a:ext cx="9845675" cy="569672"/>
          </a:xfrm>
          <a:prstGeom prst="rect">
            <a:avLst/>
          </a:prstGeom>
        </p:spPr>
        <p:txBody>
          <a:bodyPr vert="horz" lIns="0" tIns="0" rIns="0" bIns="0" rtlCol="0" anchor="ctr">
            <a:normAutofit/>
          </a:bodyPr>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j-ea"/>
                <a:cs typeface="+mj-cs"/>
              </a:rPr>
              <a:t>Sommaire</a:t>
            </a:r>
            <a:endParaRPr kumimoji="0" lang="fr-FR" sz="24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sp>
        <p:nvSpPr>
          <p:cNvPr id="8" name="Titre 1">
            <a:extLst>
              <a:ext uri="{FF2B5EF4-FFF2-40B4-BE49-F238E27FC236}">
                <a16:creationId xmlns:a16="http://schemas.microsoft.com/office/drawing/2014/main" id="{6A8F9EE3-D06F-5F74-9293-95D417213AF5}"/>
              </a:ext>
            </a:extLst>
          </p:cNvPr>
          <p:cNvSpPr txBox="1">
            <a:spLocks/>
          </p:cNvSpPr>
          <p:nvPr/>
        </p:nvSpPr>
        <p:spPr>
          <a:xfrm>
            <a:off x="467999" y="244107"/>
            <a:ext cx="9123676" cy="147466"/>
          </a:xfrm>
          <a:prstGeom prst="rect">
            <a:avLst/>
          </a:prstGeom>
        </p:spPr>
        <p:txBody>
          <a:bodyPr lIns="0" tIns="0" rIns="0" bIns="0"/>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rPr>
              <a:t>BANQUE DE CAS CLINIQUES –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j-ea"/>
                <a:cs typeface="+mj-cs"/>
              </a:rPr>
              <a:t>Maladies lymphoprolifératives post transplantation EBV+</a:t>
            </a:r>
            <a:endPar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grpSp>
        <p:nvGrpSpPr>
          <p:cNvPr id="17" name="Groupe 16">
            <a:extLst>
              <a:ext uri="{FF2B5EF4-FFF2-40B4-BE49-F238E27FC236}">
                <a16:creationId xmlns:a16="http://schemas.microsoft.com/office/drawing/2014/main" id="{90E40AF2-8A55-0624-7349-033C3175A2C4}"/>
              </a:ext>
            </a:extLst>
          </p:cNvPr>
          <p:cNvGrpSpPr/>
          <p:nvPr/>
        </p:nvGrpSpPr>
        <p:grpSpPr>
          <a:xfrm>
            <a:off x="8602327" y="6090738"/>
            <a:ext cx="3275951" cy="767262"/>
            <a:chOff x="8602327" y="6090738"/>
            <a:chExt cx="3275951" cy="767262"/>
          </a:xfrm>
        </p:grpSpPr>
        <p:pic>
          <p:nvPicPr>
            <p:cNvPr id="18" name="Image 17" descr="Une image contenant capture d’écran, Graphique, graphisme, cercle&#10;&#10;Description générée automatiquement">
              <a:extLst>
                <a:ext uri="{FF2B5EF4-FFF2-40B4-BE49-F238E27FC236}">
                  <a16:creationId xmlns:a16="http://schemas.microsoft.com/office/drawing/2014/main" id="{CC3FB036-59C6-5654-6E04-821673805CCD}"/>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9" name="ZoneTexte 18">
              <a:extLst>
                <a:ext uri="{FF2B5EF4-FFF2-40B4-BE49-F238E27FC236}">
                  <a16:creationId xmlns:a16="http://schemas.microsoft.com/office/drawing/2014/main" id="{947CE9B7-016F-F094-BA87-0937FC199B07}"/>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1" name="ZoneTexte 20">
            <a:extLst>
              <a:ext uri="{FF2B5EF4-FFF2-40B4-BE49-F238E27FC236}">
                <a16:creationId xmlns:a16="http://schemas.microsoft.com/office/drawing/2014/main" id="{018AA0D9-A5AE-D571-06F1-32FBACFBDF6A}"/>
              </a:ext>
            </a:extLst>
          </p:cNvPr>
          <p:cNvSpPr txBox="1"/>
          <p:nvPr/>
        </p:nvSpPr>
        <p:spPr>
          <a:xfrm>
            <a:off x="1188423" y="6405119"/>
            <a:ext cx="1846898" cy="2769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transplantation organe solide</a:t>
            </a:r>
          </a:p>
        </p:txBody>
      </p:sp>
      <p:grpSp>
        <p:nvGrpSpPr>
          <p:cNvPr id="23" name="Groupe 22">
            <a:extLst>
              <a:ext uri="{FF2B5EF4-FFF2-40B4-BE49-F238E27FC236}">
                <a16:creationId xmlns:a16="http://schemas.microsoft.com/office/drawing/2014/main" id="{943F50FE-664A-4BE4-E604-CD98B1BAF82F}"/>
              </a:ext>
            </a:extLst>
          </p:cNvPr>
          <p:cNvGrpSpPr/>
          <p:nvPr/>
        </p:nvGrpSpPr>
        <p:grpSpPr>
          <a:xfrm>
            <a:off x="3045548" y="6405015"/>
            <a:ext cx="1216202" cy="141924"/>
            <a:chOff x="1813742" y="6405015"/>
            <a:chExt cx="1216202" cy="141924"/>
          </a:xfrm>
        </p:grpSpPr>
        <p:sp>
          <p:nvSpPr>
            <p:cNvPr id="6" name="Ellipse 5">
              <a:extLst>
                <a:ext uri="{FF2B5EF4-FFF2-40B4-BE49-F238E27FC236}">
                  <a16:creationId xmlns:a16="http://schemas.microsoft.com/office/drawing/2014/main" id="{DF860B17-E8F9-3BDF-B086-00CCBFB9D7B0}"/>
                </a:ext>
              </a:extLst>
            </p:cNvPr>
            <p:cNvSpPr/>
            <p:nvPr/>
          </p:nvSpPr>
          <p:spPr>
            <a:xfrm>
              <a:off x="1813742" y="6405015"/>
              <a:ext cx="142058" cy="141924"/>
            </a:xfrm>
            <a:prstGeom prst="ellipse">
              <a:avLst/>
            </a:prstGeom>
            <a:gradFill>
              <a:gsLst>
                <a:gs pos="100000">
                  <a:schemeClr val="accent2"/>
                </a:gs>
                <a:gs pos="0">
                  <a:schemeClr val="tx2"/>
                </a:gs>
              </a:gsLst>
              <a:lin ang="18900000" scaled="1"/>
            </a:gradFill>
            <a:ln w="19050">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2" name="ZoneTexte 21">
              <a:extLst>
                <a:ext uri="{FF2B5EF4-FFF2-40B4-BE49-F238E27FC236}">
                  <a16:creationId xmlns:a16="http://schemas.microsoft.com/office/drawing/2014/main" id="{19911BB5-B976-7776-0803-B700653A7A05}"/>
                </a:ext>
              </a:extLst>
            </p:cNvPr>
            <p:cNvSpPr txBox="1"/>
            <p:nvPr/>
          </p:nvSpPr>
          <p:spPr>
            <a:xfrm>
              <a:off x="1966027" y="6405119"/>
              <a:ext cx="1063917" cy="1384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GCSH</a:t>
              </a:r>
            </a:p>
          </p:txBody>
        </p:sp>
      </p:grpSp>
      <p:graphicFrame>
        <p:nvGraphicFramePr>
          <p:cNvPr id="10" name="Tableau 9">
            <a:extLst>
              <a:ext uri="{FF2B5EF4-FFF2-40B4-BE49-F238E27FC236}">
                <a16:creationId xmlns:a16="http://schemas.microsoft.com/office/drawing/2014/main" id="{CDE41750-5B28-7C56-FDED-30F425D6F169}"/>
              </a:ext>
            </a:extLst>
          </p:cNvPr>
          <p:cNvGraphicFramePr>
            <a:graphicFrameLocks noGrp="1"/>
          </p:cNvGraphicFramePr>
          <p:nvPr>
            <p:extLst>
              <p:ext uri="{D42A27DB-BD31-4B8C-83A1-F6EECF244321}">
                <p14:modId xmlns:p14="http://schemas.microsoft.com/office/powerpoint/2010/main" val="1819536462"/>
              </p:ext>
            </p:extLst>
          </p:nvPr>
        </p:nvGraphicFramePr>
        <p:xfrm>
          <a:off x="779903" y="1504909"/>
          <a:ext cx="11162076" cy="4491016"/>
        </p:xfrm>
        <a:graphic>
          <a:graphicData uri="http://schemas.openxmlformats.org/drawingml/2006/table">
            <a:tbl>
              <a:tblPr firstRow="1" bandRow="1">
                <a:tableStyleId>{C083E6E3-FA7D-4D7B-A595-EF9225AFEA82}</a:tableStyleId>
              </a:tblPr>
              <a:tblGrid>
                <a:gridCol w="1423032">
                  <a:extLst>
                    <a:ext uri="{9D8B030D-6E8A-4147-A177-3AD203B41FA5}">
                      <a16:colId xmlns:a16="http://schemas.microsoft.com/office/drawing/2014/main" val="4149141439"/>
                    </a:ext>
                  </a:extLst>
                </a:gridCol>
                <a:gridCol w="1833522">
                  <a:extLst>
                    <a:ext uri="{9D8B030D-6E8A-4147-A177-3AD203B41FA5}">
                      <a16:colId xmlns:a16="http://schemas.microsoft.com/office/drawing/2014/main" val="2665495861"/>
                    </a:ext>
                  </a:extLst>
                </a:gridCol>
                <a:gridCol w="1395667">
                  <a:extLst>
                    <a:ext uri="{9D8B030D-6E8A-4147-A177-3AD203B41FA5}">
                      <a16:colId xmlns:a16="http://schemas.microsoft.com/office/drawing/2014/main" val="4017768992"/>
                    </a:ext>
                  </a:extLst>
                </a:gridCol>
                <a:gridCol w="1501875">
                  <a:extLst>
                    <a:ext uri="{9D8B030D-6E8A-4147-A177-3AD203B41FA5}">
                      <a16:colId xmlns:a16="http://schemas.microsoft.com/office/drawing/2014/main" val="2608632685"/>
                    </a:ext>
                  </a:extLst>
                </a:gridCol>
                <a:gridCol w="1587228">
                  <a:extLst>
                    <a:ext uri="{9D8B030D-6E8A-4147-A177-3AD203B41FA5}">
                      <a16:colId xmlns:a16="http://schemas.microsoft.com/office/drawing/2014/main" val="3690582135"/>
                    </a:ext>
                  </a:extLst>
                </a:gridCol>
                <a:gridCol w="1368300">
                  <a:extLst>
                    <a:ext uri="{9D8B030D-6E8A-4147-A177-3AD203B41FA5}">
                      <a16:colId xmlns:a16="http://schemas.microsoft.com/office/drawing/2014/main" val="2845117276"/>
                    </a:ext>
                  </a:extLst>
                </a:gridCol>
                <a:gridCol w="2052452">
                  <a:extLst>
                    <a:ext uri="{9D8B030D-6E8A-4147-A177-3AD203B41FA5}">
                      <a16:colId xmlns:a16="http://schemas.microsoft.com/office/drawing/2014/main" val="182517730"/>
                    </a:ext>
                  </a:extLst>
                </a:gridCol>
              </a:tblGrid>
              <a:tr h="371408">
                <a:tc>
                  <a:txBody>
                    <a:bodyPr/>
                    <a:lstStyle/>
                    <a:p>
                      <a:pPr algn="l" fontAlgn="b"/>
                      <a:r>
                        <a:rPr lang="fr-FR" sz="1100" b="1" u="none" strike="noStrike" dirty="0">
                          <a:solidFill>
                            <a:schemeClr val="tx2"/>
                          </a:solidFill>
                          <a:effectLst/>
                        </a:rPr>
                        <a:t>AUTEUR</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3"/>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THÈME</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PATIENT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TRANSPLANTATION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LOCALISATION LPT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ÉVOLUTION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COMPLEXITÉ DU CAS</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21973676"/>
                  </a:ext>
                </a:extLst>
              </a:tr>
              <a:tr h="0">
                <a:tc>
                  <a:txBody>
                    <a:bodyPr/>
                    <a:lstStyle/>
                    <a:p>
                      <a:pPr algn="l" fontAlgn="b"/>
                      <a:endParaRPr lang="fr-FR" sz="300" b="1" i="0" u="none" strike="noStrike" dirty="0">
                        <a:solidFill>
                          <a:schemeClr val="tx2"/>
                        </a:solidFill>
                        <a:effectLst/>
                        <a:latin typeface="+mn-lt"/>
                      </a:endParaRPr>
                    </a:p>
                  </a:txBody>
                  <a:tcPr marL="251999" marR="108000" marT="0" marB="0" anchor="ctr">
                    <a:lnL>
                      <a:noFill/>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70840214"/>
                  </a:ext>
                </a:extLst>
              </a:tr>
              <a:tr h="468000">
                <a:tc>
                  <a:txBody>
                    <a:bodyPr/>
                    <a:lstStyle/>
                    <a:p>
                      <a:pPr algn="l" fontAlgn="ctr"/>
                      <a:r>
                        <a:rPr lang="fr-FR" sz="1100" b="1" u="none" strike="noStrike" dirty="0">
                          <a:solidFill>
                            <a:schemeClr val="tx2"/>
                          </a:solidFill>
                          <a:effectLst/>
                        </a:rPr>
                        <a:t>S. </a:t>
                      </a:r>
                      <a:r>
                        <a:rPr lang="fr-FR" sz="1100" b="1" u="none" strike="noStrike" dirty="0" err="1">
                          <a:solidFill>
                            <a:schemeClr val="tx2"/>
                          </a:solidFill>
                          <a:effectLst/>
                        </a:rPr>
                        <a:t>Dharancy</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Gestion IS post SOT</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60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Rein + foie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Cérébrale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 </a:t>
                      </a:r>
                      <a:r>
                        <a:rPr lang="fr-FR" sz="1000" b="0" i="1" u="none" strike="noStrike" dirty="0">
                          <a:solidFill>
                            <a:schemeClr val="tx2"/>
                          </a:solidFill>
                          <a:effectLst/>
                        </a:rPr>
                        <a:t>(CT-IO par RMPV. Interrompu mais RC)</a:t>
                      </a:r>
                      <a:endParaRPr lang="fr-FR" sz="10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01332752"/>
                  </a:ext>
                </a:extLst>
              </a:tr>
              <a:tr h="504000">
                <a:tc>
                  <a:txBody>
                    <a:bodyPr/>
                    <a:lstStyle/>
                    <a:p>
                      <a:pPr algn="l" fontAlgn="ctr"/>
                      <a:r>
                        <a:rPr lang="fr-FR" sz="1100" b="1" u="none" strike="noStrike" dirty="0">
                          <a:solidFill>
                            <a:schemeClr val="tx2"/>
                          </a:solidFill>
                          <a:effectLst/>
                        </a:rPr>
                        <a:t>K. </a:t>
                      </a:r>
                      <a:r>
                        <a:rPr lang="fr-FR" sz="1100" b="1" u="none" strike="noStrike" dirty="0" err="1">
                          <a:solidFill>
                            <a:schemeClr val="tx2"/>
                          </a:solidFill>
                          <a:effectLst/>
                        </a:rPr>
                        <a:t>Bouabdallah</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Présentation inhabituelle d'un LDGCB</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27 ans</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Cœur</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Ganglions + iléon</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Intermédiaire </a:t>
                      </a:r>
                      <a:r>
                        <a:rPr lang="fr-FR" sz="1000" b="0" i="1" u="none" strike="noStrike" dirty="0">
                          <a:solidFill>
                            <a:schemeClr val="tx2"/>
                          </a:solidFill>
                          <a:effectLst/>
                        </a:rPr>
                        <a:t>(présentation peu commune : </a:t>
                      </a:r>
                      <a:r>
                        <a:rPr lang="fr-FR" sz="1000" b="0" i="1" u="none" strike="noStrike" dirty="0" err="1">
                          <a:solidFill>
                            <a:schemeClr val="tx2"/>
                          </a:solidFill>
                          <a:effectLst/>
                        </a:rPr>
                        <a:t>melena</a:t>
                      </a:r>
                      <a:r>
                        <a:rPr lang="fr-FR" sz="1000" b="0" i="1" u="none" strike="noStrike" dirty="0">
                          <a:solidFill>
                            <a:schemeClr val="tx2"/>
                          </a:solidFill>
                          <a:effectLst/>
                        </a:rPr>
                        <a:t>)</a:t>
                      </a:r>
                      <a:endParaRPr lang="fr-FR" sz="1100" b="0" i="1"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39597427"/>
                  </a:ext>
                </a:extLst>
              </a:tr>
              <a:tr h="504000">
                <a:tc>
                  <a:txBody>
                    <a:bodyPr/>
                    <a:lstStyle/>
                    <a:p>
                      <a:pPr algn="l" fontAlgn="ctr"/>
                      <a:r>
                        <a:rPr lang="fr-FR" sz="1100" b="1" u="none" strike="noStrike" dirty="0">
                          <a:solidFill>
                            <a:schemeClr val="tx2"/>
                          </a:solidFill>
                          <a:effectLst/>
                        </a:rPr>
                        <a:t>L. de Lassus</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LNH </a:t>
                      </a:r>
                      <a:r>
                        <a:rPr lang="fr-FR" sz="1100" b="0" u="none" strike="noStrike" dirty="0" err="1">
                          <a:solidFill>
                            <a:schemeClr val="tx2"/>
                          </a:solidFill>
                          <a:effectLst/>
                        </a:rPr>
                        <a:t>plasmablastique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39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Poumon</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Multiples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Complexe </a:t>
                      </a:r>
                      <a:r>
                        <a:rPr lang="fr-FR" sz="1000" b="0" i="1" u="none" strike="noStrike" dirty="0">
                          <a:solidFill>
                            <a:schemeClr val="tx2"/>
                          </a:solidFill>
                          <a:effectLst/>
                        </a:rPr>
                        <a:t>(traitement agressif des </a:t>
                      </a:r>
                      <a:r>
                        <a:rPr lang="fr-FR" sz="1000" b="0" i="1" u="none" strike="noStrike" dirty="0" err="1">
                          <a:solidFill>
                            <a:schemeClr val="tx2"/>
                          </a:solidFill>
                          <a:effectLst/>
                        </a:rPr>
                        <a:t>plasmablastiques</a:t>
                      </a:r>
                      <a:r>
                        <a:rPr lang="fr-FR" sz="1000" b="0" i="1" u="none" strike="noStrike" dirty="0">
                          <a:solidFill>
                            <a:schemeClr val="tx2"/>
                          </a:solidFill>
                          <a:effectLst/>
                        </a:rPr>
                        <a:t>)</a:t>
                      </a:r>
                      <a:endParaRPr lang="fr-FR" sz="1100" b="0" i="1"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2500665128"/>
                  </a:ext>
                </a:extLst>
              </a:tr>
              <a:tr h="468000">
                <a:tc>
                  <a:txBody>
                    <a:bodyPr/>
                    <a:lstStyle/>
                    <a:p>
                      <a:pPr algn="l" fontAlgn="ctr"/>
                      <a:r>
                        <a:rPr lang="fr-FR" sz="1100" b="1" u="none" strike="noStrike" dirty="0" err="1">
                          <a:solidFill>
                            <a:schemeClr val="tx2"/>
                          </a:solidFill>
                          <a:effectLst/>
                        </a:rPr>
                        <a:t>S.Caillard</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LPT du greffon rénal</a:t>
                      </a:r>
                    </a:p>
                  </a:txBody>
                  <a:tcPr marL="108000" marR="108000"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Femme 42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Rein</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Greffon rénal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000" b="0" i="0" u="none" strike="noStrike" dirty="0">
                          <a:solidFill>
                            <a:schemeClr val="tx2"/>
                          </a:solidFill>
                          <a:effectLst/>
                          <a:latin typeface="+mn-lt"/>
                        </a:rPr>
                        <a:t>Simple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113688474"/>
                  </a:ext>
                </a:extLst>
              </a:tr>
              <a:tr h="371408">
                <a:tc>
                  <a:txBody>
                    <a:bodyPr/>
                    <a:lstStyle/>
                    <a:p>
                      <a:pPr algn="l" fontAlgn="ctr"/>
                      <a:r>
                        <a:rPr lang="fr-FR" sz="1100" b="1" u="none" strike="noStrike" dirty="0">
                          <a:solidFill>
                            <a:schemeClr val="tx2"/>
                          </a:solidFill>
                          <a:effectLst/>
                        </a:rPr>
                        <a:t>G. </a:t>
                      </a:r>
                      <a:r>
                        <a:rPr lang="fr-FR" sz="1100" b="1" u="none" strike="noStrike" dirty="0" err="1">
                          <a:solidFill>
                            <a:schemeClr val="tx2"/>
                          </a:solidFill>
                          <a:effectLst/>
                        </a:rPr>
                        <a:t>Cartron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Lymphome Hodgkin</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25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Cœur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Cervical</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53329592"/>
                  </a:ext>
                </a:extLst>
              </a:tr>
              <a:tr h="504000">
                <a:tc>
                  <a:txBody>
                    <a:bodyPr/>
                    <a:lstStyle/>
                    <a:p>
                      <a:pPr algn="l" fontAlgn="ctr"/>
                      <a:r>
                        <a:rPr lang="fr-FR" sz="1100" b="1" u="none" strike="noStrike" dirty="0">
                          <a:solidFill>
                            <a:schemeClr val="tx2"/>
                          </a:solidFill>
                          <a:effectLst/>
                        </a:rPr>
                        <a:t>S. Choquet</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Lymphome cérébral</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a:solidFill>
                            <a:schemeClr val="tx2"/>
                          </a:solidFill>
                          <a:effectLst/>
                        </a:rPr>
                        <a:t>Homme 42 ans</a:t>
                      </a:r>
                      <a:endParaRPr lang="fr-FR" sz="1100" b="0" i="0" u="none" strike="noStrike">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Cœur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Cérébrale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 (échec de plusieurs lignes)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Complexe </a:t>
                      </a:r>
                      <a:r>
                        <a:rPr lang="fr-FR" sz="1000" b="0" i="1" u="none" strike="noStrike" dirty="0">
                          <a:solidFill>
                            <a:schemeClr val="tx2"/>
                          </a:solidFill>
                          <a:effectLst/>
                        </a:rPr>
                        <a:t>(cérébral)</a:t>
                      </a:r>
                      <a:endParaRPr lang="fr-FR" sz="11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48243046"/>
                  </a:ext>
                </a:extLst>
              </a:tr>
              <a:tr h="648000">
                <a:tc>
                  <a:txBody>
                    <a:bodyPr/>
                    <a:lstStyle/>
                    <a:p>
                      <a:pPr algn="l" fontAlgn="ctr"/>
                      <a:r>
                        <a:rPr lang="fr-FR" sz="1100" b="1" u="none" strike="noStrike" dirty="0">
                          <a:solidFill>
                            <a:schemeClr val="tx2"/>
                          </a:solidFill>
                          <a:effectLst/>
                        </a:rPr>
                        <a:t>C. Renard </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LP post GCSH en pédiatrie, difficultés thérapeutiques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Fille 12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Digestif, pulmonaire et ORL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Défavorable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Complexe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19030011"/>
                  </a:ext>
                </a:extLst>
              </a:tr>
              <a:tr h="504000">
                <a:tc>
                  <a:txBody>
                    <a:bodyPr/>
                    <a:lstStyle/>
                    <a:p>
                      <a:pPr marL="0" algn="l" defTabSz="914400" rtl="0" eaLnBrk="1" fontAlgn="ctr" latinLnBrk="0" hangingPunct="1"/>
                      <a:r>
                        <a:rPr lang="fr-FR" sz="1100" b="1" u="none" strike="noStrike" kern="1200" dirty="0">
                          <a:solidFill>
                            <a:schemeClr val="tx2"/>
                          </a:solidFill>
                          <a:effectLst/>
                          <a:latin typeface="+mn-lt"/>
                          <a:ea typeface="+mn-ea"/>
                          <a:cs typeface="+mn-cs"/>
                        </a:rPr>
                        <a:t>K. </a:t>
                      </a:r>
                      <a:r>
                        <a:rPr lang="fr-FR" sz="1100" b="1" u="none" strike="noStrike" kern="1200" dirty="0" err="1">
                          <a:solidFill>
                            <a:schemeClr val="tx2"/>
                          </a:solidFill>
                          <a:effectLst/>
                          <a:latin typeface="+mn-lt"/>
                          <a:ea typeface="+mn-ea"/>
                          <a:cs typeface="+mn-cs"/>
                        </a:rPr>
                        <a:t>Bouabdallah</a:t>
                      </a:r>
                      <a:endParaRPr lang="fr-FR" sz="1100" b="1" u="none" strike="noStrike" kern="1200" dirty="0">
                        <a:solidFill>
                          <a:schemeClr val="tx2"/>
                        </a:solidFill>
                        <a:effectLst/>
                        <a:latin typeface="+mn-lt"/>
                        <a:ea typeface="+mn-ea"/>
                        <a:cs typeface="+mn-cs"/>
                      </a:endParaRPr>
                    </a:p>
                  </a:txBody>
                  <a:tcPr marL="108000" marR="9525" marT="9525" marB="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Présentation inhabituelle d'un LDGCB</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Femme 76 ans</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Rein</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Angle colique G</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Favorable</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Intermédiaire </a:t>
                      </a:r>
                      <a:r>
                        <a:rPr lang="fr-FR" sz="1000" b="0" i="1" u="none" strike="noStrike" kern="1200" dirty="0">
                          <a:solidFill>
                            <a:schemeClr val="tx2"/>
                          </a:solidFill>
                          <a:effectLst/>
                          <a:latin typeface="+mn-lt"/>
                          <a:ea typeface="+mn-ea"/>
                          <a:cs typeface="+mn-cs"/>
                        </a:rPr>
                        <a:t>(présentation peu commune : </a:t>
                      </a:r>
                      <a:r>
                        <a:rPr lang="fr-FR" sz="1000" b="0" i="1" u="none" strike="noStrike" kern="1200" dirty="0" err="1">
                          <a:solidFill>
                            <a:schemeClr val="tx2"/>
                          </a:solidFill>
                          <a:effectLst/>
                          <a:latin typeface="+mn-lt"/>
                          <a:ea typeface="+mn-ea"/>
                          <a:cs typeface="+mn-cs"/>
                        </a:rPr>
                        <a:t>melena</a:t>
                      </a:r>
                      <a:r>
                        <a:rPr lang="fr-FR" sz="1000" b="0" i="1" u="none" strike="noStrike" kern="1200" dirty="0">
                          <a:solidFill>
                            <a:schemeClr val="tx2"/>
                          </a:solidFill>
                          <a:effectLst/>
                          <a:latin typeface="+mn-lt"/>
                          <a:ea typeface="+mn-ea"/>
                          <a:cs typeface="+mn-cs"/>
                        </a:rPr>
                        <a:t>)</a:t>
                      </a:r>
                    </a:p>
                  </a:txBody>
                  <a:tcPr marL="108000"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59310986"/>
                  </a:ext>
                </a:extLst>
              </a:tr>
            </a:tbl>
          </a:graphicData>
        </a:graphic>
      </p:graphicFrame>
      <p:sp>
        <p:nvSpPr>
          <p:cNvPr id="20" name="Ellipse 19">
            <a:hlinkClick r:id="rId4" action="ppaction://hlinksldjump"/>
            <a:extLst>
              <a:ext uri="{FF2B5EF4-FFF2-40B4-BE49-F238E27FC236}">
                <a16:creationId xmlns:a16="http://schemas.microsoft.com/office/drawing/2014/main" id="{90D0B259-9297-36EC-BB98-5B28E5F5BBCC}"/>
              </a:ext>
            </a:extLst>
          </p:cNvPr>
          <p:cNvSpPr/>
          <p:nvPr/>
        </p:nvSpPr>
        <p:spPr>
          <a:xfrm>
            <a:off x="468000" y="2097795"/>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a:t>
            </a:r>
          </a:p>
        </p:txBody>
      </p:sp>
      <p:sp>
        <p:nvSpPr>
          <p:cNvPr id="27" name="Ellipse 26">
            <a:hlinkClick r:id="" action="ppaction://noaction"/>
            <a:extLst>
              <a:ext uri="{FF2B5EF4-FFF2-40B4-BE49-F238E27FC236}">
                <a16:creationId xmlns:a16="http://schemas.microsoft.com/office/drawing/2014/main" id="{4ABAFFA2-18DB-A80D-7255-89ADD475A74F}"/>
              </a:ext>
            </a:extLst>
          </p:cNvPr>
          <p:cNvSpPr/>
          <p:nvPr/>
        </p:nvSpPr>
        <p:spPr>
          <a:xfrm>
            <a:off x="468000" y="4420307"/>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6</a:t>
            </a:r>
          </a:p>
        </p:txBody>
      </p:sp>
      <p:sp>
        <p:nvSpPr>
          <p:cNvPr id="30" name="Ellipse 29">
            <a:hlinkClick r:id="" action="ppaction://noaction"/>
            <a:extLst>
              <a:ext uri="{FF2B5EF4-FFF2-40B4-BE49-F238E27FC236}">
                <a16:creationId xmlns:a16="http://schemas.microsoft.com/office/drawing/2014/main" id="{6F1702FD-61D3-6BA3-D2C0-0A877E17C680}"/>
              </a:ext>
            </a:extLst>
          </p:cNvPr>
          <p:cNvSpPr/>
          <p:nvPr/>
        </p:nvSpPr>
        <p:spPr>
          <a:xfrm>
            <a:off x="468000" y="2589332"/>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a:t>
            </a:r>
          </a:p>
        </p:txBody>
      </p:sp>
      <p:sp>
        <p:nvSpPr>
          <p:cNvPr id="31" name="Ellipse 30">
            <a:hlinkClick r:id="" action="ppaction://noaction"/>
            <a:extLst>
              <a:ext uri="{FF2B5EF4-FFF2-40B4-BE49-F238E27FC236}">
                <a16:creationId xmlns:a16="http://schemas.microsoft.com/office/drawing/2014/main" id="{2B11B905-0CBA-6F17-9E38-12E34B485D7D}"/>
              </a:ext>
            </a:extLst>
          </p:cNvPr>
          <p:cNvSpPr/>
          <p:nvPr/>
        </p:nvSpPr>
        <p:spPr>
          <a:xfrm>
            <a:off x="468000" y="309846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3</a:t>
            </a:r>
          </a:p>
        </p:txBody>
      </p:sp>
      <p:sp>
        <p:nvSpPr>
          <p:cNvPr id="2" name="Ellipse 1">
            <a:hlinkClick r:id="" action="ppaction://noaction"/>
            <a:extLst>
              <a:ext uri="{FF2B5EF4-FFF2-40B4-BE49-F238E27FC236}">
                <a16:creationId xmlns:a16="http://schemas.microsoft.com/office/drawing/2014/main" id="{B7CA373C-23ED-12AE-F64E-739EC98FEE75}"/>
              </a:ext>
            </a:extLst>
          </p:cNvPr>
          <p:cNvSpPr/>
          <p:nvPr/>
        </p:nvSpPr>
        <p:spPr>
          <a:xfrm>
            <a:off x="468000" y="358005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4</a:t>
            </a:r>
          </a:p>
        </p:txBody>
      </p:sp>
      <p:sp>
        <p:nvSpPr>
          <p:cNvPr id="3" name="Ellipse 2">
            <a:hlinkClick r:id="rId5" action="ppaction://hlinksldjump"/>
            <a:extLst>
              <a:ext uri="{FF2B5EF4-FFF2-40B4-BE49-F238E27FC236}">
                <a16:creationId xmlns:a16="http://schemas.microsoft.com/office/drawing/2014/main" id="{BA08E239-6412-6CD9-B401-ED36B0CCBB41}"/>
              </a:ext>
            </a:extLst>
          </p:cNvPr>
          <p:cNvSpPr/>
          <p:nvPr/>
        </p:nvSpPr>
        <p:spPr>
          <a:xfrm>
            <a:off x="468000" y="399787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5</a:t>
            </a:r>
          </a:p>
        </p:txBody>
      </p:sp>
      <p:sp>
        <p:nvSpPr>
          <p:cNvPr id="4" name="Ellipse 3">
            <a:hlinkClick r:id="" action="ppaction://noaction"/>
            <a:extLst>
              <a:ext uri="{FF2B5EF4-FFF2-40B4-BE49-F238E27FC236}">
                <a16:creationId xmlns:a16="http://schemas.microsoft.com/office/drawing/2014/main" id="{CA5D3311-7E58-06B7-1BF5-5D8941268A74}"/>
              </a:ext>
            </a:extLst>
          </p:cNvPr>
          <p:cNvSpPr/>
          <p:nvPr/>
        </p:nvSpPr>
        <p:spPr>
          <a:xfrm>
            <a:off x="468000" y="5014280"/>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7</a:t>
            </a:r>
          </a:p>
        </p:txBody>
      </p:sp>
      <p:sp>
        <p:nvSpPr>
          <p:cNvPr id="9" name="Ellipse 8">
            <a:hlinkClick r:id="" action="ppaction://noaction"/>
            <a:extLst>
              <a:ext uri="{FF2B5EF4-FFF2-40B4-BE49-F238E27FC236}">
                <a16:creationId xmlns:a16="http://schemas.microsoft.com/office/drawing/2014/main" id="{B4B9C92C-EF75-3DE2-D297-60DEE19D6C5E}"/>
              </a:ext>
            </a:extLst>
          </p:cNvPr>
          <p:cNvSpPr/>
          <p:nvPr/>
        </p:nvSpPr>
        <p:spPr>
          <a:xfrm>
            <a:off x="468000" y="5584649"/>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8</a:t>
            </a:r>
          </a:p>
        </p:txBody>
      </p:sp>
      <p:sp>
        <p:nvSpPr>
          <p:cNvPr id="11" name="Ellipse 10">
            <a:extLst>
              <a:ext uri="{FF2B5EF4-FFF2-40B4-BE49-F238E27FC236}">
                <a16:creationId xmlns:a16="http://schemas.microsoft.com/office/drawing/2014/main" id="{F44E3621-2F66-1FA0-8345-5BBE9D9C85B3}"/>
              </a:ext>
            </a:extLst>
          </p:cNvPr>
          <p:cNvSpPr/>
          <p:nvPr/>
        </p:nvSpPr>
        <p:spPr>
          <a:xfrm>
            <a:off x="951270" y="6383539"/>
            <a:ext cx="142058" cy="141924"/>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916865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93F1F-521B-9EE2-3B39-51393718077C}"/>
            </a:ext>
          </a:extLst>
        </p:cNvPr>
        <p:cNvGrpSpPr/>
        <p:nvPr/>
      </p:nvGrpSpPr>
      <p:grpSpPr>
        <a:xfrm>
          <a:off x="0" y="0"/>
          <a:ext cx="0" cy="0"/>
          <a:chOff x="0" y="0"/>
          <a:chExt cx="0" cy="0"/>
        </a:xfrm>
      </p:grpSpPr>
      <p:sp>
        <p:nvSpPr>
          <p:cNvPr id="7" name="Titre 1">
            <a:extLst>
              <a:ext uri="{FF2B5EF4-FFF2-40B4-BE49-F238E27FC236}">
                <a16:creationId xmlns:a16="http://schemas.microsoft.com/office/drawing/2014/main" id="{C98CB39A-538C-8FFC-EA44-33F33C45F039}"/>
              </a:ext>
            </a:extLst>
          </p:cNvPr>
          <p:cNvSpPr txBox="1">
            <a:spLocks/>
          </p:cNvSpPr>
          <p:nvPr/>
        </p:nvSpPr>
        <p:spPr>
          <a:xfrm>
            <a:off x="468000" y="403499"/>
            <a:ext cx="9845675" cy="569672"/>
          </a:xfrm>
          <a:prstGeom prst="rect">
            <a:avLst/>
          </a:prstGeom>
        </p:spPr>
        <p:txBody>
          <a:bodyPr vert="horz" lIns="0" tIns="0" rIns="0" bIns="0" rtlCol="0" anchor="ctr">
            <a:normAutofit/>
          </a:bodyPr>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j-ea"/>
                <a:cs typeface="+mj-cs"/>
              </a:rPr>
              <a:t>Sommaire</a:t>
            </a:r>
            <a:endParaRPr kumimoji="0" lang="fr-FR" sz="24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sp>
        <p:nvSpPr>
          <p:cNvPr id="8" name="Titre 1">
            <a:extLst>
              <a:ext uri="{FF2B5EF4-FFF2-40B4-BE49-F238E27FC236}">
                <a16:creationId xmlns:a16="http://schemas.microsoft.com/office/drawing/2014/main" id="{7D6E7764-9A44-5C99-FD4D-FF084DAD51AE}"/>
              </a:ext>
            </a:extLst>
          </p:cNvPr>
          <p:cNvSpPr txBox="1">
            <a:spLocks/>
          </p:cNvSpPr>
          <p:nvPr/>
        </p:nvSpPr>
        <p:spPr>
          <a:xfrm>
            <a:off x="467999" y="244107"/>
            <a:ext cx="9123676" cy="147466"/>
          </a:xfrm>
          <a:prstGeom prst="rect">
            <a:avLst/>
          </a:prstGeom>
        </p:spPr>
        <p:txBody>
          <a:bodyPr lIns="0" tIns="0" rIns="0" bIns="0"/>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rPr>
              <a:t>BANQUE DE CAS CLINIQUES –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j-ea"/>
                <a:cs typeface="+mj-cs"/>
              </a:rPr>
              <a:t>Maladies lymphoprolifératives post transplantation EBV+</a:t>
            </a:r>
            <a:endPar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grpSp>
        <p:nvGrpSpPr>
          <p:cNvPr id="17" name="Groupe 16">
            <a:extLst>
              <a:ext uri="{FF2B5EF4-FFF2-40B4-BE49-F238E27FC236}">
                <a16:creationId xmlns:a16="http://schemas.microsoft.com/office/drawing/2014/main" id="{89BB5E91-0DC7-7908-BB96-5D504A8CBF0A}"/>
              </a:ext>
            </a:extLst>
          </p:cNvPr>
          <p:cNvGrpSpPr/>
          <p:nvPr/>
        </p:nvGrpSpPr>
        <p:grpSpPr>
          <a:xfrm>
            <a:off x="8602327" y="6090738"/>
            <a:ext cx="3275951" cy="767262"/>
            <a:chOff x="8602327" y="6090738"/>
            <a:chExt cx="3275951" cy="767262"/>
          </a:xfrm>
        </p:grpSpPr>
        <p:pic>
          <p:nvPicPr>
            <p:cNvPr id="18" name="Image 17" descr="Une image contenant capture d’écran, Graphique, graphisme, cercle&#10;&#10;Description générée automatiquement">
              <a:extLst>
                <a:ext uri="{FF2B5EF4-FFF2-40B4-BE49-F238E27FC236}">
                  <a16:creationId xmlns:a16="http://schemas.microsoft.com/office/drawing/2014/main" id="{34BCD4C8-2DBF-ED97-FA03-F73D18D88697}"/>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9" name="ZoneTexte 18">
              <a:extLst>
                <a:ext uri="{FF2B5EF4-FFF2-40B4-BE49-F238E27FC236}">
                  <a16:creationId xmlns:a16="http://schemas.microsoft.com/office/drawing/2014/main" id="{AB1DD922-AF54-E8D7-F19B-5D39FCB28A8E}"/>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graphicFrame>
        <p:nvGraphicFramePr>
          <p:cNvPr id="5" name="Tableau 4">
            <a:extLst>
              <a:ext uri="{FF2B5EF4-FFF2-40B4-BE49-F238E27FC236}">
                <a16:creationId xmlns:a16="http://schemas.microsoft.com/office/drawing/2014/main" id="{9312680B-325C-FD0F-98DA-F26E45274B2B}"/>
              </a:ext>
            </a:extLst>
          </p:cNvPr>
          <p:cNvGraphicFramePr>
            <a:graphicFrameLocks noGrp="1"/>
          </p:cNvGraphicFramePr>
          <p:nvPr>
            <p:extLst>
              <p:ext uri="{D42A27DB-BD31-4B8C-83A1-F6EECF244321}">
                <p14:modId xmlns:p14="http://schemas.microsoft.com/office/powerpoint/2010/main" val="2067160127"/>
              </p:ext>
            </p:extLst>
          </p:nvPr>
        </p:nvGraphicFramePr>
        <p:xfrm>
          <a:off x="779903" y="1504909"/>
          <a:ext cx="11162076" cy="4705934"/>
        </p:xfrm>
        <a:graphic>
          <a:graphicData uri="http://schemas.openxmlformats.org/drawingml/2006/table">
            <a:tbl>
              <a:tblPr firstRow="1" bandRow="1">
                <a:tableStyleId>{C083E6E3-FA7D-4D7B-A595-EF9225AFEA82}</a:tableStyleId>
              </a:tblPr>
              <a:tblGrid>
                <a:gridCol w="1423032">
                  <a:extLst>
                    <a:ext uri="{9D8B030D-6E8A-4147-A177-3AD203B41FA5}">
                      <a16:colId xmlns:a16="http://schemas.microsoft.com/office/drawing/2014/main" val="4149141439"/>
                    </a:ext>
                  </a:extLst>
                </a:gridCol>
                <a:gridCol w="1833522">
                  <a:extLst>
                    <a:ext uri="{9D8B030D-6E8A-4147-A177-3AD203B41FA5}">
                      <a16:colId xmlns:a16="http://schemas.microsoft.com/office/drawing/2014/main" val="2665495861"/>
                    </a:ext>
                  </a:extLst>
                </a:gridCol>
                <a:gridCol w="1395667">
                  <a:extLst>
                    <a:ext uri="{9D8B030D-6E8A-4147-A177-3AD203B41FA5}">
                      <a16:colId xmlns:a16="http://schemas.microsoft.com/office/drawing/2014/main" val="4017768992"/>
                    </a:ext>
                  </a:extLst>
                </a:gridCol>
                <a:gridCol w="1501875">
                  <a:extLst>
                    <a:ext uri="{9D8B030D-6E8A-4147-A177-3AD203B41FA5}">
                      <a16:colId xmlns:a16="http://schemas.microsoft.com/office/drawing/2014/main" val="2608632685"/>
                    </a:ext>
                  </a:extLst>
                </a:gridCol>
                <a:gridCol w="1587228">
                  <a:extLst>
                    <a:ext uri="{9D8B030D-6E8A-4147-A177-3AD203B41FA5}">
                      <a16:colId xmlns:a16="http://schemas.microsoft.com/office/drawing/2014/main" val="3690582135"/>
                    </a:ext>
                  </a:extLst>
                </a:gridCol>
                <a:gridCol w="1368300">
                  <a:extLst>
                    <a:ext uri="{9D8B030D-6E8A-4147-A177-3AD203B41FA5}">
                      <a16:colId xmlns:a16="http://schemas.microsoft.com/office/drawing/2014/main" val="2845117276"/>
                    </a:ext>
                  </a:extLst>
                </a:gridCol>
                <a:gridCol w="2052452">
                  <a:extLst>
                    <a:ext uri="{9D8B030D-6E8A-4147-A177-3AD203B41FA5}">
                      <a16:colId xmlns:a16="http://schemas.microsoft.com/office/drawing/2014/main" val="182517730"/>
                    </a:ext>
                  </a:extLst>
                </a:gridCol>
              </a:tblGrid>
              <a:tr h="371408">
                <a:tc>
                  <a:txBody>
                    <a:bodyPr/>
                    <a:lstStyle/>
                    <a:p>
                      <a:pPr algn="l" fontAlgn="b"/>
                      <a:r>
                        <a:rPr lang="fr-FR" sz="1100" b="1" u="none" strike="noStrike" dirty="0">
                          <a:solidFill>
                            <a:schemeClr val="tx2"/>
                          </a:solidFill>
                          <a:effectLst/>
                        </a:rPr>
                        <a:t>AUTEUR</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3"/>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THÈME</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PATIENT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TRANSPLANTATION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LOCALISATION LPT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ÉVOLUTION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COMPLEXITÉ DU CAS</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21973676"/>
                  </a:ext>
                </a:extLst>
              </a:tr>
              <a:tr h="0">
                <a:tc>
                  <a:txBody>
                    <a:bodyPr/>
                    <a:lstStyle/>
                    <a:p>
                      <a:pPr algn="l" fontAlgn="b"/>
                      <a:endParaRPr lang="fr-FR" sz="300" b="1" i="0" u="none" strike="noStrike" dirty="0">
                        <a:solidFill>
                          <a:schemeClr val="tx2"/>
                        </a:solidFill>
                        <a:effectLst/>
                        <a:latin typeface="+mn-lt"/>
                      </a:endParaRPr>
                    </a:p>
                  </a:txBody>
                  <a:tcPr marL="251999" marR="108000" marT="0" marB="0" anchor="ctr">
                    <a:lnL>
                      <a:noFill/>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70840214"/>
                  </a:ext>
                </a:extLst>
              </a:tr>
              <a:tr h="468000">
                <a:tc>
                  <a:txBody>
                    <a:bodyPr/>
                    <a:lstStyle/>
                    <a:p>
                      <a:pPr algn="l" fontAlgn="ctr"/>
                      <a:r>
                        <a:rPr lang="fr-FR" sz="1100" b="1" u="none" strike="noStrike" dirty="0">
                          <a:solidFill>
                            <a:schemeClr val="tx2"/>
                          </a:solidFill>
                          <a:effectLst/>
                        </a:rPr>
                        <a:t>J-H. Dalle</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LDGCB</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Garçon 8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GCSH</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Anneau de Waldeyer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a:t>
                      </a:r>
                      <a:endParaRPr lang="fr-FR" sz="10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01332752"/>
                  </a:ext>
                </a:extLst>
              </a:tr>
              <a:tr h="504000">
                <a:tc>
                  <a:txBody>
                    <a:bodyPr/>
                    <a:lstStyle/>
                    <a:p>
                      <a:pPr algn="l" fontAlgn="ctr"/>
                      <a:r>
                        <a:rPr lang="fr-FR" sz="1100" b="1" u="none" strike="noStrike" dirty="0">
                          <a:solidFill>
                            <a:schemeClr val="tx2"/>
                          </a:solidFill>
                          <a:effectLst/>
                        </a:rPr>
                        <a:t>S. Choquet</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de type </a:t>
                      </a:r>
                      <a:r>
                        <a:rPr lang="fr-FR" sz="1100" b="0" i="0" u="none" strike="noStrike" dirty="0" err="1">
                          <a:solidFill>
                            <a:schemeClr val="tx2"/>
                          </a:solidFill>
                          <a:effectLst/>
                          <a:latin typeface="+mn-lt"/>
                        </a:rPr>
                        <a:t>T</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Homme 54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err="1">
                          <a:solidFill>
                            <a:schemeClr val="tx2"/>
                          </a:solidFill>
                          <a:effectLst/>
                          <a:latin typeface="+mn-lt"/>
                        </a:rPr>
                        <a:t>Coeur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Cervicale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Simple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39597427"/>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C.Renard</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Lymphome agressif stade IV</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Garçon de 9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Cœur</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Hépatique, intestinale et pulmonaire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Intermédiaire (complications du traitement)</a:t>
                      </a:r>
                    </a:p>
                  </a:txBody>
                  <a:tcPr marL="108000" marR="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2500665128"/>
                  </a:ext>
                </a:extLst>
              </a:tr>
              <a:tr h="468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T.Molina</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Difficulté de classification entre </a:t>
                      </a:r>
                      <a:r>
                        <a:rPr lang="fr-FR" sz="1100" b="0" i="0" u="none" strike="noStrike" kern="1200" dirty="0" err="1">
                          <a:solidFill>
                            <a:schemeClr val="tx2"/>
                          </a:solidFill>
                          <a:effectLst/>
                          <a:latin typeface="+mn-lt"/>
                          <a:ea typeface="+mn-ea"/>
                          <a:cs typeface="+mn-cs"/>
                        </a:rPr>
                        <a:t>lymphoprolifération</a:t>
                      </a:r>
                      <a:r>
                        <a:rPr lang="fr-FR" sz="1100" b="0" i="0" u="none" strike="noStrike" kern="1200" dirty="0">
                          <a:solidFill>
                            <a:schemeClr val="tx2"/>
                          </a:solidFill>
                          <a:effectLst/>
                          <a:latin typeface="+mn-lt"/>
                          <a:ea typeface="+mn-ea"/>
                          <a:cs typeface="+mn-cs"/>
                        </a:rPr>
                        <a:t> polymorphe et Burkitt</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a:solidFill>
                            <a:schemeClr val="tx2"/>
                          </a:solidFill>
                          <a:effectLst/>
                          <a:latin typeface="+mn-lt"/>
                          <a:ea typeface="+mn-ea"/>
                          <a:cs typeface="+mn-cs"/>
                        </a:rPr>
                        <a:t>Garçon 10 ans</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Rein</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Testiculaire et mésentérique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Favorable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Complexe</a:t>
                      </a:r>
                    </a:p>
                  </a:txBody>
                  <a:tcPr marL="9525"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113688474"/>
                  </a:ext>
                </a:extLst>
              </a:tr>
              <a:tr h="470961">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u="none" strike="noStrike" dirty="0">
                          <a:solidFill>
                            <a:schemeClr val="tx2"/>
                          </a:solidFill>
                          <a:effectLst/>
                        </a:rPr>
                        <a:t>J-H. Dalle</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 rechute de LAL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Garçon 8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Oropharyngée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Défavorable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53329592"/>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u="none" strike="noStrike" dirty="0">
                          <a:solidFill>
                            <a:schemeClr val="tx2"/>
                          </a:solidFill>
                          <a:effectLst/>
                        </a:rPr>
                        <a:t>J-H. Dalle</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de type </a:t>
                      </a:r>
                      <a:r>
                        <a:rPr lang="fr-FR" sz="1100" b="0" i="0" u="none" strike="noStrike" dirty="0" err="1">
                          <a:solidFill>
                            <a:schemeClr val="tx2"/>
                          </a:solidFill>
                          <a:effectLst/>
                          <a:latin typeface="+mn-lt"/>
                        </a:rPr>
                        <a:t>T</a:t>
                      </a:r>
                      <a:r>
                        <a:rPr lang="fr-FR" sz="1100" b="0" i="0" u="none" strike="noStrike" dirty="0">
                          <a:solidFill>
                            <a:schemeClr val="tx2"/>
                          </a:solidFill>
                          <a:effectLst/>
                          <a:latin typeface="+mn-lt"/>
                        </a:rPr>
                        <a:t> non EBV</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Garçon 7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Rein</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Digestive et pulmonaire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 En cours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48243046"/>
                  </a:ext>
                </a:extLst>
              </a:tr>
              <a:tr h="648000">
                <a:tc>
                  <a:txBody>
                    <a:bodyPr/>
                    <a:lstStyle/>
                    <a:p>
                      <a:pPr algn="l" fontAlgn="ctr"/>
                      <a:r>
                        <a:rPr lang="fr-FR" sz="1100" b="1" i="0" u="none" strike="noStrike" dirty="0" err="1">
                          <a:solidFill>
                            <a:schemeClr val="tx2"/>
                          </a:solidFill>
                          <a:effectLst/>
                          <a:latin typeface="+mn-lt"/>
                        </a:rPr>
                        <a:t>B.Tessoulin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Prolifération </a:t>
                      </a:r>
                      <a:r>
                        <a:rPr lang="fr-FR" sz="1100" b="0" u="none" strike="noStrike" dirty="0" err="1">
                          <a:solidFill>
                            <a:schemeClr val="tx2"/>
                          </a:solidFill>
                          <a:effectLst/>
                        </a:rPr>
                        <a:t>lymphomateuse</a:t>
                      </a:r>
                      <a:r>
                        <a:rPr lang="fr-FR" sz="1100" b="0" u="none" strike="noStrike" dirty="0">
                          <a:solidFill>
                            <a:schemeClr val="tx2"/>
                          </a:solidFill>
                          <a:effectLst/>
                        </a:rPr>
                        <a:t> d'architecture diffuse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Femme 47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Cérébrale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Défavorable (rechute LAM)</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Simple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19030011"/>
                  </a:ext>
                </a:extLst>
              </a:tr>
              <a:tr h="504000">
                <a:tc>
                  <a:txBody>
                    <a:bodyPr/>
                    <a:lstStyle/>
                    <a:p>
                      <a:pPr marL="0" algn="l" defTabSz="914400" rtl="0" eaLnBrk="1" fontAlgn="ctr" latinLnBrk="0" hangingPunct="1"/>
                      <a:r>
                        <a:rPr lang="fr-FR" sz="1100" b="1" u="none" strike="noStrike" kern="1200" dirty="0" err="1">
                          <a:solidFill>
                            <a:schemeClr val="tx2"/>
                          </a:solidFill>
                          <a:effectLst/>
                          <a:latin typeface="+mn-lt"/>
                          <a:ea typeface="+mn-ea"/>
                          <a:cs typeface="+mn-cs"/>
                        </a:rPr>
                        <a:t>B.Tessoulin</a:t>
                      </a:r>
                      <a:r>
                        <a:rPr lang="fr-FR" sz="1100" b="1" u="none" strike="noStrike" kern="1200" dirty="0">
                          <a:solidFill>
                            <a:schemeClr val="tx2"/>
                          </a:solidFill>
                          <a:effectLst/>
                          <a:latin typeface="+mn-lt"/>
                          <a:ea typeface="+mn-ea"/>
                          <a:cs typeface="+mn-cs"/>
                        </a:rPr>
                        <a:t> </a:t>
                      </a:r>
                    </a:p>
                  </a:txBody>
                  <a:tcPr marL="108000" marR="9525" marT="9525" marB="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Lymphome B à grandes cellules</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Femme 42 ans</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Cœur / rein</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Hépatique</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Défavorable</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Simple</a:t>
                      </a:r>
                    </a:p>
                  </a:txBody>
                  <a:tcPr marL="108000"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59310986"/>
                  </a:ext>
                </a:extLst>
              </a:tr>
            </a:tbl>
          </a:graphicData>
        </a:graphic>
      </p:graphicFrame>
      <p:sp>
        <p:nvSpPr>
          <p:cNvPr id="29" name="Ellipse 28">
            <a:hlinkClick r:id="" action="ppaction://noaction"/>
            <a:extLst>
              <a:ext uri="{FF2B5EF4-FFF2-40B4-BE49-F238E27FC236}">
                <a16:creationId xmlns:a16="http://schemas.microsoft.com/office/drawing/2014/main" id="{119692AE-0C49-DBCF-7481-B0454C62433C}"/>
              </a:ext>
            </a:extLst>
          </p:cNvPr>
          <p:cNvSpPr/>
          <p:nvPr/>
        </p:nvSpPr>
        <p:spPr>
          <a:xfrm>
            <a:off x="468000" y="2097795"/>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9</a:t>
            </a:r>
          </a:p>
        </p:txBody>
      </p:sp>
      <p:sp>
        <p:nvSpPr>
          <p:cNvPr id="2" name="Ellipse 1">
            <a:hlinkClick r:id="rId4" action="ppaction://hlinksldjump"/>
            <a:extLst>
              <a:ext uri="{FF2B5EF4-FFF2-40B4-BE49-F238E27FC236}">
                <a16:creationId xmlns:a16="http://schemas.microsoft.com/office/drawing/2014/main" id="{5AF8C27B-58F2-ACFA-1A32-48940AFE0DBE}"/>
              </a:ext>
            </a:extLst>
          </p:cNvPr>
          <p:cNvSpPr/>
          <p:nvPr/>
        </p:nvSpPr>
        <p:spPr>
          <a:xfrm>
            <a:off x="468000" y="2589332"/>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10</a:t>
            </a:r>
          </a:p>
        </p:txBody>
      </p:sp>
      <p:sp>
        <p:nvSpPr>
          <p:cNvPr id="3" name="Ellipse 2">
            <a:hlinkClick r:id="rId5" action="ppaction://hlinksldjump"/>
            <a:extLst>
              <a:ext uri="{FF2B5EF4-FFF2-40B4-BE49-F238E27FC236}">
                <a16:creationId xmlns:a16="http://schemas.microsoft.com/office/drawing/2014/main" id="{0F0CE72B-B61E-6DD3-C805-1B00277660E3}"/>
              </a:ext>
            </a:extLst>
          </p:cNvPr>
          <p:cNvSpPr/>
          <p:nvPr/>
        </p:nvSpPr>
        <p:spPr>
          <a:xfrm>
            <a:off x="468000" y="308998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11</a:t>
            </a:r>
          </a:p>
        </p:txBody>
      </p:sp>
      <p:sp>
        <p:nvSpPr>
          <p:cNvPr id="9" name="Ellipse 8">
            <a:hlinkClick r:id="" action="ppaction://noaction"/>
            <a:extLst>
              <a:ext uri="{FF2B5EF4-FFF2-40B4-BE49-F238E27FC236}">
                <a16:creationId xmlns:a16="http://schemas.microsoft.com/office/drawing/2014/main" id="{4E5809F3-C9F8-BFD1-439D-961233895A2D}"/>
              </a:ext>
            </a:extLst>
          </p:cNvPr>
          <p:cNvSpPr/>
          <p:nvPr/>
        </p:nvSpPr>
        <p:spPr>
          <a:xfrm>
            <a:off x="468000" y="4142072"/>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13</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Ellipse 11">
            <a:hlinkClick r:id="" action="ppaction://noaction"/>
            <a:extLst>
              <a:ext uri="{FF2B5EF4-FFF2-40B4-BE49-F238E27FC236}">
                <a16:creationId xmlns:a16="http://schemas.microsoft.com/office/drawing/2014/main" id="{3BE38B75-0F2D-98EC-090D-B5F3685B33CD}"/>
              </a:ext>
            </a:extLst>
          </p:cNvPr>
          <p:cNvSpPr/>
          <p:nvPr/>
        </p:nvSpPr>
        <p:spPr>
          <a:xfrm>
            <a:off x="463043" y="4617604"/>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14</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 name="ZoneTexte 3">
            <a:extLst>
              <a:ext uri="{FF2B5EF4-FFF2-40B4-BE49-F238E27FC236}">
                <a16:creationId xmlns:a16="http://schemas.microsoft.com/office/drawing/2014/main" id="{F0BFBFF7-5C1F-301B-F390-7EFA8A2E6D30}"/>
              </a:ext>
            </a:extLst>
          </p:cNvPr>
          <p:cNvSpPr txBox="1"/>
          <p:nvPr/>
        </p:nvSpPr>
        <p:spPr>
          <a:xfrm>
            <a:off x="1188423" y="6405119"/>
            <a:ext cx="1846898" cy="2769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transplantation organe solide</a:t>
            </a:r>
          </a:p>
        </p:txBody>
      </p:sp>
      <p:grpSp>
        <p:nvGrpSpPr>
          <p:cNvPr id="6" name="Groupe 5">
            <a:extLst>
              <a:ext uri="{FF2B5EF4-FFF2-40B4-BE49-F238E27FC236}">
                <a16:creationId xmlns:a16="http://schemas.microsoft.com/office/drawing/2014/main" id="{021E4D4D-C840-F3FC-9984-6716392859AB}"/>
              </a:ext>
            </a:extLst>
          </p:cNvPr>
          <p:cNvGrpSpPr/>
          <p:nvPr/>
        </p:nvGrpSpPr>
        <p:grpSpPr>
          <a:xfrm>
            <a:off x="3045548" y="6405015"/>
            <a:ext cx="1216202" cy="141924"/>
            <a:chOff x="1813742" y="6405015"/>
            <a:chExt cx="1216202" cy="141924"/>
          </a:xfrm>
        </p:grpSpPr>
        <p:sp>
          <p:nvSpPr>
            <p:cNvPr id="13" name="Ellipse 12">
              <a:extLst>
                <a:ext uri="{FF2B5EF4-FFF2-40B4-BE49-F238E27FC236}">
                  <a16:creationId xmlns:a16="http://schemas.microsoft.com/office/drawing/2014/main" id="{D4E49DBA-3406-346A-21B0-82C2C5C41829}"/>
                </a:ext>
              </a:extLst>
            </p:cNvPr>
            <p:cNvSpPr/>
            <p:nvPr/>
          </p:nvSpPr>
          <p:spPr>
            <a:xfrm>
              <a:off x="1813742" y="6405015"/>
              <a:ext cx="142058" cy="141924"/>
            </a:xfrm>
            <a:prstGeom prst="ellipse">
              <a:avLst/>
            </a:prstGeom>
            <a:gradFill>
              <a:gsLst>
                <a:gs pos="100000">
                  <a:schemeClr val="accent2"/>
                </a:gs>
                <a:gs pos="0">
                  <a:schemeClr val="tx2"/>
                </a:gs>
              </a:gsLst>
              <a:lin ang="18900000" scaled="1"/>
            </a:gradFill>
            <a:ln w="19050">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 name="ZoneTexte 13">
              <a:extLst>
                <a:ext uri="{FF2B5EF4-FFF2-40B4-BE49-F238E27FC236}">
                  <a16:creationId xmlns:a16="http://schemas.microsoft.com/office/drawing/2014/main" id="{FE2A71BF-28C1-917F-1DEC-1ABA4698DFD2}"/>
                </a:ext>
              </a:extLst>
            </p:cNvPr>
            <p:cNvSpPr txBox="1"/>
            <p:nvPr/>
          </p:nvSpPr>
          <p:spPr>
            <a:xfrm>
              <a:off x="1966027" y="6405119"/>
              <a:ext cx="1063917" cy="1384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GCSH</a:t>
              </a:r>
            </a:p>
          </p:txBody>
        </p:sp>
      </p:grpSp>
      <p:sp>
        <p:nvSpPr>
          <p:cNvPr id="15" name="Ellipse 14">
            <a:extLst>
              <a:ext uri="{FF2B5EF4-FFF2-40B4-BE49-F238E27FC236}">
                <a16:creationId xmlns:a16="http://schemas.microsoft.com/office/drawing/2014/main" id="{7F3AD0C5-58FB-1985-4F92-64CCB14A4DB6}"/>
              </a:ext>
            </a:extLst>
          </p:cNvPr>
          <p:cNvSpPr/>
          <p:nvPr/>
        </p:nvSpPr>
        <p:spPr>
          <a:xfrm>
            <a:off x="951270" y="6383539"/>
            <a:ext cx="142058" cy="141924"/>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 name="Ellipse 15">
            <a:hlinkClick r:id="rId5" action="ppaction://hlinksldjump"/>
            <a:extLst>
              <a:ext uri="{FF2B5EF4-FFF2-40B4-BE49-F238E27FC236}">
                <a16:creationId xmlns:a16="http://schemas.microsoft.com/office/drawing/2014/main" id="{9000838F-B1A4-13F4-F8B8-4A2A5ECF53C7}"/>
              </a:ext>
            </a:extLst>
          </p:cNvPr>
          <p:cNvSpPr/>
          <p:nvPr/>
        </p:nvSpPr>
        <p:spPr>
          <a:xfrm>
            <a:off x="463043" y="3679237"/>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12</a:t>
            </a:r>
          </a:p>
        </p:txBody>
      </p:sp>
      <p:sp>
        <p:nvSpPr>
          <p:cNvPr id="10" name="Ellipse 9">
            <a:hlinkClick r:id="" action="ppaction://noaction"/>
            <a:extLst>
              <a:ext uri="{FF2B5EF4-FFF2-40B4-BE49-F238E27FC236}">
                <a16:creationId xmlns:a16="http://schemas.microsoft.com/office/drawing/2014/main" id="{416F9617-56D9-13A2-09C4-B5AB43FB01E9}"/>
              </a:ext>
            </a:extLst>
          </p:cNvPr>
          <p:cNvSpPr/>
          <p:nvPr/>
        </p:nvSpPr>
        <p:spPr>
          <a:xfrm>
            <a:off x="463042" y="5203647"/>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15</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0" name="Ellipse 19">
            <a:hlinkClick r:id="rId5" action="ppaction://hlinksldjump"/>
            <a:extLst>
              <a:ext uri="{FF2B5EF4-FFF2-40B4-BE49-F238E27FC236}">
                <a16:creationId xmlns:a16="http://schemas.microsoft.com/office/drawing/2014/main" id="{7EF2F773-5127-069B-D47E-22B63E35C417}"/>
              </a:ext>
            </a:extLst>
          </p:cNvPr>
          <p:cNvSpPr/>
          <p:nvPr/>
        </p:nvSpPr>
        <p:spPr>
          <a:xfrm>
            <a:off x="463041" y="578549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16</a:t>
            </a:r>
          </a:p>
        </p:txBody>
      </p:sp>
    </p:spTree>
    <p:extLst>
      <p:ext uri="{BB962C8B-B14F-4D97-AF65-F5344CB8AC3E}">
        <p14:creationId xmlns:p14="http://schemas.microsoft.com/office/powerpoint/2010/main" val="1404618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CCD66-BEE4-CA62-2F9B-1DA0924244DE}"/>
            </a:ext>
          </a:extLst>
        </p:cNvPr>
        <p:cNvGrpSpPr/>
        <p:nvPr/>
      </p:nvGrpSpPr>
      <p:grpSpPr>
        <a:xfrm>
          <a:off x="0" y="0"/>
          <a:ext cx="0" cy="0"/>
          <a:chOff x="0" y="0"/>
          <a:chExt cx="0" cy="0"/>
        </a:xfrm>
      </p:grpSpPr>
      <p:sp>
        <p:nvSpPr>
          <p:cNvPr id="7" name="Titre 1">
            <a:extLst>
              <a:ext uri="{FF2B5EF4-FFF2-40B4-BE49-F238E27FC236}">
                <a16:creationId xmlns:a16="http://schemas.microsoft.com/office/drawing/2014/main" id="{14DF105B-347F-6B51-E35C-55C8A6644159}"/>
              </a:ext>
            </a:extLst>
          </p:cNvPr>
          <p:cNvSpPr txBox="1">
            <a:spLocks/>
          </p:cNvSpPr>
          <p:nvPr/>
        </p:nvSpPr>
        <p:spPr>
          <a:xfrm>
            <a:off x="468000" y="403499"/>
            <a:ext cx="9845675" cy="569672"/>
          </a:xfrm>
          <a:prstGeom prst="rect">
            <a:avLst/>
          </a:prstGeom>
        </p:spPr>
        <p:txBody>
          <a:bodyPr vert="horz" lIns="0" tIns="0" rIns="0" bIns="0" rtlCol="0" anchor="ctr">
            <a:normAutofit/>
          </a:bodyPr>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j-ea"/>
                <a:cs typeface="+mj-cs"/>
              </a:rPr>
              <a:t>Sommaire</a:t>
            </a:r>
            <a:endParaRPr kumimoji="0" lang="fr-FR" sz="24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sp>
        <p:nvSpPr>
          <p:cNvPr id="8" name="Titre 1">
            <a:extLst>
              <a:ext uri="{FF2B5EF4-FFF2-40B4-BE49-F238E27FC236}">
                <a16:creationId xmlns:a16="http://schemas.microsoft.com/office/drawing/2014/main" id="{9ABAFFD7-5024-A9BC-FAD6-4032B1C8FB40}"/>
              </a:ext>
            </a:extLst>
          </p:cNvPr>
          <p:cNvSpPr txBox="1">
            <a:spLocks/>
          </p:cNvSpPr>
          <p:nvPr/>
        </p:nvSpPr>
        <p:spPr>
          <a:xfrm>
            <a:off x="467999" y="244107"/>
            <a:ext cx="9123676" cy="147466"/>
          </a:xfrm>
          <a:prstGeom prst="rect">
            <a:avLst/>
          </a:prstGeom>
        </p:spPr>
        <p:txBody>
          <a:bodyPr lIns="0" tIns="0" rIns="0" bIns="0"/>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rPr>
              <a:t>BANQUE DE CAS CLINIQUES –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j-ea"/>
                <a:cs typeface="+mj-cs"/>
              </a:rPr>
              <a:t>Maladies lymphoprolifératives post transplantation EBV+</a:t>
            </a:r>
            <a:endPar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grpSp>
        <p:nvGrpSpPr>
          <p:cNvPr id="17" name="Groupe 16">
            <a:extLst>
              <a:ext uri="{FF2B5EF4-FFF2-40B4-BE49-F238E27FC236}">
                <a16:creationId xmlns:a16="http://schemas.microsoft.com/office/drawing/2014/main" id="{306DB746-C0FE-1FBB-6F1D-9CDF42127710}"/>
              </a:ext>
            </a:extLst>
          </p:cNvPr>
          <p:cNvGrpSpPr/>
          <p:nvPr/>
        </p:nvGrpSpPr>
        <p:grpSpPr>
          <a:xfrm>
            <a:off x="8602327" y="6090738"/>
            <a:ext cx="3275951" cy="767262"/>
            <a:chOff x="8602327" y="6090738"/>
            <a:chExt cx="3275951" cy="767262"/>
          </a:xfrm>
        </p:grpSpPr>
        <p:pic>
          <p:nvPicPr>
            <p:cNvPr id="18" name="Image 17" descr="Une image contenant capture d’écran, Graphique, graphisme, cercle&#10;&#10;Description générée automatiquement">
              <a:extLst>
                <a:ext uri="{FF2B5EF4-FFF2-40B4-BE49-F238E27FC236}">
                  <a16:creationId xmlns:a16="http://schemas.microsoft.com/office/drawing/2014/main" id="{62D79455-22F8-69A6-B682-8A814975660F}"/>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9" name="ZoneTexte 18">
              <a:extLst>
                <a:ext uri="{FF2B5EF4-FFF2-40B4-BE49-F238E27FC236}">
                  <a16:creationId xmlns:a16="http://schemas.microsoft.com/office/drawing/2014/main" id="{FBB1D5E0-F51B-E9A8-3A1F-184952AE1A19}"/>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graphicFrame>
        <p:nvGraphicFramePr>
          <p:cNvPr id="5" name="Tableau 4">
            <a:extLst>
              <a:ext uri="{FF2B5EF4-FFF2-40B4-BE49-F238E27FC236}">
                <a16:creationId xmlns:a16="http://schemas.microsoft.com/office/drawing/2014/main" id="{CB602970-3DA5-105F-920C-25ED9E0C3A40}"/>
              </a:ext>
            </a:extLst>
          </p:cNvPr>
          <p:cNvGraphicFramePr>
            <a:graphicFrameLocks noGrp="1"/>
          </p:cNvGraphicFramePr>
          <p:nvPr>
            <p:extLst>
              <p:ext uri="{D42A27DB-BD31-4B8C-83A1-F6EECF244321}">
                <p14:modId xmlns:p14="http://schemas.microsoft.com/office/powerpoint/2010/main" val="1934469843"/>
              </p:ext>
            </p:extLst>
          </p:nvPr>
        </p:nvGraphicFramePr>
        <p:xfrm>
          <a:off x="779903" y="1504909"/>
          <a:ext cx="11162076" cy="4829129"/>
        </p:xfrm>
        <a:graphic>
          <a:graphicData uri="http://schemas.openxmlformats.org/drawingml/2006/table">
            <a:tbl>
              <a:tblPr firstRow="1" bandRow="1">
                <a:tableStyleId>{C083E6E3-FA7D-4D7B-A595-EF9225AFEA82}</a:tableStyleId>
              </a:tblPr>
              <a:tblGrid>
                <a:gridCol w="1423032">
                  <a:extLst>
                    <a:ext uri="{9D8B030D-6E8A-4147-A177-3AD203B41FA5}">
                      <a16:colId xmlns:a16="http://schemas.microsoft.com/office/drawing/2014/main" val="4149141439"/>
                    </a:ext>
                  </a:extLst>
                </a:gridCol>
                <a:gridCol w="1833522">
                  <a:extLst>
                    <a:ext uri="{9D8B030D-6E8A-4147-A177-3AD203B41FA5}">
                      <a16:colId xmlns:a16="http://schemas.microsoft.com/office/drawing/2014/main" val="2665495861"/>
                    </a:ext>
                  </a:extLst>
                </a:gridCol>
                <a:gridCol w="1395667">
                  <a:extLst>
                    <a:ext uri="{9D8B030D-6E8A-4147-A177-3AD203B41FA5}">
                      <a16:colId xmlns:a16="http://schemas.microsoft.com/office/drawing/2014/main" val="4017768992"/>
                    </a:ext>
                  </a:extLst>
                </a:gridCol>
                <a:gridCol w="1501875">
                  <a:extLst>
                    <a:ext uri="{9D8B030D-6E8A-4147-A177-3AD203B41FA5}">
                      <a16:colId xmlns:a16="http://schemas.microsoft.com/office/drawing/2014/main" val="2608632685"/>
                    </a:ext>
                  </a:extLst>
                </a:gridCol>
                <a:gridCol w="1587228">
                  <a:extLst>
                    <a:ext uri="{9D8B030D-6E8A-4147-A177-3AD203B41FA5}">
                      <a16:colId xmlns:a16="http://schemas.microsoft.com/office/drawing/2014/main" val="3690582135"/>
                    </a:ext>
                  </a:extLst>
                </a:gridCol>
                <a:gridCol w="1368300">
                  <a:extLst>
                    <a:ext uri="{9D8B030D-6E8A-4147-A177-3AD203B41FA5}">
                      <a16:colId xmlns:a16="http://schemas.microsoft.com/office/drawing/2014/main" val="2845117276"/>
                    </a:ext>
                  </a:extLst>
                </a:gridCol>
                <a:gridCol w="2052452">
                  <a:extLst>
                    <a:ext uri="{9D8B030D-6E8A-4147-A177-3AD203B41FA5}">
                      <a16:colId xmlns:a16="http://schemas.microsoft.com/office/drawing/2014/main" val="182517730"/>
                    </a:ext>
                  </a:extLst>
                </a:gridCol>
              </a:tblGrid>
              <a:tr h="371408">
                <a:tc>
                  <a:txBody>
                    <a:bodyPr/>
                    <a:lstStyle/>
                    <a:p>
                      <a:pPr algn="l" fontAlgn="b"/>
                      <a:r>
                        <a:rPr lang="fr-FR" sz="1100" b="1" u="none" strike="noStrike" dirty="0">
                          <a:solidFill>
                            <a:schemeClr val="tx2"/>
                          </a:solidFill>
                          <a:effectLst/>
                        </a:rPr>
                        <a:t>AUTEUR</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3"/>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THÈME</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PATIENT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TRANSPLANTATION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LOCALISATION LPT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ÉVOLUTION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COMPLEXITÉ DU CAS</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21973676"/>
                  </a:ext>
                </a:extLst>
              </a:tr>
              <a:tr h="0">
                <a:tc>
                  <a:txBody>
                    <a:bodyPr/>
                    <a:lstStyle/>
                    <a:p>
                      <a:pPr algn="l" fontAlgn="b"/>
                      <a:endParaRPr lang="fr-FR" sz="300" b="1" i="0" u="none" strike="noStrike" dirty="0">
                        <a:solidFill>
                          <a:schemeClr val="tx2"/>
                        </a:solidFill>
                        <a:effectLst/>
                        <a:latin typeface="+mn-lt"/>
                      </a:endParaRPr>
                    </a:p>
                  </a:txBody>
                  <a:tcPr marL="251999" marR="108000" marT="0" marB="0" anchor="ctr">
                    <a:lnL>
                      <a:noFill/>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70840214"/>
                  </a:ext>
                </a:extLst>
              </a:tr>
              <a:tr h="468000">
                <a:tc>
                  <a:txBody>
                    <a:bodyPr/>
                    <a:lstStyle/>
                    <a:p>
                      <a:pPr algn="l" fontAlgn="ctr"/>
                      <a:r>
                        <a:rPr lang="fr-FR" sz="1100" b="1" u="none" strike="noStrike" dirty="0" err="1">
                          <a:solidFill>
                            <a:schemeClr val="tx2"/>
                          </a:solidFill>
                          <a:effectLst/>
                        </a:rPr>
                        <a:t>A.Huynh</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LNH possiblement </a:t>
                      </a:r>
                      <a:r>
                        <a:rPr lang="fr-FR" sz="1100" b="0" i="0" u="none" strike="noStrike" dirty="0" err="1">
                          <a:solidFill>
                            <a:schemeClr val="tx2"/>
                          </a:solidFill>
                          <a:effectLst/>
                          <a:latin typeface="+mn-lt"/>
                        </a:rPr>
                        <a:t>immunoblastique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63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GCSH</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Ganglions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01332752"/>
                  </a:ext>
                </a:extLst>
              </a:tr>
              <a:tr h="504000">
                <a:tc>
                  <a:txBody>
                    <a:bodyPr/>
                    <a:lstStyle/>
                    <a:p>
                      <a:pPr algn="l" fontAlgn="ctr"/>
                      <a:r>
                        <a:rPr lang="fr-FR" sz="1100" b="1" u="none" strike="noStrike" dirty="0" err="1">
                          <a:solidFill>
                            <a:schemeClr val="tx2"/>
                          </a:solidFill>
                          <a:effectLst/>
                        </a:rPr>
                        <a:t>J.Cornillon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LPT monomorphe, de type de lymphome B diffus à grandes cellules, non GC </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72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GCSH</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Hile rénal gauche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a:t>
                      </a:r>
                      <a:endParaRPr lang="fr-FR" sz="10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39597427"/>
                  </a:ext>
                </a:extLst>
              </a:tr>
              <a:tr h="504000">
                <a:tc>
                  <a:txBody>
                    <a:bodyPr/>
                    <a:lstStyle/>
                    <a:p>
                      <a:pPr algn="l" fontAlgn="ctr"/>
                      <a:r>
                        <a:rPr lang="fr-FR" sz="1100" b="1" i="0" u="none" strike="noStrike" dirty="0" err="1">
                          <a:solidFill>
                            <a:schemeClr val="tx2"/>
                          </a:solidFill>
                          <a:effectLst/>
                          <a:latin typeface="+mn-lt"/>
                        </a:rPr>
                        <a:t>J.Hogan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post </a:t>
                      </a:r>
                      <a:r>
                        <a:rPr lang="fr-FR" sz="1100" b="0" i="0" u="none" strike="noStrike" dirty="0" err="1">
                          <a:solidFill>
                            <a:schemeClr val="tx2"/>
                          </a:solidFill>
                          <a:effectLst/>
                          <a:latin typeface="+mn-lt"/>
                        </a:rPr>
                        <a:t>KTx</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Enfant 6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Rein </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Amygdalien</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indent="0" algn="l" defTabSz="914400" rtl="0" eaLnBrk="1" fontAlgn="ctr" latinLnBrk="0" hangingPunct="1">
                        <a:lnSpc>
                          <a:spcPct val="100000"/>
                        </a:lnSpc>
                        <a:spcBef>
                          <a:spcPts val="0"/>
                        </a:spcBef>
                        <a:spcAft>
                          <a:spcPts val="0"/>
                        </a:spcAft>
                        <a:buClrTx/>
                        <a:buSzTx/>
                        <a:buFontTx/>
                        <a:buNone/>
                        <a:tabLst/>
                        <a:defRPr/>
                      </a:pPr>
                      <a:r>
                        <a:rPr lang="fr-FR" sz="1050" b="0" i="0" u="none" strike="noStrike" dirty="0">
                          <a:solidFill>
                            <a:schemeClr val="tx2"/>
                          </a:solidFill>
                          <a:effectLst/>
                          <a:latin typeface="+mn-lt"/>
                        </a:rPr>
                        <a:t> 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2500665128"/>
                  </a:ext>
                </a:extLst>
              </a:tr>
              <a:tr h="468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F.Karimi</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LPT post transplantation rénale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Femme 20 ans </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Rein </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Hépatique &amp; péritonéal</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Favorable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Intermédiaire</a:t>
                      </a:r>
                    </a:p>
                  </a:txBody>
                  <a:tcPr marL="9525"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113688474"/>
                  </a:ext>
                </a:extLst>
              </a:tr>
              <a:tr h="470961">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T.Coman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DLBCL- EBV+</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Homme 63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Cervical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Défavorable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Complexe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53329592"/>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48243046"/>
                  </a:ext>
                </a:extLst>
              </a:tr>
              <a:tr h="648000">
                <a:tc>
                  <a:txBody>
                    <a:bodyPr/>
                    <a:lstStyle/>
                    <a:p>
                      <a:pPr algn="l" fontAlgn="ct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dirty="0">
                        <a:solidFill>
                          <a:schemeClr val="tx2"/>
                        </a:solidFill>
                        <a:effectLs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19030011"/>
                  </a:ext>
                </a:extLst>
              </a:tr>
              <a:tr h="504000">
                <a:tc>
                  <a:txBody>
                    <a:bodyPr/>
                    <a:lstStyle/>
                    <a:p>
                      <a:pPr marL="0" algn="l" defTabSz="914400" rtl="0" eaLnBrk="1" fontAlgn="ctr" latinLnBrk="0" hangingPunct="1"/>
                      <a:endParaRPr lang="fr-FR" sz="1100" b="1" u="none" strike="noStrike" kern="1200" dirty="0">
                        <a:solidFill>
                          <a:schemeClr val="tx2"/>
                        </a:solidFill>
                        <a:effectLst/>
                        <a:latin typeface="+mn-lt"/>
                        <a:ea typeface="+mn-ea"/>
                        <a:cs typeface="+mn-cs"/>
                      </a:endParaRPr>
                    </a:p>
                  </a:txBody>
                  <a:tcPr marL="108000" marR="9525" marT="9525" marB="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000" b="0" i="1"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59310986"/>
                  </a:ext>
                </a:extLst>
              </a:tr>
            </a:tbl>
          </a:graphicData>
        </a:graphic>
      </p:graphicFrame>
      <p:sp>
        <p:nvSpPr>
          <p:cNvPr id="29" name="Ellipse 28">
            <a:hlinkClick r:id="" action="ppaction://noaction"/>
            <a:extLst>
              <a:ext uri="{FF2B5EF4-FFF2-40B4-BE49-F238E27FC236}">
                <a16:creationId xmlns:a16="http://schemas.microsoft.com/office/drawing/2014/main" id="{283CFD83-8F27-C05B-AD9C-A7FB25AE1799}"/>
              </a:ext>
            </a:extLst>
          </p:cNvPr>
          <p:cNvSpPr/>
          <p:nvPr/>
        </p:nvSpPr>
        <p:spPr>
          <a:xfrm>
            <a:off x="468000" y="2097795"/>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17</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 name="ZoneTexte 3">
            <a:extLst>
              <a:ext uri="{FF2B5EF4-FFF2-40B4-BE49-F238E27FC236}">
                <a16:creationId xmlns:a16="http://schemas.microsoft.com/office/drawing/2014/main" id="{C93CAD60-5375-6672-0DC9-24DBCBFA4272}"/>
              </a:ext>
            </a:extLst>
          </p:cNvPr>
          <p:cNvSpPr txBox="1"/>
          <p:nvPr/>
        </p:nvSpPr>
        <p:spPr>
          <a:xfrm>
            <a:off x="1188423" y="6405119"/>
            <a:ext cx="1846898" cy="2769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transplantation organe solide</a:t>
            </a:r>
          </a:p>
        </p:txBody>
      </p:sp>
      <p:grpSp>
        <p:nvGrpSpPr>
          <p:cNvPr id="6" name="Groupe 5">
            <a:extLst>
              <a:ext uri="{FF2B5EF4-FFF2-40B4-BE49-F238E27FC236}">
                <a16:creationId xmlns:a16="http://schemas.microsoft.com/office/drawing/2014/main" id="{D3B36EB6-753C-CA0C-A494-9EF413BBD841}"/>
              </a:ext>
            </a:extLst>
          </p:cNvPr>
          <p:cNvGrpSpPr/>
          <p:nvPr/>
        </p:nvGrpSpPr>
        <p:grpSpPr>
          <a:xfrm>
            <a:off x="3045548" y="6405015"/>
            <a:ext cx="1216202" cy="141924"/>
            <a:chOff x="1813742" y="6405015"/>
            <a:chExt cx="1216202" cy="141924"/>
          </a:xfrm>
        </p:grpSpPr>
        <p:sp>
          <p:nvSpPr>
            <p:cNvPr id="13" name="Ellipse 12">
              <a:extLst>
                <a:ext uri="{FF2B5EF4-FFF2-40B4-BE49-F238E27FC236}">
                  <a16:creationId xmlns:a16="http://schemas.microsoft.com/office/drawing/2014/main" id="{EB3839AE-1D6D-3AD1-968F-A53C31847E4E}"/>
                </a:ext>
              </a:extLst>
            </p:cNvPr>
            <p:cNvSpPr/>
            <p:nvPr/>
          </p:nvSpPr>
          <p:spPr>
            <a:xfrm>
              <a:off x="1813742" y="6405015"/>
              <a:ext cx="142058" cy="141924"/>
            </a:xfrm>
            <a:prstGeom prst="ellipse">
              <a:avLst/>
            </a:prstGeom>
            <a:gradFill>
              <a:gsLst>
                <a:gs pos="100000">
                  <a:schemeClr val="accent2"/>
                </a:gs>
                <a:gs pos="0">
                  <a:schemeClr val="tx2"/>
                </a:gs>
              </a:gsLst>
              <a:lin ang="18900000" scaled="1"/>
            </a:gradFill>
            <a:ln w="19050">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 name="ZoneTexte 13">
              <a:extLst>
                <a:ext uri="{FF2B5EF4-FFF2-40B4-BE49-F238E27FC236}">
                  <a16:creationId xmlns:a16="http://schemas.microsoft.com/office/drawing/2014/main" id="{DA44C76B-689D-B8BA-A9F0-9550D5D7D224}"/>
                </a:ext>
              </a:extLst>
            </p:cNvPr>
            <p:cNvSpPr txBox="1"/>
            <p:nvPr/>
          </p:nvSpPr>
          <p:spPr>
            <a:xfrm>
              <a:off x="1966027" y="6405119"/>
              <a:ext cx="1063917" cy="1384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GCSH</a:t>
              </a:r>
            </a:p>
          </p:txBody>
        </p:sp>
      </p:grpSp>
      <p:sp>
        <p:nvSpPr>
          <p:cNvPr id="15" name="Ellipse 14">
            <a:extLst>
              <a:ext uri="{FF2B5EF4-FFF2-40B4-BE49-F238E27FC236}">
                <a16:creationId xmlns:a16="http://schemas.microsoft.com/office/drawing/2014/main" id="{C6F21B2D-0D66-B242-7729-D36D12E8EA20}"/>
              </a:ext>
            </a:extLst>
          </p:cNvPr>
          <p:cNvSpPr/>
          <p:nvPr/>
        </p:nvSpPr>
        <p:spPr>
          <a:xfrm>
            <a:off x="951270" y="6383539"/>
            <a:ext cx="142058" cy="141924"/>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 name="Ellipse 1">
            <a:hlinkClick r:id="" action="ppaction://noaction"/>
            <a:extLst>
              <a:ext uri="{FF2B5EF4-FFF2-40B4-BE49-F238E27FC236}">
                <a16:creationId xmlns:a16="http://schemas.microsoft.com/office/drawing/2014/main" id="{5388DBC8-B979-77DF-AE1F-ABDC101734E1}"/>
              </a:ext>
            </a:extLst>
          </p:cNvPr>
          <p:cNvSpPr/>
          <p:nvPr/>
        </p:nvSpPr>
        <p:spPr>
          <a:xfrm>
            <a:off x="467999" y="2719686"/>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18</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 name="Ellipse 2">
            <a:hlinkClick r:id="rId4" action="ppaction://hlinksldjump"/>
            <a:extLst>
              <a:ext uri="{FF2B5EF4-FFF2-40B4-BE49-F238E27FC236}">
                <a16:creationId xmlns:a16="http://schemas.microsoft.com/office/drawing/2014/main" id="{C7013253-DB9B-1E17-5E93-73B1F50D1313}"/>
              </a:ext>
            </a:extLst>
          </p:cNvPr>
          <p:cNvSpPr/>
          <p:nvPr/>
        </p:nvSpPr>
        <p:spPr>
          <a:xfrm>
            <a:off x="467998" y="3341577"/>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19</a:t>
            </a:r>
          </a:p>
        </p:txBody>
      </p:sp>
      <p:sp>
        <p:nvSpPr>
          <p:cNvPr id="9" name="Ellipse 8">
            <a:hlinkClick r:id="rId4" action="ppaction://hlinksldjump"/>
            <a:extLst>
              <a:ext uri="{FF2B5EF4-FFF2-40B4-BE49-F238E27FC236}">
                <a16:creationId xmlns:a16="http://schemas.microsoft.com/office/drawing/2014/main" id="{5755E29F-8BB2-4D81-FE26-912D508E0F82}"/>
              </a:ext>
            </a:extLst>
          </p:cNvPr>
          <p:cNvSpPr/>
          <p:nvPr/>
        </p:nvSpPr>
        <p:spPr>
          <a:xfrm>
            <a:off x="467998" y="384431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20</a:t>
            </a:r>
          </a:p>
        </p:txBody>
      </p:sp>
      <p:sp>
        <p:nvSpPr>
          <p:cNvPr id="10" name="Ellipse 9">
            <a:hlinkClick r:id="" action="ppaction://noaction"/>
            <a:extLst>
              <a:ext uri="{FF2B5EF4-FFF2-40B4-BE49-F238E27FC236}">
                <a16:creationId xmlns:a16="http://schemas.microsoft.com/office/drawing/2014/main" id="{B530FB3F-C2A3-A611-CE85-3012D94612FC}"/>
              </a:ext>
            </a:extLst>
          </p:cNvPr>
          <p:cNvSpPr/>
          <p:nvPr/>
        </p:nvSpPr>
        <p:spPr>
          <a:xfrm>
            <a:off x="467997" y="4347043"/>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21</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652985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8CE03FD-89EC-B0A6-38D0-BCC7A007558C}"/>
              </a:ext>
            </a:extLst>
          </p:cNvPr>
          <p:cNvSpPr>
            <a:spLocks noGrp="1"/>
          </p:cNvSpPr>
          <p:nvPr>
            <p:ph type="ctrTitle"/>
          </p:nvPr>
        </p:nvSpPr>
        <p:spPr/>
        <p:txBody>
          <a:bodyPr/>
          <a:lstStyle/>
          <a:p>
            <a:r>
              <a:rPr lang="fr-FR" dirty="0"/>
              <a:t>Cas clinique 1</a:t>
            </a:r>
          </a:p>
        </p:txBody>
      </p:sp>
      <p:sp>
        <p:nvSpPr>
          <p:cNvPr id="3" name="Sous-titre 2">
            <a:extLst>
              <a:ext uri="{FF2B5EF4-FFF2-40B4-BE49-F238E27FC236}">
                <a16:creationId xmlns:a16="http://schemas.microsoft.com/office/drawing/2014/main" id="{618226BD-A46D-858F-2450-C7F5547E9E53}"/>
              </a:ext>
            </a:extLst>
          </p:cNvPr>
          <p:cNvSpPr>
            <a:spLocks noGrp="1"/>
          </p:cNvSpPr>
          <p:nvPr>
            <p:ph type="subTitle" idx="1"/>
          </p:nvPr>
        </p:nvSpPr>
        <p:spPr>
          <a:xfrm>
            <a:off x="4392751" y="3743320"/>
            <a:ext cx="6999149" cy="1721045"/>
          </a:xfrm>
        </p:spPr>
        <p:txBody>
          <a:bodyPr>
            <a:normAutofit/>
          </a:bodyPr>
          <a:lstStyle/>
          <a:p>
            <a:r>
              <a:rPr lang="fr-FR" b="1" dirty="0"/>
              <a:t>Gestion de l’immunosuppression post SOT</a:t>
            </a:r>
          </a:p>
          <a:p>
            <a:r>
              <a:rPr lang="fr-FR" sz="1600" dirty="0"/>
              <a:t>Pr Sébastien </a:t>
            </a:r>
            <a:r>
              <a:rPr lang="fr-FR" sz="1600" dirty="0" err="1"/>
              <a:t>Dharancy</a:t>
            </a:r>
            <a:br>
              <a:rPr lang="fr-FR" sz="1600" dirty="0"/>
            </a:br>
            <a:r>
              <a:rPr lang="fr-FR" sz="1600" dirty="0" err="1"/>
              <a:t>Sebastien.DHARANCY@chu-lille.fr</a:t>
            </a:r>
            <a:endParaRPr lang="fr-FR" sz="1600" dirty="0"/>
          </a:p>
        </p:txBody>
      </p:sp>
      <p:pic>
        <p:nvPicPr>
          <p:cNvPr id="5" name="Graphique 4" descr="Envoyer avec un remplissage uni">
            <a:extLst>
              <a:ext uri="{FF2B5EF4-FFF2-40B4-BE49-F238E27FC236}">
                <a16:creationId xmlns:a16="http://schemas.microsoft.com/office/drawing/2014/main" id="{70F8BEDE-2642-1582-9E59-6A14E8D6105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6821" y="4500437"/>
            <a:ext cx="233313" cy="233313"/>
          </a:xfrm>
          <a:prstGeom prst="rect">
            <a:avLst/>
          </a:prstGeom>
        </p:spPr>
      </p:pic>
      <p:pic>
        <p:nvPicPr>
          <p:cNvPr id="11" name="Graphique 10" descr="Jouer contour">
            <a:extLst>
              <a:ext uri="{FF2B5EF4-FFF2-40B4-BE49-F238E27FC236}">
                <a16:creationId xmlns:a16="http://schemas.microsoft.com/office/drawing/2014/main" id="{83BE5B9E-8164-E88B-B16C-0777003E8CC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FDD544D-811F-90C2-034C-B62827F807CA}"/>
              </a:ext>
            </a:extLst>
          </p:cNvPr>
          <p:cNvGrpSpPr/>
          <p:nvPr/>
        </p:nvGrpSpPr>
        <p:grpSpPr>
          <a:xfrm>
            <a:off x="559970" y="6207224"/>
            <a:ext cx="343721" cy="343721"/>
            <a:chOff x="559970" y="6207224"/>
            <a:chExt cx="343721" cy="343721"/>
          </a:xfrm>
        </p:grpSpPr>
        <p:sp>
          <p:nvSpPr>
            <p:cNvPr id="16" name="Ellipse 15">
              <a:extLst>
                <a:ext uri="{FF2B5EF4-FFF2-40B4-BE49-F238E27FC236}">
                  <a16:creationId xmlns:a16="http://schemas.microsoft.com/office/drawing/2014/main" id="{2E0D8968-C017-D969-DF0F-15D000E2D228}"/>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9172486-F105-2321-B593-12DAC3DD201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5E7DE62D-D94A-DCC4-1C6C-82FD7A95CEFA}"/>
              </a:ext>
            </a:extLst>
          </p:cNvPr>
          <p:cNvGrpSpPr/>
          <p:nvPr/>
        </p:nvGrpSpPr>
        <p:grpSpPr>
          <a:xfrm>
            <a:off x="993357" y="6207224"/>
            <a:ext cx="343721" cy="343721"/>
            <a:chOff x="993357" y="6207224"/>
            <a:chExt cx="343721" cy="343721"/>
          </a:xfrm>
        </p:grpSpPr>
        <p:sp>
          <p:nvSpPr>
            <p:cNvPr id="19" name="Ellipse 18">
              <a:extLst>
                <a:ext uri="{FF2B5EF4-FFF2-40B4-BE49-F238E27FC236}">
                  <a16:creationId xmlns:a16="http://schemas.microsoft.com/office/drawing/2014/main" id="{DC22A80D-E9A0-1EA8-B045-74A60AC1F61E}"/>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1A49EF7-EEB4-3A66-1A01-771D0BC56C5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8CB50A35-6C09-613D-B950-21385AC3B1C0}"/>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D8E7F3A8-B915-04D3-7A61-4215F66BA229}"/>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BBFD50AF-D4BD-2671-A4A8-8EE3B5AC329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1393844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598BCAC-0B06-02D4-F3C7-B1DE90CE03A4}"/>
              </a:ext>
            </a:extLst>
          </p:cNvPr>
          <p:cNvSpPr>
            <a:spLocks noGrp="1"/>
          </p:cNvSpPr>
          <p:nvPr>
            <p:ph type="title"/>
          </p:nvPr>
        </p:nvSpPr>
        <p:spPr/>
        <p:txBody>
          <a:bodyPr/>
          <a:lstStyle/>
          <a:p>
            <a:r>
              <a:rPr lang="fr-FR" sz="2400" b="1" noProof="0" dirty="0">
                <a:solidFill>
                  <a:schemeClr val="tx2"/>
                </a:solidFill>
              </a:rPr>
              <a:t>Présentation du cas et contexte</a:t>
            </a:r>
            <a:endParaRPr lang="fr-FR" dirty="0"/>
          </a:p>
        </p:txBody>
      </p:sp>
      <p:sp>
        <p:nvSpPr>
          <p:cNvPr id="3" name="Espace réservé du contenu 2">
            <a:extLst>
              <a:ext uri="{FF2B5EF4-FFF2-40B4-BE49-F238E27FC236}">
                <a16:creationId xmlns:a16="http://schemas.microsoft.com/office/drawing/2014/main" id="{17D23034-189B-7D29-93AD-6A5B6E09AB55}"/>
              </a:ext>
            </a:extLst>
          </p:cNvPr>
          <p:cNvSpPr>
            <a:spLocks noGrp="1"/>
          </p:cNvSpPr>
          <p:nvPr>
            <p:ph idx="1"/>
          </p:nvPr>
        </p:nvSpPr>
        <p:spPr>
          <a:xfrm>
            <a:off x="468000" y="2500994"/>
            <a:ext cx="5413454" cy="3075344"/>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b="1" u="none" strike="noStrike" dirty="0">
                <a:solidFill>
                  <a:schemeClr val="accent2"/>
                </a:solidFill>
                <a:effectLst/>
              </a:rPr>
              <a:t>Martine B., 54 ans, </a:t>
            </a:r>
            <a:r>
              <a:rPr lang="fr-FR" sz="1600" dirty="0">
                <a:solidFill>
                  <a:srgbClr val="202122"/>
                </a:solidFill>
              </a:rPr>
              <a:t>a reçu une transplantation combinée foie/rein en 2012 pour</a:t>
            </a:r>
          </a:p>
          <a:p>
            <a:pPr marL="501650" indent="-298450">
              <a:lnSpc>
                <a:spcPct val="110000"/>
              </a:lnSpc>
              <a:spcBef>
                <a:spcPts val="0"/>
              </a:spcBef>
              <a:spcAft>
                <a:spcPts val="800"/>
              </a:spcAft>
              <a:buClr>
                <a:schemeClr val="tx1"/>
              </a:buClr>
              <a:buFont typeface="Police système Courant"/>
              <a:buChar char="-"/>
              <a:defRPr/>
            </a:pPr>
            <a:r>
              <a:rPr lang="fr-FR" sz="1600" dirty="0">
                <a:solidFill>
                  <a:srgbClr val="202122"/>
                </a:solidFill>
              </a:rPr>
              <a:t>Cirrhose décompensée liée à une consommation d’alcool sevrée  </a:t>
            </a:r>
          </a:p>
          <a:p>
            <a:pPr marL="501650" indent="-298450">
              <a:lnSpc>
                <a:spcPct val="110000"/>
              </a:lnSpc>
              <a:spcBef>
                <a:spcPts val="0"/>
              </a:spcBef>
              <a:spcAft>
                <a:spcPts val="800"/>
              </a:spcAft>
              <a:buClr>
                <a:schemeClr val="tx1"/>
              </a:buClr>
              <a:buFont typeface="Police système Courant"/>
              <a:buChar char="-"/>
              <a:defRPr/>
            </a:pPr>
            <a:r>
              <a:rPr lang="fr-FR" sz="1600" dirty="0">
                <a:solidFill>
                  <a:srgbClr val="202122"/>
                </a:solidFill>
              </a:rPr>
              <a:t>Glomérulopathie à </a:t>
            </a:r>
            <a:r>
              <a:rPr lang="fr-FR" sz="1600" dirty="0" err="1">
                <a:solidFill>
                  <a:srgbClr val="202122"/>
                </a:solidFill>
              </a:rPr>
              <a:t>IgA</a:t>
            </a:r>
            <a:r>
              <a:rPr lang="fr-FR" sz="1600" dirty="0">
                <a:solidFill>
                  <a:srgbClr val="202122"/>
                </a:solidFill>
              </a:rPr>
              <a:t> </a:t>
            </a:r>
            <a:r>
              <a:rPr lang="fr-FR" sz="1600" dirty="0" err="1">
                <a:solidFill>
                  <a:srgbClr val="202122"/>
                </a:solidFill>
              </a:rPr>
              <a:t>pré-terminale</a:t>
            </a:r>
            <a:endParaRPr lang="fr-FR" sz="16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Suites immédiates simples, reprise fonctionnelle rapide des 2 greffons</a:t>
            </a:r>
          </a:p>
        </p:txBody>
      </p:sp>
      <p:sp>
        <p:nvSpPr>
          <p:cNvPr id="4" name="Espace réservé pour une image  3">
            <a:extLst>
              <a:ext uri="{FF2B5EF4-FFF2-40B4-BE49-F238E27FC236}">
                <a16:creationId xmlns:a16="http://schemas.microsoft.com/office/drawing/2014/main" id="{2B53A320-B95D-CBD0-29BC-DA741C2A8514}"/>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C7BB4882-5447-DFB9-5D90-BCA307CCF5B3}"/>
              </a:ext>
            </a:extLst>
          </p:cNvPr>
          <p:cNvSpPr>
            <a:spLocks noGrp="1"/>
          </p:cNvSpPr>
          <p:nvPr>
            <p:ph idx="14"/>
          </p:nvPr>
        </p:nvSpPr>
        <p:spPr>
          <a:xfrm>
            <a:off x="6304546" y="2500994"/>
            <a:ext cx="5413454" cy="3075344"/>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Traitement immunosuppresseur (IS) en maintenance : prednisolone 10 mg/j, tacrolimus 4 mg/j, </a:t>
            </a:r>
            <a:r>
              <a:rPr lang="fr-FR" sz="1600" dirty="0" err="1">
                <a:solidFill>
                  <a:srgbClr val="202122"/>
                </a:solidFill>
              </a:rPr>
              <a:t>mycophénolate</a:t>
            </a:r>
            <a:r>
              <a:rPr lang="fr-FR" sz="1600" dirty="0">
                <a:solidFill>
                  <a:srgbClr val="202122"/>
                </a:solidFill>
              </a:rPr>
              <a:t> </a:t>
            </a:r>
            <a:r>
              <a:rPr lang="fr-FR" sz="1600" dirty="0" err="1">
                <a:solidFill>
                  <a:srgbClr val="202122"/>
                </a:solidFill>
              </a:rPr>
              <a:t>mofétil</a:t>
            </a:r>
            <a:r>
              <a:rPr lang="fr-FR" sz="1600" dirty="0">
                <a:solidFill>
                  <a:srgbClr val="202122"/>
                </a:solidFill>
              </a:rPr>
              <a:t> (MMF) 750 mg x2/j</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Hospitalisée en urgence en octobre 2017 pour survenue d’une aphasie transitoire (manque du mot) régressive au bout de 10 minutes). Absence de contexte infectieux (apyrexie, CRP normale)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Suspicion d’AVC. Réalisation d’une IRM cérébrale en urgence</a:t>
            </a:r>
          </a:p>
        </p:txBody>
      </p:sp>
      <p:grpSp>
        <p:nvGrpSpPr>
          <p:cNvPr id="6" name="Groupe 5">
            <a:extLst>
              <a:ext uri="{FF2B5EF4-FFF2-40B4-BE49-F238E27FC236}">
                <a16:creationId xmlns:a16="http://schemas.microsoft.com/office/drawing/2014/main" id="{A996B2F1-CD7E-AFF9-2701-BA1069D4924E}"/>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4DDFE487-3A00-E0CB-3355-988579A14B9C}"/>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2012 &gt; 2017</a:t>
              </a:r>
            </a:p>
          </p:txBody>
        </p:sp>
        <p:sp>
          <p:nvSpPr>
            <p:cNvPr id="8" name="Chevron 7">
              <a:extLst>
                <a:ext uri="{FF2B5EF4-FFF2-40B4-BE49-F238E27FC236}">
                  <a16:creationId xmlns:a16="http://schemas.microsoft.com/office/drawing/2014/main" id="{673A9298-E0BF-9355-9676-F973FC423123}"/>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54718B92-E81E-54BA-C916-AD432F7CC2A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D4415EED-F149-038B-1591-5F052247C37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C5AFDF52-1106-4711-73CA-AFFF36633E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52E541D0-9B34-2C3B-70FF-E7BE784DFD1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42" name="Rounded Rectangle 52">
            <a:extLst>
              <a:ext uri="{FF2B5EF4-FFF2-40B4-BE49-F238E27FC236}">
                <a16:creationId xmlns:a16="http://schemas.microsoft.com/office/drawing/2014/main" id="{0061251C-D603-1DFA-1A16-C4923ECE61BE}"/>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656057B4-01A2-1686-2F6D-3296436A13C1}"/>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E93BE84D-D9FA-2D27-D519-7E65F68AFAA8}"/>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79157B55-8148-4515-5F4D-215B8E117415}"/>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31F6BD03-11BC-F6DC-757A-671B4060242C}"/>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D72B077-53E3-E4D2-4F0C-DA9D9DFA9E21}"/>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20F217D9-CDA1-FA86-11D1-1B0F62452867}"/>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1A251C30-7ED8-F428-0128-CC9F7B43A3B9}"/>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17202C87-0277-D1AC-D7E2-690E8FB011C4}"/>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8AC90E64-BE1A-E966-60B0-C08452B998A5}"/>
              </a:ext>
            </a:extLst>
          </p:cNvPr>
          <p:cNvSpPr txBox="1"/>
          <p:nvPr/>
        </p:nvSpPr>
        <p:spPr>
          <a:xfrm>
            <a:off x="133148" y="6568677"/>
            <a:ext cx="6975989"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protéine C réactive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AVC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accident vasculaire cérébral</a:t>
            </a:r>
          </a:p>
        </p:txBody>
      </p:sp>
      <p:pic>
        <p:nvPicPr>
          <p:cNvPr id="13" name="S.Dharancy - CC1 - Slide 1">
            <a:hlinkClick r:id="" action="ppaction://media"/>
            <a:extLst>
              <a:ext uri="{FF2B5EF4-FFF2-40B4-BE49-F238E27FC236}">
                <a16:creationId xmlns:a16="http://schemas.microsoft.com/office/drawing/2014/main" id="{5A7C430A-D031-11A3-351C-4C26E6713F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023" y="851685"/>
            <a:ext cx="468000" cy="468000"/>
          </a:xfrm>
          <a:prstGeom prst="rect">
            <a:avLst/>
          </a:prstGeom>
        </p:spPr>
      </p:pic>
    </p:spTree>
    <p:extLst>
      <p:ext uri="{BB962C8B-B14F-4D97-AF65-F5344CB8AC3E}">
        <p14:creationId xmlns:p14="http://schemas.microsoft.com/office/powerpoint/2010/main" val="39759303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479C4-7C47-3318-DAAE-5DCBC57789D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36377BC-62DC-E200-35B7-13FA1FCC23EF}"/>
              </a:ext>
            </a:extLst>
          </p:cNvPr>
          <p:cNvSpPr>
            <a:spLocks noGrp="1"/>
          </p:cNvSpPr>
          <p:nvPr>
            <p:ph type="title"/>
          </p:nvPr>
        </p:nvSpPr>
        <p:spPr/>
        <p:txBody>
          <a:bodyPr/>
          <a:lstStyle/>
          <a:p>
            <a:r>
              <a:rPr lang="fr-FR" sz="2400" b="1" noProof="0" dirty="0">
                <a:solidFill>
                  <a:schemeClr val="tx2"/>
                </a:solidFill>
              </a:rPr>
              <a:t>IRM cérébrale initiale</a:t>
            </a:r>
            <a:endParaRPr lang="fr-FR" dirty="0"/>
          </a:p>
        </p:txBody>
      </p:sp>
      <p:sp>
        <p:nvSpPr>
          <p:cNvPr id="69" name="Espace réservé du contenu 68">
            <a:extLst>
              <a:ext uri="{FF2B5EF4-FFF2-40B4-BE49-F238E27FC236}">
                <a16:creationId xmlns:a16="http://schemas.microsoft.com/office/drawing/2014/main" id="{355E33E0-7269-53C9-05C2-4EB1F88F4B36}"/>
              </a:ext>
            </a:extLst>
          </p:cNvPr>
          <p:cNvSpPr>
            <a:spLocks noGrp="1"/>
          </p:cNvSpPr>
          <p:nvPr>
            <p:ph idx="1"/>
          </p:nvPr>
        </p:nvSpPr>
        <p:spPr>
          <a:xfrm>
            <a:off x="468000" y="5241175"/>
            <a:ext cx="11250000" cy="882000"/>
          </a:xfrm>
        </p:spPr>
        <p:txBody>
          <a:bodyPr/>
          <a:lstStyle/>
          <a:p>
            <a:r>
              <a:rPr lang="fr-FR" sz="1400" dirty="0"/>
              <a:t>Plages en hypersignal FLAIR hétérogènes et des prises de contraste de la substance sous-corticale et profonde frontales bilatérales et temporale gauche. Lésions antérieures du corps calleux, prenant le contraste. Lésion de la partie inférieure de la tête du noyau caudé droit. Hémorragie sous-arachnoïdienne </a:t>
            </a:r>
            <a:r>
              <a:rPr lang="fr-FR" sz="1400" dirty="0" err="1"/>
              <a:t>sulcale</a:t>
            </a:r>
            <a:r>
              <a:rPr lang="fr-FR" sz="1400" dirty="0"/>
              <a:t> multifocale en </a:t>
            </a:r>
            <a:r>
              <a:rPr lang="fr-FR" sz="1400" dirty="0" err="1"/>
              <a:t>fronto</a:t>
            </a:r>
            <a:r>
              <a:rPr lang="fr-FR" sz="1400" dirty="0"/>
              <a:t>-pariétal bilatéral et en temporal interne gauche. Prise de contraste </a:t>
            </a:r>
            <a:r>
              <a:rPr lang="fr-FR" sz="1400" dirty="0" err="1"/>
              <a:t>leptoméningée</a:t>
            </a:r>
            <a:r>
              <a:rPr lang="fr-FR" sz="1400" dirty="0"/>
              <a:t> du sillon central gauche et un sillon occipital droit. Stabilité en taille du système ventriculaire.</a:t>
            </a:r>
          </a:p>
          <a:p>
            <a:endParaRPr lang="fr-FR" dirty="0"/>
          </a:p>
        </p:txBody>
      </p:sp>
      <p:sp>
        <p:nvSpPr>
          <p:cNvPr id="70" name="Espace réservé pour une image  69">
            <a:extLst>
              <a:ext uri="{FF2B5EF4-FFF2-40B4-BE49-F238E27FC236}">
                <a16:creationId xmlns:a16="http://schemas.microsoft.com/office/drawing/2014/main" id="{2DDB84E8-11F6-8AAA-441B-81DAEE2F3D91}"/>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14D6CB0E-0BCC-2C7B-B3E7-6801757517E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DF06DD35-DA95-0DAF-9552-E1295942FAF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8" name="Chevron 7">
              <a:extLst>
                <a:ext uri="{FF2B5EF4-FFF2-40B4-BE49-F238E27FC236}">
                  <a16:creationId xmlns:a16="http://schemas.microsoft.com/office/drawing/2014/main" id="{5806910B-D160-327D-6C7B-2599E1C9C3C0}"/>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F3555D08-E301-B502-2183-F2DAC7799E69}"/>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2BFAB174-FC4A-226A-06E6-EC004389E6A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6C6BCAAE-F7E9-BE33-A777-D0F92D86764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3C43705E-001D-B072-73D1-1716A7D880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grpSp>
        <p:nvGrpSpPr>
          <p:cNvPr id="60" name="Groupe 59">
            <a:extLst>
              <a:ext uri="{FF2B5EF4-FFF2-40B4-BE49-F238E27FC236}">
                <a16:creationId xmlns:a16="http://schemas.microsoft.com/office/drawing/2014/main" id="{A8056DF3-E702-0D66-E3CB-8FD7BBBAB902}"/>
              </a:ext>
            </a:extLst>
          </p:cNvPr>
          <p:cNvGrpSpPr/>
          <p:nvPr/>
        </p:nvGrpSpPr>
        <p:grpSpPr>
          <a:xfrm>
            <a:off x="8397752" y="1658111"/>
            <a:ext cx="3320248" cy="3437850"/>
            <a:chOff x="7714695" y="1595791"/>
            <a:chExt cx="3320248" cy="3437850"/>
          </a:xfrm>
        </p:grpSpPr>
        <p:pic>
          <p:nvPicPr>
            <p:cNvPr id="61" name="Image 60">
              <a:extLst>
                <a:ext uri="{FF2B5EF4-FFF2-40B4-BE49-F238E27FC236}">
                  <a16:creationId xmlns:a16="http://schemas.microsoft.com/office/drawing/2014/main" id="{759FB9DE-2F3D-D2BA-7B83-F7A95269ADF4}"/>
                </a:ext>
              </a:extLst>
            </p:cNvPr>
            <p:cNvPicPr>
              <a:picLocks noChangeAspect="1"/>
            </p:cNvPicPr>
            <p:nvPr/>
          </p:nvPicPr>
          <p:blipFill rotWithShape="1">
            <a:blip r:embed="rId4"/>
            <a:srcRect l="32184" t="25349" r="28349"/>
            <a:stretch/>
          </p:blipFill>
          <p:spPr>
            <a:xfrm>
              <a:off x="7714695" y="1595791"/>
              <a:ext cx="3320248" cy="3437850"/>
            </a:xfrm>
            <a:prstGeom prst="rect">
              <a:avLst/>
            </a:prstGeom>
          </p:spPr>
        </p:pic>
        <p:sp>
          <p:nvSpPr>
            <p:cNvPr id="62" name="Rectangle : coins arrondis 61">
              <a:extLst>
                <a:ext uri="{FF2B5EF4-FFF2-40B4-BE49-F238E27FC236}">
                  <a16:creationId xmlns:a16="http://schemas.microsoft.com/office/drawing/2014/main" id="{D2C4988F-AD81-AF84-C902-F1FC63364C74}"/>
                </a:ext>
              </a:extLst>
            </p:cNvPr>
            <p:cNvSpPr/>
            <p:nvPr/>
          </p:nvSpPr>
          <p:spPr>
            <a:xfrm rot="19792943">
              <a:off x="8255658" y="2320079"/>
              <a:ext cx="1189713" cy="810800"/>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3" name="Groupe 62">
            <a:extLst>
              <a:ext uri="{FF2B5EF4-FFF2-40B4-BE49-F238E27FC236}">
                <a16:creationId xmlns:a16="http://schemas.microsoft.com/office/drawing/2014/main" id="{A491D011-22E7-2C57-D86C-02EFB7D7ABDB}"/>
              </a:ext>
            </a:extLst>
          </p:cNvPr>
          <p:cNvGrpSpPr/>
          <p:nvPr/>
        </p:nvGrpSpPr>
        <p:grpSpPr>
          <a:xfrm>
            <a:off x="4339661" y="1658111"/>
            <a:ext cx="3320248" cy="3437850"/>
            <a:chOff x="4057095" y="1595791"/>
            <a:chExt cx="3320248" cy="3437850"/>
          </a:xfrm>
        </p:grpSpPr>
        <p:pic>
          <p:nvPicPr>
            <p:cNvPr id="64" name="Image 63">
              <a:extLst>
                <a:ext uri="{FF2B5EF4-FFF2-40B4-BE49-F238E27FC236}">
                  <a16:creationId xmlns:a16="http://schemas.microsoft.com/office/drawing/2014/main" id="{78DCA6E4-D4BA-A574-A9A2-735E826CC015}"/>
                </a:ext>
              </a:extLst>
            </p:cNvPr>
            <p:cNvPicPr>
              <a:picLocks noChangeAspect="1"/>
            </p:cNvPicPr>
            <p:nvPr/>
          </p:nvPicPr>
          <p:blipFill rotWithShape="1">
            <a:blip r:embed="rId5"/>
            <a:srcRect l="13289" t="27701" r="18628" b="1805"/>
            <a:stretch/>
          </p:blipFill>
          <p:spPr>
            <a:xfrm>
              <a:off x="4057095" y="1595791"/>
              <a:ext cx="3320248" cy="3437850"/>
            </a:xfrm>
            <a:prstGeom prst="rect">
              <a:avLst/>
            </a:prstGeom>
          </p:spPr>
        </p:pic>
        <p:sp>
          <p:nvSpPr>
            <p:cNvPr id="65" name="Rectangle : coins arrondis 64">
              <a:extLst>
                <a:ext uri="{FF2B5EF4-FFF2-40B4-BE49-F238E27FC236}">
                  <a16:creationId xmlns:a16="http://schemas.microsoft.com/office/drawing/2014/main" id="{2C25215A-BE8F-56B2-5786-1FA7C5A265D7}"/>
                </a:ext>
              </a:extLst>
            </p:cNvPr>
            <p:cNvSpPr/>
            <p:nvPr/>
          </p:nvSpPr>
          <p:spPr>
            <a:xfrm rot="16012088">
              <a:off x="5052298" y="2499113"/>
              <a:ext cx="1189713" cy="810800"/>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6" name="Groupe 65">
            <a:extLst>
              <a:ext uri="{FF2B5EF4-FFF2-40B4-BE49-F238E27FC236}">
                <a16:creationId xmlns:a16="http://schemas.microsoft.com/office/drawing/2014/main" id="{524CEB2B-CB9B-3629-125C-2069898C8159}"/>
              </a:ext>
            </a:extLst>
          </p:cNvPr>
          <p:cNvGrpSpPr/>
          <p:nvPr/>
        </p:nvGrpSpPr>
        <p:grpSpPr>
          <a:xfrm>
            <a:off x="467999" y="1658111"/>
            <a:ext cx="3133818" cy="3437850"/>
            <a:chOff x="585925" y="1595791"/>
            <a:chExt cx="3133818" cy="3437850"/>
          </a:xfrm>
        </p:grpSpPr>
        <p:pic>
          <p:nvPicPr>
            <p:cNvPr id="67" name="Image 66">
              <a:extLst>
                <a:ext uri="{FF2B5EF4-FFF2-40B4-BE49-F238E27FC236}">
                  <a16:creationId xmlns:a16="http://schemas.microsoft.com/office/drawing/2014/main" id="{08B75FCC-FF43-7139-FC07-72B8AF18C678}"/>
                </a:ext>
              </a:extLst>
            </p:cNvPr>
            <p:cNvPicPr>
              <a:picLocks noChangeAspect="1"/>
            </p:cNvPicPr>
            <p:nvPr/>
          </p:nvPicPr>
          <p:blipFill rotWithShape="1">
            <a:blip r:embed="rId6"/>
            <a:srcRect l="18568" t="19650" r="17172" b="9856"/>
            <a:stretch/>
          </p:blipFill>
          <p:spPr>
            <a:xfrm>
              <a:off x="585925" y="1595791"/>
              <a:ext cx="3133818" cy="3437850"/>
            </a:xfrm>
            <a:prstGeom prst="rect">
              <a:avLst/>
            </a:prstGeom>
          </p:spPr>
        </p:pic>
        <p:sp>
          <p:nvSpPr>
            <p:cNvPr id="68" name="Rectangle : coins arrondis 67">
              <a:extLst>
                <a:ext uri="{FF2B5EF4-FFF2-40B4-BE49-F238E27FC236}">
                  <a16:creationId xmlns:a16="http://schemas.microsoft.com/office/drawing/2014/main" id="{D0775CB6-0B2E-FC8C-892C-CA62A27B98F3}"/>
                </a:ext>
              </a:extLst>
            </p:cNvPr>
            <p:cNvSpPr/>
            <p:nvPr/>
          </p:nvSpPr>
          <p:spPr>
            <a:xfrm rot="16012088">
              <a:off x="1276337" y="2185779"/>
              <a:ext cx="1189713" cy="1157588"/>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5" name="ZoneTexte 4">
            <a:extLst>
              <a:ext uri="{FF2B5EF4-FFF2-40B4-BE49-F238E27FC236}">
                <a16:creationId xmlns:a16="http://schemas.microsoft.com/office/drawing/2014/main" id="{54EA1A0D-EB56-2DC8-64C0-F83F547FB4A3}"/>
              </a:ext>
            </a:extLst>
          </p:cNvPr>
          <p:cNvSpPr txBox="1"/>
          <p:nvPr/>
        </p:nvSpPr>
        <p:spPr>
          <a:xfrm>
            <a:off x="468000" y="6483600"/>
            <a:ext cx="7638156"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imagerie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par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résonance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magnétique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3" name="S.Dharancy - CC1 - Slide 3">
            <a:hlinkClick r:id="" action="ppaction://media"/>
            <a:extLst>
              <a:ext uri="{FF2B5EF4-FFF2-40B4-BE49-F238E27FC236}">
                <a16:creationId xmlns:a16="http://schemas.microsoft.com/office/drawing/2014/main" id="{5AE4B9E7-1BE2-A092-64DA-4E8145A6FA0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2463227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29304-41AD-667B-F73B-88B200D767A8}"/>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217C30D-FB32-14EB-AF28-745AEBC58766}"/>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E1A80D4C-6339-396C-E64C-9E487AB791EC}"/>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Leuco-encéphalopathie multifocale progressive (LEMP)</a:t>
            </a:r>
          </a:p>
        </p:txBody>
      </p:sp>
      <p:sp>
        <p:nvSpPr>
          <p:cNvPr id="12" name="Rectangle : coins arrondis 11">
            <a:extLst>
              <a:ext uri="{FF2B5EF4-FFF2-40B4-BE49-F238E27FC236}">
                <a16:creationId xmlns:a16="http://schemas.microsoft.com/office/drawing/2014/main" id="{C719FD57-1567-935B-FED5-D430A7996AC3}"/>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AB17373E-E738-2A7D-64E7-BE0052670D7B}"/>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C285AAEF-95E2-FDDE-D782-3781173F4448}"/>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5393D10B-40B2-B4DA-442F-C213CFDDCAB2}"/>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Abcès  </a:t>
              </a:r>
            </a:p>
          </p:txBody>
        </p:sp>
        <p:sp>
          <p:nvSpPr>
            <p:cNvPr id="16" name="Rectangle : coins arrondis 15">
              <a:extLst>
                <a:ext uri="{FF2B5EF4-FFF2-40B4-BE49-F238E27FC236}">
                  <a16:creationId xmlns:a16="http://schemas.microsoft.com/office/drawing/2014/main" id="{FC080D72-DDB9-0243-77DB-84A16D8F3E9C}"/>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FA73284-92D9-D062-447B-9C021910234C}"/>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2CB5D02F-19BB-F40B-F3BA-7E27EDE0F8FB}"/>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9ACFDF84-3588-EE2F-10C1-7111B022F236}"/>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Lésions ischémiques d’AVC </a:t>
              </a:r>
            </a:p>
          </p:txBody>
        </p:sp>
        <p:sp>
          <p:nvSpPr>
            <p:cNvPr id="20" name="Rectangle : coins arrondis 19">
              <a:extLst>
                <a:ext uri="{FF2B5EF4-FFF2-40B4-BE49-F238E27FC236}">
                  <a16:creationId xmlns:a16="http://schemas.microsoft.com/office/drawing/2014/main" id="{1FCEF0E4-8F08-F4F9-CEC8-51D87327BBEF}"/>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ADAB937D-565D-9FC3-DEC6-E01D9B8388F9}"/>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49F3C1CE-02E7-D90C-AD98-C9A3E7D9C178}"/>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A2BE89D6-93FD-3AC1-24FC-619EFD65285A}"/>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Métastases</a:t>
              </a:r>
            </a:p>
          </p:txBody>
        </p:sp>
        <p:sp>
          <p:nvSpPr>
            <p:cNvPr id="24" name="Rectangle : coins arrondis 23">
              <a:extLst>
                <a:ext uri="{FF2B5EF4-FFF2-40B4-BE49-F238E27FC236}">
                  <a16:creationId xmlns:a16="http://schemas.microsoft.com/office/drawing/2014/main" id="{B7154984-976C-E9E2-22A7-B6B62E129132}"/>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A39EDA9-7838-57CD-758D-1CD4F29B09B9}"/>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F44417F9-942A-2264-AD42-56EF74625B8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3DC9A9FB-1523-AA65-0BC4-AD3C50FF97D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selon vous le principal diagnostic différentiel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LPT qui a été suspecté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95BBF3CD-F340-D55F-8CE2-8478B6A9AB0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A0ADF2F5-F8F0-D5A1-AC72-B97C3CB23EDA}"/>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AVC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accident vasculaire cérébral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a:t>
            </a:r>
          </a:p>
        </p:txBody>
      </p:sp>
      <p:grpSp>
        <p:nvGrpSpPr>
          <p:cNvPr id="2" name="Groupe 1">
            <a:extLst>
              <a:ext uri="{FF2B5EF4-FFF2-40B4-BE49-F238E27FC236}">
                <a16:creationId xmlns:a16="http://schemas.microsoft.com/office/drawing/2014/main" id="{D90F7BC9-F44C-D70F-EE8F-F565C2590365}"/>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8A9D86E5-EDE4-479F-0DFD-B5F9DA1EAD34}"/>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4" name="Chevron 3">
              <a:extLst>
                <a:ext uri="{FF2B5EF4-FFF2-40B4-BE49-F238E27FC236}">
                  <a16:creationId xmlns:a16="http://schemas.microsoft.com/office/drawing/2014/main" id="{64289294-41BF-AE67-A772-FDCEEC31ECAD}"/>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4D8C435C-10AF-132E-B161-438F0A9F24E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E7D61B79-FE6F-1E57-B787-A11C5070828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5901558B-81B3-4DB4-78CF-6D76BC720FA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581823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6766E-94B6-2C59-A5B7-D264EC53B0F5}"/>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70213846-64D2-2BCA-B6BD-B39C827261FC}"/>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0C5EE0D5-B595-CBD3-C337-5A38B327A5AD}"/>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Leuco-encéphalopathie multifocale progressive (LEMP)</a:t>
            </a:r>
          </a:p>
        </p:txBody>
      </p:sp>
      <p:sp>
        <p:nvSpPr>
          <p:cNvPr id="12" name="Rectangle : coins arrondis 11">
            <a:extLst>
              <a:ext uri="{FF2B5EF4-FFF2-40B4-BE49-F238E27FC236}">
                <a16:creationId xmlns:a16="http://schemas.microsoft.com/office/drawing/2014/main" id="{EF3CEEFF-DE90-5CC0-3C09-BB6AFA61B5C3}"/>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D529202-461C-4247-FFD3-CFDFF045D098}"/>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A00600CC-B617-86AE-0497-78267CCA821F}"/>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7DB9496E-5DB9-39C9-DB6F-69B302675D85}"/>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Abcès  </a:t>
              </a:r>
            </a:p>
          </p:txBody>
        </p:sp>
        <p:sp>
          <p:nvSpPr>
            <p:cNvPr id="16" name="Rectangle : coins arrondis 15">
              <a:extLst>
                <a:ext uri="{FF2B5EF4-FFF2-40B4-BE49-F238E27FC236}">
                  <a16:creationId xmlns:a16="http://schemas.microsoft.com/office/drawing/2014/main" id="{8706E6BC-8A5A-EF84-AFEB-D4E1968394CE}"/>
                </a:ext>
              </a:extLst>
            </p:cNvPr>
            <p:cNvSpPr/>
            <p:nvPr/>
          </p:nvSpPr>
          <p:spPr>
            <a:xfrm>
              <a:off x="3885983" y="3237425"/>
              <a:ext cx="1491192" cy="394266"/>
            </a:xfrm>
            <a:prstGeom prst="roundRect">
              <a:avLst>
                <a:gd name="adj" fmla="val 50000"/>
              </a:avLst>
            </a:prstGeom>
            <a:solidFill>
              <a:srgbClr val="CFDDE0"/>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B70A033-4AC9-C5A0-2771-946550D6DB52}"/>
                </a:ext>
              </a:extLst>
            </p:cNvPr>
            <p:cNvSpPr/>
            <p:nvPr/>
          </p:nvSpPr>
          <p:spPr>
            <a:xfrm rot="10800000">
              <a:off x="4528392" y="3729863"/>
              <a:ext cx="206375" cy="86132"/>
            </a:xfrm>
            <a:prstGeom prst="triangle">
              <a:avLst/>
            </a:prstGeom>
            <a:solidFill>
              <a:srgbClr val="CFDDE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B5763E29-2643-0D06-21D8-3B2E6E015570}"/>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208E0BC2-6C0D-489D-30FA-6594A7886E5D}"/>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Lésions ischémiques d’AVC </a:t>
              </a:r>
            </a:p>
          </p:txBody>
        </p:sp>
        <p:sp>
          <p:nvSpPr>
            <p:cNvPr id="20" name="Rectangle : coins arrondis 19">
              <a:extLst>
                <a:ext uri="{FF2B5EF4-FFF2-40B4-BE49-F238E27FC236}">
                  <a16:creationId xmlns:a16="http://schemas.microsoft.com/office/drawing/2014/main" id="{A9A9B323-09C5-BE6E-8A14-09A133DF836D}"/>
                </a:ext>
              </a:extLst>
            </p:cNvPr>
            <p:cNvSpPr/>
            <p:nvPr/>
          </p:nvSpPr>
          <p:spPr>
            <a:xfrm>
              <a:off x="6752783" y="3237425"/>
              <a:ext cx="1491192" cy="394266"/>
            </a:xfrm>
            <a:prstGeom prst="roundRect">
              <a:avLst>
                <a:gd name="adj" fmla="val 50000"/>
              </a:avLst>
            </a:prstGeom>
            <a:solidFill>
              <a:srgbClr val="CFDDE0"/>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DCEACA9-204A-76FC-E9DA-B452E7C3CB7A}"/>
                </a:ext>
              </a:extLst>
            </p:cNvPr>
            <p:cNvSpPr/>
            <p:nvPr/>
          </p:nvSpPr>
          <p:spPr>
            <a:xfrm rot="10800000">
              <a:off x="7395192" y="3729863"/>
              <a:ext cx="206375" cy="86132"/>
            </a:xfrm>
            <a:prstGeom prst="triangle">
              <a:avLst/>
            </a:prstGeom>
            <a:solidFill>
              <a:srgbClr val="CFDDE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89D7D4C2-D2B7-47CA-7C1B-C5DF18B20B5D}"/>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C5D6037F-101B-B04A-A831-01476ABA267F}"/>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Métastases</a:t>
              </a:r>
            </a:p>
          </p:txBody>
        </p:sp>
        <p:sp>
          <p:nvSpPr>
            <p:cNvPr id="24" name="Rectangle : coins arrondis 23">
              <a:extLst>
                <a:ext uri="{FF2B5EF4-FFF2-40B4-BE49-F238E27FC236}">
                  <a16:creationId xmlns:a16="http://schemas.microsoft.com/office/drawing/2014/main" id="{D1C051EF-106F-320E-14F5-EF2A19C38D8F}"/>
                </a:ext>
              </a:extLst>
            </p:cNvPr>
            <p:cNvSpPr/>
            <p:nvPr/>
          </p:nvSpPr>
          <p:spPr>
            <a:xfrm>
              <a:off x="9619583" y="3237425"/>
              <a:ext cx="1491192" cy="394266"/>
            </a:xfrm>
            <a:prstGeom prst="roundRect">
              <a:avLst>
                <a:gd name="adj" fmla="val 50000"/>
              </a:avLst>
            </a:prstGeom>
            <a:solidFill>
              <a:srgbClr val="CFDDE0"/>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0F9C291-1A01-F10A-D375-FF5D690E7691}"/>
                </a:ext>
              </a:extLst>
            </p:cNvPr>
            <p:cNvSpPr/>
            <p:nvPr/>
          </p:nvSpPr>
          <p:spPr>
            <a:xfrm rot="10800000">
              <a:off x="10261992" y="3729863"/>
              <a:ext cx="206375" cy="86132"/>
            </a:xfrm>
            <a:prstGeom prst="triangle">
              <a:avLst/>
            </a:prstGeom>
            <a:solidFill>
              <a:srgbClr val="CFDDE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BE1872D5-1B89-CE27-39E3-6B399CDD122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0E7F64D5-3E32-4A53-20A6-841D6A0AED8E}"/>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selon vous le principal diagnostic différentiel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LPT qui a été suspecté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073E4397-E041-6FA5-87D4-10BC4F2AC0E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2" name="ZoneTexte 1">
            <a:extLst>
              <a:ext uri="{FF2B5EF4-FFF2-40B4-BE49-F238E27FC236}">
                <a16:creationId xmlns:a16="http://schemas.microsoft.com/office/drawing/2014/main" id="{388B901A-F790-F03B-D63D-854CF896BFC1}"/>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AVC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accident vasculaire cérébral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a:t>
            </a:r>
          </a:p>
        </p:txBody>
      </p:sp>
      <p:grpSp>
        <p:nvGrpSpPr>
          <p:cNvPr id="3" name="Groupe 2">
            <a:extLst>
              <a:ext uri="{FF2B5EF4-FFF2-40B4-BE49-F238E27FC236}">
                <a16:creationId xmlns:a16="http://schemas.microsoft.com/office/drawing/2014/main" id="{3F79C59F-B5F4-C8EB-C585-C3EA23E2A3D0}"/>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E488D6C-CDDA-EF64-D4AC-1F1A01AD936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6" name="Chevron 5">
              <a:extLst>
                <a:ext uri="{FF2B5EF4-FFF2-40B4-BE49-F238E27FC236}">
                  <a16:creationId xmlns:a16="http://schemas.microsoft.com/office/drawing/2014/main" id="{73EA8436-EB0C-3622-0B25-0A1EA757279B}"/>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7" name="Chevron 6">
              <a:extLst>
                <a:ext uri="{FF2B5EF4-FFF2-40B4-BE49-F238E27FC236}">
                  <a16:creationId xmlns:a16="http://schemas.microsoft.com/office/drawing/2014/main" id="{D1609731-E771-DFA9-7689-9EF289DDF02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78093CE1-33AC-DBC5-661E-8A868514B80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E7B079F-DD4A-6DAD-1E93-BF7CDB032FD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S.Dharancy - CC1 - Slide 5">
            <a:hlinkClick r:id="" action="ppaction://media"/>
            <a:extLst>
              <a:ext uri="{FF2B5EF4-FFF2-40B4-BE49-F238E27FC236}">
                <a16:creationId xmlns:a16="http://schemas.microsoft.com/office/drawing/2014/main" id="{370BD000-4359-BA47-9B7B-0FD4E18570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28776"/>
            <a:ext cx="468000" cy="468000"/>
          </a:xfrm>
          <a:prstGeom prst="rect">
            <a:avLst/>
          </a:prstGeom>
        </p:spPr>
      </p:pic>
    </p:spTree>
    <p:extLst>
      <p:ext uri="{BB962C8B-B14F-4D97-AF65-F5344CB8AC3E}">
        <p14:creationId xmlns:p14="http://schemas.microsoft.com/office/powerpoint/2010/main" val="151359332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8CC0B-8D7B-C09D-A351-5213B60D553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BBC7C56-78BA-B4FD-1A10-1ED50080F23D}"/>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3" name="Espace réservé du contenu 2">
            <a:extLst>
              <a:ext uri="{FF2B5EF4-FFF2-40B4-BE49-F238E27FC236}">
                <a16:creationId xmlns:a16="http://schemas.microsoft.com/office/drawing/2014/main" id="{C9D3EF9D-D309-CAB2-BC43-20C9C3A6CB77}"/>
              </a:ext>
            </a:extLst>
          </p:cNvPr>
          <p:cNvSpPr>
            <a:spLocks noGrp="1"/>
          </p:cNvSpPr>
          <p:nvPr>
            <p:ph idx="1"/>
          </p:nvPr>
        </p:nvSpPr>
        <p:spPr>
          <a:xfrm>
            <a:off x="468000" y="1958211"/>
            <a:ext cx="11250000" cy="2315456"/>
          </a:xfrm>
        </p:spPr>
        <p:txBody>
          <a:bodyPr>
            <a:normAutofit/>
          </a:bodyPr>
          <a:lstStyle/>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La recherche d’ADN du </a:t>
            </a:r>
            <a:r>
              <a:rPr lang="fr-FR" sz="2000" b="1" dirty="0" err="1">
                <a:solidFill>
                  <a:schemeClr val="accent2"/>
                </a:solidFill>
              </a:rPr>
              <a:t>Polyomavirus</a:t>
            </a:r>
            <a:r>
              <a:rPr lang="fr-FR" sz="2000" b="1" dirty="0">
                <a:solidFill>
                  <a:schemeClr val="accent2"/>
                </a:solidFill>
              </a:rPr>
              <a:t> JC </a:t>
            </a:r>
            <a:r>
              <a:rPr lang="fr-FR" sz="2000" dirty="0">
                <a:solidFill>
                  <a:srgbClr val="202122"/>
                </a:solidFill>
              </a:rPr>
              <a:t>est revenue négative dans le LCR</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Dans l’hypothèse d’un lymphome, la sérologie virale du VIH est négative, la PCR EBV est positive à </a:t>
            </a:r>
            <a:r>
              <a:rPr lang="fr-FR" sz="2000" b="1" dirty="0">
                <a:solidFill>
                  <a:schemeClr val="accent2"/>
                </a:solidFill>
              </a:rPr>
              <a:t>3,95 Log </a:t>
            </a:r>
            <a:r>
              <a:rPr lang="fr-FR" sz="2000" dirty="0">
                <a:solidFill>
                  <a:srgbClr val="202122"/>
                </a:solidFill>
              </a:rPr>
              <a:t>(8500 UI/</a:t>
            </a:r>
            <a:r>
              <a:rPr lang="fr-FR" sz="2000" dirty="0" err="1">
                <a:solidFill>
                  <a:srgbClr val="202122"/>
                </a:solidFill>
              </a:rPr>
              <a:t>mL</a:t>
            </a:r>
            <a:r>
              <a:rPr lang="fr-FR" sz="2000" dirty="0">
                <a:solidFill>
                  <a:srgbClr val="202122"/>
                </a:solidFill>
              </a:rPr>
              <a:t>)</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Biopsie stéréotaxique </a:t>
            </a:r>
          </a:p>
        </p:txBody>
      </p:sp>
      <p:sp>
        <p:nvSpPr>
          <p:cNvPr id="19" name="Espace réservé pour une image  18">
            <a:extLst>
              <a:ext uri="{FF2B5EF4-FFF2-40B4-BE49-F238E27FC236}">
                <a16:creationId xmlns:a16="http://schemas.microsoft.com/office/drawing/2014/main" id="{6744ECB7-7983-A207-8A66-89E67A07E8E1}"/>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467A7D44-B733-F570-02BA-3729841C7C0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41" name="ZoneTexte 40">
            <a:extLst>
              <a:ext uri="{FF2B5EF4-FFF2-40B4-BE49-F238E27FC236}">
                <a16:creationId xmlns:a16="http://schemas.microsoft.com/office/drawing/2014/main" id="{2C3CCFCB-69A7-F086-2498-38C717E3188A}"/>
              </a:ext>
            </a:extLst>
          </p:cNvPr>
          <p:cNvSpPr txBox="1"/>
          <p:nvPr/>
        </p:nvSpPr>
        <p:spPr>
          <a:xfrm>
            <a:off x="233999" y="6435234"/>
            <a:ext cx="86755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désoxyrubonucléique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organisation mondiale de la santé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Polyomavirus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polymavirus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John Cunningham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de l'immunodéficience humaine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liquide céphalorachidien</a:t>
            </a:r>
          </a:p>
        </p:txBody>
      </p:sp>
      <p:grpSp>
        <p:nvGrpSpPr>
          <p:cNvPr id="23" name="Groupe 22">
            <a:extLst>
              <a:ext uri="{FF2B5EF4-FFF2-40B4-BE49-F238E27FC236}">
                <a16:creationId xmlns:a16="http://schemas.microsoft.com/office/drawing/2014/main" id="{7EB0A671-7EA0-E3AC-B23B-CB59E0296D90}"/>
              </a:ext>
            </a:extLst>
          </p:cNvPr>
          <p:cNvGrpSpPr/>
          <p:nvPr/>
        </p:nvGrpSpPr>
        <p:grpSpPr>
          <a:xfrm>
            <a:off x="723982" y="4273667"/>
            <a:ext cx="10346538" cy="537235"/>
            <a:chOff x="468000" y="4881287"/>
            <a:chExt cx="10346538" cy="537235"/>
          </a:xfrm>
        </p:grpSpPr>
        <p:sp>
          <p:nvSpPr>
            <p:cNvPr id="42" name="Rounded Rectangle 52">
              <a:extLst>
                <a:ext uri="{FF2B5EF4-FFF2-40B4-BE49-F238E27FC236}">
                  <a16:creationId xmlns:a16="http://schemas.microsoft.com/office/drawing/2014/main" id="{F6169A6A-C890-9E04-7C4D-95AC959A6FD1}"/>
                </a:ext>
              </a:extLst>
            </p:cNvPr>
            <p:cNvSpPr/>
            <p:nvPr/>
          </p:nvSpPr>
          <p:spPr>
            <a:xfrm>
              <a:off x="468000" y="4881287"/>
              <a:ext cx="10346538"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93713" marR="0" lvl="0" indent="-3175"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Lymphoprolifération</a:t>
              </a: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post-transplantation, polymorphe, EBV+ selon OMS 2008.</a:t>
              </a:r>
            </a:p>
          </p:txBody>
        </p:sp>
        <p:pic>
          <p:nvPicPr>
            <p:cNvPr id="22" name="Espace réservé pour une image  20" descr="Cercle avec flèche gauche avec un remplissage uni">
              <a:extLst>
                <a:ext uri="{FF2B5EF4-FFF2-40B4-BE49-F238E27FC236}">
                  <a16:creationId xmlns:a16="http://schemas.microsoft.com/office/drawing/2014/main" id="{C31CB737-8528-9CCC-B593-881CB17CE7A0}"/>
                </a:ext>
              </a:extLst>
            </p:cNvPr>
            <p:cNvPicPr>
              <a:picLocks noChangeAspect="1"/>
            </p:cNvPicPr>
            <p:nvPr/>
          </p:nvPicPr>
          <p:blipFill>
            <a:blip r:embed="rId4">
              <a:extLst>
                <a:ext uri="{96DAC541-7B7A-43D3-8B79-37D633B846F1}">
                  <asvg:svgBlip xmlns:asvg="http://schemas.microsoft.com/office/drawing/2016/SVG/main" r:embed="rId5"/>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grpSp>
        <p:nvGrpSpPr>
          <p:cNvPr id="4" name="Groupe 3">
            <a:extLst>
              <a:ext uri="{FF2B5EF4-FFF2-40B4-BE49-F238E27FC236}">
                <a16:creationId xmlns:a16="http://schemas.microsoft.com/office/drawing/2014/main" id="{6EBE161D-2BD2-86DC-9C1E-5C9FF2479758}"/>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DD8EACB5-6D62-A6DA-E768-F1B9A0A1490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6" name="Chevron 5">
              <a:extLst>
                <a:ext uri="{FF2B5EF4-FFF2-40B4-BE49-F238E27FC236}">
                  <a16:creationId xmlns:a16="http://schemas.microsoft.com/office/drawing/2014/main" id="{7FDFEA96-189A-7EAE-5730-0610FE9C4BA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7" name="Chevron 6">
              <a:extLst>
                <a:ext uri="{FF2B5EF4-FFF2-40B4-BE49-F238E27FC236}">
                  <a16:creationId xmlns:a16="http://schemas.microsoft.com/office/drawing/2014/main" id="{1E1FCEE1-C7E4-9C66-5F74-8169A42CD91F}"/>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CF5DA50-808D-7406-D1D7-D04535BC8DB3}"/>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61857D6E-7FBC-2749-FF79-255CC8413B1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S.Dharancy - CC1 - Slide 6">
            <a:hlinkClick r:id="" action="ppaction://media"/>
            <a:extLst>
              <a:ext uri="{FF2B5EF4-FFF2-40B4-BE49-F238E27FC236}">
                <a16:creationId xmlns:a16="http://schemas.microsoft.com/office/drawing/2014/main" id="{AE3D9F20-F72C-70F5-544D-6FE3DB97B6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25255326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6D25A-C335-E3A6-D209-F52E819FE2E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ADD426F-DBE6-FE84-74F3-9E0B8F16270A}"/>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C9A051A7-B6DB-522F-BC21-3159EB7783FF}"/>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782D25F4-B7EF-106C-3C98-F6B9D956E03D}"/>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Monothérapie Rituximab </a:t>
              </a:r>
            </a:p>
          </p:txBody>
        </p:sp>
        <p:sp>
          <p:nvSpPr>
            <p:cNvPr id="12" name="Rectangle : coins arrondis 11">
              <a:extLst>
                <a:ext uri="{FF2B5EF4-FFF2-40B4-BE49-F238E27FC236}">
                  <a16:creationId xmlns:a16="http://schemas.microsoft.com/office/drawing/2014/main" id="{FE8D0037-1ED1-FA75-672B-A4057A1D3221}"/>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D3EF3E53-BA74-835F-1436-22C92ED16CE4}"/>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ECD92DCB-4C6A-647B-457E-A8E2EE4669CC}"/>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7EFBCB7F-D7EE-E742-743C-0E40AC079379}"/>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Abstention thérapeutique </a:t>
              </a:r>
            </a:p>
          </p:txBody>
        </p:sp>
        <p:sp>
          <p:nvSpPr>
            <p:cNvPr id="16" name="Rectangle : coins arrondis 15">
              <a:extLst>
                <a:ext uri="{FF2B5EF4-FFF2-40B4-BE49-F238E27FC236}">
                  <a16:creationId xmlns:a16="http://schemas.microsoft.com/office/drawing/2014/main" id="{95711C56-203F-E880-725B-D5AA7D6804B5}"/>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05A5BC17-9FE5-BE7A-F9DA-55E22273593C}"/>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186C4D2F-F8B1-9DD2-E660-645CD92C682F}"/>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098E0D9E-4A99-5FA7-0AF0-650C0514AA85}"/>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Protocole R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mini-CHOP </a:t>
              </a:r>
            </a:p>
          </p:txBody>
        </p:sp>
        <p:sp>
          <p:nvSpPr>
            <p:cNvPr id="20" name="Rectangle : coins arrondis 19">
              <a:extLst>
                <a:ext uri="{FF2B5EF4-FFF2-40B4-BE49-F238E27FC236}">
                  <a16:creationId xmlns:a16="http://schemas.microsoft.com/office/drawing/2014/main" id="{6286D104-62F8-8BDC-5855-3B9BCFA3633F}"/>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C3AD72C-C8C6-FA2F-3889-8691B0FACD49}"/>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516EAC8F-8F7B-70F8-F7BF-6CE310143BA2}"/>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39A33CE2-6D15-10AB-B140-77333DD5DAF9}"/>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Protocole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C0CB2EBE-F397-C73D-2210-EEB22BCFAA7F}"/>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98F7C1F-52C9-1F09-A643-842131313CBD}"/>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2FF0606-D37D-F0CF-5538-269CAB6D537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BF0F79F-C8C6-AFD0-0B56-00FF4BB0806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C47AECC6-256D-FD9E-C352-800D9C5089AC}"/>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rituximab méthotrexate </a:t>
            </a:r>
            <a:r>
              <a:rPr kumimoji="0" lang="fr-FR" sz="1000" b="0" i="1" u="none" strike="noStrike" kern="1200" cap="none" spc="0" normalizeH="0" baseline="0" noProof="0" dirty="0" err="1">
                <a:ln>
                  <a:noFill/>
                </a:ln>
                <a:solidFill>
                  <a:srgbClr val="003D64"/>
                </a:solidFill>
                <a:effectLst/>
                <a:uLnTx/>
                <a:uFillTx/>
                <a:latin typeface="Century Gothic" panose="020F0302020204030204"/>
                <a:ea typeface="+mn-ea"/>
                <a:cs typeface="+mn-cs"/>
              </a:rPr>
              <a:t>procarbazine</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 vinc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ristine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réunion de concertation pluridisciplinaire </a:t>
            </a:r>
          </a:p>
        </p:txBody>
      </p:sp>
      <p:grpSp>
        <p:nvGrpSpPr>
          <p:cNvPr id="45" name="Groupe 44">
            <a:extLst>
              <a:ext uri="{FF2B5EF4-FFF2-40B4-BE49-F238E27FC236}">
                <a16:creationId xmlns:a16="http://schemas.microsoft.com/office/drawing/2014/main" id="{22054284-C7B4-B630-01FB-53E3DC550623}"/>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FD4AF1E0-5D6C-60BA-4C8F-C1AE4D56E57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47" name="Chevron 46">
              <a:extLst>
                <a:ext uri="{FF2B5EF4-FFF2-40B4-BE49-F238E27FC236}">
                  <a16:creationId xmlns:a16="http://schemas.microsoft.com/office/drawing/2014/main" id="{EBFD56E7-4BD7-F15A-C8AF-1ED82167CA92}"/>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FFF2EE1B-1BCB-25D6-1E9B-0D5A81874AB6}"/>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F79431A6-7E93-932E-2B90-CFB42E9EE6B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B9890032-9742-606B-03A6-1F5FF9FFA36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DEFE0671-9ECC-D706-FA7A-407CAF19955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option thérapeutique peut-on proposer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lors de la RCP Lymphome ? </a:t>
            </a:r>
          </a:p>
        </p:txBody>
      </p:sp>
      <p:grpSp>
        <p:nvGrpSpPr>
          <p:cNvPr id="14" name="Groupe 13">
            <a:extLst>
              <a:ext uri="{FF2B5EF4-FFF2-40B4-BE49-F238E27FC236}">
                <a16:creationId xmlns:a16="http://schemas.microsoft.com/office/drawing/2014/main" id="{D3B45932-D82C-C8E3-DDBC-1942A8728F82}"/>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C39E0925-EB67-FA4C-D73B-49BFEBB671A3}"/>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Protocole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R-MPV</a:t>
              </a:r>
            </a:p>
          </p:txBody>
        </p:sp>
        <p:sp>
          <p:nvSpPr>
            <p:cNvPr id="8" name="Rectangle : coins arrondis 7">
              <a:extLst>
                <a:ext uri="{FF2B5EF4-FFF2-40B4-BE49-F238E27FC236}">
                  <a16:creationId xmlns:a16="http://schemas.microsoft.com/office/drawing/2014/main" id="{3ACFBEB3-69F4-6A2E-8459-2E21FD9460E3}"/>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6F4D676-CDCF-7AD8-8685-D4B86B665CA1}"/>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909096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FC89E-215E-A8F8-A2D7-A39863C315FF}"/>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B80348CA-D2A3-F926-A6D5-9472DA85C71B}"/>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437A5D69-5D87-CA1D-A62A-ABE7639FD050}"/>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90A7296A-BE3C-2782-9CF0-F1C1D2561193}"/>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Monothérapie Rituximab </a:t>
              </a:r>
            </a:p>
          </p:txBody>
        </p:sp>
        <p:sp>
          <p:nvSpPr>
            <p:cNvPr id="12" name="Rectangle : coins arrondis 11">
              <a:extLst>
                <a:ext uri="{FF2B5EF4-FFF2-40B4-BE49-F238E27FC236}">
                  <a16:creationId xmlns:a16="http://schemas.microsoft.com/office/drawing/2014/main" id="{8A9E49F5-21E2-508F-9491-37D6145B1E1F}"/>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7E7EBEC-8693-7E1E-4008-8B5CA0B7736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7F578226-B119-729A-5C7C-4849321C5BE0}"/>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BC38688D-3F1F-B0BB-8986-D7330CE465C0}"/>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Abstention thérapeutique </a:t>
              </a:r>
            </a:p>
          </p:txBody>
        </p:sp>
        <p:sp>
          <p:nvSpPr>
            <p:cNvPr id="16" name="Rectangle : coins arrondis 15">
              <a:extLst>
                <a:ext uri="{FF2B5EF4-FFF2-40B4-BE49-F238E27FC236}">
                  <a16:creationId xmlns:a16="http://schemas.microsoft.com/office/drawing/2014/main" id="{2D528140-69A8-E146-7ACC-1A3CB8EE0EA7}"/>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AED9CD0-EECB-4BAA-FE74-18632771D4E5}"/>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5B99DAB4-8F27-9226-2265-E28C2F0F48B0}"/>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9A457665-D14E-D593-0A1F-7DCFF03B28E6}"/>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Protocole R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mini-CHOP </a:t>
              </a:r>
            </a:p>
          </p:txBody>
        </p:sp>
        <p:sp>
          <p:nvSpPr>
            <p:cNvPr id="20" name="Rectangle : coins arrondis 19">
              <a:extLst>
                <a:ext uri="{FF2B5EF4-FFF2-40B4-BE49-F238E27FC236}">
                  <a16:creationId xmlns:a16="http://schemas.microsoft.com/office/drawing/2014/main" id="{FBC2FCB0-E1AF-FC9A-2E2B-5373AD08EAC7}"/>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F295248-E259-E729-AA4B-186F3F03EE8C}"/>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24D9C12A-523D-69DE-7D51-FD5E87EDA055}"/>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36D3946A-2C01-832D-A29A-D4ED07431862}"/>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Protocole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ED5DD055-D762-7876-2CBA-338D53BEFF9C}"/>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4AAAC973-F3F4-0383-CDB3-ECEA5CB3EA8D}"/>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A56AA84-7100-9E2D-2E6F-9E92640D1C61}"/>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1613FBF-EBA2-AE1F-673F-197ED8FE732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E29E5AC9-1984-E790-1EBF-48A756C2C1E3}"/>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rituximab méthotrexate </a:t>
            </a:r>
            <a:r>
              <a:rPr kumimoji="0" lang="fr-FR" sz="1000" b="0" i="1" u="none" strike="noStrike" kern="1200" cap="none" spc="0" normalizeH="0" baseline="0" noProof="0" dirty="0" err="1">
                <a:ln>
                  <a:noFill/>
                </a:ln>
                <a:solidFill>
                  <a:srgbClr val="003D64"/>
                </a:solidFill>
                <a:effectLst/>
                <a:uLnTx/>
                <a:uFillTx/>
                <a:latin typeface="Century Gothic" panose="020F0302020204030204"/>
                <a:ea typeface="+mn-ea"/>
                <a:cs typeface="+mn-cs"/>
              </a:rPr>
              <a:t>procarbazine</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 vincristine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réuni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on de concertation pluridisciplinaire </a:t>
            </a:r>
          </a:p>
        </p:txBody>
      </p:sp>
      <p:grpSp>
        <p:nvGrpSpPr>
          <p:cNvPr id="45" name="Groupe 44">
            <a:extLst>
              <a:ext uri="{FF2B5EF4-FFF2-40B4-BE49-F238E27FC236}">
                <a16:creationId xmlns:a16="http://schemas.microsoft.com/office/drawing/2014/main" id="{F05198D3-34A1-6E6A-807B-3C2939146FA5}"/>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7A1B6A04-9C59-7C12-1AE4-6C17F54236F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47" name="Chevron 46">
              <a:extLst>
                <a:ext uri="{FF2B5EF4-FFF2-40B4-BE49-F238E27FC236}">
                  <a16:creationId xmlns:a16="http://schemas.microsoft.com/office/drawing/2014/main" id="{87799104-7AE6-FC07-2E04-129F6B5723E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EAC80968-E0B4-F47E-9FA7-4C42A7BBEF65}"/>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8689CBBB-6C5F-42E8-D9F3-FB6435C3A0B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CC3AB12D-08E6-B95B-FF85-B69EF1997B4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9E22BCD1-2D95-3664-DAF2-41D119F43F4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option thérapeutique peut-on proposer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lors de la RCP Lymphome ? </a:t>
            </a:r>
          </a:p>
        </p:txBody>
      </p:sp>
      <p:grpSp>
        <p:nvGrpSpPr>
          <p:cNvPr id="14" name="Groupe 13">
            <a:extLst>
              <a:ext uri="{FF2B5EF4-FFF2-40B4-BE49-F238E27FC236}">
                <a16:creationId xmlns:a16="http://schemas.microsoft.com/office/drawing/2014/main" id="{CB7DC5F5-6210-DF37-5BB4-F2D0E99C40E0}"/>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288E6009-737E-1960-4BA5-D6E66D7A22A5}"/>
                </a:ext>
              </a:extLst>
            </p:cNvPr>
            <p:cNvSpPr/>
            <p:nvPr/>
          </p:nvSpPr>
          <p:spPr>
            <a:xfrm>
              <a:off x="70616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Protocole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R-MPV</a:t>
              </a:r>
            </a:p>
          </p:txBody>
        </p:sp>
        <p:sp>
          <p:nvSpPr>
            <p:cNvPr id="8" name="Rectangle : coins arrondis 7">
              <a:extLst>
                <a:ext uri="{FF2B5EF4-FFF2-40B4-BE49-F238E27FC236}">
                  <a16:creationId xmlns:a16="http://schemas.microsoft.com/office/drawing/2014/main" id="{220F64F1-FEED-B09C-E48E-BFD6E2450FCE}"/>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FEE0A45-2498-50AA-104C-03C9210BC3EC}"/>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2" name="S.Dharancy - CC1 - Slide 8">
            <a:hlinkClick r:id="" action="ppaction://media"/>
            <a:extLst>
              <a:ext uri="{FF2B5EF4-FFF2-40B4-BE49-F238E27FC236}">
                <a16:creationId xmlns:a16="http://schemas.microsoft.com/office/drawing/2014/main" id="{1C7345B3-81BB-10BE-1F2B-6D3D6614BC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4727"/>
            <a:ext cx="468000" cy="468000"/>
          </a:xfrm>
          <a:prstGeom prst="rect">
            <a:avLst/>
          </a:prstGeom>
        </p:spPr>
      </p:pic>
    </p:spTree>
    <p:extLst>
      <p:ext uri="{BB962C8B-B14F-4D97-AF65-F5344CB8AC3E}">
        <p14:creationId xmlns:p14="http://schemas.microsoft.com/office/powerpoint/2010/main" val="388919123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F9778-CEBC-4F2B-AF84-72D5C8C58EC1}"/>
            </a:ext>
          </a:extLst>
        </p:cNvPr>
        <p:cNvGrpSpPr/>
        <p:nvPr/>
      </p:nvGrpSpPr>
      <p:grpSpPr>
        <a:xfrm>
          <a:off x="0" y="0"/>
          <a:ext cx="0" cy="0"/>
          <a:chOff x="0" y="0"/>
          <a:chExt cx="0" cy="0"/>
        </a:xfrm>
      </p:grpSpPr>
      <p:sp>
        <p:nvSpPr>
          <p:cNvPr id="9" name="Titre 1">
            <a:extLst>
              <a:ext uri="{FF2B5EF4-FFF2-40B4-BE49-F238E27FC236}">
                <a16:creationId xmlns:a16="http://schemas.microsoft.com/office/drawing/2014/main" id="{EB31ED4C-C457-3D2D-271C-9844177F40BB}"/>
              </a:ext>
            </a:extLst>
          </p:cNvPr>
          <p:cNvSpPr txBox="1">
            <a:spLocks/>
          </p:cNvSpPr>
          <p:nvPr/>
        </p:nvSpPr>
        <p:spPr>
          <a:xfrm>
            <a:off x="1095817" y="160412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15875" algn="ctr" defTabSz="914400" rtl="0" eaLnBrk="1" fontAlgn="auto" latinLnBrk="0" hangingPunct="1">
              <a:lnSpc>
                <a:spcPct val="126518"/>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option thérapeutique peut-on proposer lors de la RCP Lymphome ? </a:t>
            </a:r>
          </a:p>
        </p:txBody>
      </p:sp>
      <p:sp>
        <p:nvSpPr>
          <p:cNvPr id="3" name="Titre 2">
            <a:extLst>
              <a:ext uri="{FF2B5EF4-FFF2-40B4-BE49-F238E27FC236}">
                <a16:creationId xmlns:a16="http://schemas.microsoft.com/office/drawing/2014/main" id="{E6D81276-E542-63BA-0261-E56C58903B21}"/>
              </a:ext>
            </a:extLst>
          </p:cNvPr>
          <p:cNvSpPr>
            <a:spLocks noGrp="1"/>
          </p:cNvSpPr>
          <p:nvPr>
            <p:ph type="title"/>
          </p:nvPr>
        </p:nvSpPr>
        <p:spPr/>
        <p:txBody>
          <a:bodyPr/>
          <a:lstStyle/>
          <a:p>
            <a:r>
              <a:rPr lang="fr-FR" dirty="0"/>
              <a:t>Proposition thérapeutique RCP</a:t>
            </a:r>
          </a:p>
        </p:txBody>
      </p:sp>
      <p:sp>
        <p:nvSpPr>
          <p:cNvPr id="6" name="Espace réservé pour une image  5">
            <a:extLst>
              <a:ext uri="{FF2B5EF4-FFF2-40B4-BE49-F238E27FC236}">
                <a16:creationId xmlns:a16="http://schemas.microsoft.com/office/drawing/2014/main" id="{A687610C-4708-B7CF-FB36-0232CD400BE3}"/>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4E4150EA-4C49-428E-16A3-4400D5C8059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8" name="Rounded Rectangle 52">
            <a:extLst>
              <a:ext uri="{FF2B5EF4-FFF2-40B4-BE49-F238E27FC236}">
                <a16:creationId xmlns:a16="http://schemas.microsoft.com/office/drawing/2014/main" id="{624FEC27-5D61-FD02-58AF-B594E7E40342}"/>
              </a:ext>
            </a:extLst>
          </p:cNvPr>
          <p:cNvSpPr/>
          <p:nvPr/>
        </p:nvSpPr>
        <p:spPr>
          <a:xfrm>
            <a:off x="2726820" y="1125172"/>
            <a:ext cx="7699880" cy="444392"/>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C000"/>
                </a:solidFill>
                <a:effectLst/>
                <a:uLnTx/>
                <a:uFillTx/>
                <a:latin typeface="Century Gothic" panose="020B0502020202020204" pitchFamily="34" charset="0"/>
                <a:ea typeface="+mn-ea"/>
                <a:cs typeface="+mn-cs"/>
              </a:rPr>
              <a:t>Commentaires sur la réponse à la </a:t>
            </a: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Forme libre 3">
            <a:extLst>
              <a:ext uri="{FF2B5EF4-FFF2-40B4-BE49-F238E27FC236}">
                <a16:creationId xmlns:a16="http://schemas.microsoft.com/office/drawing/2014/main" id="{14C913A4-3741-AE0D-4A89-C170209A706E}"/>
              </a:ext>
            </a:extLst>
          </p:cNvPr>
          <p:cNvSpPr/>
          <p:nvPr/>
        </p:nvSpPr>
        <p:spPr>
          <a:xfrm>
            <a:off x="0" y="2131501"/>
            <a:ext cx="12192000" cy="392639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612000"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de type</a:t>
            </a: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R-MPV </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associant en cycle de 28 jours</a:t>
            </a:r>
          </a:p>
          <a:p>
            <a:pPr marL="768350" marR="0" lvl="1" indent="-311150" algn="l" defTabSz="914400" rtl="0" eaLnBrk="1" fontAlgn="auto" latinLnBrk="0" hangingPunct="1">
              <a:lnSpc>
                <a:spcPct val="110000"/>
              </a:lnSpc>
              <a:spcBef>
                <a:spcPts val="0"/>
              </a:spcBef>
              <a:spcAft>
                <a:spcPts val="300"/>
              </a:spcAft>
              <a:buClrTx/>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à raison de 375 mg/m² à J1.</a:t>
            </a:r>
          </a:p>
          <a:p>
            <a:pPr marL="768350" marR="0" lvl="1" indent="-311150" algn="l" defTabSz="914400" rtl="0" eaLnBrk="1" fontAlgn="auto" latinLnBrk="0" hangingPunct="1">
              <a:lnSpc>
                <a:spcPct val="110000"/>
              </a:lnSpc>
              <a:spcBef>
                <a:spcPts val="0"/>
              </a:spcBef>
              <a:spcAft>
                <a:spcPts val="300"/>
              </a:spcAft>
              <a:buClrTx/>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Méthotrexate à raison de 2.500 mg/m² à J1 et J14.</a:t>
            </a:r>
          </a:p>
          <a:p>
            <a:pPr marL="768350" marR="0" lvl="1" indent="-311150" algn="l" defTabSz="914400" rtl="0" eaLnBrk="1" fontAlgn="auto" latinLnBrk="0" hangingPunct="1">
              <a:lnSpc>
                <a:spcPct val="110000"/>
              </a:lnSpc>
              <a:spcBef>
                <a:spcPts val="0"/>
              </a:spcBef>
              <a:spcAft>
                <a:spcPts val="300"/>
              </a:spcAft>
              <a:buClrTx/>
              <a:buSzTx/>
              <a:buFont typeface="Police système Courant"/>
              <a:buChar char="-"/>
              <a:tabLst/>
              <a:defRPr/>
            </a:pP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Procarbazine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à raison de 100 mg/m² à J1, à J7.</a:t>
            </a:r>
          </a:p>
          <a:p>
            <a:pPr marL="768350" marR="0" lvl="1" indent="-311150" algn="l" defTabSz="914400" rtl="0" eaLnBrk="1" fontAlgn="auto" latinLnBrk="0" hangingPunct="1">
              <a:lnSpc>
                <a:spcPct val="110000"/>
              </a:lnSpc>
              <a:spcBef>
                <a:spcPts val="0"/>
              </a:spcBef>
              <a:spcAft>
                <a:spcPts val="1200"/>
              </a:spcAft>
              <a:buClrTx/>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Vincristine à raison de 1,4 mg/m² à J1.</a:t>
            </a:r>
          </a:p>
          <a:p>
            <a:pPr marL="342900" marR="0" lvl="0" indent="-342900" algn="l" defTabSz="914400" rtl="0" eaLnBrk="1" fontAlgn="auto" latinLnBrk="0" hangingPunct="1">
              <a:lnSpc>
                <a:spcPct val="110000"/>
              </a:lnSpc>
              <a:spcBef>
                <a:spcPts val="0"/>
              </a:spcBef>
              <a:spcAft>
                <a:spcPts val="12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En fonction de la tolérance, 4 cycles de R-MPV sont proposés suivis de 2 cycles d’</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aracytine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haute dose.</a:t>
            </a:r>
          </a:p>
        </p:txBody>
      </p:sp>
      <p:sp>
        <p:nvSpPr>
          <p:cNvPr id="5" name="ZoneTexte 4">
            <a:extLst>
              <a:ext uri="{FF2B5EF4-FFF2-40B4-BE49-F238E27FC236}">
                <a16:creationId xmlns:a16="http://schemas.microsoft.com/office/drawing/2014/main" id="{2D06A528-B8A4-B473-A59D-0DA429438A81}"/>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a:ln>
                  <a:noFill/>
                </a:ln>
                <a:solidFill>
                  <a:srgbClr val="003D64"/>
                </a:solidFill>
                <a:effectLst/>
                <a:uLnTx/>
                <a:uFillTx/>
                <a:latin typeface="Century Gothic" panose="020F0302020204030204"/>
                <a:ea typeface="+mn-ea"/>
                <a:cs typeface="+mn-cs"/>
              </a:rPr>
              <a:t>rituximab </a:t>
            </a:r>
            <a:r>
              <a:rPr kumimoji="0" lang="en-GB" sz="1000" b="0" i="1" u="none" strike="noStrike" kern="1200" cap="none" spc="0" normalizeH="0" baseline="0" noProof="0" dirty="0" err="1">
                <a:ln>
                  <a:noFill/>
                </a:ln>
                <a:solidFill>
                  <a:srgbClr val="003D64"/>
                </a:solidFill>
                <a:effectLst/>
                <a:uLnTx/>
                <a:uFillTx/>
                <a:latin typeface="Century Gothic" panose="020F0302020204030204"/>
                <a:ea typeface="+mn-ea"/>
                <a:cs typeface="+mn-cs"/>
              </a:rPr>
              <a:t>méthotrexate</a:t>
            </a:r>
            <a:r>
              <a:rPr kumimoji="0" lang="en-GB" sz="1000" b="0" i="1" u="none" strike="noStrike" kern="1200" cap="none" spc="0" normalizeH="0" baseline="0" noProof="0" dirty="0">
                <a:ln>
                  <a:noFill/>
                </a:ln>
                <a:solidFill>
                  <a:srgbClr val="003D64"/>
                </a:solidFill>
                <a:effectLst/>
                <a:uLnTx/>
                <a:uFillTx/>
                <a:latin typeface="Century Gothic" panose="020F0302020204030204"/>
                <a:ea typeface="+mn-ea"/>
                <a:cs typeface="+mn-cs"/>
              </a:rPr>
              <a:t> procarbazine vincristine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6C33375F-69F4-8562-309C-C3004731744A}"/>
              </a:ext>
            </a:extLst>
          </p:cNvPr>
          <p:cNvGrpSpPr/>
          <p:nvPr/>
        </p:nvGrpSpPr>
        <p:grpSpPr>
          <a:xfrm>
            <a:off x="-1" y="0"/>
            <a:ext cx="12192001" cy="213160"/>
            <a:chOff x="-1" y="0"/>
            <a:chExt cx="12192001" cy="213160"/>
          </a:xfrm>
        </p:grpSpPr>
        <p:sp>
          <p:nvSpPr>
            <p:cNvPr id="10" name="Signalisation droite 9">
              <a:extLst>
                <a:ext uri="{FF2B5EF4-FFF2-40B4-BE49-F238E27FC236}">
                  <a16:creationId xmlns:a16="http://schemas.microsoft.com/office/drawing/2014/main" id="{EA0A64D4-A80A-3A6C-A890-877EEF2D6CD4}"/>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11" name="Chevron 10">
              <a:extLst>
                <a:ext uri="{FF2B5EF4-FFF2-40B4-BE49-F238E27FC236}">
                  <a16:creationId xmlns:a16="http://schemas.microsoft.com/office/drawing/2014/main" id="{B1928281-3F2B-6FB8-B1C2-A6EE4608E450}"/>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F1080D8C-147D-53D6-AA5A-06DA115458F9}"/>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B27A67C-CF0F-662C-0178-303D3D9E45EB}"/>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Rectangle 13">
              <a:extLst>
                <a:ext uri="{FF2B5EF4-FFF2-40B4-BE49-F238E27FC236}">
                  <a16:creationId xmlns:a16="http://schemas.microsoft.com/office/drawing/2014/main" id="{C2547E9B-F5DA-50A1-F850-5794F7CF89F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5" name="S.Dharancy - CC1 - Slide 9">
            <a:hlinkClick r:id="" action="ppaction://media"/>
            <a:extLst>
              <a:ext uri="{FF2B5EF4-FFF2-40B4-BE49-F238E27FC236}">
                <a16:creationId xmlns:a16="http://schemas.microsoft.com/office/drawing/2014/main" id="{A32E8DF6-9B5D-AD23-3F96-EB9F359B40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27235133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4EE48-2B5F-D1B3-22EF-C0D500B740B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A6E3825-A847-E7D9-AB9D-6C342B9FF9AA}"/>
              </a:ext>
            </a:extLst>
          </p:cNvPr>
          <p:cNvSpPr>
            <a:spLocks noGrp="1"/>
          </p:cNvSpPr>
          <p:nvPr>
            <p:ph type="title"/>
          </p:nvPr>
        </p:nvSpPr>
        <p:spPr/>
        <p:txBody>
          <a:bodyPr/>
          <a:lstStyle/>
          <a:p>
            <a:r>
              <a:rPr lang="fr-FR" dirty="0"/>
              <a:t>Incidence LPT après transplantation d’organe solide</a:t>
            </a:r>
          </a:p>
        </p:txBody>
      </p:sp>
      <p:sp>
        <p:nvSpPr>
          <p:cNvPr id="4" name="Espace réservé pour une image  3">
            <a:extLst>
              <a:ext uri="{FF2B5EF4-FFF2-40B4-BE49-F238E27FC236}">
                <a16:creationId xmlns:a16="http://schemas.microsoft.com/office/drawing/2014/main" id="{E7488A3B-8234-1114-B1C4-A3520157FD5B}"/>
              </a:ext>
            </a:extLst>
          </p:cNvPr>
          <p:cNvSpPr>
            <a:spLocks noGrp="1"/>
          </p:cNvSpPr>
          <p:nvPr>
            <p:ph type="pic" sz="quarter" idx="13"/>
          </p:nvPr>
        </p:nvSpPr>
        <p:spPr/>
        <p:txBody>
          <a:bodyPr/>
          <a:lstStyle/>
          <a:p>
            <a:endParaRPr lang="fr-FR"/>
          </a:p>
        </p:txBody>
      </p:sp>
      <p:sp>
        <p:nvSpPr>
          <p:cNvPr id="5" name="ZoneTexte 4">
            <a:extLst>
              <a:ext uri="{FF2B5EF4-FFF2-40B4-BE49-F238E27FC236}">
                <a16:creationId xmlns:a16="http://schemas.microsoft.com/office/drawing/2014/main" id="{25FFBE62-50BB-0C43-1250-4F52AF71AE2D}"/>
              </a:ext>
            </a:extLst>
          </p:cNvPr>
          <p:cNvSpPr txBox="1"/>
          <p:nvPr/>
        </p:nvSpPr>
        <p:spPr>
          <a:xfrm>
            <a:off x="173367" y="6268972"/>
            <a:ext cx="6109854"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Abbas F, et al. World J Transplant. 2020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Feb</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28;10(2):29-46.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HSCT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Greffe de cellules souches hématopoïétiques </a:t>
            </a:r>
          </a:p>
        </p:txBody>
      </p:sp>
      <p:grpSp>
        <p:nvGrpSpPr>
          <p:cNvPr id="9" name="Groupe 8">
            <a:extLst>
              <a:ext uri="{FF2B5EF4-FFF2-40B4-BE49-F238E27FC236}">
                <a16:creationId xmlns:a16="http://schemas.microsoft.com/office/drawing/2014/main" id="{95988CDE-3E55-798A-4586-15555255C774}"/>
              </a:ext>
            </a:extLst>
          </p:cNvPr>
          <p:cNvGrpSpPr/>
          <p:nvPr/>
        </p:nvGrpSpPr>
        <p:grpSpPr>
          <a:xfrm>
            <a:off x="1072468" y="1311866"/>
            <a:ext cx="9803694" cy="4631734"/>
            <a:chOff x="1502878" y="1453756"/>
            <a:chExt cx="9186244" cy="4340021"/>
          </a:xfrm>
        </p:grpSpPr>
        <p:pic>
          <p:nvPicPr>
            <p:cNvPr id="6" name="Picture 2" descr="Figure 1">
              <a:extLst>
                <a:ext uri="{FF2B5EF4-FFF2-40B4-BE49-F238E27FC236}">
                  <a16:creationId xmlns:a16="http://schemas.microsoft.com/office/drawing/2014/main" id="{EE4BB861-7F2E-CE02-3E56-3947AEB09CC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31"/>
            <a:stretch/>
          </p:blipFill>
          <p:spPr bwMode="auto">
            <a:xfrm>
              <a:off x="1502878" y="1453756"/>
              <a:ext cx="9186244" cy="434002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 coins arrondis 6">
              <a:extLst>
                <a:ext uri="{FF2B5EF4-FFF2-40B4-BE49-F238E27FC236}">
                  <a16:creationId xmlns:a16="http://schemas.microsoft.com/office/drawing/2014/main" id="{F3F0E906-6C09-828B-6DAE-7AE54D1D20F5}"/>
                </a:ext>
              </a:extLst>
            </p:cNvPr>
            <p:cNvSpPr/>
            <p:nvPr/>
          </p:nvSpPr>
          <p:spPr>
            <a:xfrm>
              <a:off x="3522927" y="1927913"/>
              <a:ext cx="1071016" cy="2928638"/>
            </a:xfrm>
            <a:prstGeom prst="roundRect">
              <a:avLst>
                <a:gd name="adj" fmla="val 9924"/>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 name="ZoneTexte 7">
              <a:extLst>
                <a:ext uri="{FF2B5EF4-FFF2-40B4-BE49-F238E27FC236}">
                  <a16:creationId xmlns:a16="http://schemas.microsoft.com/office/drawing/2014/main" id="{99F26479-ABC1-38D7-C77C-2CDC02C0F016}"/>
                </a:ext>
              </a:extLst>
            </p:cNvPr>
            <p:cNvSpPr txBox="1"/>
            <p:nvPr/>
          </p:nvSpPr>
          <p:spPr>
            <a:xfrm>
              <a:off x="1713380" y="1758636"/>
              <a:ext cx="683797"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p:txBody>
        </p:sp>
      </p:grpSp>
      <p:sp>
        <p:nvSpPr>
          <p:cNvPr id="11" name="Titre 1">
            <a:extLst>
              <a:ext uri="{FF2B5EF4-FFF2-40B4-BE49-F238E27FC236}">
                <a16:creationId xmlns:a16="http://schemas.microsoft.com/office/drawing/2014/main" id="{5BA0CD0C-3736-E793-475C-116679EB0FA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pic>
        <p:nvPicPr>
          <p:cNvPr id="3" name="S.Dharancy - CC1 - Slide 10">
            <a:hlinkClick r:id="" action="ppaction://media"/>
            <a:extLst>
              <a:ext uri="{FF2B5EF4-FFF2-40B4-BE49-F238E27FC236}">
                <a16:creationId xmlns:a16="http://schemas.microsoft.com/office/drawing/2014/main" id="{5861EB88-A93E-70F0-4A6A-D6F7259668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5935378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94E5D-4FEC-8902-218D-D15B7A442885}"/>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CFEB6E3-8E57-095B-E974-2A37D8152AFC}"/>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4EFB62FF-DC67-F0F8-FD36-9AEFE4C92AAF}"/>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DABB1811-EA8C-306C-744D-EB1C518E34F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AE77654-F6B0-1730-CFCE-38A69A52EDC0}"/>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1019C144-4508-400A-55C5-096C2D934A05}"/>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0F3E6E4B-B70A-CE97-0948-D083F5CDE197}"/>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ACN - MPA avec poursuite corticothérapie  </a:t>
              </a:r>
            </a:p>
          </p:txBody>
        </p:sp>
        <p:sp>
          <p:nvSpPr>
            <p:cNvPr id="16" name="Rectangle : coins arrondis 15">
              <a:extLst>
                <a:ext uri="{FF2B5EF4-FFF2-40B4-BE49-F238E27FC236}">
                  <a16:creationId xmlns:a16="http://schemas.microsoft.com/office/drawing/2014/main" id="{9F17DF48-FEC3-CD99-4057-15946319A803}"/>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E3C8D5B-8D4B-8415-9973-B60721B74D8D}"/>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A7718029-1E10-B214-9C2E-1EE7384BDAAD}"/>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A3A39F0F-9202-A70D-FB4C-2E2D189D418F}"/>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F1C5D3A-D87D-D3D1-3A21-908382B29EC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C67E218-EA2C-140C-8990-880FBF281681}"/>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299605EC-BBC9-7272-64B1-C06AD5303A53}"/>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1F3AA1AD-9B85-D67B-91D3-084CDDF98A88}"/>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6696CB94-27B8-ECBC-E194-889DFDE2F671}"/>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F797631-1DB1-E696-8056-EB1A301E2831}"/>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467AA57-1A79-A985-9590-7A55BB01863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518A2AC5-03B8-4F84-9C66-1D7ECED6498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DAA19E43-D3C4-FE63-3763-6D4E6259C11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5D114D3F-C0E0-E8AB-A6A6-A91BDB3652BB}"/>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5" name="Groupe 44">
            <a:extLst>
              <a:ext uri="{FF2B5EF4-FFF2-40B4-BE49-F238E27FC236}">
                <a16:creationId xmlns:a16="http://schemas.microsoft.com/office/drawing/2014/main" id="{86C9C480-FB45-D78B-CF34-4538571F6466}"/>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01418CCA-BBF6-9C71-43B9-E6D6A490D04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47" name="Chevron 46">
              <a:extLst>
                <a:ext uri="{FF2B5EF4-FFF2-40B4-BE49-F238E27FC236}">
                  <a16:creationId xmlns:a16="http://schemas.microsoft.com/office/drawing/2014/main" id="{63A94754-5F6F-55D8-D70D-11708C704C2C}"/>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D2008F54-ECEB-F936-5CE5-958F5D1369CF}"/>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797FAA13-37A3-DBDE-53B0-49B295EE29D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D9431BB4-F91A-78A0-BCE6-072505DB2C9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3135585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454372-CE30-E072-085B-475F22D03FC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D92E7E9B-7C36-EA8D-D01E-BC735DCF652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22ADFFE5-B2E1-0983-0781-6C27F0773847}"/>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42353632-46A5-2551-7914-A3A9C5724936}"/>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C1AD626-AECE-A454-E1F0-340CD343FA00}"/>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328F3783-DD37-F16A-6411-030552675506}"/>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A6379B17-078F-97A3-5CEA-1604E776D82E}"/>
                </a:ext>
              </a:extLst>
            </p:cNvPr>
            <p:cNvSpPr/>
            <p:nvPr/>
          </p:nvSpPr>
          <p:spPr>
            <a:xfrm>
              <a:off x="33348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Arrêt ACN - MPA avec poursuite corticothérapie  </a:t>
              </a:r>
            </a:p>
          </p:txBody>
        </p:sp>
        <p:sp>
          <p:nvSpPr>
            <p:cNvPr id="16" name="Rectangle : coins arrondis 15">
              <a:extLst>
                <a:ext uri="{FF2B5EF4-FFF2-40B4-BE49-F238E27FC236}">
                  <a16:creationId xmlns:a16="http://schemas.microsoft.com/office/drawing/2014/main" id="{D23C8900-DF36-8486-8BEC-E7AAE8F65C1D}"/>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AE41849-7FBA-224F-DFBC-6F2524BD13EF}"/>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DC8E13EB-EE7F-5697-9D8E-5B2F7D3EAA8E}"/>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4E2D13BF-C56E-09DE-A14D-AEA7C549963E}"/>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7EB0B259-B4C1-C046-619B-E558905EC54A}"/>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10FEC2A-EAEE-5342-D7EF-B82EE89F5797}"/>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9933FCF0-37D9-4ABF-52A9-C006DBDD5C4C}"/>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29B3F0D0-8FF1-FBDC-01ED-94DFF624FD81}"/>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18B1D9EB-46FB-57D1-0975-19EA75880496}"/>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EDA46BD-B8F2-D2AA-5C6B-C102869DF6D7}"/>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9954D65-6E6A-02D5-0D94-44ADDEF0C15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513AB82A-D386-BB26-A103-EB3CE51A901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no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0" i="1" u="none" strike="noStrike" kern="1200" cap="none" spc="100" normalizeH="0" baseline="0" noProof="0" dirty="0">
              <a:ln>
                <a:noFill/>
              </a:ln>
              <a:no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6905DB45-BA41-A9E2-7D2F-10C9595ABF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9626B6EA-9ACA-4D88-2535-B6DC9B4D60EA}"/>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5" name="Groupe 44">
            <a:extLst>
              <a:ext uri="{FF2B5EF4-FFF2-40B4-BE49-F238E27FC236}">
                <a16:creationId xmlns:a16="http://schemas.microsoft.com/office/drawing/2014/main" id="{5A46445F-6E1B-C5F2-5A09-0A0E83CD7948}"/>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867309EB-7B72-AEE0-49CD-124623679DBB}"/>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47" name="Chevron 46">
              <a:extLst>
                <a:ext uri="{FF2B5EF4-FFF2-40B4-BE49-F238E27FC236}">
                  <a16:creationId xmlns:a16="http://schemas.microsoft.com/office/drawing/2014/main" id="{9FC72C78-9BBA-C4DB-8C36-B93785E1DF4F}"/>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2B74385F-F1F6-3E13-3D84-55C9DB3A4501}"/>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5068AEF4-B519-3983-5DE9-14D8DE8CB56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FF1A7659-7290-88AA-8CEF-898A52AEADE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S.Dharancy - CC1 - Slide 12">
            <a:hlinkClick r:id="" action="ppaction://media"/>
            <a:extLst>
              <a:ext uri="{FF2B5EF4-FFF2-40B4-BE49-F238E27FC236}">
                <a16:creationId xmlns:a16="http://schemas.microsoft.com/office/drawing/2014/main" id="{5E9BDB37-CEE7-F814-0027-0C248E3654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169745719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9AAE0-42D8-5FFC-424D-1035AE57B2D1}"/>
            </a:ext>
          </a:extLst>
        </p:cNvPr>
        <p:cNvGrpSpPr/>
        <p:nvPr/>
      </p:nvGrpSpPr>
      <p:grpSpPr>
        <a:xfrm>
          <a:off x="0" y="0"/>
          <a:ext cx="0" cy="0"/>
          <a:chOff x="0" y="0"/>
          <a:chExt cx="0" cy="0"/>
        </a:xfrm>
      </p:grpSpPr>
      <p:sp>
        <p:nvSpPr>
          <p:cNvPr id="8" name="Espace réservé du contenu 7">
            <a:extLst>
              <a:ext uri="{FF2B5EF4-FFF2-40B4-BE49-F238E27FC236}">
                <a16:creationId xmlns:a16="http://schemas.microsoft.com/office/drawing/2014/main" id="{BB9901E1-B059-8C5E-AC9A-3E59758FD408}"/>
              </a:ext>
            </a:extLst>
          </p:cNvPr>
          <p:cNvSpPr>
            <a:spLocks noGrp="1"/>
          </p:cNvSpPr>
          <p:nvPr>
            <p:ph idx="14"/>
          </p:nvPr>
        </p:nvSpPr>
        <p:spPr>
          <a:xfrm>
            <a:off x="7727794" y="1658113"/>
            <a:ext cx="3990205" cy="4383284"/>
          </a:xfrm>
          <a:prstGeom prst="roundRect">
            <a:avLst>
              <a:gd name="adj" fmla="val 3061"/>
            </a:avLst>
          </a:prstGeom>
          <a:solidFill>
            <a:schemeClr val="accent3">
              <a:lumMod val="20000"/>
              <a:lumOff val="80000"/>
            </a:schemeClr>
          </a:solidFill>
        </p:spPr>
        <p:txBody>
          <a:bodyPr lIns="108000" tIns="108000" rIns="108000" bIns="108000" anchor="ctr">
            <a:normAutofit/>
          </a:bodyPr>
          <a:lstStyle/>
          <a:p>
            <a:pPr algn="ctr">
              <a:lnSpc>
                <a:spcPct val="110000"/>
              </a:lnSpc>
              <a:spcAft>
                <a:spcPts val="600"/>
              </a:spcAft>
            </a:pPr>
            <a:r>
              <a:rPr lang="fr-FR" dirty="0"/>
              <a:t>Sur les 21 patients qui ont repris l’IS pour rejet aigu, 18 ont répondu aux stéroïdes et/ou à la  reprise des </a:t>
            </a:r>
            <a:r>
              <a:rPr lang="fr-FR" dirty="0" err="1"/>
              <a:t>anticalcineurines</a:t>
            </a:r>
            <a:r>
              <a:rPr lang="fr-FR" dirty="0"/>
              <a:t> à faible dose</a:t>
            </a:r>
            <a:br>
              <a:rPr lang="fr-FR" dirty="0"/>
            </a:br>
            <a:endParaRPr lang="fr-FR" dirty="0"/>
          </a:p>
          <a:p>
            <a:pPr algn="ctr">
              <a:lnSpc>
                <a:spcPct val="110000"/>
              </a:lnSpc>
              <a:spcAft>
                <a:spcPts val="600"/>
              </a:spcAft>
            </a:pPr>
            <a:r>
              <a:rPr lang="fr-FR" dirty="0"/>
              <a:t>2 patients ont été retransplantés </a:t>
            </a:r>
            <a:br>
              <a:rPr lang="fr-FR" dirty="0"/>
            </a:br>
            <a:r>
              <a:rPr lang="fr-FR" dirty="0"/>
              <a:t>pour rejet chronique</a:t>
            </a:r>
            <a:br>
              <a:rPr lang="fr-FR" dirty="0"/>
            </a:br>
            <a:endParaRPr lang="fr-FR" dirty="0"/>
          </a:p>
          <a:p>
            <a:pPr marL="11113" lvl="1" indent="0" algn="ctr">
              <a:lnSpc>
                <a:spcPct val="110000"/>
              </a:lnSpc>
              <a:spcAft>
                <a:spcPts val="1200"/>
              </a:spcAft>
              <a:buNone/>
            </a:pPr>
            <a:r>
              <a:rPr lang="fr-FR" dirty="0"/>
              <a:t>Survie globale des patients </a:t>
            </a:r>
            <a:br>
              <a:rPr lang="fr-FR" dirty="0"/>
            </a:br>
            <a:r>
              <a:rPr lang="fr-FR" dirty="0"/>
              <a:t>avec LPT et/ou EBV : 84%. </a:t>
            </a:r>
          </a:p>
          <a:p>
            <a:pPr marL="11113" lvl="1" indent="0" algn="ctr">
              <a:lnSpc>
                <a:spcPct val="110000"/>
              </a:lnSpc>
              <a:spcAft>
                <a:spcPts val="1200"/>
              </a:spcAft>
              <a:buNone/>
            </a:pPr>
            <a:r>
              <a:rPr lang="fr-FR" dirty="0"/>
              <a:t>Taux de mortalité : </a:t>
            </a:r>
            <a:r>
              <a:rPr lang="fr-FR" b="1" dirty="0">
                <a:solidFill>
                  <a:schemeClr val="accent2"/>
                </a:solidFill>
              </a:rPr>
              <a:t>31.6%</a:t>
            </a:r>
            <a:r>
              <a:rPr lang="fr-FR" dirty="0"/>
              <a:t> chez ceux </a:t>
            </a:r>
            <a:br>
              <a:rPr lang="fr-FR" dirty="0"/>
            </a:br>
            <a:r>
              <a:rPr lang="fr-FR" dirty="0"/>
              <a:t>avec LPT et </a:t>
            </a:r>
            <a:r>
              <a:rPr lang="fr-FR" b="1" dirty="0">
                <a:solidFill>
                  <a:schemeClr val="accent2"/>
                </a:solidFill>
              </a:rPr>
              <a:t>6% </a:t>
            </a:r>
            <a:r>
              <a:rPr lang="fr-FR" dirty="0"/>
              <a:t>chez ceux avec EBV</a:t>
            </a:r>
          </a:p>
          <a:p>
            <a:pPr marL="11113" lvl="1" indent="0" algn="ctr">
              <a:lnSpc>
                <a:spcPct val="110000"/>
              </a:lnSpc>
              <a:spcAft>
                <a:spcPts val="1200"/>
              </a:spcAft>
              <a:buNone/>
            </a:pPr>
            <a:r>
              <a:rPr lang="fr-FR" dirty="0"/>
              <a:t>Aucun décès dû à la perte du greffon </a:t>
            </a:r>
            <a:br>
              <a:rPr lang="fr-FR" dirty="0"/>
            </a:br>
            <a:r>
              <a:rPr lang="fr-FR" dirty="0"/>
              <a:t>liée à un rejet aigu ou chronique</a:t>
            </a:r>
          </a:p>
        </p:txBody>
      </p:sp>
      <p:sp>
        <p:nvSpPr>
          <p:cNvPr id="5" name="Titre 4">
            <a:extLst>
              <a:ext uri="{FF2B5EF4-FFF2-40B4-BE49-F238E27FC236}">
                <a16:creationId xmlns:a16="http://schemas.microsoft.com/office/drawing/2014/main" id="{EDC83130-C93D-8079-6514-AE6E4B5F4992}"/>
              </a:ext>
            </a:extLst>
          </p:cNvPr>
          <p:cNvSpPr>
            <a:spLocks noGrp="1"/>
          </p:cNvSpPr>
          <p:nvPr>
            <p:ph type="title"/>
          </p:nvPr>
        </p:nvSpPr>
        <p:spPr/>
        <p:txBody>
          <a:bodyPr>
            <a:normAutofit/>
          </a:bodyPr>
          <a:lstStyle/>
          <a:p>
            <a:r>
              <a:rPr lang="fr-FR" sz="2000" b="1" dirty="0"/>
              <a:t>Sevrage complet de l’immunosuppression chez les enfants</a:t>
            </a:r>
            <a:br>
              <a:rPr lang="fr-FR" sz="2000" b="1" dirty="0"/>
            </a:br>
            <a:r>
              <a:rPr lang="fr-FR" sz="2000" b="1" dirty="0"/>
              <a:t>avec </a:t>
            </a:r>
            <a:r>
              <a:rPr lang="fr-FR" sz="2000" b="1" dirty="0" err="1"/>
              <a:t>lymphoprolifération</a:t>
            </a:r>
            <a:r>
              <a:rPr lang="fr-FR" sz="2000" b="1" dirty="0"/>
              <a:t> post transplantation hépatique  </a:t>
            </a:r>
            <a:endParaRPr lang="fr-FR" sz="2000" dirty="0"/>
          </a:p>
        </p:txBody>
      </p:sp>
      <p:sp>
        <p:nvSpPr>
          <p:cNvPr id="6" name="Espace réservé du contenu 5">
            <a:extLst>
              <a:ext uri="{FF2B5EF4-FFF2-40B4-BE49-F238E27FC236}">
                <a16:creationId xmlns:a16="http://schemas.microsoft.com/office/drawing/2014/main" id="{DE58DAE2-0010-9E21-4E3D-7FF76CCF0380}"/>
              </a:ext>
            </a:extLst>
          </p:cNvPr>
          <p:cNvSpPr>
            <a:spLocks noGrp="1"/>
          </p:cNvSpPr>
          <p:nvPr>
            <p:ph idx="1"/>
          </p:nvPr>
        </p:nvSpPr>
        <p:spPr>
          <a:xfrm>
            <a:off x="467999" y="1658112"/>
            <a:ext cx="6267337" cy="4518851"/>
          </a:xfrm>
          <a:noFill/>
        </p:spPr>
        <p:txBody>
          <a:bodyPr/>
          <a:lstStyle/>
          <a:p>
            <a:r>
              <a:rPr lang="fr-FR" sz="1400" dirty="0"/>
              <a:t>50 patients (âge moyen : 1.8 ± 2.8 ans), 19 avec diagnostic positif de PTLD et 31 avec diagnostic d’infection EBV</a:t>
            </a:r>
            <a:br>
              <a:rPr lang="fr-FR" sz="1400" dirty="0"/>
            </a:br>
            <a:br>
              <a:rPr lang="fr-FR" sz="1400" dirty="0"/>
            </a:br>
            <a:br>
              <a:rPr lang="fr-FR" sz="1400" dirty="0"/>
            </a:br>
            <a:endParaRPr lang="fr-FR" sz="1400" dirty="0"/>
          </a:p>
          <a:p>
            <a:endParaRPr lang="fr-FR" sz="1400" dirty="0"/>
          </a:p>
          <a:p>
            <a:endParaRPr lang="fr-FR" sz="1400" dirty="0"/>
          </a:p>
          <a:p>
            <a:endParaRPr lang="fr-FR" sz="1400" dirty="0"/>
          </a:p>
          <a:p>
            <a:endParaRPr lang="fr-FR" sz="1400" dirty="0"/>
          </a:p>
          <a:p>
            <a:endParaRPr lang="fr-FR" sz="1400" dirty="0"/>
          </a:p>
          <a:p>
            <a:endParaRPr lang="fr-FR" sz="1400" dirty="0"/>
          </a:p>
          <a:p>
            <a:pPr lvl="1"/>
            <a:r>
              <a:rPr lang="fr-FR" sz="1400" dirty="0"/>
              <a:t>21 patients (10 PTLD et 11 EBV) ont eu un rejet aigu prouvé par biopsie et ont repris une  immunosuppression à faible dose. </a:t>
            </a:r>
          </a:p>
          <a:p>
            <a:pPr lvl="1"/>
            <a:r>
              <a:rPr lang="fr-FR" sz="1400" dirty="0"/>
              <a:t>Délai moyen jusqu’au rejet : 107.43 ± 140 jours. </a:t>
            </a:r>
          </a:p>
          <a:p>
            <a:endParaRPr lang="fr-FR" dirty="0"/>
          </a:p>
          <a:p>
            <a:endParaRPr lang="fr-FR" dirty="0"/>
          </a:p>
        </p:txBody>
      </p:sp>
      <p:grpSp>
        <p:nvGrpSpPr>
          <p:cNvPr id="17" name="Groupe 16">
            <a:extLst>
              <a:ext uri="{FF2B5EF4-FFF2-40B4-BE49-F238E27FC236}">
                <a16:creationId xmlns:a16="http://schemas.microsoft.com/office/drawing/2014/main" id="{94D4E23B-D6AC-E6E5-4CA3-B907EADFBD9C}"/>
              </a:ext>
            </a:extLst>
          </p:cNvPr>
          <p:cNvGrpSpPr/>
          <p:nvPr/>
        </p:nvGrpSpPr>
        <p:grpSpPr>
          <a:xfrm>
            <a:off x="410602" y="2212474"/>
            <a:ext cx="6302432" cy="2321542"/>
            <a:chOff x="432904" y="2175565"/>
            <a:chExt cx="4353158" cy="1603514"/>
          </a:xfrm>
        </p:grpSpPr>
        <p:pic>
          <p:nvPicPr>
            <p:cNvPr id="15" name="Image 14">
              <a:extLst>
                <a:ext uri="{FF2B5EF4-FFF2-40B4-BE49-F238E27FC236}">
                  <a16:creationId xmlns:a16="http://schemas.microsoft.com/office/drawing/2014/main" id="{2529BDCE-BD25-B9CC-9BBF-B1502568F3C0}"/>
                </a:ext>
              </a:extLst>
            </p:cNvPr>
            <p:cNvPicPr>
              <a:picLocks/>
            </p:cNvPicPr>
            <p:nvPr/>
          </p:nvPicPr>
          <p:blipFill>
            <a:blip r:embed="rId4"/>
            <a:srcRect l="60624" t="3150" r="432" b="9668"/>
            <a:stretch/>
          </p:blipFill>
          <p:spPr>
            <a:xfrm>
              <a:off x="2600456" y="2175565"/>
              <a:ext cx="2185606" cy="1603514"/>
            </a:xfrm>
            <a:prstGeom prst="rect">
              <a:avLst/>
            </a:prstGeom>
          </p:spPr>
        </p:pic>
        <p:pic>
          <p:nvPicPr>
            <p:cNvPr id="16" name="Image 15">
              <a:extLst>
                <a:ext uri="{FF2B5EF4-FFF2-40B4-BE49-F238E27FC236}">
                  <a16:creationId xmlns:a16="http://schemas.microsoft.com/office/drawing/2014/main" id="{DD7C1320-8B71-F869-F051-19665D2BBBFE}"/>
                </a:ext>
              </a:extLst>
            </p:cNvPr>
            <p:cNvPicPr>
              <a:picLocks/>
            </p:cNvPicPr>
            <p:nvPr/>
          </p:nvPicPr>
          <p:blipFill>
            <a:blip r:embed="rId4"/>
            <a:srcRect l="1811" t="3150" r="59246" b="9668"/>
            <a:stretch/>
          </p:blipFill>
          <p:spPr>
            <a:xfrm>
              <a:off x="432904" y="2175565"/>
              <a:ext cx="2185605" cy="1603514"/>
            </a:xfrm>
            <a:prstGeom prst="rect">
              <a:avLst/>
            </a:prstGeom>
          </p:spPr>
        </p:pic>
      </p:grpSp>
      <p:sp>
        <p:nvSpPr>
          <p:cNvPr id="23" name="ZoneTexte 22">
            <a:extLst>
              <a:ext uri="{FF2B5EF4-FFF2-40B4-BE49-F238E27FC236}">
                <a16:creationId xmlns:a16="http://schemas.microsoft.com/office/drawing/2014/main" id="{1246AF31-5E2C-56D5-9676-BD878A9A9439}"/>
              </a:ext>
            </a:extLst>
          </p:cNvPr>
          <p:cNvSpPr txBox="1"/>
          <p:nvPr/>
        </p:nvSpPr>
        <p:spPr>
          <a:xfrm>
            <a:off x="262786" y="6269660"/>
            <a:ext cx="7076478"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Hurwitz</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 et al.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Pediatr</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Transplant. 2004 Jun;8(3):267-72.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a:t>
            </a:r>
          </a:p>
        </p:txBody>
      </p:sp>
      <p:sp>
        <p:nvSpPr>
          <p:cNvPr id="25" name="Titre 1">
            <a:extLst>
              <a:ext uri="{FF2B5EF4-FFF2-40B4-BE49-F238E27FC236}">
                <a16:creationId xmlns:a16="http://schemas.microsoft.com/office/drawing/2014/main" id="{C1FE5842-6386-814F-4775-D6B4A08C59F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27" name="Espace réservé pour une image  26">
            <a:extLst>
              <a:ext uri="{FF2B5EF4-FFF2-40B4-BE49-F238E27FC236}">
                <a16:creationId xmlns:a16="http://schemas.microsoft.com/office/drawing/2014/main" id="{E76AC741-2F3D-0C78-612F-689C067A5522}"/>
              </a:ext>
            </a:extLst>
          </p:cNvPr>
          <p:cNvSpPr>
            <a:spLocks noGrp="1"/>
          </p:cNvSpPr>
          <p:nvPr>
            <p:ph type="pic" sz="quarter" idx="13"/>
          </p:nvPr>
        </p:nvSpPr>
        <p:spPr/>
        <p:txBody>
          <a:bodyPr/>
          <a:lstStyle/>
          <a:p>
            <a:endParaRPr lang="fr-FR"/>
          </a:p>
        </p:txBody>
      </p:sp>
      <p:pic>
        <p:nvPicPr>
          <p:cNvPr id="28" name="Espace réservé pour une image  20" descr="Cercle avec flèche gauche avec un remplissage uni">
            <a:extLst>
              <a:ext uri="{FF2B5EF4-FFF2-40B4-BE49-F238E27FC236}">
                <a16:creationId xmlns:a16="http://schemas.microsoft.com/office/drawing/2014/main" id="{A16B7AB7-A83B-7528-122D-FF9E7C6BF2FF}"/>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rot="16200000">
            <a:off x="9571388" y="2765962"/>
            <a:ext cx="303016" cy="303016"/>
          </a:xfrm>
          <a:prstGeom prst="ellipse">
            <a:avLst/>
          </a:prstGeom>
          <a:solidFill>
            <a:schemeClr val="bg1"/>
          </a:solidFill>
          <a:effectLst/>
        </p:spPr>
      </p:pic>
      <p:pic>
        <p:nvPicPr>
          <p:cNvPr id="29" name="Espace réservé pour une image  20" descr="Cercle avec flèche gauche avec un remplissage uni">
            <a:extLst>
              <a:ext uri="{FF2B5EF4-FFF2-40B4-BE49-F238E27FC236}">
                <a16:creationId xmlns:a16="http://schemas.microsoft.com/office/drawing/2014/main" id="{16658F1F-2347-8F2E-D687-8649DBB9341E}"/>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rot="16200000">
            <a:off x="9571388" y="3588764"/>
            <a:ext cx="303016" cy="303016"/>
          </a:xfrm>
          <a:prstGeom prst="ellipse">
            <a:avLst/>
          </a:prstGeom>
          <a:solidFill>
            <a:schemeClr val="bg1"/>
          </a:solidFill>
          <a:effectLst/>
        </p:spPr>
      </p:pic>
      <p:grpSp>
        <p:nvGrpSpPr>
          <p:cNvPr id="19" name="Groupe 18">
            <a:extLst>
              <a:ext uri="{FF2B5EF4-FFF2-40B4-BE49-F238E27FC236}">
                <a16:creationId xmlns:a16="http://schemas.microsoft.com/office/drawing/2014/main" id="{5706853F-67F4-204B-0A77-869D51F36D9C}"/>
              </a:ext>
            </a:extLst>
          </p:cNvPr>
          <p:cNvGrpSpPr/>
          <p:nvPr/>
        </p:nvGrpSpPr>
        <p:grpSpPr>
          <a:xfrm>
            <a:off x="9522214" y="4458176"/>
            <a:ext cx="401365" cy="635619"/>
            <a:chOff x="9427430" y="4650059"/>
            <a:chExt cx="608668" cy="635619"/>
          </a:xfrm>
        </p:grpSpPr>
        <p:cxnSp>
          <p:nvCxnSpPr>
            <p:cNvPr id="7" name="Connecteur droit 6">
              <a:extLst>
                <a:ext uri="{FF2B5EF4-FFF2-40B4-BE49-F238E27FC236}">
                  <a16:creationId xmlns:a16="http://schemas.microsoft.com/office/drawing/2014/main" id="{95FDE02B-A09A-D22A-CAB6-EDB407557BC9}"/>
                </a:ext>
              </a:extLst>
            </p:cNvPr>
            <p:cNvCxnSpPr/>
            <p:nvPr/>
          </p:nvCxnSpPr>
          <p:spPr>
            <a:xfrm>
              <a:off x="9427430" y="4650059"/>
              <a:ext cx="608668" cy="0"/>
            </a:xfrm>
            <a:prstGeom prst="line">
              <a:avLst/>
            </a:prstGeom>
            <a:effectLst/>
          </p:spPr>
          <p:style>
            <a:lnRef idx="1">
              <a:schemeClr val="accent6"/>
            </a:lnRef>
            <a:fillRef idx="0">
              <a:schemeClr val="accent6"/>
            </a:fillRef>
            <a:effectRef idx="0">
              <a:schemeClr val="accent6"/>
            </a:effectRef>
            <a:fontRef idx="minor">
              <a:schemeClr val="tx1"/>
            </a:fontRef>
          </p:style>
        </p:cxnSp>
        <p:cxnSp>
          <p:nvCxnSpPr>
            <p:cNvPr id="18" name="Connecteur droit 17">
              <a:extLst>
                <a:ext uri="{FF2B5EF4-FFF2-40B4-BE49-F238E27FC236}">
                  <a16:creationId xmlns:a16="http://schemas.microsoft.com/office/drawing/2014/main" id="{953AB9F0-6863-2DDF-7F10-136F8AB28BE7}"/>
                </a:ext>
              </a:extLst>
            </p:cNvPr>
            <p:cNvCxnSpPr/>
            <p:nvPr/>
          </p:nvCxnSpPr>
          <p:spPr>
            <a:xfrm>
              <a:off x="9427430" y="5285678"/>
              <a:ext cx="608668" cy="0"/>
            </a:xfrm>
            <a:prstGeom prst="line">
              <a:avLst/>
            </a:prstGeom>
            <a:effectLst/>
          </p:spPr>
          <p:style>
            <a:lnRef idx="1">
              <a:schemeClr val="accent6"/>
            </a:lnRef>
            <a:fillRef idx="0">
              <a:schemeClr val="accent6"/>
            </a:fillRef>
            <a:effectRef idx="0">
              <a:schemeClr val="accent6"/>
            </a:effectRef>
            <a:fontRef idx="minor">
              <a:schemeClr val="tx1"/>
            </a:fontRef>
          </p:style>
        </p:cxnSp>
      </p:grpSp>
      <p:pic>
        <p:nvPicPr>
          <p:cNvPr id="2" name="S.Dharancy - CC1 - Slide 13">
            <a:hlinkClick r:id="" action="ppaction://media"/>
            <a:extLst>
              <a:ext uri="{FF2B5EF4-FFF2-40B4-BE49-F238E27FC236}">
                <a16:creationId xmlns:a16="http://schemas.microsoft.com/office/drawing/2014/main" id="{990C1231-F3F0-2E67-BAC7-933C95F83E1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68648948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22BF2-1F61-B197-8312-180C5CD413A6}"/>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E1C73E7E-745A-64E8-C677-B732C619A1A6}"/>
              </a:ext>
            </a:extLst>
          </p:cNvPr>
          <p:cNvSpPr>
            <a:spLocks noGrp="1"/>
          </p:cNvSpPr>
          <p:nvPr>
            <p:ph type="title"/>
          </p:nvPr>
        </p:nvSpPr>
        <p:spPr/>
        <p:txBody>
          <a:bodyPr>
            <a:normAutofit/>
          </a:bodyPr>
          <a:lstStyle/>
          <a:p>
            <a:r>
              <a:rPr lang="fr-FR" sz="2000" b="1" noProof="0" dirty="0"/>
              <a:t>Chimio-immunothérapie et arrêt de l’immunosuppression </a:t>
            </a:r>
            <a:br>
              <a:rPr lang="fr-FR" sz="2000" b="1" noProof="0" dirty="0"/>
            </a:br>
            <a:r>
              <a:rPr lang="fr-FR" sz="2000" b="1" noProof="0" dirty="0"/>
              <a:t>dans les </a:t>
            </a:r>
            <a:r>
              <a:rPr lang="fr-FR" sz="2000" b="1" noProof="0" dirty="0" err="1"/>
              <a:t>lymphoproliférations</a:t>
            </a:r>
            <a:r>
              <a:rPr lang="fr-FR" sz="2000" b="1" noProof="0" dirty="0"/>
              <a:t> post-transplantation monomorphes</a:t>
            </a:r>
          </a:p>
        </p:txBody>
      </p:sp>
      <p:sp>
        <p:nvSpPr>
          <p:cNvPr id="6" name="Espace réservé du contenu 5">
            <a:extLst>
              <a:ext uri="{FF2B5EF4-FFF2-40B4-BE49-F238E27FC236}">
                <a16:creationId xmlns:a16="http://schemas.microsoft.com/office/drawing/2014/main" id="{7B36F624-5C0D-2E65-AA97-A9C01EB2CFF0}"/>
              </a:ext>
            </a:extLst>
          </p:cNvPr>
          <p:cNvSpPr>
            <a:spLocks noGrp="1"/>
          </p:cNvSpPr>
          <p:nvPr>
            <p:ph idx="1"/>
          </p:nvPr>
        </p:nvSpPr>
        <p:spPr>
          <a:xfrm>
            <a:off x="468000" y="1350384"/>
            <a:ext cx="11250000" cy="538163"/>
          </a:xfrm>
          <a:noFill/>
        </p:spPr>
        <p:txBody>
          <a:bodyPr/>
          <a:lstStyle/>
          <a:p>
            <a:r>
              <a:rPr lang="fr-FR" i="1" dirty="0">
                <a:solidFill>
                  <a:schemeClr val="accent2"/>
                </a:solidFill>
              </a:rPr>
              <a:t>Les résultats indiquent qu’avec la combinaison les patients peuvent avoir un taux de réponse complète excellent </a:t>
            </a:r>
            <a:br>
              <a:rPr lang="fr-FR" i="1" dirty="0">
                <a:solidFill>
                  <a:schemeClr val="accent2"/>
                </a:solidFill>
              </a:rPr>
            </a:br>
            <a:r>
              <a:rPr lang="fr-FR" i="1" dirty="0">
                <a:solidFill>
                  <a:schemeClr val="accent2"/>
                </a:solidFill>
              </a:rPr>
              <a:t>associé à un risque faible de rejet et de mortalité liée au traitement</a:t>
            </a:r>
            <a:endParaRPr lang="fr-FR" dirty="0"/>
          </a:p>
          <a:p>
            <a:endParaRPr lang="fr-FR" dirty="0"/>
          </a:p>
        </p:txBody>
      </p:sp>
      <p:sp>
        <p:nvSpPr>
          <p:cNvPr id="2" name="Espace réservé pour une image  1">
            <a:extLst>
              <a:ext uri="{FF2B5EF4-FFF2-40B4-BE49-F238E27FC236}">
                <a16:creationId xmlns:a16="http://schemas.microsoft.com/office/drawing/2014/main" id="{2D35937F-2C6A-864A-BBE0-472459709620}"/>
              </a:ext>
            </a:extLst>
          </p:cNvPr>
          <p:cNvSpPr>
            <a:spLocks noGrp="1"/>
          </p:cNvSpPr>
          <p:nvPr>
            <p:ph type="pic" sz="quarter" idx="13"/>
          </p:nvPr>
        </p:nvSpPr>
        <p:spPr/>
        <p:txBody>
          <a:bodyPr/>
          <a:lstStyle/>
          <a:p>
            <a:endParaRPr lang="fr-FR"/>
          </a:p>
        </p:txBody>
      </p:sp>
      <p:sp>
        <p:nvSpPr>
          <p:cNvPr id="23" name="ZoneTexte 22">
            <a:extLst>
              <a:ext uri="{FF2B5EF4-FFF2-40B4-BE49-F238E27FC236}">
                <a16:creationId xmlns:a16="http://schemas.microsoft.com/office/drawing/2014/main" id="{571F4B1B-933A-52CF-6957-8D2459F121E0}"/>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Podoltsev</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 </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Clin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Lymphoma</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Myeloma</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2013 Dec;13(6):716-20. </a:t>
            </a:r>
          </a:p>
        </p:txBody>
      </p:sp>
      <p:sp>
        <p:nvSpPr>
          <p:cNvPr id="25" name="Titre 1">
            <a:extLst>
              <a:ext uri="{FF2B5EF4-FFF2-40B4-BE49-F238E27FC236}">
                <a16:creationId xmlns:a16="http://schemas.microsoft.com/office/drawing/2014/main" id="{5876E1A4-0165-C2C4-4E8F-F975858B049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pic>
        <p:nvPicPr>
          <p:cNvPr id="3" name="Image 2">
            <a:extLst>
              <a:ext uri="{FF2B5EF4-FFF2-40B4-BE49-F238E27FC236}">
                <a16:creationId xmlns:a16="http://schemas.microsoft.com/office/drawing/2014/main" id="{53BD7CAE-6C6D-5D06-08F3-35B675817BFB}"/>
              </a:ext>
            </a:extLst>
          </p:cNvPr>
          <p:cNvPicPr>
            <a:picLocks/>
          </p:cNvPicPr>
          <p:nvPr/>
        </p:nvPicPr>
        <p:blipFill>
          <a:blip r:embed="rId4"/>
          <a:srcRect l="5271" t="4880" r="5023"/>
          <a:stretch/>
        </p:blipFill>
        <p:spPr>
          <a:xfrm>
            <a:off x="7625111" y="2200449"/>
            <a:ext cx="4099923" cy="3734778"/>
          </a:xfrm>
          <a:prstGeom prst="rect">
            <a:avLst/>
          </a:prstGeom>
        </p:spPr>
      </p:pic>
      <p:pic>
        <p:nvPicPr>
          <p:cNvPr id="4" name="Image 3">
            <a:extLst>
              <a:ext uri="{FF2B5EF4-FFF2-40B4-BE49-F238E27FC236}">
                <a16:creationId xmlns:a16="http://schemas.microsoft.com/office/drawing/2014/main" id="{8D9A844D-0073-4D9E-7F91-A47EA92B7B5A}"/>
              </a:ext>
            </a:extLst>
          </p:cNvPr>
          <p:cNvPicPr>
            <a:picLocks/>
          </p:cNvPicPr>
          <p:nvPr/>
        </p:nvPicPr>
        <p:blipFill>
          <a:blip r:embed="rId5"/>
          <a:srcRect l="3216" r="12675"/>
          <a:stretch/>
        </p:blipFill>
        <p:spPr>
          <a:xfrm>
            <a:off x="389614" y="1876508"/>
            <a:ext cx="2391794" cy="4206240"/>
          </a:xfrm>
          <a:prstGeom prst="rect">
            <a:avLst/>
          </a:prstGeom>
        </p:spPr>
      </p:pic>
      <p:pic>
        <p:nvPicPr>
          <p:cNvPr id="7" name="Image 6">
            <a:extLst>
              <a:ext uri="{FF2B5EF4-FFF2-40B4-BE49-F238E27FC236}">
                <a16:creationId xmlns:a16="http://schemas.microsoft.com/office/drawing/2014/main" id="{B90D788E-BB66-093F-D92A-6F49079B6AF6}"/>
              </a:ext>
            </a:extLst>
          </p:cNvPr>
          <p:cNvPicPr>
            <a:picLocks/>
          </p:cNvPicPr>
          <p:nvPr/>
        </p:nvPicPr>
        <p:blipFill>
          <a:blip r:embed="rId6"/>
          <a:srcRect l="4001" t="4044" r="3539" b="3118"/>
          <a:stretch/>
        </p:blipFill>
        <p:spPr>
          <a:xfrm>
            <a:off x="3315431" y="3061560"/>
            <a:ext cx="3775656" cy="1907894"/>
          </a:xfrm>
          <a:prstGeom prst="rect">
            <a:avLst/>
          </a:prstGeom>
        </p:spPr>
      </p:pic>
      <p:graphicFrame>
        <p:nvGraphicFramePr>
          <p:cNvPr id="21" name="Tableau 20">
            <a:extLst>
              <a:ext uri="{FF2B5EF4-FFF2-40B4-BE49-F238E27FC236}">
                <a16:creationId xmlns:a16="http://schemas.microsoft.com/office/drawing/2014/main" id="{B05E6079-F19F-31B7-B04D-8DEB1165CC49}"/>
              </a:ext>
            </a:extLst>
          </p:cNvPr>
          <p:cNvGraphicFramePr>
            <a:graphicFrameLocks noGrp="1"/>
          </p:cNvGraphicFramePr>
          <p:nvPr/>
        </p:nvGraphicFramePr>
        <p:xfrm>
          <a:off x="3329371" y="2178725"/>
          <a:ext cx="3761716" cy="687768"/>
        </p:xfrm>
        <a:graphic>
          <a:graphicData uri="http://schemas.openxmlformats.org/drawingml/2006/table">
            <a:tbl>
              <a:tblPr firstRow="1" bandRow="1">
                <a:tableStyleId>{5C22544A-7EE6-4342-B048-85BDC9FD1C3A}</a:tableStyleId>
              </a:tblPr>
              <a:tblGrid>
                <a:gridCol w="3761716">
                  <a:extLst>
                    <a:ext uri="{9D8B030D-6E8A-4147-A177-3AD203B41FA5}">
                      <a16:colId xmlns:a16="http://schemas.microsoft.com/office/drawing/2014/main" val="226295097"/>
                    </a:ext>
                  </a:extLst>
                </a:gridCol>
              </a:tblGrid>
              <a:tr h="687768">
                <a:tc>
                  <a:txBody>
                    <a:bodyPr/>
                    <a:lstStyle/>
                    <a:p>
                      <a:r>
                        <a:rPr lang="fr-FR" sz="1600" b="1" noProof="0" dirty="0">
                          <a:solidFill>
                            <a:schemeClr val="tx2"/>
                          </a:solidFill>
                        </a:rPr>
                        <a:t>Réponse complète chez </a:t>
                      </a:r>
                      <a:br>
                        <a:rPr lang="fr-FR" sz="2000" b="1" noProof="0" dirty="0">
                          <a:solidFill>
                            <a:schemeClr val="tx2"/>
                          </a:solidFill>
                        </a:rPr>
                      </a:br>
                      <a:r>
                        <a:rPr lang="fr-FR" sz="2800" b="1" noProof="0" dirty="0">
                          <a:solidFill>
                            <a:schemeClr val="accent2"/>
                          </a:solidFill>
                        </a:rPr>
                        <a:t>91%</a:t>
                      </a:r>
                      <a:r>
                        <a:rPr lang="fr-FR" sz="1800" b="1" noProof="0" dirty="0">
                          <a:solidFill>
                            <a:schemeClr val="accent2"/>
                          </a:solidFill>
                        </a:rPr>
                        <a:t> </a:t>
                      </a:r>
                      <a:r>
                        <a:rPr lang="fr-FR" sz="1600" b="1" noProof="0" dirty="0">
                          <a:solidFill>
                            <a:schemeClr val="accent2"/>
                          </a:solidFill>
                        </a:rPr>
                        <a:t>des patients</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2" name="Tableau 21">
            <a:extLst>
              <a:ext uri="{FF2B5EF4-FFF2-40B4-BE49-F238E27FC236}">
                <a16:creationId xmlns:a16="http://schemas.microsoft.com/office/drawing/2014/main" id="{C7C299BD-1537-D894-81C2-1304E14AA059}"/>
              </a:ext>
            </a:extLst>
          </p:cNvPr>
          <p:cNvGraphicFramePr>
            <a:graphicFrameLocks noGrp="1"/>
          </p:cNvGraphicFramePr>
          <p:nvPr/>
        </p:nvGraphicFramePr>
        <p:xfrm>
          <a:off x="3329370" y="5236209"/>
          <a:ext cx="3999897" cy="838200"/>
        </p:xfrm>
        <a:graphic>
          <a:graphicData uri="http://schemas.openxmlformats.org/drawingml/2006/table">
            <a:tbl>
              <a:tblPr firstRow="1" bandRow="1">
                <a:tableStyleId>{5C22544A-7EE6-4342-B048-85BDC9FD1C3A}</a:tableStyleId>
              </a:tblPr>
              <a:tblGrid>
                <a:gridCol w="3999897">
                  <a:extLst>
                    <a:ext uri="{9D8B030D-6E8A-4147-A177-3AD203B41FA5}">
                      <a16:colId xmlns:a16="http://schemas.microsoft.com/office/drawing/2014/main" val="226295097"/>
                    </a:ext>
                  </a:extLst>
                </a:gridCol>
              </a:tblGrid>
              <a:tr h="68776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Taux de rejet de greffon de</a:t>
                      </a:r>
                      <a:br>
                        <a:rPr lang="fr-FR" sz="2000" b="1" noProof="0" dirty="0">
                          <a:solidFill>
                            <a:schemeClr val="tx2"/>
                          </a:solidFill>
                        </a:rPr>
                      </a:br>
                      <a:r>
                        <a:rPr lang="fr-FR" sz="2800" b="1" noProof="0" dirty="0">
                          <a:solidFill>
                            <a:schemeClr val="accent2"/>
                          </a:solidFill>
                        </a:rPr>
                        <a:t>18%</a:t>
                      </a:r>
                      <a:br>
                        <a:rPr lang="fr-FR" sz="2800" b="1" noProof="0" dirty="0">
                          <a:solidFill>
                            <a:schemeClr val="tx2"/>
                          </a:solidFill>
                        </a:rPr>
                      </a:br>
                      <a:r>
                        <a:rPr lang="fr-FR" sz="1100" b="0" noProof="0" dirty="0">
                          <a:solidFill>
                            <a:schemeClr val="tx2"/>
                          </a:solidFill>
                        </a:rPr>
                        <a:t>(4 patients après transplantation rénale ont eu un rejet) </a:t>
                      </a:r>
                      <a:endParaRPr lang="fr-FR" sz="1200" b="0" noProof="0" dirty="0">
                        <a:solidFill>
                          <a:schemeClr val="tx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pic>
        <p:nvPicPr>
          <p:cNvPr id="8" name="S.Dharancy - CC1 - Slide 14">
            <a:hlinkClick r:id="" action="ppaction://media"/>
            <a:extLst>
              <a:ext uri="{FF2B5EF4-FFF2-40B4-BE49-F238E27FC236}">
                <a16:creationId xmlns:a16="http://schemas.microsoft.com/office/drawing/2014/main" id="{2F7CC629-0EB9-987E-B520-4F4FBB15FA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28677817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A81DC2-811F-49DC-960A-C0EB45461C78}"/>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252586BC-5A2C-8FF7-3DEE-0409872BD0C0}"/>
              </a:ext>
            </a:extLst>
          </p:cNvPr>
          <p:cNvSpPr>
            <a:spLocks noGrp="1"/>
          </p:cNvSpPr>
          <p:nvPr>
            <p:ph type="title"/>
          </p:nvPr>
        </p:nvSpPr>
        <p:spPr/>
        <p:txBody>
          <a:bodyPr>
            <a:normAutofit fontScale="90000"/>
          </a:bodyPr>
          <a:lstStyle/>
          <a:p>
            <a:r>
              <a:rPr lang="fr-FR" sz="2000" dirty="0"/>
              <a:t>Délai depuis la transplantation hépatique et issue du sevrage en immunosuppresseurs </a:t>
            </a:r>
            <a:r>
              <a:rPr lang="fr-FR" sz="2000" b="1" noProof="0" dirty="0"/>
              <a:t>: revue systématique et méta-analyse sur données individuelles</a:t>
            </a:r>
          </a:p>
        </p:txBody>
      </p:sp>
      <p:sp>
        <p:nvSpPr>
          <p:cNvPr id="2" name="Espace réservé pour une image  1">
            <a:extLst>
              <a:ext uri="{FF2B5EF4-FFF2-40B4-BE49-F238E27FC236}">
                <a16:creationId xmlns:a16="http://schemas.microsoft.com/office/drawing/2014/main" id="{50CA6594-36B0-F91A-2FD5-62F8840EA493}"/>
              </a:ext>
            </a:extLst>
          </p:cNvPr>
          <p:cNvSpPr>
            <a:spLocks noGrp="1"/>
          </p:cNvSpPr>
          <p:nvPr>
            <p:ph type="pic" sz="quarter" idx="13"/>
          </p:nvPr>
        </p:nvSpPr>
        <p:spPr/>
        <p:txBody>
          <a:bodyPr/>
          <a:lstStyle/>
          <a:p>
            <a:endParaRPr lang="fr-FR"/>
          </a:p>
        </p:txBody>
      </p:sp>
      <p:sp>
        <p:nvSpPr>
          <p:cNvPr id="23" name="ZoneTexte 22">
            <a:extLst>
              <a:ext uri="{FF2B5EF4-FFF2-40B4-BE49-F238E27FC236}">
                <a16:creationId xmlns:a16="http://schemas.microsoft.com/office/drawing/2014/main" id="{7451AE59-B0FF-6A38-422E-1B0F727D1F84}"/>
              </a:ext>
            </a:extLst>
          </p:cNvPr>
          <p:cNvSpPr txBox="1"/>
          <p:nvPr/>
        </p:nvSpPr>
        <p:spPr>
          <a:xfrm>
            <a:off x="468000" y="6416833"/>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Appenzeller</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-Herzog C,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Liver</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 2024 Jan;44(1):250-262</a:t>
            </a:r>
          </a:p>
        </p:txBody>
      </p:sp>
      <p:sp>
        <p:nvSpPr>
          <p:cNvPr id="25" name="Titre 1">
            <a:extLst>
              <a:ext uri="{FF2B5EF4-FFF2-40B4-BE49-F238E27FC236}">
                <a16:creationId xmlns:a16="http://schemas.microsoft.com/office/drawing/2014/main" id="{446825E8-AE19-8D12-840A-81B8C47A0D8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17" name="Espace réservé du contenu 16">
            <a:extLst>
              <a:ext uri="{FF2B5EF4-FFF2-40B4-BE49-F238E27FC236}">
                <a16:creationId xmlns:a16="http://schemas.microsoft.com/office/drawing/2014/main" id="{66E71D35-712F-5A0E-5D07-DB6E36C67FC1}"/>
              </a:ext>
            </a:extLst>
          </p:cNvPr>
          <p:cNvSpPr>
            <a:spLocks noGrp="1"/>
          </p:cNvSpPr>
          <p:nvPr>
            <p:ph idx="1"/>
          </p:nvPr>
        </p:nvSpPr>
        <p:spPr>
          <a:xfrm>
            <a:off x="468000" y="1658112"/>
            <a:ext cx="4505782" cy="4518851"/>
          </a:xfrm>
          <a:noFill/>
        </p:spPr>
        <p:txBody>
          <a:bodyPr>
            <a:normAutofit/>
          </a:bodyPr>
          <a:lstStyle/>
          <a:p>
            <a:pPr lvl="1" algn="just">
              <a:spcBef>
                <a:spcPts val="1000"/>
              </a:spcBef>
            </a:pPr>
            <a:r>
              <a:rPr lang="fr-FR" sz="1400" dirty="0"/>
              <a:t>Cette revue systématique avec méta-analyse</a:t>
            </a:r>
            <a:br>
              <a:rPr lang="fr-FR" sz="1400" dirty="0"/>
            </a:br>
            <a:r>
              <a:rPr lang="fr-FR" sz="1400" dirty="0"/>
              <a:t>a évalué l’effet du temps écoulé depuis la transplantation sur le résultat de l’arrêt de l’immunosuppression</a:t>
            </a:r>
          </a:p>
          <a:p>
            <a:pPr lvl="1" algn="just">
              <a:spcBef>
                <a:spcPts val="1000"/>
              </a:spcBef>
            </a:pPr>
            <a:r>
              <a:rPr lang="fr-FR" sz="1400" dirty="0"/>
              <a:t>Globalement, un temps plus long après la transplantation hépatique était associé à une plus grande probabilité de survie du greffon sans immunosuppression (tolérance opérationnelle)</a:t>
            </a:r>
          </a:p>
          <a:p>
            <a:pPr lvl="1" algn="just">
              <a:spcBef>
                <a:spcPts val="1000"/>
              </a:spcBef>
            </a:pPr>
            <a:r>
              <a:rPr lang="fr-FR" sz="1400" dirty="0"/>
              <a:t>Les analyses en sous-groupes suggèrent que le bénéfice d’un délai plus long après transplantation pourrait s’appliquer aux adultes chez les non asiatiques</a:t>
            </a:r>
          </a:p>
          <a:p>
            <a:pPr lvl="1" algn="just">
              <a:spcBef>
                <a:spcPts val="1000"/>
              </a:spcBef>
            </a:pPr>
            <a:r>
              <a:rPr lang="fr-FR" sz="1400" dirty="0"/>
              <a:t>Chez ces patients, la probabilité de tolérance opérationnelle après arrêt de l’immunosuppression augmente de 7 % par an après transplantation hépatique</a:t>
            </a:r>
          </a:p>
        </p:txBody>
      </p:sp>
      <p:pic>
        <p:nvPicPr>
          <p:cNvPr id="18" name="Image 17">
            <a:extLst>
              <a:ext uri="{FF2B5EF4-FFF2-40B4-BE49-F238E27FC236}">
                <a16:creationId xmlns:a16="http://schemas.microsoft.com/office/drawing/2014/main" id="{D206E10C-05E3-5EA8-B925-D8B55F2D69F6}"/>
              </a:ext>
            </a:extLst>
          </p:cNvPr>
          <p:cNvPicPr>
            <a:picLocks noChangeAspect="1"/>
          </p:cNvPicPr>
          <p:nvPr/>
        </p:nvPicPr>
        <p:blipFill>
          <a:blip r:embed="rId4"/>
          <a:stretch>
            <a:fillRect/>
          </a:stretch>
        </p:blipFill>
        <p:spPr>
          <a:xfrm>
            <a:off x="5422149" y="1974926"/>
            <a:ext cx="6457808" cy="4188935"/>
          </a:xfrm>
          <a:prstGeom prst="rect">
            <a:avLst/>
          </a:prstGeom>
        </p:spPr>
      </p:pic>
      <p:sp>
        <p:nvSpPr>
          <p:cNvPr id="20" name="Rounded Rectangle 52">
            <a:extLst>
              <a:ext uri="{FF2B5EF4-FFF2-40B4-BE49-F238E27FC236}">
                <a16:creationId xmlns:a16="http://schemas.microsoft.com/office/drawing/2014/main" id="{F2E1FE55-EAA3-E7C1-9E44-C6F9DE7D66C7}"/>
              </a:ext>
            </a:extLst>
          </p:cNvPr>
          <p:cNvSpPr/>
          <p:nvPr/>
        </p:nvSpPr>
        <p:spPr>
          <a:xfrm>
            <a:off x="7031807" y="1658112"/>
            <a:ext cx="3420823" cy="341277"/>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Étude chez des patients sans LPT</a:t>
            </a:r>
          </a:p>
        </p:txBody>
      </p:sp>
      <p:sp>
        <p:nvSpPr>
          <p:cNvPr id="3" name="ZoneTexte 2">
            <a:extLst>
              <a:ext uri="{FF2B5EF4-FFF2-40B4-BE49-F238E27FC236}">
                <a16:creationId xmlns:a16="http://schemas.microsoft.com/office/drawing/2014/main" id="{85B3C94B-1E56-E808-CAC7-A376E7798155}"/>
              </a:ext>
            </a:extLst>
          </p:cNvPr>
          <p:cNvSpPr txBox="1"/>
          <p:nvPr/>
        </p:nvSpPr>
        <p:spPr>
          <a:xfrm>
            <a:off x="467999" y="6640309"/>
            <a:ext cx="707647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a:t>
            </a:r>
          </a:p>
        </p:txBody>
      </p:sp>
      <p:pic>
        <p:nvPicPr>
          <p:cNvPr id="4" name="S.Dharancy - CC1 - Slide 15">
            <a:hlinkClick r:id="" action="ppaction://media"/>
            <a:extLst>
              <a:ext uri="{FF2B5EF4-FFF2-40B4-BE49-F238E27FC236}">
                <a16:creationId xmlns:a16="http://schemas.microsoft.com/office/drawing/2014/main" id="{B5823DB7-7075-366B-33C0-5422FE2617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76591447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F4E15-089B-3182-C07E-7134D311E15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BCA2B85-4B90-9245-8426-6E34CB187D7A}"/>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3" name="Espace réservé du contenu 2">
            <a:extLst>
              <a:ext uri="{FF2B5EF4-FFF2-40B4-BE49-F238E27FC236}">
                <a16:creationId xmlns:a16="http://schemas.microsoft.com/office/drawing/2014/main" id="{8FC6ED8D-C73C-608F-CA99-A4F190C39270}"/>
              </a:ext>
            </a:extLst>
          </p:cNvPr>
          <p:cNvSpPr>
            <a:spLocks noGrp="1"/>
          </p:cNvSpPr>
          <p:nvPr>
            <p:ph idx="1"/>
          </p:nvPr>
        </p:nvSpPr>
        <p:spPr>
          <a:xfrm>
            <a:off x="468000" y="1958210"/>
            <a:ext cx="11250000" cy="3463781"/>
          </a:xfrm>
        </p:spPr>
        <p:txBody>
          <a:bodyPr>
            <a:normAutofit/>
          </a:bodyPr>
          <a:lstStyle/>
          <a:p>
            <a:pPr marL="234950" indent="-220663">
              <a:lnSpc>
                <a:spcPct val="110000"/>
              </a:lnSpc>
              <a:spcBef>
                <a:spcPts val="600"/>
              </a:spcBef>
              <a:spcAft>
                <a:spcPts val="1000"/>
              </a:spcAft>
              <a:buClr>
                <a:schemeClr val="accent2"/>
              </a:buClr>
              <a:buFont typeface="Arial" panose="020B0604020202020204" pitchFamily="34" charset="0"/>
              <a:buChar char="•"/>
              <a:defRPr/>
            </a:pPr>
            <a:r>
              <a:rPr lang="fr-FR" sz="2000" dirty="0">
                <a:solidFill>
                  <a:srgbClr val="202122"/>
                </a:solidFill>
              </a:rPr>
              <a:t>1</a:t>
            </a:r>
            <a:r>
              <a:rPr lang="fr-FR" sz="2000" baseline="30000" dirty="0">
                <a:solidFill>
                  <a:srgbClr val="202122"/>
                </a:solidFill>
              </a:rPr>
              <a:t>re</a:t>
            </a:r>
            <a:r>
              <a:rPr lang="fr-FR" sz="2000" dirty="0">
                <a:solidFill>
                  <a:srgbClr val="202122"/>
                </a:solidFill>
              </a:rPr>
              <a:t> ligne de traitement = 3 cycles de R-MPV </a:t>
            </a:r>
          </a:p>
          <a:p>
            <a:pPr marL="579438" lvl="2" indent="-261938">
              <a:lnSpc>
                <a:spcPct val="110000"/>
              </a:lnSpc>
              <a:spcBef>
                <a:spcPts val="600"/>
              </a:spcBef>
              <a:spcAft>
                <a:spcPts val="1000"/>
              </a:spcAft>
              <a:defRPr/>
            </a:pPr>
            <a:r>
              <a:rPr lang="fr-FR" sz="2000" dirty="0">
                <a:solidFill>
                  <a:srgbClr val="202122"/>
                </a:solidFill>
              </a:rPr>
              <a:t>Interruption prématurée pour survenue d’une pneumopathie infectieuse compliquée d’un syndrome coronarien aigu. </a:t>
            </a:r>
          </a:p>
          <a:p>
            <a:pPr marL="579438" lvl="2" indent="-261938">
              <a:lnSpc>
                <a:spcPct val="110000"/>
              </a:lnSpc>
              <a:spcBef>
                <a:spcPts val="600"/>
              </a:spcBef>
              <a:spcAft>
                <a:spcPts val="3400"/>
              </a:spcAft>
              <a:defRPr/>
            </a:pPr>
            <a:r>
              <a:rPr lang="fr-FR" sz="2000" dirty="0">
                <a:solidFill>
                  <a:srgbClr val="202122"/>
                </a:solidFill>
              </a:rPr>
              <a:t>Décision de suspension du traitement.</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 IRM de contrôle après C2</a:t>
            </a:r>
          </a:p>
        </p:txBody>
      </p:sp>
      <p:sp>
        <p:nvSpPr>
          <p:cNvPr id="19" name="Espace réservé pour une image  18">
            <a:extLst>
              <a:ext uri="{FF2B5EF4-FFF2-40B4-BE49-F238E27FC236}">
                <a16:creationId xmlns:a16="http://schemas.microsoft.com/office/drawing/2014/main" id="{DC18F476-EB30-8D51-C4DA-CF0B7EF51B24}"/>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7EC42C79-9AA0-C428-993A-F0459F8FAE9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41" name="ZoneTexte 40">
            <a:extLst>
              <a:ext uri="{FF2B5EF4-FFF2-40B4-BE49-F238E27FC236}">
                <a16:creationId xmlns:a16="http://schemas.microsoft.com/office/drawing/2014/main" id="{96518F70-8847-8D6D-E92B-6DC36694FBD7}"/>
              </a:ext>
            </a:extLst>
          </p:cNvPr>
          <p:cNvSpPr txBox="1"/>
          <p:nvPr/>
        </p:nvSpPr>
        <p:spPr>
          <a:xfrm>
            <a:off x="468000" y="6483600"/>
            <a:ext cx="7638156"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methotrexate procarbazine vincristine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imagerie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par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résonance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magnétique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 name="Groupe 3">
            <a:extLst>
              <a:ext uri="{FF2B5EF4-FFF2-40B4-BE49-F238E27FC236}">
                <a16:creationId xmlns:a16="http://schemas.microsoft.com/office/drawing/2014/main" id="{A4581DAF-DFA5-EEAD-5277-2D2273A63735}"/>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071D1C2C-BEC1-BFBB-8ACE-000CA1CE0963}"/>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6" name="Chevron 5">
              <a:extLst>
                <a:ext uri="{FF2B5EF4-FFF2-40B4-BE49-F238E27FC236}">
                  <a16:creationId xmlns:a16="http://schemas.microsoft.com/office/drawing/2014/main" id="{D2CF6097-8BBD-AD36-5E78-388C21E69C2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Chevron 6">
              <a:extLst>
                <a:ext uri="{FF2B5EF4-FFF2-40B4-BE49-F238E27FC236}">
                  <a16:creationId xmlns:a16="http://schemas.microsoft.com/office/drawing/2014/main" id="{95CA5EE2-9212-E449-84D9-769C6F0BDA8D}"/>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p>
          </p:txBody>
        </p:sp>
        <p:sp>
          <p:nvSpPr>
            <p:cNvPr id="8" name="Chevron 7">
              <a:extLst>
                <a:ext uri="{FF2B5EF4-FFF2-40B4-BE49-F238E27FC236}">
                  <a16:creationId xmlns:a16="http://schemas.microsoft.com/office/drawing/2014/main" id="{B5A78203-BCA1-FD36-DD77-291B873A8E4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EEB6741-B56A-E69F-205C-8A2EFB57616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S.Dharancy - CC1 - Slide 16">
            <a:hlinkClick r:id="" action="ppaction://media"/>
            <a:extLst>
              <a:ext uri="{FF2B5EF4-FFF2-40B4-BE49-F238E27FC236}">
                <a16:creationId xmlns:a16="http://schemas.microsoft.com/office/drawing/2014/main" id="{4135D410-106A-2477-9D11-4EADBFD716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2434734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1F6C6-7615-2FFF-6A24-A933EB6F355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064EA64-806E-90F0-41AF-36D79F5474C9}"/>
              </a:ext>
            </a:extLst>
          </p:cNvPr>
          <p:cNvSpPr>
            <a:spLocks noGrp="1"/>
          </p:cNvSpPr>
          <p:nvPr>
            <p:ph type="title"/>
          </p:nvPr>
        </p:nvSpPr>
        <p:spPr/>
        <p:txBody>
          <a:bodyPr/>
          <a:lstStyle/>
          <a:p>
            <a:r>
              <a:rPr lang="fr-FR" dirty="0"/>
              <a:t>IRM cérébrale après C2</a:t>
            </a:r>
          </a:p>
        </p:txBody>
      </p:sp>
      <p:sp>
        <p:nvSpPr>
          <p:cNvPr id="25" name="Espace réservé pour une image  24">
            <a:extLst>
              <a:ext uri="{FF2B5EF4-FFF2-40B4-BE49-F238E27FC236}">
                <a16:creationId xmlns:a16="http://schemas.microsoft.com/office/drawing/2014/main" id="{BF5480F1-E9E6-EFBD-5DD5-F1E60DA722D6}"/>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E6CEB43A-A108-078B-35CC-CB1033F196A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grpSp>
        <p:nvGrpSpPr>
          <p:cNvPr id="5" name="Groupe 4">
            <a:extLst>
              <a:ext uri="{FF2B5EF4-FFF2-40B4-BE49-F238E27FC236}">
                <a16:creationId xmlns:a16="http://schemas.microsoft.com/office/drawing/2014/main" id="{7A849F6E-9A6F-28B8-EAED-52EDC26AEDB8}"/>
              </a:ext>
            </a:extLst>
          </p:cNvPr>
          <p:cNvGrpSpPr/>
          <p:nvPr/>
        </p:nvGrpSpPr>
        <p:grpSpPr>
          <a:xfrm>
            <a:off x="-1" y="0"/>
            <a:ext cx="12192001" cy="213160"/>
            <a:chOff x="-1" y="0"/>
            <a:chExt cx="12192001" cy="213160"/>
          </a:xfrm>
        </p:grpSpPr>
        <p:sp>
          <p:nvSpPr>
            <p:cNvPr id="13" name="Signalisation droite 12">
              <a:extLst>
                <a:ext uri="{FF2B5EF4-FFF2-40B4-BE49-F238E27FC236}">
                  <a16:creationId xmlns:a16="http://schemas.microsoft.com/office/drawing/2014/main" id="{9625AF30-58BA-B3D0-AD4E-1BD6D330E7EC}"/>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14" name="Chevron 13">
              <a:extLst>
                <a:ext uri="{FF2B5EF4-FFF2-40B4-BE49-F238E27FC236}">
                  <a16:creationId xmlns:a16="http://schemas.microsoft.com/office/drawing/2014/main" id="{4CFF44D4-FB4C-2D3C-8B44-9D67935245B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B212B206-FB88-2F31-2350-212B898F5C35}"/>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p>
          </p:txBody>
        </p:sp>
        <p:sp>
          <p:nvSpPr>
            <p:cNvPr id="16" name="Chevron 15">
              <a:extLst>
                <a:ext uri="{FF2B5EF4-FFF2-40B4-BE49-F238E27FC236}">
                  <a16:creationId xmlns:a16="http://schemas.microsoft.com/office/drawing/2014/main" id="{023DDD76-C896-2032-B9D4-7C0850409813}"/>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698B4143-9222-22E9-61B9-BDCC0FA357D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29" name="Groupe 28">
            <a:extLst>
              <a:ext uri="{FF2B5EF4-FFF2-40B4-BE49-F238E27FC236}">
                <a16:creationId xmlns:a16="http://schemas.microsoft.com/office/drawing/2014/main" id="{142250AF-CD80-157B-C481-08968B433F81}"/>
              </a:ext>
            </a:extLst>
          </p:cNvPr>
          <p:cNvGrpSpPr/>
          <p:nvPr/>
        </p:nvGrpSpPr>
        <p:grpSpPr>
          <a:xfrm>
            <a:off x="468000" y="1658111"/>
            <a:ext cx="11250000" cy="3634615"/>
            <a:chOff x="754072" y="1892001"/>
            <a:chExt cx="10963928" cy="3542192"/>
          </a:xfrm>
        </p:grpSpPr>
        <p:pic>
          <p:nvPicPr>
            <p:cNvPr id="26" name="Image 25">
              <a:extLst>
                <a:ext uri="{FF2B5EF4-FFF2-40B4-BE49-F238E27FC236}">
                  <a16:creationId xmlns:a16="http://schemas.microsoft.com/office/drawing/2014/main" id="{7AA245B4-DE37-D37A-02B7-2AFAB02C0503}"/>
                </a:ext>
              </a:extLst>
            </p:cNvPr>
            <p:cNvPicPr>
              <a:picLocks noChangeAspect="1"/>
            </p:cNvPicPr>
            <p:nvPr/>
          </p:nvPicPr>
          <p:blipFill rotWithShape="1">
            <a:blip r:embed="rId4"/>
            <a:srcRect l="32226" t="15461" r="32355" b="4258"/>
            <a:stretch/>
          </p:blipFill>
          <p:spPr>
            <a:xfrm>
              <a:off x="4443301" y="1892001"/>
              <a:ext cx="3563827" cy="3542192"/>
            </a:xfrm>
            <a:prstGeom prst="rect">
              <a:avLst/>
            </a:prstGeom>
          </p:spPr>
        </p:pic>
        <p:pic>
          <p:nvPicPr>
            <p:cNvPr id="27" name="Image 26">
              <a:extLst>
                <a:ext uri="{FF2B5EF4-FFF2-40B4-BE49-F238E27FC236}">
                  <a16:creationId xmlns:a16="http://schemas.microsoft.com/office/drawing/2014/main" id="{6A4C4141-1430-9CF8-4F57-48AA283D5187}"/>
                </a:ext>
              </a:extLst>
            </p:cNvPr>
            <p:cNvPicPr>
              <a:picLocks noChangeAspect="1"/>
            </p:cNvPicPr>
            <p:nvPr/>
          </p:nvPicPr>
          <p:blipFill rotWithShape="1">
            <a:blip r:embed="rId5"/>
            <a:srcRect l="11341" t="7005" r="9269" b="19661"/>
            <a:stretch/>
          </p:blipFill>
          <p:spPr>
            <a:xfrm>
              <a:off x="754072" y="1892001"/>
              <a:ext cx="3303790" cy="3542192"/>
            </a:xfrm>
            <a:prstGeom prst="rect">
              <a:avLst/>
            </a:prstGeom>
          </p:spPr>
        </p:pic>
        <p:pic>
          <p:nvPicPr>
            <p:cNvPr id="28" name="Image 27">
              <a:extLst>
                <a:ext uri="{FF2B5EF4-FFF2-40B4-BE49-F238E27FC236}">
                  <a16:creationId xmlns:a16="http://schemas.microsoft.com/office/drawing/2014/main" id="{34928E56-9667-5F61-49CD-5D919473CDC9}"/>
                </a:ext>
              </a:extLst>
            </p:cNvPr>
            <p:cNvPicPr>
              <a:picLocks noChangeAspect="1"/>
            </p:cNvPicPr>
            <p:nvPr/>
          </p:nvPicPr>
          <p:blipFill rotWithShape="1">
            <a:blip r:embed="rId6"/>
            <a:srcRect l="5779" t="5759" r="4293" b="17430"/>
            <a:stretch/>
          </p:blipFill>
          <p:spPr>
            <a:xfrm>
              <a:off x="8392567" y="1892001"/>
              <a:ext cx="3325433" cy="3542192"/>
            </a:xfrm>
            <a:prstGeom prst="rect">
              <a:avLst/>
            </a:prstGeom>
          </p:spPr>
        </p:pic>
      </p:grpSp>
      <p:sp>
        <p:nvSpPr>
          <p:cNvPr id="30" name="Espace réservé du contenu 68">
            <a:extLst>
              <a:ext uri="{FF2B5EF4-FFF2-40B4-BE49-F238E27FC236}">
                <a16:creationId xmlns:a16="http://schemas.microsoft.com/office/drawing/2014/main" id="{C6343716-5C3F-6259-D56A-A4E54A6A5B15}"/>
              </a:ext>
            </a:extLst>
          </p:cNvPr>
          <p:cNvSpPr txBox="1">
            <a:spLocks/>
          </p:cNvSpPr>
          <p:nvPr/>
        </p:nvSpPr>
        <p:spPr>
          <a:xfrm>
            <a:off x="468000" y="5448299"/>
            <a:ext cx="11250000" cy="674875"/>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5900" marR="0" lvl="0" indent="-215900" algn="l" defTabSz="914400" rtl="0" eaLnBrk="1" fontAlgn="auto" latinLnBrk="0" hangingPunct="1">
              <a:lnSpc>
                <a:spcPct val="110000"/>
              </a:lnSpc>
              <a:spcBef>
                <a:spcPts val="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Persistance prise de contraste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leptoméningée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cingulaire postérieure droite cependant discrètement visible sur l’examen</a:t>
            </a:r>
          </a:p>
          <a:p>
            <a:pPr marL="215900" marR="0" lvl="0" indent="-215900" algn="l" defTabSz="914400" rtl="0" eaLnBrk="1" fontAlgn="auto" latinLnBrk="0" hangingPunct="1">
              <a:lnSpc>
                <a:spcPct val="110000"/>
              </a:lnSpc>
              <a:spcBef>
                <a:spcPts val="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Réponse partielle après C2 stable en fin de traitement</a:t>
            </a:r>
          </a:p>
        </p:txBody>
      </p:sp>
      <p:sp>
        <p:nvSpPr>
          <p:cNvPr id="3" name="ZoneTexte 2">
            <a:extLst>
              <a:ext uri="{FF2B5EF4-FFF2-40B4-BE49-F238E27FC236}">
                <a16:creationId xmlns:a16="http://schemas.microsoft.com/office/drawing/2014/main" id="{0BE51A99-22C2-EB7A-7642-401FB420910F}"/>
              </a:ext>
            </a:extLst>
          </p:cNvPr>
          <p:cNvSpPr txBox="1"/>
          <p:nvPr/>
        </p:nvSpPr>
        <p:spPr>
          <a:xfrm>
            <a:off x="468000" y="6483600"/>
            <a:ext cx="7638156"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imagerie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par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résonance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magnétique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4" name="S.Dharancy - CC1 - Slide 17">
            <a:hlinkClick r:id="" action="ppaction://media"/>
            <a:extLst>
              <a:ext uri="{FF2B5EF4-FFF2-40B4-BE49-F238E27FC236}">
                <a16:creationId xmlns:a16="http://schemas.microsoft.com/office/drawing/2014/main" id="{4B10E1B5-D995-FBFD-D560-EE4DEA2491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5404871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8DF3F-10CA-DA13-76FD-BE4FC38D065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0448B9D-2047-D973-8D5D-0442F4A35976}"/>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19" name="Espace réservé pour une image  18">
            <a:extLst>
              <a:ext uri="{FF2B5EF4-FFF2-40B4-BE49-F238E27FC236}">
                <a16:creationId xmlns:a16="http://schemas.microsoft.com/office/drawing/2014/main" id="{BF41F474-B6A5-86E7-2C0F-6822B9288791}"/>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4EFA5083-123C-202D-F938-E63593574E2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graphicFrame>
        <p:nvGraphicFramePr>
          <p:cNvPr id="61" name="Tableau 60">
            <a:extLst>
              <a:ext uri="{FF2B5EF4-FFF2-40B4-BE49-F238E27FC236}">
                <a16:creationId xmlns:a16="http://schemas.microsoft.com/office/drawing/2014/main" id="{16B40E2B-FDE2-0DF1-BFBC-2AEB4436926A}"/>
              </a:ext>
            </a:extLst>
          </p:cNvPr>
          <p:cNvGraphicFramePr>
            <a:graphicFrameLocks noGrp="1"/>
          </p:cNvGraphicFramePr>
          <p:nvPr/>
        </p:nvGraphicFramePr>
        <p:xfrm>
          <a:off x="468000" y="1958211"/>
          <a:ext cx="3464842" cy="3090291"/>
        </p:xfrm>
        <a:graphic>
          <a:graphicData uri="http://schemas.openxmlformats.org/drawingml/2006/table">
            <a:tbl>
              <a:tblPr firstRow="1" bandRow="1">
                <a:tableStyleId>{5C22544A-7EE6-4342-B048-85BDC9FD1C3A}</a:tableStyleId>
              </a:tblPr>
              <a:tblGrid>
                <a:gridCol w="3464842">
                  <a:extLst>
                    <a:ext uri="{9D8B030D-6E8A-4147-A177-3AD203B41FA5}">
                      <a16:colId xmlns:a16="http://schemas.microsoft.com/office/drawing/2014/main" val="226295097"/>
                    </a:ext>
                  </a:extLst>
                </a:gridCol>
              </a:tblGrid>
              <a:tr h="2350456">
                <a:tc>
                  <a:txBody>
                    <a:bodyPr/>
                    <a:lstStyle/>
                    <a:p>
                      <a:pPr marL="231775" indent="-219075">
                        <a:spcAft>
                          <a:spcPts val="1200"/>
                        </a:spcAft>
                        <a:buClr>
                          <a:schemeClr val="accent2"/>
                        </a:buClr>
                        <a:tabLst/>
                        <a:defRPr/>
                      </a:pPr>
                      <a:r>
                        <a:rPr lang="fr-FR" sz="2000" b="1" kern="1200" dirty="0">
                          <a:solidFill>
                            <a:schemeClr val="accent2"/>
                          </a:solidFill>
                          <a:latin typeface="+mn-lt"/>
                          <a:ea typeface="+mn-ea"/>
                          <a:cs typeface="+mn-cs"/>
                        </a:rPr>
                        <a:t>À M6</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1" u="none" strike="noStrike" kern="1200" dirty="0">
                          <a:solidFill>
                            <a:srgbClr val="D90075"/>
                          </a:solidFill>
                          <a:effectLst/>
                          <a:latin typeface="+mn-lt"/>
                          <a:ea typeface="+mn-ea"/>
                          <a:cs typeface="+mn-cs"/>
                        </a:rPr>
                        <a:t>Reprise</a:t>
                      </a:r>
                      <a:r>
                        <a:rPr lang="fr-FR" sz="1800" b="0" u="none" strike="noStrike" kern="1200" dirty="0">
                          <a:solidFill>
                            <a:srgbClr val="202122"/>
                          </a:solidFill>
                          <a:effectLst/>
                          <a:latin typeface="+mn-lt"/>
                          <a:ea typeface="+mn-ea"/>
                          <a:cs typeface="+mn-cs"/>
                        </a:rPr>
                        <a:t> progressive d’une immunosuppression par évérolimus et maintien de la prednisolone 10 mg/j au long cours. </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Le bilan hépatique reste strictement normal.</a:t>
                      </a:r>
                      <a:br>
                        <a:rPr lang="fr-FR" sz="1800" b="0" u="none" strike="noStrike" kern="1200" dirty="0">
                          <a:solidFill>
                            <a:srgbClr val="202122"/>
                          </a:solidFill>
                          <a:effectLst/>
                          <a:latin typeface="+mn-lt"/>
                          <a:ea typeface="+mn-ea"/>
                          <a:cs typeface="+mn-cs"/>
                        </a:rPr>
                      </a:br>
                      <a:endParaRPr lang="fr-FR" sz="1800" b="0" u="none" strike="noStrike" kern="1200" dirty="0">
                        <a:solidFill>
                          <a:srgbClr val="202122"/>
                        </a:solidFill>
                        <a:effectLst/>
                        <a:latin typeface="+mn-lt"/>
                        <a:ea typeface="+mn-ea"/>
                        <a:cs typeface="+mn-cs"/>
                      </a:endParaRP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pSp>
        <p:nvGrpSpPr>
          <p:cNvPr id="5" name="Groupe 4">
            <a:extLst>
              <a:ext uri="{FF2B5EF4-FFF2-40B4-BE49-F238E27FC236}">
                <a16:creationId xmlns:a16="http://schemas.microsoft.com/office/drawing/2014/main" id="{42B1B7FC-B9ED-B0F7-D136-AD8A9A977DBC}"/>
              </a:ext>
            </a:extLst>
          </p:cNvPr>
          <p:cNvGrpSpPr/>
          <p:nvPr/>
        </p:nvGrpSpPr>
        <p:grpSpPr>
          <a:xfrm>
            <a:off x="-1" y="0"/>
            <a:ext cx="12192001" cy="213160"/>
            <a:chOff x="-1" y="0"/>
            <a:chExt cx="12192001" cy="213160"/>
          </a:xfrm>
        </p:grpSpPr>
        <p:sp>
          <p:nvSpPr>
            <p:cNvPr id="13" name="Signalisation droite 12">
              <a:extLst>
                <a:ext uri="{FF2B5EF4-FFF2-40B4-BE49-F238E27FC236}">
                  <a16:creationId xmlns:a16="http://schemas.microsoft.com/office/drawing/2014/main" id="{A1BDB066-2A51-2FC8-003C-A89D719FB592}"/>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14" name="Chevron 13">
              <a:extLst>
                <a:ext uri="{FF2B5EF4-FFF2-40B4-BE49-F238E27FC236}">
                  <a16:creationId xmlns:a16="http://schemas.microsoft.com/office/drawing/2014/main" id="{89D66344-6586-707A-78D6-BACD1B1B9193}"/>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D8E7ABC8-5F42-7CC1-DFAD-320295CB1E72}"/>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p>
          </p:txBody>
        </p:sp>
        <p:sp>
          <p:nvSpPr>
            <p:cNvPr id="16" name="Chevron 15">
              <a:extLst>
                <a:ext uri="{FF2B5EF4-FFF2-40B4-BE49-F238E27FC236}">
                  <a16:creationId xmlns:a16="http://schemas.microsoft.com/office/drawing/2014/main" id="{B837309E-C37E-3DCE-617A-C9907FD19858}"/>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5E9F7F27-632F-C16A-E06A-AB302ADC608C}"/>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aphicFrame>
        <p:nvGraphicFramePr>
          <p:cNvPr id="20" name="Tableau 19">
            <a:extLst>
              <a:ext uri="{FF2B5EF4-FFF2-40B4-BE49-F238E27FC236}">
                <a16:creationId xmlns:a16="http://schemas.microsoft.com/office/drawing/2014/main" id="{FB0673C9-212C-619E-6235-70D3328FAEBE}"/>
              </a:ext>
            </a:extLst>
          </p:cNvPr>
          <p:cNvGraphicFramePr>
            <a:graphicFrameLocks noGrp="1"/>
          </p:cNvGraphicFramePr>
          <p:nvPr/>
        </p:nvGraphicFramePr>
        <p:xfrm>
          <a:off x="4401748" y="1958211"/>
          <a:ext cx="3464842" cy="3392043"/>
        </p:xfrm>
        <a:graphic>
          <a:graphicData uri="http://schemas.openxmlformats.org/drawingml/2006/table">
            <a:tbl>
              <a:tblPr firstRow="1" bandRow="1">
                <a:tableStyleId>{5C22544A-7EE6-4342-B048-85BDC9FD1C3A}</a:tableStyleId>
              </a:tblPr>
              <a:tblGrid>
                <a:gridCol w="3464842">
                  <a:extLst>
                    <a:ext uri="{9D8B030D-6E8A-4147-A177-3AD203B41FA5}">
                      <a16:colId xmlns:a16="http://schemas.microsoft.com/office/drawing/2014/main" val="226295097"/>
                    </a:ext>
                  </a:extLst>
                </a:gridCol>
              </a:tblGrid>
              <a:tr h="2350456">
                <a:tc>
                  <a:txBody>
                    <a:bodyPr/>
                    <a:lstStyle/>
                    <a:p>
                      <a:pPr marL="231775" indent="-219075">
                        <a:spcAft>
                          <a:spcPts val="1200"/>
                        </a:spcAft>
                        <a:buClr>
                          <a:schemeClr val="accent2"/>
                        </a:buClr>
                        <a:tabLst/>
                        <a:defRPr/>
                      </a:pPr>
                      <a:r>
                        <a:rPr lang="fr-FR" sz="2000" b="1" kern="1200" dirty="0">
                          <a:solidFill>
                            <a:schemeClr val="accent2"/>
                          </a:solidFill>
                          <a:latin typeface="+mn-lt"/>
                          <a:ea typeface="+mn-ea"/>
                          <a:cs typeface="+mn-cs"/>
                        </a:rPr>
                        <a:t>À M18</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Cliniquement, statut de performance ECOG 0, poids stable à 69 kg. </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Pas de signe d’évolutivité lymphoïde, pas de tuméfaction aux organes hématopoïétiques périphériques ni de trouble neurologique. </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1" name="Tableau 20">
            <a:extLst>
              <a:ext uri="{FF2B5EF4-FFF2-40B4-BE49-F238E27FC236}">
                <a16:creationId xmlns:a16="http://schemas.microsoft.com/office/drawing/2014/main" id="{FAB810CC-0933-4D58-6F07-9E052F1B77C4}"/>
              </a:ext>
            </a:extLst>
          </p:cNvPr>
          <p:cNvGraphicFramePr>
            <a:graphicFrameLocks noGrp="1"/>
          </p:cNvGraphicFramePr>
          <p:nvPr/>
        </p:nvGraphicFramePr>
        <p:xfrm>
          <a:off x="8216852" y="1958211"/>
          <a:ext cx="3464842" cy="3395091"/>
        </p:xfrm>
        <a:graphic>
          <a:graphicData uri="http://schemas.openxmlformats.org/drawingml/2006/table">
            <a:tbl>
              <a:tblPr firstRow="1" bandRow="1">
                <a:tableStyleId>{5C22544A-7EE6-4342-B048-85BDC9FD1C3A}</a:tableStyleId>
              </a:tblPr>
              <a:tblGrid>
                <a:gridCol w="3464842">
                  <a:extLst>
                    <a:ext uri="{9D8B030D-6E8A-4147-A177-3AD203B41FA5}">
                      <a16:colId xmlns:a16="http://schemas.microsoft.com/office/drawing/2014/main" val="226295097"/>
                    </a:ext>
                  </a:extLst>
                </a:gridCol>
              </a:tblGrid>
              <a:tr h="2350456">
                <a:tc>
                  <a:txBody>
                    <a:bodyPr/>
                    <a:lstStyle/>
                    <a:p>
                      <a:pPr marL="231775" indent="-219075">
                        <a:spcAft>
                          <a:spcPts val="1200"/>
                        </a:spcAft>
                        <a:buClr>
                          <a:schemeClr val="accent2"/>
                        </a:buClr>
                        <a:tabLst/>
                        <a:defRPr/>
                      </a:pPr>
                      <a:r>
                        <a:rPr lang="fr-FR" sz="2000" b="1" kern="1200" dirty="0">
                          <a:solidFill>
                            <a:schemeClr val="accent2"/>
                          </a:solidFill>
                          <a:latin typeface="+mn-lt"/>
                          <a:ea typeface="+mn-ea"/>
                          <a:cs typeface="+mn-cs"/>
                        </a:rPr>
                        <a:t>NOVEMBRE 2024</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Patiente décédée (infarctus du myocarde) en novembre 2024 </a:t>
                      </a:r>
                      <a:br>
                        <a:rPr lang="fr-FR" sz="1800" b="0" u="none" strike="noStrike" kern="1200" dirty="0">
                          <a:solidFill>
                            <a:srgbClr val="202122"/>
                          </a:solidFill>
                          <a:effectLst/>
                          <a:latin typeface="+mn-lt"/>
                          <a:ea typeface="+mn-ea"/>
                          <a:cs typeface="+mn-cs"/>
                        </a:rPr>
                      </a:br>
                      <a:r>
                        <a:rPr lang="fr-FR" sz="1800" b="0" u="none" strike="noStrike" kern="1200" dirty="0">
                          <a:solidFill>
                            <a:srgbClr val="202122"/>
                          </a:solidFill>
                          <a:effectLst/>
                          <a:latin typeface="+mn-lt"/>
                          <a:ea typeface="+mn-ea"/>
                          <a:cs typeface="+mn-cs"/>
                        </a:rPr>
                        <a:t>(+ 13 ans/greffe +7 ans/LPT).</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endParaRPr lang="fr-FR" sz="1800" b="0" u="none" strike="noStrike" kern="1200" dirty="0">
                        <a:solidFill>
                          <a:srgbClr val="202122"/>
                        </a:solidFill>
                        <a:effectLst/>
                        <a:latin typeface="+mn-lt"/>
                        <a:ea typeface="+mn-ea"/>
                        <a:cs typeface="+mn-cs"/>
                      </a:endParaRP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endParaRPr lang="fr-FR" sz="1800" b="0" u="none" strike="noStrike" kern="1200" dirty="0">
                        <a:solidFill>
                          <a:srgbClr val="202122"/>
                        </a:solidFill>
                        <a:effectLst/>
                        <a:latin typeface="+mn-lt"/>
                        <a:ea typeface="+mn-ea"/>
                        <a:cs typeface="+mn-cs"/>
                      </a:endParaRP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endParaRPr lang="fr-FR" sz="1800" b="0" u="none" strike="noStrike" kern="1200" dirty="0">
                        <a:solidFill>
                          <a:srgbClr val="202122"/>
                        </a:solidFill>
                        <a:effectLst/>
                        <a:latin typeface="+mn-lt"/>
                        <a:ea typeface="+mn-ea"/>
                        <a:cs typeface="+mn-cs"/>
                      </a:endParaRP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sp>
        <p:nvSpPr>
          <p:cNvPr id="22" name="ZoneTexte 21">
            <a:extLst>
              <a:ext uri="{FF2B5EF4-FFF2-40B4-BE49-F238E27FC236}">
                <a16:creationId xmlns:a16="http://schemas.microsoft.com/office/drawing/2014/main" id="{677C0FF6-AFBD-7E5D-DB9D-CA59853BA381}"/>
              </a:ext>
            </a:extLst>
          </p:cNvPr>
          <p:cNvSpPr txBox="1"/>
          <p:nvPr/>
        </p:nvSpPr>
        <p:spPr>
          <a:xfrm>
            <a:off x="468000" y="6483600"/>
            <a:ext cx="667875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ECOG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Eastern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Cooperative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Oncology</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Group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pic>
        <p:nvPicPr>
          <p:cNvPr id="3" name="S.Dharancy - CC1 - Slide 18">
            <a:hlinkClick r:id="" action="ppaction://media"/>
            <a:extLst>
              <a:ext uri="{FF2B5EF4-FFF2-40B4-BE49-F238E27FC236}">
                <a16:creationId xmlns:a16="http://schemas.microsoft.com/office/drawing/2014/main" id="{8C292B8F-610E-DB91-ECB9-CAA3C818B7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6345070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54888-A886-AE54-C4A4-0A690AC6F3A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10B6EC8-AEEC-502B-DDFA-BF5015CCFCC1}"/>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2B469D71-95F8-4B9F-1B03-0641AE9B637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7" name="ZoneTexte 6">
            <a:extLst>
              <a:ext uri="{FF2B5EF4-FFF2-40B4-BE49-F238E27FC236}">
                <a16:creationId xmlns:a16="http://schemas.microsoft.com/office/drawing/2014/main" id="{13B02713-1F69-BBB9-5CA5-8A2381E264F1}"/>
              </a:ext>
            </a:extLst>
          </p:cNvPr>
          <p:cNvSpPr txBox="1"/>
          <p:nvPr/>
        </p:nvSpPr>
        <p:spPr>
          <a:xfrm>
            <a:off x="1210235" y="1919795"/>
            <a:ext cx="10504164" cy="33368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Gestion de l’immunosuppression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évaluation du bénéfice/risque </a:t>
            </a:r>
          </a:p>
        </p:txBody>
      </p:sp>
      <p:grpSp>
        <p:nvGrpSpPr>
          <p:cNvPr id="36" name="Groupe 35">
            <a:extLst>
              <a:ext uri="{FF2B5EF4-FFF2-40B4-BE49-F238E27FC236}">
                <a16:creationId xmlns:a16="http://schemas.microsoft.com/office/drawing/2014/main" id="{2EF059CD-6EF4-3A7E-D829-C9CBA65C1DE5}"/>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4BD40924-FE7F-A193-0D67-F72C4F2BE78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10ED0151-DFFC-308D-1A06-9ABD5073B9E7}"/>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AF88860A-6C30-316B-8970-4F8AF5C00650}"/>
              </a:ext>
            </a:extLst>
          </p:cNvPr>
          <p:cNvSpPr txBox="1"/>
          <p:nvPr/>
        </p:nvSpPr>
        <p:spPr>
          <a:xfrm>
            <a:off x="2796988" y="3104053"/>
            <a:ext cx="8917411" cy="1072538"/>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Stratégie de réduction de l’immunosuppression : </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bénéfique à la prise en charge de LPT mais absence de consensus (amplitude ? durée ? modalités) </a:t>
            </a:r>
          </a:p>
        </p:txBody>
      </p:sp>
      <p:grpSp>
        <p:nvGrpSpPr>
          <p:cNvPr id="38" name="Groupe 37">
            <a:extLst>
              <a:ext uri="{FF2B5EF4-FFF2-40B4-BE49-F238E27FC236}">
                <a16:creationId xmlns:a16="http://schemas.microsoft.com/office/drawing/2014/main" id="{79B668AE-1C5A-0782-2683-EBEEBDCC4832}"/>
              </a:ext>
            </a:extLst>
          </p:cNvPr>
          <p:cNvGrpSpPr/>
          <p:nvPr/>
        </p:nvGrpSpPr>
        <p:grpSpPr>
          <a:xfrm>
            <a:off x="2054753" y="3193866"/>
            <a:ext cx="537479" cy="537565"/>
            <a:chOff x="423529" y="2082622"/>
            <a:chExt cx="537479" cy="537565"/>
          </a:xfrm>
        </p:grpSpPr>
        <p:sp>
          <p:nvSpPr>
            <p:cNvPr id="39" name="Forme libre 38">
              <a:extLst>
                <a:ext uri="{FF2B5EF4-FFF2-40B4-BE49-F238E27FC236}">
                  <a16:creationId xmlns:a16="http://schemas.microsoft.com/office/drawing/2014/main" id="{16A47A4B-99DF-AE8F-DFCF-76508E1023A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35B5C958-2541-9B63-FDA4-2114E02CA2F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41" name="ZoneTexte 40">
            <a:extLst>
              <a:ext uri="{FF2B5EF4-FFF2-40B4-BE49-F238E27FC236}">
                <a16:creationId xmlns:a16="http://schemas.microsoft.com/office/drawing/2014/main" id="{8C693B3A-018D-0907-F6E8-E1FE0F8898C8}"/>
              </a:ext>
            </a:extLst>
          </p:cNvPr>
          <p:cNvSpPr txBox="1"/>
          <p:nvPr/>
        </p:nvSpPr>
        <p:spPr>
          <a:xfrm>
            <a:off x="1210235" y="4659614"/>
            <a:ext cx="10504164" cy="703206"/>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Plus on s’éloigne de la greffe</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moins on a de risque de rejet si l’on arrête l’IS (ne s’applique qu’au foie)</a:t>
            </a:r>
          </a:p>
        </p:txBody>
      </p:sp>
      <p:grpSp>
        <p:nvGrpSpPr>
          <p:cNvPr id="42" name="Groupe 41">
            <a:extLst>
              <a:ext uri="{FF2B5EF4-FFF2-40B4-BE49-F238E27FC236}">
                <a16:creationId xmlns:a16="http://schemas.microsoft.com/office/drawing/2014/main" id="{928C6E90-BBEC-7460-4587-82DB5A74F398}"/>
              </a:ext>
            </a:extLst>
          </p:cNvPr>
          <p:cNvGrpSpPr/>
          <p:nvPr/>
        </p:nvGrpSpPr>
        <p:grpSpPr>
          <a:xfrm>
            <a:off x="468000" y="4749427"/>
            <a:ext cx="537479" cy="537565"/>
            <a:chOff x="423529" y="2082622"/>
            <a:chExt cx="537479" cy="537565"/>
          </a:xfrm>
        </p:grpSpPr>
        <p:sp>
          <p:nvSpPr>
            <p:cNvPr id="43" name="Forme libre 42">
              <a:extLst>
                <a:ext uri="{FF2B5EF4-FFF2-40B4-BE49-F238E27FC236}">
                  <a16:creationId xmlns:a16="http://schemas.microsoft.com/office/drawing/2014/main" id="{9EC43812-DB0C-8FED-2DB5-78D65141EE7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819BFA0-401A-195F-802A-FEA566C9528B}"/>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296CBEEE-5C03-039A-30DB-E9915E4C2822}"/>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EE777C8C-1760-6595-2E06-E08489A918C1}"/>
              </a:ext>
            </a:extLst>
          </p:cNvPr>
          <p:cNvSpPr txBox="1"/>
          <p:nvPr/>
        </p:nvSpPr>
        <p:spPr>
          <a:xfrm>
            <a:off x="467999" y="6483600"/>
            <a:ext cx="703970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PEC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prise en charge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a:t>
            </a:r>
          </a:p>
        </p:txBody>
      </p:sp>
      <p:pic>
        <p:nvPicPr>
          <p:cNvPr id="6" name="S.Dharancy - CC1 - Slide 19">
            <a:hlinkClick r:id="" action="ppaction://media"/>
            <a:extLst>
              <a:ext uri="{FF2B5EF4-FFF2-40B4-BE49-F238E27FC236}">
                <a16:creationId xmlns:a16="http://schemas.microsoft.com/office/drawing/2014/main" id="{2263C3E3-54CC-9140-03A5-91BEC52D12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91430191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D9F33-9164-309B-1DD3-C206EC5C8BD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2E18A4-D2E2-81F7-A4DE-B2427E900D8F}"/>
              </a:ext>
            </a:extLst>
          </p:cNvPr>
          <p:cNvSpPr>
            <a:spLocks noGrp="1"/>
          </p:cNvSpPr>
          <p:nvPr>
            <p:ph type="ctrTitle"/>
          </p:nvPr>
        </p:nvSpPr>
        <p:spPr/>
        <p:txBody>
          <a:bodyPr/>
          <a:lstStyle/>
          <a:p>
            <a:r>
              <a:rPr lang="fr-FR" dirty="0"/>
              <a:t>Cas clinique 2</a:t>
            </a:r>
          </a:p>
        </p:txBody>
      </p:sp>
      <p:sp>
        <p:nvSpPr>
          <p:cNvPr id="3" name="Sous-titre 2">
            <a:extLst>
              <a:ext uri="{FF2B5EF4-FFF2-40B4-BE49-F238E27FC236}">
                <a16:creationId xmlns:a16="http://schemas.microsoft.com/office/drawing/2014/main" id="{FA829BEA-5415-34A7-1FCA-3888D776B889}"/>
              </a:ext>
            </a:extLst>
          </p:cNvPr>
          <p:cNvSpPr>
            <a:spLocks noGrp="1"/>
          </p:cNvSpPr>
          <p:nvPr>
            <p:ph type="subTitle" idx="1"/>
          </p:nvPr>
        </p:nvSpPr>
        <p:spPr>
          <a:xfrm>
            <a:off x="4392751" y="3743320"/>
            <a:ext cx="6999149" cy="1721045"/>
          </a:xfrm>
        </p:spPr>
        <p:txBody>
          <a:bodyPr>
            <a:normAutofit/>
          </a:bodyPr>
          <a:lstStyle/>
          <a:p>
            <a:r>
              <a:rPr lang="fr-FR" b="1" dirty="0"/>
              <a:t>Perforation digestive sur LPT EBV+ </a:t>
            </a:r>
            <a:br>
              <a:rPr lang="fr-FR" b="1" dirty="0"/>
            </a:br>
            <a:r>
              <a:rPr lang="fr-FR" b="1" dirty="0"/>
              <a:t>chez une patiente transplantée cardiaque</a:t>
            </a:r>
          </a:p>
          <a:p>
            <a:r>
              <a:rPr lang="fr-FR" sz="1600" dirty="0"/>
              <a:t>Dr </a:t>
            </a:r>
            <a:r>
              <a:rPr lang="fr-FR" sz="1600" dirty="0" err="1"/>
              <a:t>Krimo</a:t>
            </a:r>
            <a:r>
              <a:rPr lang="fr-FR" sz="1600" dirty="0"/>
              <a:t> </a:t>
            </a:r>
            <a:r>
              <a:rPr lang="fr-FR" sz="1600" dirty="0" err="1"/>
              <a:t>Bouabdallah</a:t>
            </a:r>
            <a:br>
              <a:rPr lang="fr-FR" sz="1600" dirty="0"/>
            </a:br>
            <a:r>
              <a:rPr lang="fr-FR" sz="1600" dirty="0" err="1"/>
              <a:t>krimo.bouabdallah@chu-bordeaux.fr</a:t>
            </a:r>
            <a:endParaRPr lang="fr-FR" sz="1600" dirty="0"/>
          </a:p>
        </p:txBody>
      </p:sp>
      <p:pic>
        <p:nvPicPr>
          <p:cNvPr id="5" name="Graphique 4" descr="Envoyer avec un remplissage uni">
            <a:extLst>
              <a:ext uri="{FF2B5EF4-FFF2-40B4-BE49-F238E27FC236}">
                <a16:creationId xmlns:a16="http://schemas.microsoft.com/office/drawing/2014/main" id="{8036284C-FA17-2D1E-EE7D-59324D5529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41264" y="4873314"/>
            <a:ext cx="233313" cy="233313"/>
          </a:xfrm>
          <a:prstGeom prst="rect">
            <a:avLst/>
          </a:prstGeom>
        </p:spPr>
      </p:pic>
      <p:pic>
        <p:nvPicPr>
          <p:cNvPr id="11" name="Graphique 10" descr="Jouer contour">
            <a:extLst>
              <a:ext uri="{FF2B5EF4-FFF2-40B4-BE49-F238E27FC236}">
                <a16:creationId xmlns:a16="http://schemas.microsoft.com/office/drawing/2014/main" id="{E52FA299-1BE1-DFC0-131D-8A4530148A2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7D592C3A-92DD-1B4E-6280-AF9384C2DA1F}"/>
              </a:ext>
            </a:extLst>
          </p:cNvPr>
          <p:cNvGrpSpPr/>
          <p:nvPr/>
        </p:nvGrpSpPr>
        <p:grpSpPr>
          <a:xfrm>
            <a:off x="559970" y="6207224"/>
            <a:ext cx="343721" cy="343721"/>
            <a:chOff x="559970" y="6207224"/>
            <a:chExt cx="343721" cy="343721"/>
          </a:xfrm>
        </p:grpSpPr>
        <p:sp>
          <p:nvSpPr>
            <p:cNvPr id="16" name="Ellipse 15">
              <a:hlinkClick r:id="rId8" action="ppaction://hlinksldjump"/>
              <a:extLst>
                <a:ext uri="{FF2B5EF4-FFF2-40B4-BE49-F238E27FC236}">
                  <a16:creationId xmlns:a16="http://schemas.microsoft.com/office/drawing/2014/main" id="{55C46B97-0B02-BF3E-2E60-F0407E35465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EF8372E2-D29B-48AA-5D9D-21205327E6F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BA92ECFF-C358-DB77-69A0-0048E55F570E}"/>
              </a:ext>
            </a:extLst>
          </p:cNvPr>
          <p:cNvGrpSpPr/>
          <p:nvPr/>
        </p:nvGrpSpPr>
        <p:grpSpPr>
          <a:xfrm>
            <a:off x="993357" y="6207224"/>
            <a:ext cx="343721" cy="343721"/>
            <a:chOff x="993357" y="6207224"/>
            <a:chExt cx="343721" cy="343721"/>
          </a:xfrm>
        </p:grpSpPr>
        <p:sp>
          <p:nvSpPr>
            <p:cNvPr id="19" name="Ellipse 18">
              <a:hlinkClick r:id="rId11" action="ppaction://hlinksldjump"/>
              <a:extLst>
                <a:ext uri="{FF2B5EF4-FFF2-40B4-BE49-F238E27FC236}">
                  <a16:creationId xmlns:a16="http://schemas.microsoft.com/office/drawing/2014/main" id="{B6DCB7E0-A18B-5CF5-DCAB-5105B805E2C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1" action="ppaction://hlinksldjump"/>
              <a:extLst>
                <a:ext uri="{FF2B5EF4-FFF2-40B4-BE49-F238E27FC236}">
                  <a16:creationId xmlns:a16="http://schemas.microsoft.com/office/drawing/2014/main" id="{578A8132-55B8-5113-0C63-30D15285840A}"/>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3FB96E01-4CAA-C1DA-5EC6-80B07E8DCE6F}"/>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113163C-2D90-DE79-5FF3-1D1244F8E4FF}"/>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78570212-E975-A5A1-DDB1-F624060DCCC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pic>
        <p:nvPicPr>
          <p:cNvPr id="4" name="K.Bouabdallah - CC2 - Slide 1">
            <a:hlinkClick r:id="" action="ppaction://media"/>
            <a:extLst>
              <a:ext uri="{FF2B5EF4-FFF2-40B4-BE49-F238E27FC236}">
                <a16:creationId xmlns:a16="http://schemas.microsoft.com/office/drawing/2014/main" id="{1FE1F9B0-D2AA-5BAC-B633-D35F7FFCCFF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868622" y="6245201"/>
            <a:ext cx="343720" cy="343720"/>
          </a:xfrm>
          <a:prstGeom prst="rect">
            <a:avLst/>
          </a:prstGeom>
        </p:spPr>
      </p:pic>
    </p:spTree>
    <p:extLst>
      <p:ext uri="{BB962C8B-B14F-4D97-AF65-F5344CB8AC3E}">
        <p14:creationId xmlns:p14="http://schemas.microsoft.com/office/powerpoint/2010/main" val="386709477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E359C-F4C3-52B0-5BA8-2B9BEB827DF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6CF2D9F-2EB3-81C8-2DF9-F4550A7BD03D}"/>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4737ADAD-8F82-8586-71C4-218A2E8F790A}"/>
              </a:ext>
            </a:extLst>
          </p:cNvPr>
          <p:cNvSpPr>
            <a:spLocks noGrp="1"/>
          </p:cNvSpPr>
          <p:nvPr>
            <p:ph idx="1"/>
          </p:nvPr>
        </p:nvSpPr>
        <p:spPr>
          <a:xfrm>
            <a:off x="467999" y="2500993"/>
            <a:ext cx="6237601" cy="3622661"/>
          </a:xfrm>
        </p:spPr>
        <p:txBody>
          <a:bodyPr>
            <a:normAutofit/>
          </a:bodyPr>
          <a:lstStyle/>
          <a:p>
            <a:pPr marL="233363" indent="-225425" algn="just">
              <a:lnSpc>
                <a:spcPct val="105000"/>
              </a:lnSpc>
              <a:buFont typeface="Arial" panose="020B0604020202020204" pitchFamily="34" charset="0"/>
              <a:buChar char="•"/>
            </a:pPr>
            <a:r>
              <a:rPr lang="fr-FR" sz="1500" b="1" dirty="0">
                <a:solidFill>
                  <a:schemeClr val="accent2"/>
                </a:solidFill>
              </a:rPr>
              <a:t>Mme BEU-Ro, née le 22/07/1997</a:t>
            </a:r>
            <a:r>
              <a:rPr lang="fr-FR" sz="1500" dirty="0">
                <a:solidFill>
                  <a:srgbClr val="202122"/>
                </a:solidFill>
              </a:rPr>
              <a:t>, porteuse d’une cardiomyopathie hypertrophique connue depuis 2009</a:t>
            </a: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Le 05/06/2014 : </a:t>
            </a:r>
            <a:r>
              <a:rPr lang="fr-FR" sz="1500" dirty="0">
                <a:solidFill>
                  <a:srgbClr val="202122"/>
                </a:solidFill>
              </a:rPr>
              <a:t>hospitalisation en soins intensifs pour douleurs abdominales aigües suivies d’un arrêt cardio-respiratoire avec FEV = 20%. </a:t>
            </a:r>
            <a:r>
              <a:rPr lang="fr-FR" sz="1500" b="1" dirty="0">
                <a:solidFill>
                  <a:srgbClr val="202122"/>
                </a:solidFill>
              </a:rPr>
              <a:t>Transplantation cardiaque en urgence le 15/06/2014</a:t>
            </a: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Début juin 2024 : </a:t>
            </a:r>
            <a:r>
              <a:rPr lang="fr-FR" sz="1500" dirty="0">
                <a:solidFill>
                  <a:srgbClr val="202122"/>
                </a:solidFill>
              </a:rPr>
              <a:t>douleurs abdominales avec diarrhée et syndrome inflammatoire biologique</a:t>
            </a:r>
          </a:p>
          <a:p>
            <a:pPr marL="460376" lvl="1" indent="-225425" algn="just">
              <a:lnSpc>
                <a:spcPct val="105000"/>
              </a:lnSpc>
              <a:spcBef>
                <a:spcPts val="0"/>
              </a:spcBef>
              <a:buClr>
                <a:schemeClr val="tx1"/>
              </a:buClr>
            </a:pPr>
            <a:r>
              <a:rPr lang="fr-FR" sz="1500" dirty="0">
                <a:solidFill>
                  <a:srgbClr val="202122"/>
                </a:solidFill>
              </a:rPr>
              <a:t>PCR EBV+ (sang) = 4,1 log (13900 copies), stable depuis février 2024</a:t>
            </a:r>
          </a:p>
          <a:p>
            <a:pPr marL="460376" lvl="1" indent="-225425" algn="just">
              <a:lnSpc>
                <a:spcPct val="105000"/>
              </a:lnSpc>
              <a:spcBef>
                <a:spcPts val="0"/>
              </a:spcBef>
              <a:buClr>
                <a:schemeClr val="tx1"/>
              </a:buClr>
            </a:pPr>
            <a:r>
              <a:rPr lang="fr-FR" sz="1500" dirty="0">
                <a:solidFill>
                  <a:srgbClr val="202122"/>
                </a:solidFill>
              </a:rPr>
              <a:t>TEP (20/02/24) : atteinte ganglionnaire </a:t>
            </a:r>
            <a:r>
              <a:rPr lang="fr-FR" sz="1500" dirty="0" err="1">
                <a:solidFill>
                  <a:srgbClr val="202122"/>
                </a:solidFill>
              </a:rPr>
              <a:t>hypermétabolique</a:t>
            </a:r>
            <a:r>
              <a:rPr lang="fr-FR" sz="1500" dirty="0">
                <a:solidFill>
                  <a:srgbClr val="202122"/>
                </a:solidFill>
              </a:rPr>
              <a:t> sus et sous diaphragmatique (SUV = 7 à 18 au niveau axillaire)</a:t>
            </a:r>
          </a:p>
          <a:p>
            <a:pPr marL="234000" indent="-226800" algn="just">
              <a:lnSpc>
                <a:spcPct val="105000"/>
              </a:lnSpc>
              <a:spcBef>
                <a:spcPts val="600"/>
              </a:spcBef>
              <a:buClr>
                <a:schemeClr val="accent2"/>
              </a:buClr>
              <a:buFont typeface="Arial" panose="020B0604020202020204" pitchFamily="34" charset="0"/>
              <a:buChar char="•"/>
            </a:pPr>
            <a:r>
              <a:rPr lang="fr-FR" sz="1500" dirty="0">
                <a:solidFill>
                  <a:srgbClr val="202122"/>
                </a:solidFill>
              </a:rPr>
              <a:t>Traitements : MMF, tacrolimus, prednisolone (20 mg), amlodipine, </a:t>
            </a:r>
            <a:r>
              <a:rPr lang="fr-FR" sz="1500" dirty="0" err="1">
                <a:solidFill>
                  <a:srgbClr val="202122"/>
                </a:solidFill>
              </a:rPr>
              <a:t>périndopril</a:t>
            </a:r>
            <a:r>
              <a:rPr lang="fr-FR" sz="1500" dirty="0">
                <a:solidFill>
                  <a:srgbClr val="202122"/>
                </a:solidFill>
              </a:rPr>
              <a:t>, acide acétylsalicylique, lévothyroxine</a:t>
            </a:r>
          </a:p>
        </p:txBody>
      </p:sp>
      <p:sp>
        <p:nvSpPr>
          <p:cNvPr id="4" name="Espace réservé pour une image  3">
            <a:extLst>
              <a:ext uri="{FF2B5EF4-FFF2-40B4-BE49-F238E27FC236}">
                <a16:creationId xmlns:a16="http://schemas.microsoft.com/office/drawing/2014/main" id="{5DA1E31E-3D7C-9C85-203D-F4522F04635C}"/>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2FBBF3CB-B75C-C421-52E6-9EA4BA1ABFCB}"/>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3EC8C46A-EF20-6C61-25A4-9782255E1915}"/>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69D768D0-B6D1-E88A-075C-E58D7EB0F3C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B7C99680-2719-54F5-BDF2-C77D1435DDB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586F6024-8431-83B0-D23D-6258FA4566D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B3AADDD4-432A-5048-D7F9-41F5888166D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2C43AD84-1A78-9E1F-1135-FF85A49EEA6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2" name="Rounded Rectangle 52">
            <a:extLst>
              <a:ext uri="{FF2B5EF4-FFF2-40B4-BE49-F238E27FC236}">
                <a16:creationId xmlns:a16="http://schemas.microsoft.com/office/drawing/2014/main" id="{AA96695A-BF5C-A3DA-6593-E9DB748FD479}"/>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556B9AB7-53FE-95E5-53CC-33F7B12923D0}"/>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3AA73044-BEB4-37CB-9791-676C216A86F8}"/>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ACA6BB74-3C84-529D-14C0-B038110DC9CC}"/>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5131FCDD-5DE9-BBF4-A015-C49136B34A99}"/>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5BFDEF2-1CFF-1295-C45F-105743A2F11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314195D9-CD5D-C4C7-F559-936E4030759E}"/>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AECB1EBA-DB9F-845C-CCF1-021C5323EE23}"/>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6D889DDE-43F5-6B73-17DA-308699A5F905}"/>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8F09F8FC-3C10-2DBE-EB49-F96385BDA7EC}"/>
              </a:ext>
            </a:extLst>
          </p:cNvPr>
          <p:cNvSpPr txBox="1"/>
          <p:nvPr/>
        </p:nvSpPr>
        <p:spPr>
          <a:xfrm>
            <a:off x="468000" y="6329711"/>
            <a:ext cx="834862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fraction d’éjection ventriculaire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b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adénopathie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19" name="Image 18">
            <a:extLst>
              <a:ext uri="{FF2B5EF4-FFF2-40B4-BE49-F238E27FC236}">
                <a16:creationId xmlns:a16="http://schemas.microsoft.com/office/drawing/2014/main" id="{3E0D2038-5EDB-3BB5-B3CB-E2135DA8FE7B}"/>
              </a:ext>
            </a:extLst>
          </p:cNvPr>
          <p:cNvPicPr>
            <a:picLocks noChangeAspect="1"/>
          </p:cNvPicPr>
          <p:nvPr/>
        </p:nvPicPr>
        <p:blipFill rotWithShape="1">
          <a:blip r:embed="rId5"/>
          <a:srcRect l="35091" t="44901" r="33150" b="24154"/>
          <a:stretch/>
        </p:blipFill>
        <p:spPr>
          <a:xfrm>
            <a:off x="7198744" y="3351444"/>
            <a:ext cx="2721600" cy="1657445"/>
          </a:xfrm>
          <a:prstGeom prst="rect">
            <a:avLst/>
          </a:prstGeom>
        </p:spPr>
      </p:pic>
      <p:pic>
        <p:nvPicPr>
          <p:cNvPr id="20" name="Image 19">
            <a:extLst>
              <a:ext uri="{FF2B5EF4-FFF2-40B4-BE49-F238E27FC236}">
                <a16:creationId xmlns:a16="http://schemas.microsoft.com/office/drawing/2014/main" id="{5191369A-2C30-7A1F-0AE2-995A4DD8A270}"/>
              </a:ext>
            </a:extLst>
          </p:cNvPr>
          <p:cNvPicPr>
            <a:picLocks noChangeAspect="1"/>
          </p:cNvPicPr>
          <p:nvPr/>
        </p:nvPicPr>
        <p:blipFill rotWithShape="1">
          <a:blip r:embed="rId6"/>
          <a:srcRect l="32344" t="42439" r="30843" b="28901"/>
          <a:stretch/>
        </p:blipFill>
        <p:spPr>
          <a:xfrm>
            <a:off x="7198584" y="2027850"/>
            <a:ext cx="2721600" cy="1324241"/>
          </a:xfrm>
          <a:prstGeom prst="rect">
            <a:avLst/>
          </a:prstGeom>
        </p:spPr>
      </p:pic>
      <p:sp>
        <p:nvSpPr>
          <p:cNvPr id="21" name="ZoneTexte 20">
            <a:extLst>
              <a:ext uri="{FF2B5EF4-FFF2-40B4-BE49-F238E27FC236}">
                <a16:creationId xmlns:a16="http://schemas.microsoft.com/office/drawing/2014/main" id="{1D4AD63B-B94B-D451-DF4A-DB553D7B75A4}"/>
              </a:ext>
            </a:extLst>
          </p:cNvPr>
          <p:cNvSpPr txBox="1"/>
          <p:nvPr/>
        </p:nvSpPr>
        <p:spPr>
          <a:xfrm>
            <a:off x="9983613" y="3427959"/>
            <a:ext cx="1810726" cy="52322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ADP sus et s/s diaphragmatiques</a:t>
            </a:r>
          </a:p>
        </p:txBody>
      </p:sp>
      <p:sp>
        <p:nvSpPr>
          <p:cNvPr id="22" name="ZoneTexte 21">
            <a:extLst>
              <a:ext uri="{FF2B5EF4-FFF2-40B4-BE49-F238E27FC236}">
                <a16:creationId xmlns:a16="http://schemas.microsoft.com/office/drawing/2014/main" id="{1D0C3E1F-80AD-1790-6907-D5DACC7BA9C6}"/>
              </a:ext>
            </a:extLst>
          </p:cNvPr>
          <p:cNvSpPr txBox="1"/>
          <p:nvPr/>
        </p:nvSpPr>
        <p:spPr>
          <a:xfrm>
            <a:off x="10090368" y="2305399"/>
            <a:ext cx="152581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SUV max = 18,7</a:t>
            </a:r>
          </a:p>
        </p:txBody>
      </p:sp>
      <p:cxnSp>
        <p:nvCxnSpPr>
          <p:cNvPr id="25" name="Connecteur droit avec flèche 24">
            <a:extLst>
              <a:ext uri="{FF2B5EF4-FFF2-40B4-BE49-F238E27FC236}">
                <a16:creationId xmlns:a16="http://schemas.microsoft.com/office/drawing/2014/main" id="{035905E0-83A3-D5D9-9D04-88B6F18E90B8}"/>
              </a:ext>
            </a:extLst>
          </p:cNvPr>
          <p:cNvCxnSpPr>
            <a:cxnSpLocks/>
            <a:stCxn id="22" idx="1"/>
          </p:cNvCxnSpPr>
          <p:nvPr/>
        </p:nvCxnSpPr>
        <p:spPr>
          <a:xfrm flipH="1">
            <a:off x="9344179" y="2459288"/>
            <a:ext cx="746189" cy="6127"/>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grpSp>
        <p:nvGrpSpPr>
          <p:cNvPr id="58" name="Groupe 57">
            <a:extLst>
              <a:ext uri="{FF2B5EF4-FFF2-40B4-BE49-F238E27FC236}">
                <a16:creationId xmlns:a16="http://schemas.microsoft.com/office/drawing/2014/main" id="{03AEE035-A988-68F6-1E01-B2CBB1AEBCFA}"/>
              </a:ext>
            </a:extLst>
          </p:cNvPr>
          <p:cNvGrpSpPr/>
          <p:nvPr/>
        </p:nvGrpSpPr>
        <p:grpSpPr>
          <a:xfrm>
            <a:off x="7197254" y="5174760"/>
            <a:ext cx="2721600" cy="786418"/>
            <a:chOff x="7197254" y="5174760"/>
            <a:chExt cx="2721600" cy="786418"/>
          </a:xfrm>
        </p:grpSpPr>
        <p:sp>
          <p:nvSpPr>
            <p:cNvPr id="56" name="ZoneTexte 55">
              <a:extLst>
                <a:ext uri="{FF2B5EF4-FFF2-40B4-BE49-F238E27FC236}">
                  <a16:creationId xmlns:a16="http://schemas.microsoft.com/office/drawing/2014/main" id="{9481D484-6324-354E-0560-C9152B3561A8}"/>
                </a:ext>
              </a:extLst>
            </p:cNvPr>
            <p:cNvSpPr txBox="1"/>
            <p:nvPr/>
          </p:nvSpPr>
          <p:spPr>
            <a:xfrm>
              <a:off x="7647440" y="517476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20/02/24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57" name="ZoneTexte 56">
              <a:extLst>
                <a:ext uri="{FF2B5EF4-FFF2-40B4-BE49-F238E27FC236}">
                  <a16:creationId xmlns:a16="http://schemas.microsoft.com/office/drawing/2014/main" id="{A6E43752-F3FB-EB04-A7F1-F22EE573A6EE}"/>
                </a:ext>
              </a:extLst>
            </p:cNvPr>
            <p:cNvSpPr txBox="1"/>
            <p:nvPr/>
          </p:nvSpPr>
          <p:spPr>
            <a:xfrm>
              <a:off x="7197254" y="5530291"/>
              <a:ext cx="2721600" cy="4308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ADP axillaires bilatérales </a:t>
              </a:r>
              <a:r>
                <a:rPr kumimoji="0" lang="fr-FR" sz="1400" b="0" i="0" u="none" strike="noStrike" kern="1200" cap="none" spc="0" normalizeH="0" baseline="0" noProof="0" dirty="0" err="1">
                  <a:ln>
                    <a:noFill/>
                  </a:ln>
                  <a:solidFill>
                    <a:srgbClr val="D90075"/>
                  </a:solidFill>
                  <a:effectLst/>
                  <a:uLnTx/>
                  <a:uFillTx/>
                  <a:latin typeface="Century Gothic" panose="020F0302020204030204"/>
                  <a:ea typeface="+mn-ea"/>
                  <a:cs typeface="Arial" panose="020B0604020202020204" pitchFamily="34" charset="0"/>
                </a:rPr>
                <a:t>hypermétaboliques</a:t>
              </a:r>
              <a:endPar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endParaRPr>
            </a:p>
          </p:txBody>
        </p:sp>
      </p:grpSp>
      <p:pic>
        <p:nvPicPr>
          <p:cNvPr id="5" name="K.Bouabdallah - CC2 - Slide 2">
            <a:hlinkClick r:id="" action="ppaction://media"/>
            <a:extLst>
              <a:ext uri="{FF2B5EF4-FFF2-40B4-BE49-F238E27FC236}">
                <a16:creationId xmlns:a16="http://schemas.microsoft.com/office/drawing/2014/main" id="{A838B684-4AB5-596B-B5FD-2A2DE6A63D8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54976" y="848747"/>
            <a:ext cx="468000" cy="468000"/>
          </a:xfrm>
          <a:prstGeom prst="rect">
            <a:avLst/>
          </a:prstGeom>
        </p:spPr>
      </p:pic>
    </p:spTree>
    <p:extLst>
      <p:ext uri="{BB962C8B-B14F-4D97-AF65-F5344CB8AC3E}">
        <p14:creationId xmlns:p14="http://schemas.microsoft.com/office/powerpoint/2010/main" val="139120801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5D4CA-B70E-1442-5234-323544554E7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0AECD02-7ED0-68AB-24EE-5EBE230F297A}"/>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CF9A24D8-47E2-E87E-29F7-02CB9BB81659}"/>
              </a:ext>
            </a:extLst>
          </p:cNvPr>
          <p:cNvSpPr>
            <a:spLocks noGrp="1"/>
          </p:cNvSpPr>
          <p:nvPr>
            <p:ph idx="1"/>
          </p:nvPr>
        </p:nvSpPr>
        <p:spPr>
          <a:xfrm>
            <a:off x="468000" y="1658112"/>
            <a:ext cx="6011822" cy="4518851"/>
          </a:xfrm>
        </p:spPr>
        <p:txBody>
          <a:bodyPr>
            <a:noAutofit/>
          </a:bodyPr>
          <a:lstStyle/>
          <a:p>
            <a:pPr marL="233363" indent="-225425">
              <a:lnSpc>
                <a:spcPct val="110000"/>
              </a:lnSpc>
              <a:spcBef>
                <a:spcPts val="1800"/>
              </a:spcBef>
              <a:buFont typeface="Arial" panose="020B0604020202020204" pitchFamily="34" charset="0"/>
              <a:buChar char="•"/>
            </a:pPr>
            <a:r>
              <a:rPr lang="fr-FR" sz="1600" b="1" dirty="0">
                <a:solidFill>
                  <a:schemeClr val="accent2"/>
                </a:solidFill>
              </a:rPr>
              <a:t>Le 13/06/2024 : </a:t>
            </a:r>
            <a:r>
              <a:rPr lang="fr-FR" sz="1600" dirty="0"/>
              <a:t>aggravation des douleurs abdominales</a:t>
            </a:r>
            <a:endParaRPr lang="fr-FR" sz="1600" dirty="0">
              <a:solidFill>
                <a:srgbClr val="202122"/>
              </a:solidFill>
            </a:endParaRPr>
          </a:p>
          <a:p>
            <a:pPr marL="460376" lvl="1" indent="-225425">
              <a:lnSpc>
                <a:spcPct val="110000"/>
              </a:lnSpc>
              <a:spcBef>
                <a:spcPts val="1800"/>
              </a:spcBef>
              <a:buClr>
                <a:schemeClr val="tx1"/>
              </a:buClr>
            </a:pPr>
            <a:r>
              <a:rPr lang="fr-FR" sz="1600" dirty="0">
                <a:solidFill>
                  <a:srgbClr val="202122"/>
                </a:solidFill>
              </a:rPr>
              <a:t>PCR EBV+ (06/24) = 4,31 log (20600 copies)</a:t>
            </a:r>
          </a:p>
          <a:p>
            <a:pPr marL="460376" lvl="1" indent="-225425">
              <a:lnSpc>
                <a:spcPct val="110000"/>
              </a:lnSpc>
              <a:spcBef>
                <a:spcPts val="1800"/>
              </a:spcBef>
              <a:buClr>
                <a:schemeClr val="tx1"/>
              </a:buClr>
            </a:pPr>
            <a:r>
              <a:rPr lang="fr-FR" sz="1600" dirty="0">
                <a:solidFill>
                  <a:srgbClr val="202122"/>
                </a:solidFill>
              </a:rPr>
              <a:t>TEP (13/06/24) : apparition d'une infiltration de la paroi d'une anse iléale nettement </a:t>
            </a:r>
            <a:r>
              <a:rPr lang="fr-FR" sz="1600" dirty="0" err="1">
                <a:solidFill>
                  <a:srgbClr val="202122"/>
                </a:solidFill>
              </a:rPr>
              <a:t>hypermétabolique</a:t>
            </a:r>
            <a:r>
              <a:rPr lang="fr-FR" sz="1600" dirty="0">
                <a:solidFill>
                  <a:srgbClr val="202122"/>
                </a:solidFill>
              </a:rPr>
              <a:t> en région hypogastrique paramédiane gauche. Persistance d'adénopathies </a:t>
            </a:r>
            <a:r>
              <a:rPr lang="fr-FR" sz="1600" dirty="0" err="1">
                <a:solidFill>
                  <a:srgbClr val="202122"/>
                </a:solidFill>
              </a:rPr>
              <a:t>hypermétaboliques</a:t>
            </a:r>
            <a:r>
              <a:rPr lang="fr-FR" sz="1600" dirty="0">
                <a:solidFill>
                  <a:srgbClr val="202122"/>
                </a:solidFill>
              </a:rPr>
              <a:t> axillaires bilatérales</a:t>
            </a:r>
          </a:p>
          <a:p>
            <a:pPr marL="460376" lvl="1" indent="-225425">
              <a:lnSpc>
                <a:spcPct val="110000"/>
              </a:lnSpc>
              <a:spcBef>
                <a:spcPts val="1800"/>
              </a:spcBef>
              <a:buClr>
                <a:schemeClr val="tx1"/>
              </a:buClr>
            </a:pPr>
            <a:r>
              <a:rPr lang="fr-FR" sz="1600" dirty="0">
                <a:solidFill>
                  <a:srgbClr val="202122"/>
                </a:solidFill>
              </a:rPr>
              <a:t>Biopsie ganglionnaire axillaire le 14/06/2024 : présence de quelques cellules B EBV+ compatible avec un syndrome lymphoprolifératif B EBV + mais inclassable. Aspect polyclonal </a:t>
            </a:r>
            <a:r>
              <a:rPr lang="fr-FR" sz="1600" dirty="0" err="1">
                <a:solidFill>
                  <a:srgbClr val="202122"/>
                </a:solidFill>
              </a:rPr>
              <a:t>Ig</a:t>
            </a:r>
            <a:r>
              <a:rPr lang="fr-FR" sz="1600" dirty="0">
                <a:solidFill>
                  <a:srgbClr val="202122"/>
                </a:solidFill>
              </a:rPr>
              <a:t>. </a:t>
            </a:r>
          </a:p>
        </p:txBody>
      </p:sp>
      <p:sp>
        <p:nvSpPr>
          <p:cNvPr id="5" name="Espace réservé pour une image  4">
            <a:extLst>
              <a:ext uri="{FF2B5EF4-FFF2-40B4-BE49-F238E27FC236}">
                <a16:creationId xmlns:a16="http://schemas.microsoft.com/office/drawing/2014/main" id="{C4F32440-1675-DDB3-DEF9-7345A9ECF85F}"/>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70BE1F3C-F92A-C556-1D1A-3651231776FA}"/>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A2C8A462-E11F-F9F6-A5F5-D703AF5E1D9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D68F987-AC42-E297-73AC-DC52AE658B62}"/>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Juin 2024</a:t>
              </a:r>
            </a:p>
          </p:txBody>
        </p:sp>
        <p:sp>
          <p:nvSpPr>
            <p:cNvPr id="9" name="Chevron 8">
              <a:extLst>
                <a:ext uri="{FF2B5EF4-FFF2-40B4-BE49-F238E27FC236}">
                  <a16:creationId xmlns:a16="http://schemas.microsoft.com/office/drawing/2014/main" id="{FF4EA936-2CF4-1CD4-81E2-AFD97969BF1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1E92CA3A-8280-4E0E-27EA-57789312703F}"/>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A33B3504-1A5F-6D4C-D3B2-047A0DCEFE5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1E576088-1455-C635-61C1-F885469CEA7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A75DB910-19FE-FC1F-1DA8-7461743A4E41}"/>
              </a:ext>
            </a:extLst>
          </p:cNvPr>
          <p:cNvSpPr txBox="1"/>
          <p:nvPr/>
        </p:nvSpPr>
        <p:spPr>
          <a:xfrm>
            <a:off x="468000" y="6483600"/>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27" name="Image 26">
            <a:extLst>
              <a:ext uri="{FF2B5EF4-FFF2-40B4-BE49-F238E27FC236}">
                <a16:creationId xmlns:a16="http://schemas.microsoft.com/office/drawing/2014/main" id="{580E4B2D-8C32-3543-5D85-4D0DBEFEA8B9}"/>
              </a:ext>
            </a:extLst>
          </p:cNvPr>
          <p:cNvPicPr>
            <a:picLocks noChangeAspect="1"/>
          </p:cNvPicPr>
          <p:nvPr/>
        </p:nvPicPr>
        <p:blipFill rotWithShape="1">
          <a:blip r:embed="rId5"/>
          <a:srcRect l="33443" t="48945" r="30623" b="26263"/>
          <a:stretch/>
        </p:blipFill>
        <p:spPr>
          <a:xfrm>
            <a:off x="6822226" y="1658112"/>
            <a:ext cx="4895774" cy="2111023"/>
          </a:xfrm>
          <a:prstGeom prst="rect">
            <a:avLst/>
          </a:prstGeom>
        </p:spPr>
      </p:pic>
      <p:cxnSp>
        <p:nvCxnSpPr>
          <p:cNvPr id="29" name="Connecteur droit avec flèche 28">
            <a:extLst>
              <a:ext uri="{FF2B5EF4-FFF2-40B4-BE49-F238E27FC236}">
                <a16:creationId xmlns:a16="http://schemas.microsoft.com/office/drawing/2014/main" id="{4D9E2E89-C6EA-4CBD-BBB7-351D6B7E3E2B}"/>
              </a:ext>
            </a:extLst>
          </p:cNvPr>
          <p:cNvCxnSpPr/>
          <p:nvPr/>
        </p:nvCxnSpPr>
        <p:spPr>
          <a:xfrm flipH="1" flipV="1">
            <a:off x="9451951" y="2584865"/>
            <a:ext cx="9427" cy="1414020"/>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34" name="ZoneTexte 33">
            <a:extLst>
              <a:ext uri="{FF2B5EF4-FFF2-40B4-BE49-F238E27FC236}">
                <a16:creationId xmlns:a16="http://schemas.microsoft.com/office/drawing/2014/main" id="{5B38D6D8-48D9-7DD3-EF2E-7F96DB0207E7}"/>
              </a:ext>
            </a:extLst>
          </p:cNvPr>
          <p:cNvSpPr txBox="1"/>
          <p:nvPr/>
        </p:nvSpPr>
        <p:spPr>
          <a:xfrm>
            <a:off x="8550763" y="4096325"/>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13/06/24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5" name="ZoneTexte 34">
            <a:extLst>
              <a:ext uri="{FF2B5EF4-FFF2-40B4-BE49-F238E27FC236}">
                <a16:creationId xmlns:a16="http://schemas.microsoft.com/office/drawing/2014/main" id="{56298EC7-17DF-48F7-E68F-A34207153225}"/>
              </a:ext>
            </a:extLst>
          </p:cNvPr>
          <p:cNvSpPr txBox="1"/>
          <p:nvPr/>
        </p:nvSpPr>
        <p:spPr>
          <a:xfrm>
            <a:off x="8100577" y="4451856"/>
            <a:ext cx="272160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anse iléale </a:t>
            </a:r>
            <a:r>
              <a:rPr kumimoji="0" lang="fr-FR" sz="1400" b="0" i="0" u="none" strike="noStrike" kern="1200" cap="none" spc="0" normalizeH="0" baseline="0" noProof="0" dirty="0" err="1">
                <a:ln>
                  <a:noFill/>
                </a:ln>
                <a:solidFill>
                  <a:srgbClr val="D90075"/>
                </a:solidFill>
                <a:effectLst/>
                <a:uLnTx/>
                <a:uFillTx/>
                <a:latin typeface="Century Gothic" panose="020F0302020204030204"/>
                <a:ea typeface="+mn-ea"/>
                <a:cs typeface="Arial" panose="020B0604020202020204" pitchFamily="34" charset="0"/>
              </a:rPr>
              <a:t>hypermétabolique</a:t>
            </a:r>
            <a:endPar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endParaRPr>
          </a:p>
        </p:txBody>
      </p:sp>
      <p:sp>
        <p:nvSpPr>
          <p:cNvPr id="4" name="ZoneTexte 3">
            <a:extLst>
              <a:ext uri="{FF2B5EF4-FFF2-40B4-BE49-F238E27FC236}">
                <a16:creationId xmlns:a16="http://schemas.microsoft.com/office/drawing/2014/main" id="{080F3DA7-6683-91D3-169F-77E3AB71E701}"/>
              </a:ext>
            </a:extLst>
          </p:cNvPr>
          <p:cNvSpPr txBox="1"/>
          <p:nvPr/>
        </p:nvSpPr>
        <p:spPr>
          <a:xfrm>
            <a:off x="872682" y="5571054"/>
            <a:ext cx="5211096" cy="605909"/>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Lymphoprolifération</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non destructrice de type mononucléose infectieuse</a:t>
            </a:r>
          </a:p>
        </p:txBody>
      </p:sp>
      <p:pic>
        <p:nvPicPr>
          <p:cNvPr id="13" name="K.Bouabdallah - CC2 - Slide 3.">
            <a:hlinkClick r:id="" action="ppaction://media"/>
            <a:extLst>
              <a:ext uri="{FF2B5EF4-FFF2-40B4-BE49-F238E27FC236}">
                <a16:creationId xmlns:a16="http://schemas.microsoft.com/office/drawing/2014/main" id="{ADDE8CE7-44C0-8B46-C19F-F9E6C1A6B8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6461"/>
            <a:ext cx="468000" cy="468000"/>
          </a:xfrm>
          <a:prstGeom prst="rect">
            <a:avLst/>
          </a:prstGeom>
        </p:spPr>
      </p:pic>
    </p:spTree>
    <p:extLst>
      <p:ext uri="{BB962C8B-B14F-4D97-AF65-F5344CB8AC3E}">
        <p14:creationId xmlns:p14="http://schemas.microsoft.com/office/powerpoint/2010/main" val="182691122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D1835-9ECA-23AD-B1B4-F11457AE6C4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8B1EF83-E7DD-28F1-5887-1058249A1E6E}"/>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1DDB721D-CB8B-2FB1-1F75-8E50483D0ADC}"/>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12" name="Rectangle : coins arrondis 11">
            <a:extLst>
              <a:ext uri="{FF2B5EF4-FFF2-40B4-BE49-F238E27FC236}">
                <a16:creationId xmlns:a16="http://schemas.microsoft.com/office/drawing/2014/main" id="{BFD8B1E1-6DD4-16AB-D1E9-43826EFBD9AC}"/>
              </a:ext>
            </a:extLst>
          </p:cNvPr>
          <p:cNvSpPr/>
          <p:nvPr/>
        </p:nvSpPr>
        <p:spPr>
          <a:xfrm>
            <a:off x="4091218"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98DEA49-7B62-C0B1-A7D9-D2C585A82088}"/>
              </a:ext>
            </a:extLst>
          </p:cNvPr>
          <p:cNvSpPr/>
          <p:nvPr/>
        </p:nvSpPr>
        <p:spPr>
          <a:xfrm rot="10800000">
            <a:off x="4733627"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5AEB0314-4045-0397-1004-45580010F3EB}"/>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30272DB8-F6EC-49EF-08F3-4D67CCE6F424}"/>
              </a:ext>
            </a:extLst>
          </p:cNvPr>
          <p:cNvSpPr/>
          <p:nvPr/>
        </p:nvSpPr>
        <p:spPr>
          <a:xfrm>
            <a:off x="6394849"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C49DA8F-D4D1-D570-F9A4-15986732933A}"/>
              </a:ext>
            </a:extLst>
          </p:cNvPr>
          <p:cNvSpPr/>
          <p:nvPr/>
        </p:nvSpPr>
        <p:spPr>
          <a:xfrm rot="10800000">
            <a:off x="7037258"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65ACB5B-72E3-8A02-4C75-9D9303B7117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086BA3B4-108F-F840-27D4-B08242634A1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grpSp>
        <p:nvGrpSpPr>
          <p:cNvPr id="45" name="Groupe 44">
            <a:extLst>
              <a:ext uri="{FF2B5EF4-FFF2-40B4-BE49-F238E27FC236}">
                <a16:creationId xmlns:a16="http://schemas.microsoft.com/office/drawing/2014/main" id="{8D90F04A-D9A2-A024-017F-91A16929E8B8}"/>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38918481-D684-5561-9696-2B0166AEE57E}"/>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CE5067DC-1999-771A-5ACE-587E6B69CF32}"/>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DCD260C1-284C-2D40-6B86-5963671A9050}"/>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FA946806-2D5A-8EA5-1F35-F7B0FBB29090}"/>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F48E3693-E863-9710-C4DC-3ABCE154B3B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46F31970-DF95-6DFF-05F5-965002D260FC}"/>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L’abstention thérapeutique spécifique est-elle justifiée à ce stade ?</a:t>
            </a:r>
          </a:p>
        </p:txBody>
      </p:sp>
      <p:sp>
        <p:nvSpPr>
          <p:cNvPr id="4" name="Rectangle : coins arrondis 3">
            <a:extLst>
              <a:ext uri="{FF2B5EF4-FFF2-40B4-BE49-F238E27FC236}">
                <a16:creationId xmlns:a16="http://schemas.microsoft.com/office/drawing/2014/main" id="{2E462C8F-CBC6-17B7-2604-310AD084F441}"/>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5" name="Rectangle : coins arrondis 4">
            <a:extLst>
              <a:ext uri="{FF2B5EF4-FFF2-40B4-BE49-F238E27FC236}">
                <a16:creationId xmlns:a16="http://schemas.microsoft.com/office/drawing/2014/main" id="{04812F10-5CE3-9F3C-F3F8-82A049BDECC9}"/>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FBAE746C-2108-3464-407D-6C5C78FFD75D}"/>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Rectangle : coins arrondis 25">
            <a:extLst>
              <a:ext uri="{FF2B5EF4-FFF2-40B4-BE49-F238E27FC236}">
                <a16:creationId xmlns:a16="http://schemas.microsoft.com/office/drawing/2014/main" id="{FCE479F2-7B1A-490A-4964-41BEE159B13E}"/>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7" name="Rectangle : coins arrondis 26">
            <a:extLst>
              <a:ext uri="{FF2B5EF4-FFF2-40B4-BE49-F238E27FC236}">
                <a16:creationId xmlns:a16="http://schemas.microsoft.com/office/drawing/2014/main" id="{A63375D0-DE16-8F64-E82D-E61ED92F55DE}"/>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64A36E81-9245-6D20-0706-D1FF2399F504}"/>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Titre 1">
            <a:extLst>
              <a:ext uri="{FF2B5EF4-FFF2-40B4-BE49-F238E27FC236}">
                <a16:creationId xmlns:a16="http://schemas.microsoft.com/office/drawing/2014/main" id="{6847F99D-A128-C19A-1249-229A22480061}"/>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pic>
        <p:nvPicPr>
          <p:cNvPr id="2" name="K.Bouabdallah - CC2 - Slide 4">
            <a:hlinkClick r:id="" action="ppaction://media"/>
            <a:extLst>
              <a:ext uri="{FF2B5EF4-FFF2-40B4-BE49-F238E27FC236}">
                <a16:creationId xmlns:a16="http://schemas.microsoft.com/office/drawing/2014/main" id="{6D0C1F0A-1A65-EB01-6AFF-E62C2454E9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9558"/>
            <a:ext cx="468000" cy="468000"/>
          </a:xfrm>
          <a:prstGeom prst="rect">
            <a:avLst/>
          </a:prstGeom>
        </p:spPr>
      </p:pic>
    </p:spTree>
    <p:extLst>
      <p:ext uri="{BB962C8B-B14F-4D97-AF65-F5344CB8AC3E}">
        <p14:creationId xmlns:p14="http://schemas.microsoft.com/office/powerpoint/2010/main" val="25673929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85C1D-0FC0-B589-8B5E-2DE95A5A997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1E1726B-92C8-B4F5-35D7-42205ADE84D9}"/>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852F5D1-5E8C-4232-92E8-3C986B69B780}"/>
              </a:ext>
            </a:extLst>
          </p:cNvPr>
          <p:cNvSpPr/>
          <p:nvPr/>
        </p:nvSpPr>
        <p:spPr>
          <a:xfrm>
            <a:off x="3815926"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12" name="Rectangle : coins arrondis 11">
            <a:extLst>
              <a:ext uri="{FF2B5EF4-FFF2-40B4-BE49-F238E27FC236}">
                <a16:creationId xmlns:a16="http://schemas.microsoft.com/office/drawing/2014/main" id="{252C19C8-6DFB-290F-8D69-01CC3B75C933}"/>
              </a:ext>
            </a:extLst>
          </p:cNvPr>
          <p:cNvSpPr/>
          <p:nvPr/>
        </p:nvSpPr>
        <p:spPr>
          <a:xfrm>
            <a:off x="4091218" y="238977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06A224F-1944-939A-0F0C-0E661121E823}"/>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BFB3962A-900C-D185-F35B-3E3D1F61A6BE}"/>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5BE12310-557D-830B-AA81-7B377B726447}"/>
              </a:ext>
            </a:extLst>
          </p:cNvPr>
          <p:cNvSpPr/>
          <p:nvPr/>
        </p:nvSpPr>
        <p:spPr>
          <a:xfrm>
            <a:off x="6394849" y="238977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66126B9-95B1-CF37-4F67-445303361093}"/>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1E23A3B-0F79-C968-3E6B-E7FC94BA5EA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CC13682-BD7E-8EFF-DA2D-048F1AD6685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grpSp>
        <p:nvGrpSpPr>
          <p:cNvPr id="45" name="Groupe 44">
            <a:extLst>
              <a:ext uri="{FF2B5EF4-FFF2-40B4-BE49-F238E27FC236}">
                <a16:creationId xmlns:a16="http://schemas.microsoft.com/office/drawing/2014/main" id="{AB65576A-1C79-37B1-8E76-3C0C42F8D58B}"/>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2D30789C-EACB-BAD4-3089-C3A52F6ADD06}"/>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4816D3B7-4DF8-FCD0-CA4C-A48C571CA6F6}"/>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AF7D71F5-3157-26A3-3840-DB6C0888F0F8}"/>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E66A9557-ADDA-F5CA-2C10-EF626306F67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CC4628E7-D4D5-6F0C-0D0B-4EEF98282D3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E0212212-2301-EB0E-0EF2-7DA7D07F9F31}"/>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L’abstention thérapeutique spécifique est-elle justifiée à ce stade ?</a:t>
            </a:r>
          </a:p>
        </p:txBody>
      </p:sp>
      <p:sp>
        <p:nvSpPr>
          <p:cNvPr id="29" name="Titre 1">
            <a:extLst>
              <a:ext uri="{FF2B5EF4-FFF2-40B4-BE49-F238E27FC236}">
                <a16:creationId xmlns:a16="http://schemas.microsoft.com/office/drawing/2014/main" id="{B3098238-4461-4667-C2FD-A9A939B2D639}"/>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19" name="Rectangle : coins arrondis 18">
            <a:extLst>
              <a:ext uri="{FF2B5EF4-FFF2-40B4-BE49-F238E27FC236}">
                <a16:creationId xmlns:a16="http://schemas.microsoft.com/office/drawing/2014/main" id="{32F0F995-F1F3-5840-3DA3-C4710D8D565C}"/>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20" name="Rectangle : coins arrondis 19">
            <a:extLst>
              <a:ext uri="{FF2B5EF4-FFF2-40B4-BE49-F238E27FC236}">
                <a16:creationId xmlns:a16="http://schemas.microsoft.com/office/drawing/2014/main" id="{78339696-62CB-0A40-0F27-68EED146FE23}"/>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7DD80B8-8FAE-8C57-DA13-20E66E37FABC}"/>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D33079FC-E46F-E49F-C3C7-F106DD5605BA}"/>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4" name="Rectangle : coins arrondis 23">
            <a:extLst>
              <a:ext uri="{FF2B5EF4-FFF2-40B4-BE49-F238E27FC236}">
                <a16:creationId xmlns:a16="http://schemas.microsoft.com/office/drawing/2014/main" id="{BC92ED7F-0443-5F7C-18BF-A0D50C602C28}"/>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A44D6F4-4F97-020E-847E-9D0592CEF105}"/>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K.Bouabdallah - CC2 - Slide 5">
            <a:hlinkClick r:id="" action="ppaction://media"/>
            <a:extLst>
              <a:ext uri="{FF2B5EF4-FFF2-40B4-BE49-F238E27FC236}">
                <a16:creationId xmlns:a16="http://schemas.microsoft.com/office/drawing/2014/main" id="{37A0D025-659B-52DC-EAE2-816455258E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78376"/>
            <a:ext cx="468000" cy="468000"/>
          </a:xfrm>
          <a:prstGeom prst="rect">
            <a:avLst/>
          </a:prstGeom>
        </p:spPr>
      </p:pic>
    </p:spTree>
    <p:extLst>
      <p:ext uri="{BB962C8B-B14F-4D97-AF65-F5344CB8AC3E}">
        <p14:creationId xmlns:p14="http://schemas.microsoft.com/office/powerpoint/2010/main" val="12022303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A08B2-BD1F-994E-C9B1-A2117910483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D0B7054-2D3D-2A3A-7945-A9F941E59400}"/>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13684563-C17C-BF47-8143-EE01F18C1C4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1F4956B-7F4E-7E97-38C3-7991FE0FD31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grpSp>
        <p:nvGrpSpPr>
          <p:cNvPr id="45" name="Groupe 44">
            <a:extLst>
              <a:ext uri="{FF2B5EF4-FFF2-40B4-BE49-F238E27FC236}">
                <a16:creationId xmlns:a16="http://schemas.microsoft.com/office/drawing/2014/main" id="{019F43A9-6EBF-43FF-6FAB-491EA59E06A2}"/>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0737D104-24CC-8A19-BB2A-A3ED168E354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E503D074-942D-8076-FA62-EC8FA9F7BA7E}"/>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E5EF6057-2231-1112-6C0C-3F996803BCD1}"/>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8E1F94A9-812C-136F-3DE7-CB0DB8F8882C}"/>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BD569F40-7D31-E9F3-5B50-23DB0751F55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38E1A3AE-D99F-77EF-ED87-B088F963E9C8}"/>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L’abstention thérapeutique spécifique est-elle justifiée à ce stade ?</a:t>
            </a:r>
          </a:p>
        </p:txBody>
      </p:sp>
      <p:sp>
        <p:nvSpPr>
          <p:cNvPr id="29" name="Titre 1">
            <a:extLst>
              <a:ext uri="{FF2B5EF4-FFF2-40B4-BE49-F238E27FC236}">
                <a16:creationId xmlns:a16="http://schemas.microsoft.com/office/drawing/2014/main" id="{0D34E580-97BA-8456-1F59-57F59A6AB0AB}"/>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2" name="Rectangle : coins arrondis 1">
            <a:extLst>
              <a:ext uri="{FF2B5EF4-FFF2-40B4-BE49-F238E27FC236}">
                <a16:creationId xmlns:a16="http://schemas.microsoft.com/office/drawing/2014/main" id="{EE4A00D4-358B-61F5-87BD-9B346379F1B8}"/>
              </a:ext>
            </a:extLst>
          </p:cNvPr>
          <p:cNvSpPr/>
          <p:nvPr/>
        </p:nvSpPr>
        <p:spPr>
          <a:xfrm>
            <a:off x="3815926"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7" name="Rectangle : coins arrondis 6">
            <a:extLst>
              <a:ext uri="{FF2B5EF4-FFF2-40B4-BE49-F238E27FC236}">
                <a16:creationId xmlns:a16="http://schemas.microsoft.com/office/drawing/2014/main" id="{164495BD-9474-5CD0-F20B-BA99D6A61A54}"/>
              </a:ext>
            </a:extLst>
          </p:cNvPr>
          <p:cNvSpPr/>
          <p:nvPr/>
        </p:nvSpPr>
        <p:spPr>
          <a:xfrm>
            <a:off x="4091218" y="238977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 name="Triangle 7">
            <a:extLst>
              <a:ext uri="{FF2B5EF4-FFF2-40B4-BE49-F238E27FC236}">
                <a16:creationId xmlns:a16="http://schemas.microsoft.com/office/drawing/2014/main" id="{21A1C584-F16D-66F8-2F0D-81999B6B054E}"/>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 name="Rectangle : coins arrondis 8">
            <a:extLst>
              <a:ext uri="{FF2B5EF4-FFF2-40B4-BE49-F238E27FC236}">
                <a16:creationId xmlns:a16="http://schemas.microsoft.com/office/drawing/2014/main" id="{0F38CA01-CBC7-BD2A-A785-9FD3B8CECD16}"/>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10" name="Rectangle : coins arrondis 9">
            <a:extLst>
              <a:ext uri="{FF2B5EF4-FFF2-40B4-BE49-F238E27FC236}">
                <a16:creationId xmlns:a16="http://schemas.microsoft.com/office/drawing/2014/main" id="{2A4B3DBF-B0B1-E6CF-9DA3-EF8F5309F1ED}"/>
              </a:ext>
            </a:extLst>
          </p:cNvPr>
          <p:cNvSpPr/>
          <p:nvPr/>
        </p:nvSpPr>
        <p:spPr>
          <a:xfrm>
            <a:off x="6394849" y="238977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 name="Triangle 13">
            <a:extLst>
              <a:ext uri="{FF2B5EF4-FFF2-40B4-BE49-F238E27FC236}">
                <a16:creationId xmlns:a16="http://schemas.microsoft.com/office/drawing/2014/main" id="{83358A57-67E3-DB29-59A4-AD0E8CDA28F9}"/>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Rectangle : coins arrondis 17">
            <a:extLst>
              <a:ext uri="{FF2B5EF4-FFF2-40B4-BE49-F238E27FC236}">
                <a16:creationId xmlns:a16="http://schemas.microsoft.com/office/drawing/2014/main" id="{C34DCF6F-25ED-4D73-34B6-6ECC859DC150}"/>
              </a:ext>
            </a:extLst>
          </p:cNvPr>
          <p:cNvSpPr/>
          <p:nvPr/>
        </p:nvSpPr>
        <p:spPr>
          <a:xfrm>
            <a:off x="3815926" y="495148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19" name="Rectangle : coins arrondis 18">
            <a:extLst>
              <a:ext uri="{FF2B5EF4-FFF2-40B4-BE49-F238E27FC236}">
                <a16:creationId xmlns:a16="http://schemas.microsoft.com/office/drawing/2014/main" id="{2001181B-153D-833E-FD4F-BBE66EE0D1F1}"/>
              </a:ext>
            </a:extLst>
          </p:cNvPr>
          <p:cNvSpPr/>
          <p:nvPr/>
        </p:nvSpPr>
        <p:spPr>
          <a:xfrm>
            <a:off x="4091218" y="475893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0" name="Triangle 19">
            <a:extLst>
              <a:ext uri="{FF2B5EF4-FFF2-40B4-BE49-F238E27FC236}">
                <a16:creationId xmlns:a16="http://schemas.microsoft.com/office/drawing/2014/main" id="{ECDDD8DB-14D2-3510-FF38-9D8CBAD6E0A3}"/>
              </a:ext>
            </a:extLst>
          </p:cNvPr>
          <p:cNvSpPr/>
          <p:nvPr/>
        </p:nvSpPr>
        <p:spPr>
          <a:xfrm rot="10800000">
            <a:off x="4733627" y="525137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Rectangle : coins arrondis 3">
            <a:extLst>
              <a:ext uri="{FF2B5EF4-FFF2-40B4-BE49-F238E27FC236}">
                <a16:creationId xmlns:a16="http://schemas.microsoft.com/office/drawing/2014/main" id="{17ACFC18-83C4-422B-7E1E-CB5601104C7F}"/>
              </a:ext>
            </a:extLst>
          </p:cNvPr>
          <p:cNvSpPr/>
          <p:nvPr/>
        </p:nvSpPr>
        <p:spPr>
          <a:xfrm>
            <a:off x="6083778"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5" name="Rectangle : coins arrondis 4">
            <a:extLst>
              <a:ext uri="{FF2B5EF4-FFF2-40B4-BE49-F238E27FC236}">
                <a16:creationId xmlns:a16="http://schemas.microsoft.com/office/drawing/2014/main" id="{72F4A983-EFE7-D13F-32B2-0CC34435AA7D}"/>
              </a:ext>
            </a:extLst>
          </p:cNvPr>
          <p:cNvSpPr/>
          <p:nvPr/>
        </p:nvSpPr>
        <p:spPr>
          <a:xfrm>
            <a:off x="6359070" y="475893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179B8283-3DCC-2B2F-726C-47EF102D2619}"/>
              </a:ext>
            </a:extLst>
          </p:cNvPr>
          <p:cNvSpPr/>
          <p:nvPr/>
        </p:nvSpPr>
        <p:spPr>
          <a:xfrm rot="10800000">
            <a:off x="7001479" y="525137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1" name="K.Bouabdallah - CC2 - Slide 6">
            <a:hlinkClick r:id="" action="ppaction://media"/>
            <a:extLst>
              <a:ext uri="{FF2B5EF4-FFF2-40B4-BE49-F238E27FC236}">
                <a16:creationId xmlns:a16="http://schemas.microsoft.com/office/drawing/2014/main" id="{3191754D-CE0A-0409-FE16-893371B35E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5153" y="879433"/>
            <a:ext cx="468000" cy="468000"/>
          </a:xfrm>
          <a:prstGeom prst="rect">
            <a:avLst/>
          </a:prstGeom>
        </p:spPr>
      </p:pic>
    </p:spTree>
    <p:extLst>
      <p:ext uri="{BB962C8B-B14F-4D97-AF65-F5344CB8AC3E}">
        <p14:creationId xmlns:p14="http://schemas.microsoft.com/office/powerpoint/2010/main" val="350399960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1"/>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96776-D33E-A7B0-1F8F-25FA043AF7B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F6C9546-BB91-6BA6-A741-358F6C671EEA}"/>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D44435E1-2EFE-E48F-CCEC-F562A1A50593}"/>
              </a:ext>
            </a:extLst>
          </p:cNvPr>
          <p:cNvSpPr>
            <a:spLocks noGrp="1"/>
          </p:cNvSpPr>
          <p:nvPr>
            <p:ph idx="1"/>
          </p:nvPr>
        </p:nvSpPr>
        <p:spPr/>
        <p:txBody>
          <a:bodyPr>
            <a:noAutofit/>
          </a:bodyPr>
          <a:lstStyle/>
          <a:p>
            <a:pPr marL="233363" indent="-225425">
              <a:lnSpc>
                <a:spcPct val="110000"/>
              </a:lnSpc>
              <a:spcBef>
                <a:spcPts val="1800"/>
              </a:spcBef>
              <a:buClr>
                <a:schemeClr val="accent2"/>
              </a:buClr>
              <a:buFont typeface="Arial" panose="020B0604020202020204" pitchFamily="34" charset="0"/>
              <a:buChar char="•"/>
            </a:pPr>
            <a:r>
              <a:rPr lang="fr-FR" sz="1600" dirty="0"/>
              <a:t>Décision en RCP : pas de traitement spécifique car pas d’argument pour un LPT</a:t>
            </a:r>
          </a:p>
          <a:p>
            <a:pPr marL="233363" indent="-225425">
              <a:lnSpc>
                <a:spcPct val="110000"/>
              </a:lnSpc>
              <a:spcBef>
                <a:spcPts val="2400"/>
              </a:spcBef>
              <a:buFont typeface="Arial" panose="020B0604020202020204" pitchFamily="34" charset="0"/>
              <a:buChar char="•"/>
            </a:pPr>
            <a:r>
              <a:rPr lang="fr-FR" sz="1600" b="1" dirty="0">
                <a:solidFill>
                  <a:schemeClr val="accent2"/>
                </a:solidFill>
              </a:rPr>
              <a:t>Le 01/07/2024 : </a:t>
            </a:r>
            <a:r>
              <a:rPr lang="fr-FR" sz="1600" dirty="0"/>
              <a:t>aggravation des douleurs abdominales et tableau de choc hémorragique</a:t>
            </a:r>
          </a:p>
          <a:p>
            <a:pPr marL="460376" lvl="1" indent="-225425">
              <a:lnSpc>
                <a:spcPct val="110000"/>
              </a:lnSpc>
              <a:spcBef>
                <a:spcPts val="900"/>
              </a:spcBef>
              <a:buClr>
                <a:schemeClr val="tx1"/>
              </a:buClr>
            </a:pPr>
            <a:r>
              <a:rPr lang="fr-FR" sz="1600" dirty="0"/>
              <a:t>Laparotomie : masse nécrotique abcédée collée au grêle, au colon sigmoïde et à la vessie. Saignement en nappe</a:t>
            </a:r>
          </a:p>
          <a:p>
            <a:pPr marL="460376" lvl="1" indent="-225425">
              <a:lnSpc>
                <a:spcPct val="110000"/>
              </a:lnSpc>
              <a:spcBef>
                <a:spcPts val="900"/>
              </a:spcBef>
              <a:buClr>
                <a:schemeClr val="tx1"/>
              </a:buClr>
            </a:pPr>
            <a:r>
              <a:rPr lang="fr-FR" sz="1600" dirty="0"/>
              <a:t>Reprise chirurgicale le 06/07 pour déglobulisation : packing et mise en place VAC</a:t>
            </a:r>
          </a:p>
          <a:p>
            <a:pPr marL="460376" lvl="1" indent="-225425">
              <a:lnSpc>
                <a:spcPct val="110000"/>
              </a:lnSpc>
              <a:spcBef>
                <a:spcPts val="900"/>
              </a:spcBef>
              <a:buClr>
                <a:schemeClr val="tx1"/>
              </a:buClr>
            </a:pPr>
            <a:r>
              <a:rPr lang="fr-FR" sz="1600" dirty="0"/>
              <a:t>Histologie de la masse : localisation d’un </a:t>
            </a:r>
            <a:r>
              <a:rPr lang="fr-FR" sz="1600" b="1" dirty="0"/>
              <a:t>lymphome B diffus à grandes cellules, de phénotype non GC, EBV+</a:t>
            </a:r>
            <a:r>
              <a:rPr lang="fr-FR" sz="1600" dirty="0"/>
              <a:t>, développé dans un contexte de déficit immunitaire (OMS 2022)</a:t>
            </a:r>
          </a:p>
          <a:p>
            <a:pPr marL="460376" lvl="1" indent="-225425">
              <a:lnSpc>
                <a:spcPct val="110000"/>
              </a:lnSpc>
              <a:spcBef>
                <a:spcPts val="900"/>
              </a:spcBef>
              <a:buClr>
                <a:schemeClr val="tx1"/>
              </a:buClr>
            </a:pPr>
            <a:r>
              <a:rPr lang="fr-FR" sz="1600" dirty="0"/>
              <a:t>Multiples complications (hémorragique, infectieuse, IRA) justifiant le maintien en USI</a:t>
            </a:r>
          </a:p>
          <a:p>
            <a:pPr marL="460376" lvl="1" indent="-225425">
              <a:lnSpc>
                <a:spcPct val="110000"/>
              </a:lnSpc>
              <a:spcBef>
                <a:spcPts val="900"/>
              </a:spcBef>
              <a:buClr>
                <a:schemeClr val="tx1"/>
              </a:buClr>
            </a:pPr>
            <a:r>
              <a:rPr lang="fr-FR" sz="1600" dirty="0"/>
              <a:t>TDM/TAP (07/07/24)</a:t>
            </a:r>
          </a:p>
          <a:p>
            <a:pPr marL="723901" lvl="2" indent="-225425">
              <a:lnSpc>
                <a:spcPct val="110000"/>
              </a:lnSpc>
              <a:spcBef>
                <a:spcPts val="0"/>
              </a:spcBef>
            </a:pPr>
            <a:r>
              <a:rPr lang="fr-FR" sz="1600" dirty="0"/>
              <a:t>Masse </a:t>
            </a:r>
            <a:r>
              <a:rPr lang="fr-FR" sz="1600" dirty="0" err="1"/>
              <a:t>paracolique</a:t>
            </a:r>
            <a:r>
              <a:rPr lang="fr-FR" sz="1600" dirty="0"/>
              <a:t> droite avec hématome collecté</a:t>
            </a:r>
          </a:p>
          <a:p>
            <a:pPr marL="723901" lvl="2" indent="-225425">
              <a:lnSpc>
                <a:spcPct val="110000"/>
              </a:lnSpc>
              <a:spcBef>
                <a:spcPts val="0"/>
              </a:spcBef>
            </a:pPr>
            <a:r>
              <a:rPr lang="fr-FR" sz="1600" dirty="0"/>
              <a:t>Dilatation anse jéjunale</a:t>
            </a:r>
          </a:p>
        </p:txBody>
      </p:sp>
      <p:sp>
        <p:nvSpPr>
          <p:cNvPr id="15" name="Espace réservé pour une image  14">
            <a:extLst>
              <a:ext uri="{FF2B5EF4-FFF2-40B4-BE49-F238E27FC236}">
                <a16:creationId xmlns:a16="http://schemas.microsoft.com/office/drawing/2014/main" id="{B0962D52-F80C-74CD-18E9-4B73B4B6F0C1}"/>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88EFEF63-C71B-EE6C-F1D7-9029FFBA866F}"/>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2F59E8A4-5510-A76D-0B68-88262093CB01}"/>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57762363-0E17-5881-8E42-240AAB6FCAA9}"/>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66059458-4985-3864-115D-535BFEC6A0C4}"/>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2024</a:t>
              </a:r>
            </a:p>
          </p:txBody>
        </p:sp>
        <p:sp>
          <p:nvSpPr>
            <p:cNvPr id="10" name="Chevron 9">
              <a:extLst>
                <a:ext uri="{FF2B5EF4-FFF2-40B4-BE49-F238E27FC236}">
                  <a16:creationId xmlns:a16="http://schemas.microsoft.com/office/drawing/2014/main" id="{4C0E9199-EBCD-DE7D-F820-51F560FD95EE}"/>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DF75B699-186A-28F1-76F1-592079B1376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95BE6171-E164-42C1-D188-BC5B9A3BB8A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6A8EA536-9AC0-B3E7-B13E-EA671BF32ABC}"/>
              </a:ext>
            </a:extLst>
          </p:cNvPr>
          <p:cNvSpPr txBox="1"/>
          <p:nvPr/>
        </p:nvSpPr>
        <p:spPr>
          <a:xfrm>
            <a:off x="467999" y="6175823"/>
            <a:ext cx="8074117"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insuffisance rénale aiguë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traitement des plaies par thérapie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TAP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thoraco-abdomino-pelvien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a:t>
            </a:r>
          </a:p>
        </p:txBody>
      </p:sp>
      <p:pic>
        <p:nvPicPr>
          <p:cNvPr id="4" name="K.Bouabdallah - CC2 - Slide 7">
            <a:hlinkClick r:id="" action="ppaction://media"/>
            <a:extLst>
              <a:ext uri="{FF2B5EF4-FFF2-40B4-BE49-F238E27FC236}">
                <a16:creationId xmlns:a16="http://schemas.microsoft.com/office/drawing/2014/main" id="{6FC5E499-A374-694A-6D25-5E766733C6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60645983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12C5B-832C-8944-687E-D03C9567F7A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FFE4CB31-8FC2-7349-E8E8-AEA40E33839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83C3D8E-3916-823E-71B7-6C0066082C79}"/>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Abstention thérapeutique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et 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C339F61-2E3A-1A93-B477-BC56151F70E1}"/>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D1AC51E-B2AB-B575-7CAB-B49DB7232252}"/>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68C846AD-7C19-2CCD-E3F7-0EF898FA7C73}"/>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B8E12832-81CF-063A-18B4-2D9EFDDA7B61}"/>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Maintien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la baisse de l’immunosuppression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2AD2BF05-0710-4292-C496-36DC1C6A2259}"/>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DD5B4209-6CDC-032A-F9AF-0B0226FEB7B2}"/>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428CFD28-9DB3-1304-F129-ED2E52A0BAD9}"/>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E375887C-DC26-6AD7-98F8-393C53F7523B}"/>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49A4C754-DA8A-F021-F9EB-F99471D6F687}"/>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C860FAA-E6F3-81CB-A265-CD7416586436}"/>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6EFB1BEC-FB02-F2BB-FC46-884B50D91B70}"/>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28DD93B3-337F-A688-47E2-D01F901A6787}"/>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458AAEB0-61E6-E47C-6327-6E15DC2DA842}"/>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6425C1B9-A692-2246-ED54-7B771AFF2980}"/>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54460D0-BE61-FB85-EB0F-EC6D64863B2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047E5CDB-0D33-D356-7D1E-9589DED92D3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dans ce contexte ?</a:t>
            </a:r>
          </a:p>
        </p:txBody>
      </p:sp>
      <p:sp>
        <p:nvSpPr>
          <p:cNvPr id="37" name="Titre 1">
            <a:extLst>
              <a:ext uri="{FF2B5EF4-FFF2-40B4-BE49-F238E27FC236}">
                <a16:creationId xmlns:a16="http://schemas.microsoft.com/office/drawing/2014/main" id="{97D2B3C5-C105-6559-D924-FD0EE737D83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6B2EAA39-3B3D-CD51-1398-2FF2E6406404}"/>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C8621C9B-B14A-FE6C-A5E9-7DE1EB5E4E62}"/>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279E7656-4C4F-7981-8C7E-A40B3031038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 name="Chevron 3">
              <a:extLst>
                <a:ext uri="{FF2B5EF4-FFF2-40B4-BE49-F238E27FC236}">
                  <a16:creationId xmlns:a16="http://schemas.microsoft.com/office/drawing/2014/main" id="{6E525D1E-D6EE-BF0C-0BEB-52CD3C32D3D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 name="Chevron 4">
              <a:extLst>
                <a:ext uri="{FF2B5EF4-FFF2-40B4-BE49-F238E27FC236}">
                  <a16:creationId xmlns:a16="http://schemas.microsoft.com/office/drawing/2014/main" id="{047FCB0E-2F20-BC95-637F-225122721FB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sp>
          <p:nvSpPr>
            <p:cNvPr id="6" name="Chevron 5">
              <a:extLst>
                <a:ext uri="{FF2B5EF4-FFF2-40B4-BE49-F238E27FC236}">
                  <a16:creationId xmlns:a16="http://schemas.microsoft.com/office/drawing/2014/main" id="{551F4C90-6C3D-CF39-F841-B4BBF1CB4AFA}"/>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5E7B1BAC-4325-1532-A7CD-82B6879913A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8" name="K.Bouabdallah - CC2 - Slide 8">
            <a:hlinkClick r:id="" action="ppaction://media"/>
            <a:extLst>
              <a:ext uri="{FF2B5EF4-FFF2-40B4-BE49-F238E27FC236}">
                <a16:creationId xmlns:a16="http://schemas.microsoft.com/office/drawing/2014/main" id="{1EC91DC0-6FF5-BA09-F28D-A7AA7E80AB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30619104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AE2C4-3D19-8792-07CF-DDD6C8C31B3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CC3035D-8EC2-E526-E72D-CEE1F4C66507}"/>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AF71B8C-BF03-3C05-84C0-D64ABE2CDE1F}"/>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Abstention thérapeutique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et 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D852E807-FB39-C669-B801-6E158D5C6625}"/>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081551DF-BC4C-493D-1DE8-49863DCBD9F7}"/>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9E7D2D14-3DE5-ABCB-8C69-10B8837F835C}"/>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47FF889F-AA1E-CBCD-AEF5-9E080F420CEB}"/>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Maintien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la baisse de l’immunosuppression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01D8AAB7-5603-CDFF-E475-218EBF25B149}"/>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0B74976-A302-A3C2-30B1-F18888C95CC0}"/>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A64EC57-A5FF-29AC-A5A2-ED6A84B82C9D}"/>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BA64AEF1-FB90-7D5B-9AA4-6FB6F90F91F9}"/>
                </a:ext>
              </a:extLst>
            </p:cNvPr>
            <p:cNvSpPr/>
            <p:nvPr/>
          </p:nvSpPr>
          <p:spPr>
            <a:xfrm>
              <a:off x="62016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monothérapie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FA636F6E-1176-D60D-BFA6-26ED9E16BFC7}"/>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09C8176-00AC-11F2-7D35-F8EF47E123FF}"/>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708C3A3A-B5D3-B5CE-75B2-3B8F89E25B3E}"/>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CE3E133F-BCF4-D20E-B707-2C49FCC6E151}"/>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799951B9-9C9A-6C21-40FA-5F85395BDB69}"/>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ABEF084-3CC2-6290-A9F1-18EFD2A16121}"/>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9E3C151-8857-E402-CBB5-7A2F3DE0101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3AA8456A-917B-44CD-761C-56165D28040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dans ce contexte ?</a:t>
            </a:r>
          </a:p>
        </p:txBody>
      </p:sp>
      <p:sp>
        <p:nvSpPr>
          <p:cNvPr id="37" name="Titre 1">
            <a:extLst>
              <a:ext uri="{FF2B5EF4-FFF2-40B4-BE49-F238E27FC236}">
                <a16:creationId xmlns:a16="http://schemas.microsoft.com/office/drawing/2014/main" id="{046F40CE-C532-9956-D39E-0F6108BE3DD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60FA0676-8D99-0CA0-108F-9F7FC0551DCB}"/>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8EA88833-6388-7103-0E9B-84AB63B176F2}"/>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C0C26B7A-B7C3-8112-9207-D64E7091819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 name="Chevron 3">
              <a:extLst>
                <a:ext uri="{FF2B5EF4-FFF2-40B4-BE49-F238E27FC236}">
                  <a16:creationId xmlns:a16="http://schemas.microsoft.com/office/drawing/2014/main" id="{FC845339-FD1E-F0DA-4303-681F8BD1B97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 name="Chevron 4">
              <a:extLst>
                <a:ext uri="{FF2B5EF4-FFF2-40B4-BE49-F238E27FC236}">
                  <a16:creationId xmlns:a16="http://schemas.microsoft.com/office/drawing/2014/main" id="{CB620B0C-40E6-55F1-FF13-856A23DA0FAD}"/>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sp>
          <p:nvSpPr>
            <p:cNvPr id="6" name="Chevron 5">
              <a:extLst>
                <a:ext uri="{FF2B5EF4-FFF2-40B4-BE49-F238E27FC236}">
                  <a16:creationId xmlns:a16="http://schemas.microsoft.com/office/drawing/2014/main" id="{B072B8EA-BB05-0FE2-F8D8-DEB5256F90F1}"/>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363928A6-76CD-67AF-70E8-87F9269E17A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8" name="K.Bouabdallah - CC2 - Slide 9">
            <a:hlinkClick r:id="" action="ppaction://media"/>
            <a:extLst>
              <a:ext uri="{FF2B5EF4-FFF2-40B4-BE49-F238E27FC236}">
                <a16:creationId xmlns:a16="http://schemas.microsoft.com/office/drawing/2014/main" id="{0BC99926-8C2B-8E90-4F8B-B95CCA8702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62620916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B9DFC-2373-24CF-9F5A-7D257C0617B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88A5C88-5682-889E-DA6A-D0D768D5719F}"/>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E4AB752F-CE95-B40C-1FD9-45D922D386FC}"/>
              </a:ext>
            </a:extLst>
          </p:cNvPr>
          <p:cNvSpPr>
            <a:spLocks noGrp="1"/>
          </p:cNvSpPr>
          <p:nvPr>
            <p:ph idx="1"/>
          </p:nvPr>
        </p:nvSpPr>
        <p:spPr/>
        <p:txBody>
          <a:bodyPr>
            <a:noAutofit/>
          </a:bodyPr>
          <a:lstStyle/>
          <a:p>
            <a:pPr marL="233363" indent="-225425">
              <a:lnSpc>
                <a:spcPct val="110000"/>
              </a:lnSpc>
              <a:spcBef>
                <a:spcPts val="1800"/>
              </a:spcBef>
              <a:buClr>
                <a:schemeClr val="accent2"/>
              </a:buClr>
              <a:buFont typeface="Arial" panose="020B0604020202020204" pitchFamily="34" charset="0"/>
              <a:buChar char="•"/>
            </a:pPr>
            <a:r>
              <a:rPr lang="fr-FR" sz="1800" dirty="0"/>
              <a:t>Décision en RCP (10/07/24) : traitement par rituximab monothérapie hebdomadaire x 4 puis évaluation TEP après les 4 rituximab</a:t>
            </a:r>
          </a:p>
          <a:p>
            <a:pPr marL="233363" indent="-225425">
              <a:lnSpc>
                <a:spcPct val="110000"/>
              </a:lnSpc>
              <a:spcBef>
                <a:spcPts val="1800"/>
              </a:spcBef>
              <a:buClr>
                <a:schemeClr val="accent2"/>
              </a:buClr>
              <a:buFont typeface="Arial" panose="020B0604020202020204" pitchFamily="34" charset="0"/>
              <a:buChar char="•"/>
            </a:pPr>
            <a:r>
              <a:rPr lang="fr-FR" sz="1800" dirty="0"/>
              <a:t>Problématique </a:t>
            </a:r>
          </a:p>
          <a:p>
            <a:pPr marL="460376" lvl="1" indent="-225425">
              <a:lnSpc>
                <a:spcPct val="110000"/>
              </a:lnSpc>
              <a:spcBef>
                <a:spcPts val="900"/>
              </a:spcBef>
              <a:buClr>
                <a:schemeClr val="tx1"/>
              </a:buClr>
            </a:pPr>
            <a:r>
              <a:rPr lang="fr-FR" sz="1800" dirty="0"/>
              <a:t>Nombreuses complications infectieuses et hémorragiques nécessitant une reprise chirurgicale à 2 reprises</a:t>
            </a:r>
          </a:p>
          <a:p>
            <a:pPr marL="460376" lvl="1" indent="-225425">
              <a:lnSpc>
                <a:spcPct val="110000"/>
              </a:lnSpc>
              <a:spcBef>
                <a:spcPts val="900"/>
              </a:spcBef>
              <a:buClr>
                <a:schemeClr val="tx1"/>
              </a:buClr>
            </a:pPr>
            <a:r>
              <a:rPr lang="fr-FR" sz="1800" dirty="0"/>
              <a:t>Patiente toujours hospitalisée en USI</a:t>
            </a:r>
          </a:p>
          <a:p>
            <a:pPr marL="460376" lvl="1" indent="-225425">
              <a:lnSpc>
                <a:spcPct val="110000"/>
              </a:lnSpc>
              <a:spcBef>
                <a:spcPts val="900"/>
              </a:spcBef>
              <a:buClr>
                <a:schemeClr val="tx1"/>
              </a:buClr>
            </a:pPr>
            <a:r>
              <a:rPr lang="fr-FR" sz="1800" dirty="0"/>
              <a:t>D’où un retard à son transfert en hématologie et au traitement</a:t>
            </a:r>
          </a:p>
        </p:txBody>
      </p:sp>
      <p:sp>
        <p:nvSpPr>
          <p:cNvPr id="4" name="Espace réservé pour une image  3">
            <a:extLst>
              <a:ext uri="{FF2B5EF4-FFF2-40B4-BE49-F238E27FC236}">
                <a16:creationId xmlns:a16="http://schemas.microsoft.com/office/drawing/2014/main" id="{88946049-AE3A-44ED-C2A5-6D0C9068F6B1}"/>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66CA1F83-9B2F-61C5-5681-0A47B802B096}"/>
              </a:ext>
            </a:extLst>
          </p:cNvPr>
          <p:cNvSpPr>
            <a:spLocks noGrp="1"/>
          </p:cNvSpPr>
          <p:nvPr>
            <p:ph idx="14"/>
          </p:nvPr>
        </p:nvSpPr>
        <p:spPr/>
        <p:txBody>
          <a:bodyPr/>
          <a:lstStyle/>
          <a:p>
            <a:pPr marL="233363" indent="-225425">
              <a:lnSpc>
                <a:spcPct val="110000"/>
              </a:lnSpc>
              <a:spcBef>
                <a:spcPts val="1800"/>
              </a:spcBef>
              <a:buClr>
                <a:schemeClr val="accent2"/>
              </a:buClr>
              <a:buFont typeface="Arial" panose="020B0604020202020204" pitchFamily="34" charset="0"/>
              <a:buChar char="•"/>
            </a:pPr>
            <a:r>
              <a:rPr lang="fr-FR" sz="1800" b="1" dirty="0">
                <a:solidFill>
                  <a:schemeClr val="accent2"/>
                </a:solidFill>
              </a:rPr>
              <a:t>Le 08/08/2024 : </a:t>
            </a:r>
            <a:r>
              <a:rPr lang="fr-FR" sz="1800" dirty="0"/>
              <a:t>Hospitalisation en hématologie</a:t>
            </a:r>
          </a:p>
          <a:p>
            <a:pPr marL="460376" lvl="1" indent="-225425">
              <a:lnSpc>
                <a:spcPct val="110000"/>
              </a:lnSpc>
              <a:spcBef>
                <a:spcPts val="900"/>
              </a:spcBef>
              <a:buClr>
                <a:schemeClr val="tx1"/>
              </a:buClr>
            </a:pPr>
            <a:r>
              <a:rPr lang="fr-FR" sz="1800" dirty="0"/>
              <a:t>Arrêt du tacrolimus et poursuite du MMF</a:t>
            </a:r>
          </a:p>
          <a:p>
            <a:pPr marL="460376" lvl="1" indent="-225425">
              <a:lnSpc>
                <a:spcPct val="110000"/>
              </a:lnSpc>
              <a:spcBef>
                <a:spcPts val="900"/>
              </a:spcBef>
              <a:buClr>
                <a:schemeClr val="tx1"/>
              </a:buClr>
            </a:pPr>
            <a:r>
              <a:rPr lang="fr-FR" sz="1800" dirty="0"/>
              <a:t>Clinique</a:t>
            </a:r>
          </a:p>
          <a:p>
            <a:pPr marL="723901" lvl="2" indent="-225425">
              <a:lnSpc>
                <a:spcPct val="110000"/>
              </a:lnSpc>
              <a:spcBef>
                <a:spcPts val="0"/>
              </a:spcBef>
              <a:buClr>
                <a:schemeClr val="tx1"/>
              </a:buClr>
            </a:pPr>
            <a:r>
              <a:rPr lang="fr-FR" sz="1600" dirty="0"/>
              <a:t>OMS = 4</a:t>
            </a:r>
          </a:p>
          <a:p>
            <a:pPr marL="723901" lvl="2" indent="-225425">
              <a:lnSpc>
                <a:spcPct val="110000"/>
              </a:lnSpc>
              <a:spcBef>
                <a:spcPts val="0"/>
              </a:spcBef>
              <a:buClr>
                <a:schemeClr val="tx1"/>
              </a:buClr>
            </a:pPr>
            <a:r>
              <a:rPr lang="fr-FR" sz="1600" dirty="0"/>
              <a:t>Apyrétique</a:t>
            </a:r>
          </a:p>
          <a:p>
            <a:pPr marL="723901" lvl="2" indent="-225425">
              <a:lnSpc>
                <a:spcPct val="110000"/>
              </a:lnSpc>
              <a:spcBef>
                <a:spcPts val="0"/>
              </a:spcBef>
              <a:buClr>
                <a:schemeClr val="tx1"/>
              </a:buClr>
            </a:pPr>
            <a:r>
              <a:rPr lang="fr-FR" sz="1600" dirty="0"/>
              <a:t>Pas de signes d’IC</a:t>
            </a:r>
          </a:p>
          <a:p>
            <a:pPr marL="723901" lvl="2" indent="-225425">
              <a:lnSpc>
                <a:spcPct val="110000"/>
              </a:lnSpc>
              <a:spcBef>
                <a:spcPts val="0"/>
              </a:spcBef>
              <a:buClr>
                <a:schemeClr val="tx1"/>
              </a:buClr>
            </a:pPr>
            <a:r>
              <a:rPr lang="fr-FR" sz="1600" dirty="0"/>
              <a:t>Masse douloureuse en fosse iliaque droite avec vomissements</a:t>
            </a:r>
          </a:p>
          <a:p>
            <a:endParaRPr lang="fr-FR" dirty="0"/>
          </a:p>
        </p:txBody>
      </p:sp>
      <p:grpSp>
        <p:nvGrpSpPr>
          <p:cNvPr id="6" name="Groupe 5">
            <a:extLst>
              <a:ext uri="{FF2B5EF4-FFF2-40B4-BE49-F238E27FC236}">
                <a16:creationId xmlns:a16="http://schemas.microsoft.com/office/drawing/2014/main" id="{AB53673A-8FFB-9C4B-C5EE-97D6C6027EF9}"/>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DBB0FE0B-A753-A518-B4C9-E9B7B2EE491D}"/>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3F2E59FC-F947-1C76-86E1-19D8020150A5}"/>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A577EAA1-4358-4BBE-F682-A781F05CCA22}"/>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Août 2024</a:t>
              </a:r>
            </a:p>
          </p:txBody>
        </p:sp>
        <p:sp>
          <p:nvSpPr>
            <p:cNvPr id="10" name="Chevron 9">
              <a:extLst>
                <a:ext uri="{FF2B5EF4-FFF2-40B4-BE49-F238E27FC236}">
                  <a16:creationId xmlns:a16="http://schemas.microsoft.com/office/drawing/2014/main" id="{D262C9C5-0AF5-B662-2024-EDAC2BADC2AC}"/>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B2569099-8A89-F37E-B3E3-C834848126F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6550961F-97A8-F910-01B7-4BBC24173E2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948F4241-206C-1C60-29CE-691A9C07BE68}"/>
              </a:ext>
            </a:extLst>
          </p:cNvPr>
          <p:cNvSpPr txBox="1"/>
          <p:nvPr/>
        </p:nvSpPr>
        <p:spPr>
          <a:xfrm>
            <a:off x="467999" y="6329711"/>
            <a:ext cx="75532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insuffisance cardiaque</a:t>
            </a:r>
          </a:p>
        </p:txBody>
      </p:sp>
      <p:sp>
        <p:nvSpPr>
          <p:cNvPr id="13" name="ZoneTexte 12">
            <a:extLst>
              <a:ext uri="{FF2B5EF4-FFF2-40B4-BE49-F238E27FC236}">
                <a16:creationId xmlns:a16="http://schemas.microsoft.com/office/drawing/2014/main" id="{3FA8FD9D-B62F-4D10-2FFD-908DE9CA1B0E}"/>
              </a:ext>
            </a:extLst>
          </p:cNvPr>
          <p:cNvSpPr txBox="1"/>
          <p:nvPr/>
        </p:nvSpPr>
        <p:spPr>
          <a:xfrm>
            <a:off x="6483533" y="4239011"/>
            <a:ext cx="3641774" cy="389513"/>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J1 Rituximab le 10/08/2024</a:t>
            </a:r>
          </a:p>
        </p:txBody>
      </p:sp>
      <p:pic>
        <p:nvPicPr>
          <p:cNvPr id="14" name="K.Bouabdallah - CC2 - Slide 10">
            <a:hlinkClick r:id="" action="ppaction://media"/>
            <a:extLst>
              <a:ext uri="{FF2B5EF4-FFF2-40B4-BE49-F238E27FC236}">
                <a16:creationId xmlns:a16="http://schemas.microsoft.com/office/drawing/2014/main" id="{4CE094FB-DB19-B5B3-2A27-783852D44A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247217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9B277-CF51-DC31-93BD-4ECC7F57BA4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A0D5408-C6BE-782B-4EA3-171B508E0661}"/>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C90E78F5-EDE3-E87E-3D16-0EFBE0FA0116}"/>
              </a:ext>
            </a:extLst>
          </p:cNvPr>
          <p:cNvSpPr>
            <a:spLocks noGrp="1"/>
          </p:cNvSpPr>
          <p:nvPr>
            <p:ph idx="1"/>
          </p:nvPr>
        </p:nvSpPr>
        <p:spPr/>
        <p:txBody>
          <a:bodyPr>
            <a:noAutofit/>
          </a:bodyPr>
          <a:lstStyle/>
          <a:p>
            <a:pPr lvl="1" algn="just"/>
            <a:r>
              <a:rPr lang="fr-FR" sz="1600" b="1" dirty="0">
                <a:solidFill>
                  <a:srgbClr val="D90075"/>
                </a:solidFill>
              </a:rPr>
              <a:t>Évolution</a:t>
            </a:r>
          </a:p>
          <a:p>
            <a:pPr marL="444500" lvl="1" indent="-217488" algn="just">
              <a:buClr>
                <a:schemeClr val="tx1"/>
              </a:buClr>
            </a:pPr>
            <a:r>
              <a:rPr lang="fr-FR" sz="1600" dirty="0"/>
              <a:t>Clinique : aggravation des troubles digestifs avec syndrome occlusif : pose d’une sonde nasogastrique</a:t>
            </a:r>
          </a:p>
          <a:p>
            <a:pPr marL="444500" lvl="1" indent="-217488" algn="just">
              <a:buClr>
                <a:schemeClr val="tx1"/>
              </a:buClr>
            </a:pPr>
            <a:r>
              <a:rPr lang="fr-FR" sz="1600" dirty="0"/>
              <a:t>TDM du 10/08/24 : majoration de la taille de la masse colique (7 cm </a:t>
            </a:r>
            <a:r>
              <a:rPr lang="fr-FR" sz="1600" i="1" dirty="0"/>
              <a:t>vs</a:t>
            </a:r>
            <a:r>
              <a:rPr lang="fr-FR" sz="1600" dirty="0"/>
              <a:t> 5 cm)</a:t>
            </a:r>
          </a:p>
          <a:p>
            <a:pPr marL="444500" lvl="1" indent="-217488" algn="just">
              <a:buClr>
                <a:schemeClr val="tx1"/>
              </a:buClr>
            </a:pPr>
            <a:r>
              <a:rPr lang="fr-FR" sz="1600" dirty="0"/>
              <a:t>Poursuite du Rituximab (C4 le 29/08/24)</a:t>
            </a:r>
          </a:p>
          <a:p>
            <a:pPr marL="444500" lvl="1" indent="-217488" algn="just">
              <a:buClr>
                <a:schemeClr val="tx1"/>
              </a:buClr>
            </a:pPr>
            <a:r>
              <a:rPr lang="fr-FR" sz="1600" dirty="0"/>
              <a:t>Évolution</a:t>
            </a:r>
          </a:p>
          <a:p>
            <a:pPr marL="715963" lvl="2" indent="-271463" algn="just"/>
            <a:r>
              <a:rPr lang="fr-FR" sz="1600" dirty="0"/>
              <a:t>Amélioration progressive de l’état général et des troubles digestifs</a:t>
            </a:r>
          </a:p>
          <a:p>
            <a:pPr marL="715963" lvl="2" indent="-271463" algn="just"/>
            <a:r>
              <a:rPr lang="fr-FR" sz="1600" dirty="0"/>
              <a:t>PCR EBV (29/08/24) : négative (depuis le 14/08)</a:t>
            </a:r>
          </a:p>
          <a:p>
            <a:pPr marL="715963" lvl="2" indent="-271463" algn="just"/>
            <a:r>
              <a:rPr lang="fr-FR" sz="1600" u="sng" dirty="0"/>
              <a:t>TEP (13/09/24)</a:t>
            </a:r>
            <a:endParaRPr lang="fr-FR" sz="1600" dirty="0"/>
          </a:p>
          <a:p>
            <a:pPr marL="889000" lvl="3" indent="-174625" algn="just">
              <a:buFont typeface="Police système Courant"/>
              <a:buChar char="&gt;"/>
            </a:pPr>
            <a:r>
              <a:rPr lang="fr-FR" dirty="0"/>
              <a:t>Régression complète de l'hypermétabolisme ganglionnaire axillaire bilatéral (DS = 1)</a:t>
            </a:r>
          </a:p>
          <a:p>
            <a:pPr marL="889000" lvl="3" indent="-174625" algn="just">
              <a:buFont typeface="Police système Courant"/>
              <a:buChar char="&gt;"/>
            </a:pPr>
            <a:r>
              <a:rPr lang="fr-FR" dirty="0"/>
              <a:t>Persistance d'une collection pelvienne intensément métabolique et apparition d'un foyer </a:t>
            </a:r>
            <a:r>
              <a:rPr lang="fr-FR" dirty="0" err="1"/>
              <a:t>hypermétabolique</a:t>
            </a:r>
            <a:r>
              <a:rPr lang="fr-FR" dirty="0"/>
              <a:t> péri-colique gauche</a:t>
            </a:r>
          </a:p>
        </p:txBody>
      </p:sp>
      <p:sp>
        <p:nvSpPr>
          <p:cNvPr id="33" name="Espace réservé pour une image  32">
            <a:extLst>
              <a:ext uri="{FF2B5EF4-FFF2-40B4-BE49-F238E27FC236}">
                <a16:creationId xmlns:a16="http://schemas.microsoft.com/office/drawing/2014/main" id="{D3E46FF2-2A9D-C409-AFFD-959D317D450B}"/>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CA6FCBE4-0097-FF86-2116-49AB2D64D628}"/>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DCDF6D24-170E-4591-2931-ED96119E5757}"/>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EC3A7B0-6CD7-8CE7-636E-F6629C746D6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BE70F6F6-9AB7-E217-E35D-ED2B1AB504D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10" name="Chevron 9">
              <a:extLst>
                <a:ext uri="{FF2B5EF4-FFF2-40B4-BE49-F238E27FC236}">
                  <a16:creationId xmlns:a16="http://schemas.microsoft.com/office/drawing/2014/main" id="{1FBFC571-7D6E-234D-F561-0D311E149102}"/>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0BA3A26A-54DE-F38E-C352-67717014285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E7655414-4904-AF7A-E547-EC15A5A6B3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B5D5E15C-36D5-6665-F2D4-6571EF5975FE}"/>
              </a:ext>
            </a:extLst>
          </p:cNvPr>
          <p:cNvSpPr txBox="1"/>
          <p:nvPr/>
        </p:nvSpPr>
        <p:spPr>
          <a:xfrm>
            <a:off x="467999" y="6483600"/>
            <a:ext cx="75532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p>
        </p:txBody>
      </p:sp>
      <p:pic>
        <p:nvPicPr>
          <p:cNvPr id="14" name="Image 13">
            <a:extLst>
              <a:ext uri="{FF2B5EF4-FFF2-40B4-BE49-F238E27FC236}">
                <a16:creationId xmlns:a16="http://schemas.microsoft.com/office/drawing/2014/main" id="{96196FE4-B465-AA7E-84A2-FDF3C471C3DF}"/>
              </a:ext>
            </a:extLst>
          </p:cNvPr>
          <p:cNvPicPr>
            <a:picLocks noChangeAspect="1"/>
          </p:cNvPicPr>
          <p:nvPr/>
        </p:nvPicPr>
        <p:blipFill rotWithShape="1">
          <a:blip r:embed="rId4"/>
          <a:srcRect l="29597" t="55451" r="34689" b="18351"/>
          <a:stretch/>
        </p:blipFill>
        <p:spPr>
          <a:xfrm>
            <a:off x="7354924" y="1445622"/>
            <a:ext cx="2907308" cy="1189221"/>
          </a:xfrm>
          <a:prstGeom prst="rect">
            <a:avLst/>
          </a:prstGeom>
        </p:spPr>
      </p:pic>
      <p:pic>
        <p:nvPicPr>
          <p:cNvPr id="15" name="Image 14">
            <a:extLst>
              <a:ext uri="{FF2B5EF4-FFF2-40B4-BE49-F238E27FC236}">
                <a16:creationId xmlns:a16="http://schemas.microsoft.com/office/drawing/2014/main" id="{224F3597-4EB5-1D08-BCFC-6B1867E11FAE}"/>
              </a:ext>
            </a:extLst>
          </p:cNvPr>
          <p:cNvPicPr>
            <a:picLocks noChangeAspect="1"/>
          </p:cNvPicPr>
          <p:nvPr/>
        </p:nvPicPr>
        <p:blipFill rotWithShape="1">
          <a:blip r:embed="rId5"/>
          <a:srcRect l="28608" t="51054" r="28205" b="20454"/>
          <a:stretch/>
        </p:blipFill>
        <p:spPr>
          <a:xfrm>
            <a:off x="7353706" y="2692782"/>
            <a:ext cx="2908526" cy="1069994"/>
          </a:xfrm>
          <a:prstGeom prst="rect">
            <a:avLst/>
          </a:prstGeom>
        </p:spPr>
      </p:pic>
      <p:cxnSp>
        <p:nvCxnSpPr>
          <p:cNvPr id="16" name="Connecteur droit avec flèche 15">
            <a:extLst>
              <a:ext uri="{FF2B5EF4-FFF2-40B4-BE49-F238E27FC236}">
                <a16:creationId xmlns:a16="http://schemas.microsoft.com/office/drawing/2014/main" id="{51A3D101-22A4-0ECA-8513-29C8A0CDD269}"/>
              </a:ext>
            </a:extLst>
          </p:cNvPr>
          <p:cNvCxnSpPr>
            <a:cxnSpLocks/>
          </p:cNvCxnSpPr>
          <p:nvPr/>
        </p:nvCxnSpPr>
        <p:spPr>
          <a:xfrm flipH="1">
            <a:off x="7801528" y="1321971"/>
            <a:ext cx="219729" cy="332970"/>
          </a:xfrm>
          <a:prstGeom prst="straightConnector1">
            <a:avLst/>
          </a:prstGeom>
          <a:ln w="38100">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17" name="Connecteur droit avec flèche 16">
            <a:extLst>
              <a:ext uri="{FF2B5EF4-FFF2-40B4-BE49-F238E27FC236}">
                <a16:creationId xmlns:a16="http://schemas.microsoft.com/office/drawing/2014/main" id="{360E0853-EE67-1912-75E8-6FAF4CB253C8}"/>
              </a:ext>
            </a:extLst>
          </p:cNvPr>
          <p:cNvCxnSpPr>
            <a:cxnSpLocks/>
          </p:cNvCxnSpPr>
          <p:nvPr/>
        </p:nvCxnSpPr>
        <p:spPr>
          <a:xfrm flipH="1" flipV="1">
            <a:off x="9515030" y="3159057"/>
            <a:ext cx="515090" cy="667003"/>
          </a:xfrm>
          <a:prstGeom prst="straightConnector1">
            <a:avLst/>
          </a:prstGeom>
          <a:ln w="38100">
            <a:solidFill>
              <a:schemeClr val="accent2"/>
            </a:solidFill>
            <a:tailEnd type="triangle"/>
          </a:ln>
        </p:spPr>
        <p:style>
          <a:lnRef idx="2">
            <a:schemeClr val="accent1"/>
          </a:lnRef>
          <a:fillRef idx="0">
            <a:schemeClr val="accent1"/>
          </a:fillRef>
          <a:effectRef idx="1">
            <a:schemeClr val="accent1"/>
          </a:effectRef>
          <a:fontRef idx="minor">
            <a:schemeClr val="tx1"/>
          </a:fontRef>
        </p:style>
      </p:cxnSp>
      <p:pic>
        <p:nvPicPr>
          <p:cNvPr id="20" name="Image 19">
            <a:extLst>
              <a:ext uri="{FF2B5EF4-FFF2-40B4-BE49-F238E27FC236}">
                <a16:creationId xmlns:a16="http://schemas.microsoft.com/office/drawing/2014/main" id="{2832C67B-3E80-57B0-4847-8A21F42E28D7}"/>
              </a:ext>
            </a:extLst>
          </p:cNvPr>
          <p:cNvPicPr>
            <a:picLocks noChangeAspect="1"/>
          </p:cNvPicPr>
          <p:nvPr/>
        </p:nvPicPr>
        <p:blipFill rotWithShape="1">
          <a:blip r:embed="rId6"/>
          <a:srcRect l="27730" t="52484" r="30072" b="12725"/>
          <a:stretch/>
        </p:blipFill>
        <p:spPr>
          <a:xfrm>
            <a:off x="7353706" y="4394813"/>
            <a:ext cx="2908526" cy="1498731"/>
          </a:xfrm>
          <a:prstGeom prst="rect">
            <a:avLst/>
          </a:prstGeom>
        </p:spPr>
      </p:pic>
      <p:grpSp>
        <p:nvGrpSpPr>
          <p:cNvPr id="39" name="Groupe 38">
            <a:extLst>
              <a:ext uri="{FF2B5EF4-FFF2-40B4-BE49-F238E27FC236}">
                <a16:creationId xmlns:a16="http://schemas.microsoft.com/office/drawing/2014/main" id="{665079AB-9FA2-F5E4-E6F8-F12AFC770BF2}"/>
              </a:ext>
            </a:extLst>
          </p:cNvPr>
          <p:cNvGrpSpPr/>
          <p:nvPr/>
        </p:nvGrpSpPr>
        <p:grpSpPr>
          <a:xfrm>
            <a:off x="6620011" y="3612442"/>
            <a:ext cx="4367372" cy="570975"/>
            <a:chOff x="6777872" y="2557850"/>
            <a:chExt cx="4367372" cy="570975"/>
          </a:xfrm>
        </p:grpSpPr>
        <p:sp>
          <p:nvSpPr>
            <p:cNvPr id="40" name="ZoneTexte 39">
              <a:extLst>
                <a:ext uri="{FF2B5EF4-FFF2-40B4-BE49-F238E27FC236}">
                  <a16:creationId xmlns:a16="http://schemas.microsoft.com/office/drawing/2014/main" id="{96DAAEEB-597E-9025-B07B-2FD3690DC6C7}"/>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13/09/24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42" name="ZoneTexte 41">
              <a:extLst>
                <a:ext uri="{FF2B5EF4-FFF2-40B4-BE49-F238E27FC236}">
                  <a16:creationId xmlns:a16="http://schemas.microsoft.com/office/drawing/2014/main" id="{41EEAB17-7E26-9E8D-2103-A4330617A2BD}"/>
                </a:ext>
              </a:extLst>
            </p:cNvPr>
            <p:cNvSpPr txBox="1"/>
            <p:nvPr/>
          </p:nvSpPr>
          <p:spPr>
            <a:xfrm>
              <a:off x="6777872" y="2913381"/>
              <a:ext cx="4367372"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ganglionnaire</a:t>
              </a:r>
            </a:p>
          </p:txBody>
        </p:sp>
      </p:grpSp>
      <p:grpSp>
        <p:nvGrpSpPr>
          <p:cNvPr id="43" name="Groupe 42">
            <a:extLst>
              <a:ext uri="{FF2B5EF4-FFF2-40B4-BE49-F238E27FC236}">
                <a16:creationId xmlns:a16="http://schemas.microsoft.com/office/drawing/2014/main" id="{2A9D5BB2-4CF5-EC67-6D64-DDA03ACFC9A7}"/>
              </a:ext>
            </a:extLst>
          </p:cNvPr>
          <p:cNvGrpSpPr/>
          <p:nvPr/>
        </p:nvGrpSpPr>
        <p:grpSpPr>
          <a:xfrm>
            <a:off x="6620011" y="5711531"/>
            <a:ext cx="4367372" cy="570975"/>
            <a:chOff x="6777872" y="2557850"/>
            <a:chExt cx="4367372" cy="570975"/>
          </a:xfrm>
        </p:grpSpPr>
        <p:sp>
          <p:nvSpPr>
            <p:cNvPr id="44" name="ZoneTexte 43">
              <a:extLst>
                <a:ext uri="{FF2B5EF4-FFF2-40B4-BE49-F238E27FC236}">
                  <a16:creationId xmlns:a16="http://schemas.microsoft.com/office/drawing/2014/main" id="{E5C12A1E-AC82-0E69-E083-49BCAFECD8AD}"/>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13/09/24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45" name="ZoneTexte 44">
              <a:extLst>
                <a:ext uri="{FF2B5EF4-FFF2-40B4-BE49-F238E27FC236}">
                  <a16:creationId xmlns:a16="http://schemas.microsoft.com/office/drawing/2014/main" id="{8D9C375A-43E4-75D8-6F76-3CAEC8FA0DC8}"/>
                </a:ext>
              </a:extLst>
            </p:cNvPr>
            <p:cNvSpPr txBox="1"/>
            <p:nvPr/>
          </p:nvSpPr>
          <p:spPr>
            <a:xfrm>
              <a:off x="6777872" y="2913381"/>
              <a:ext cx="4367372"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Hypermétabolisme pelvien</a:t>
              </a:r>
            </a:p>
          </p:txBody>
        </p:sp>
      </p:grpSp>
      <p:pic>
        <p:nvPicPr>
          <p:cNvPr id="4" name="K.Bouabdallah - CC2 - Slide 11">
            <a:hlinkClick r:id="" action="ppaction://media"/>
            <a:extLst>
              <a:ext uri="{FF2B5EF4-FFF2-40B4-BE49-F238E27FC236}">
                <a16:creationId xmlns:a16="http://schemas.microsoft.com/office/drawing/2014/main" id="{DAAE2B47-3147-BFD8-98F6-1B0FFD67E34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5459"/>
            <a:ext cx="468000" cy="468000"/>
          </a:xfrm>
          <a:prstGeom prst="rect">
            <a:avLst/>
          </a:prstGeom>
        </p:spPr>
      </p:pic>
    </p:spTree>
    <p:extLst>
      <p:ext uri="{BB962C8B-B14F-4D97-AF65-F5344CB8AC3E}">
        <p14:creationId xmlns:p14="http://schemas.microsoft.com/office/powerpoint/2010/main" val="23597383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4620B-583D-6F91-ACA1-80AD7D0D6DF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C0B38D3-8B7A-43CA-EF75-277B25848EFE}"/>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B7A806EE-9FF8-7483-E1BC-A77E7F8940D6}"/>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FB3DF3F8-836E-D5AA-A72E-EB038946F439}"/>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du traitement </a:t>
              </a:r>
            </a:p>
          </p:txBody>
        </p:sp>
        <p:sp>
          <p:nvSpPr>
            <p:cNvPr id="12" name="Rectangle : coins arrondis 11">
              <a:extLst>
                <a:ext uri="{FF2B5EF4-FFF2-40B4-BE49-F238E27FC236}">
                  <a16:creationId xmlns:a16="http://schemas.microsoft.com/office/drawing/2014/main" id="{19A22334-2D01-A899-B1AC-8D8B95FFC0B5}"/>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8B8A7F9-D97E-E6D4-6905-3625F4C78AA2}"/>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CFA1F02E-15E1-8C8B-617E-9E896942F54D}"/>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18CCDEF7-08CB-2F26-E61B-A598442203E0}"/>
                </a:ext>
              </a:extLst>
            </p:cNvPr>
            <p:cNvSpPr/>
            <p:nvPr/>
          </p:nvSpPr>
          <p:spPr>
            <a:xfrm>
              <a:off x="2771930" y="2920016"/>
              <a:ext cx="2303631"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foyer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hypermétabolique</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8B20E6A7-DA59-C723-95C9-DD867AFFFFB5}"/>
                </a:ext>
              </a:extLst>
            </p:cNvPr>
            <p:cNvSpPr/>
            <p:nvPr/>
          </p:nvSpPr>
          <p:spPr>
            <a:xfrm>
              <a:off x="3178149"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F8FEA4C-8C3A-8F7E-4496-A0055B8DAD74}"/>
                </a:ext>
              </a:extLst>
            </p:cNvPr>
            <p:cNvSpPr/>
            <p:nvPr/>
          </p:nvSpPr>
          <p:spPr>
            <a:xfrm rot="10800000">
              <a:off x="3820558"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894454C-0007-DFDB-4C1B-5FD31E23FAFB}"/>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4CF322B9-8112-FAE2-0DA1-61EF4BF1CB0C}"/>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Rituximab hebdomadaire x 4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D6F1854-A6CE-6E5B-B4E8-73CB525DE963}"/>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9B24F82-5E76-B8C7-BDC7-B7F385192266}"/>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A158651B-3D27-706F-5F3F-D269FF28FFF5}"/>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AF55EC12-3DF0-EE60-BB5D-72C2B4C86340}"/>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Mise en route d’un traitement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R-CHOP</a:t>
              </a:r>
            </a:p>
          </p:txBody>
        </p:sp>
        <p:sp>
          <p:nvSpPr>
            <p:cNvPr id="24" name="Rectangle : coins arrondis 23">
              <a:extLst>
                <a:ext uri="{FF2B5EF4-FFF2-40B4-BE49-F238E27FC236}">
                  <a16:creationId xmlns:a16="http://schemas.microsoft.com/office/drawing/2014/main" id="{CE67D101-DBB7-09C8-6AF9-528235E159D6}"/>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7FBCCF12-DB87-732E-2574-FFF4DA1F45F9}"/>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35E137B-A398-2C69-E1DB-701BAE5BD83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D9843777-F17A-E02E-9F5E-4F128CE2FA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0B68AEF8-B937-CC8C-D039-98E06FFF28E5}"/>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B3A5E048-8B32-3CF0-1C8A-B61B24A8DFEF}"/>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a:t>
            </a:r>
          </a:p>
        </p:txBody>
      </p:sp>
      <p:grpSp>
        <p:nvGrpSpPr>
          <p:cNvPr id="14" name="Groupe 13">
            <a:extLst>
              <a:ext uri="{FF2B5EF4-FFF2-40B4-BE49-F238E27FC236}">
                <a16:creationId xmlns:a16="http://schemas.microsoft.com/office/drawing/2014/main" id="{932EC589-3CE3-964B-5487-AAD14011BF01}"/>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FB4759F1-725F-C8FA-94B5-8B076C0234F2}"/>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Rituximab toutes les 3 semaines x 4</a:t>
              </a:r>
            </a:p>
          </p:txBody>
        </p:sp>
        <p:sp>
          <p:nvSpPr>
            <p:cNvPr id="8" name="Rectangle : coins arrondis 7">
              <a:extLst>
                <a:ext uri="{FF2B5EF4-FFF2-40B4-BE49-F238E27FC236}">
                  <a16:creationId xmlns:a16="http://schemas.microsoft.com/office/drawing/2014/main" id="{6152F401-4A35-D003-5A58-92BB291B6567}"/>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BD998F5-65D2-610C-87DE-04D0CB41CCDA}"/>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EFE82261-9FAA-C1D4-A777-96C417D30E4E}"/>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BB6C75F9-62E8-6C24-FB4D-4E88BDD29B05}"/>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2" name="Chevron 31">
              <a:extLst>
                <a:ext uri="{FF2B5EF4-FFF2-40B4-BE49-F238E27FC236}">
                  <a16:creationId xmlns:a16="http://schemas.microsoft.com/office/drawing/2014/main" id="{FEA39212-BE11-4E12-60A4-FFBF49DB9F3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9FFCC1E0-7067-1AAB-377B-FF4E7E3CF9E1}"/>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34" name="Chevron 33">
              <a:extLst>
                <a:ext uri="{FF2B5EF4-FFF2-40B4-BE49-F238E27FC236}">
                  <a16:creationId xmlns:a16="http://schemas.microsoft.com/office/drawing/2014/main" id="{3D3C10B5-60E3-82E2-D163-DB4CD52D294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35" name="Rectangle 34">
              <a:extLst>
                <a:ext uri="{FF2B5EF4-FFF2-40B4-BE49-F238E27FC236}">
                  <a16:creationId xmlns:a16="http://schemas.microsoft.com/office/drawing/2014/main" id="{85851194-DBE3-AED7-E886-7F61E5ED07E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K.Bouabdallah - CC2 - Slide 12">
            <a:hlinkClick r:id="" action="ppaction://media"/>
            <a:extLst>
              <a:ext uri="{FF2B5EF4-FFF2-40B4-BE49-F238E27FC236}">
                <a16:creationId xmlns:a16="http://schemas.microsoft.com/office/drawing/2014/main" id="{067E5801-236B-2CC8-8712-3CAD4F6F9A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352140962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08669-DAC9-9F52-AE15-74E2AC6541C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85267D9-93F3-99DD-EE61-E8E32A279EEF}"/>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0F52A51B-7A8F-770E-15CE-4A229BE66A98}"/>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73443D5B-7422-D9DF-ED90-56B00F3625DA}"/>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du traitement </a:t>
              </a:r>
            </a:p>
          </p:txBody>
        </p:sp>
        <p:sp>
          <p:nvSpPr>
            <p:cNvPr id="12" name="Rectangle : coins arrondis 11">
              <a:extLst>
                <a:ext uri="{FF2B5EF4-FFF2-40B4-BE49-F238E27FC236}">
                  <a16:creationId xmlns:a16="http://schemas.microsoft.com/office/drawing/2014/main" id="{47DED75C-E6BD-EDDC-321F-1F8C8670B3A1}"/>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FD649CD-FBC6-E33B-763D-F4B69D05A340}"/>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ED4298F0-B1B3-2F73-7C4E-3662101704AA}"/>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20274925-23EC-0B78-F911-E4BC8AFC900F}"/>
                </a:ext>
              </a:extLst>
            </p:cNvPr>
            <p:cNvSpPr/>
            <p:nvPr/>
          </p:nvSpPr>
          <p:spPr>
            <a:xfrm>
              <a:off x="2771930" y="2920016"/>
              <a:ext cx="2303631"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Biopsie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du foyer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hypermétabolique</a:t>
              </a: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F2A45D0C-1ADC-89AF-C881-29C6A21C1852}"/>
                </a:ext>
              </a:extLst>
            </p:cNvPr>
            <p:cNvSpPr/>
            <p:nvPr/>
          </p:nvSpPr>
          <p:spPr>
            <a:xfrm>
              <a:off x="3178149"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94AD439-CE4F-D259-69E1-661AB2554B4E}"/>
                </a:ext>
              </a:extLst>
            </p:cNvPr>
            <p:cNvSpPr/>
            <p:nvPr/>
          </p:nvSpPr>
          <p:spPr>
            <a:xfrm rot="10800000">
              <a:off x="3820558"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A4654305-3D0D-A583-5F4B-EB5BA9F76D08}"/>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7B8D9AE2-3E39-F4FE-0C73-C52ECF907122}"/>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Poursuite Rituximab hebdomadaire x 4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D817571-D528-4FAF-1E07-D2AB0E8EB998}"/>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9F7B053-E300-002E-AE77-9AE04EF07B81}"/>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B53281CC-2444-C0B9-0DB9-F40AEB57E876}"/>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58A2533F-11CE-ECD1-78AC-CAB6CC8F2161}"/>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Mise en route d’un traitement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par R-CHOP</a:t>
              </a:r>
            </a:p>
          </p:txBody>
        </p:sp>
        <p:sp>
          <p:nvSpPr>
            <p:cNvPr id="24" name="Rectangle : coins arrondis 23">
              <a:extLst>
                <a:ext uri="{FF2B5EF4-FFF2-40B4-BE49-F238E27FC236}">
                  <a16:creationId xmlns:a16="http://schemas.microsoft.com/office/drawing/2014/main" id="{FA0D3900-8CE8-2FF4-5A56-3035F7520094}"/>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8F79EC0-FE1D-82D3-A44A-5244741A9371}"/>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C5750B14-01F8-EC9C-5763-478708F9EE4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F188EE3-C2C9-EEDE-BD04-DE743ECAC9A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FCF8090C-2E3B-4CFE-AA55-ABCEDBD7FD98}"/>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5AE322D1-7E1C-BD9A-BA1E-EB81E9E1799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a:t>
            </a:r>
          </a:p>
        </p:txBody>
      </p:sp>
      <p:grpSp>
        <p:nvGrpSpPr>
          <p:cNvPr id="14" name="Groupe 13">
            <a:extLst>
              <a:ext uri="{FF2B5EF4-FFF2-40B4-BE49-F238E27FC236}">
                <a16:creationId xmlns:a16="http://schemas.microsoft.com/office/drawing/2014/main" id="{2D8AB1C1-BC1F-183E-3BD0-2B9A3962F7C9}"/>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9BAE98D8-6E39-44F3-B343-D4E615E3CCCF}"/>
                </a:ext>
              </a:extLst>
            </p:cNvPr>
            <p:cNvSpPr/>
            <p:nvPr/>
          </p:nvSpPr>
          <p:spPr>
            <a:xfrm>
              <a:off x="70616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Poursuite Rituximab toutes les 3 semaines x 4</a:t>
              </a:r>
            </a:p>
          </p:txBody>
        </p:sp>
        <p:sp>
          <p:nvSpPr>
            <p:cNvPr id="8" name="Rectangle : coins arrondis 7">
              <a:extLst>
                <a:ext uri="{FF2B5EF4-FFF2-40B4-BE49-F238E27FC236}">
                  <a16:creationId xmlns:a16="http://schemas.microsoft.com/office/drawing/2014/main" id="{2374F2FB-6303-1305-290E-558DB9DC70C1}"/>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3367316-DE66-447C-6225-62F3DE8431B4}"/>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AA85B15C-800B-54E2-6B9A-119E8D98307C}"/>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8F9DFE0E-B096-A14B-4E64-3313AAAAC3C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2" name="Chevron 31">
              <a:extLst>
                <a:ext uri="{FF2B5EF4-FFF2-40B4-BE49-F238E27FC236}">
                  <a16:creationId xmlns:a16="http://schemas.microsoft.com/office/drawing/2014/main" id="{90168666-093B-EFB0-DEE3-54D3BD64DEA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08D9B1A1-69BF-E319-EE02-44F6FBB9B89F}"/>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34" name="Chevron 33">
              <a:extLst>
                <a:ext uri="{FF2B5EF4-FFF2-40B4-BE49-F238E27FC236}">
                  <a16:creationId xmlns:a16="http://schemas.microsoft.com/office/drawing/2014/main" id="{8C60CECB-9949-0005-85B7-E6EDAEE2ADDE}"/>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35" name="Rectangle 34">
              <a:extLst>
                <a:ext uri="{FF2B5EF4-FFF2-40B4-BE49-F238E27FC236}">
                  <a16:creationId xmlns:a16="http://schemas.microsoft.com/office/drawing/2014/main" id="{D3365E31-9A4A-3F48-3700-251FB1E453F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K.Bouabdallah - CC2 - Slide 13">
            <a:hlinkClick r:id="" action="ppaction://media"/>
            <a:extLst>
              <a:ext uri="{FF2B5EF4-FFF2-40B4-BE49-F238E27FC236}">
                <a16:creationId xmlns:a16="http://schemas.microsoft.com/office/drawing/2014/main" id="{493DD8E5-B74D-7C1E-E31C-CD483338F4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384"/>
            <a:ext cx="468000" cy="468000"/>
          </a:xfrm>
          <a:prstGeom prst="rect">
            <a:avLst/>
          </a:prstGeom>
        </p:spPr>
      </p:pic>
    </p:spTree>
    <p:extLst>
      <p:ext uri="{BB962C8B-B14F-4D97-AF65-F5344CB8AC3E}">
        <p14:creationId xmlns:p14="http://schemas.microsoft.com/office/powerpoint/2010/main" val="292096286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F6935-825C-1288-9F39-A91E0A426F3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BE6A5F3-5F45-959F-6D57-347A163EA836}"/>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DB0877D2-171C-0CEB-9E68-E72548AFC8E9}"/>
              </a:ext>
            </a:extLst>
          </p:cNvPr>
          <p:cNvSpPr>
            <a:spLocks noGrp="1"/>
          </p:cNvSpPr>
          <p:nvPr>
            <p:ph idx="1"/>
          </p:nvPr>
        </p:nvSpPr>
        <p:spPr/>
        <p:txBody>
          <a:bodyPr>
            <a:noAutofit/>
          </a:bodyPr>
          <a:lstStyle/>
          <a:p>
            <a:pPr lvl="1"/>
            <a:r>
              <a:rPr lang="fr-FR" sz="1600" dirty="0"/>
              <a:t>RCP du 18/09/2024</a:t>
            </a:r>
          </a:p>
          <a:p>
            <a:pPr marL="444500" lvl="1" indent="-217488">
              <a:buClr>
                <a:schemeClr val="tx1"/>
              </a:buClr>
            </a:pPr>
            <a:r>
              <a:rPr lang="fr-FR" sz="1600" dirty="0"/>
              <a:t>Hypermétabolisme difficile d’interprétation dans ce contexte septique initial</a:t>
            </a:r>
          </a:p>
          <a:p>
            <a:pPr marL="444500" lvl="1" indent="-217488">
              <a:buClr>
                <a:schemeClr val="tx1"/>
              </a:buClr>
            </a:pPr>
            <a:r>
              <a:rPr lang="fr-FR" sz="1600" dirty="0"/>
              <a:t>Poursuite consolidation par R/3 semaines x4</a:t>
            </a:r>
          </a:p>
          <a:p>
            <a:pPr lvl="1"/>
            <a:r>
              <a:rPr lang="fr-FR" sz="1600" dirty="0"/>
              <a:t>Rituximab en consolidation du 26/09 au 28/11/2024</a:t>
            </a:r>
          </a:p>
          <a:p>
            <a:pPr lvl="1"/>
            <a:r>
              <a:rPr lang="fr-FR" sz="1600" dirty="0"/>
              <a:t>Évolution :</a:t>
            </a:r>
          </a:p>
          <a:p>
            <a:pPr marL="444500" lvl="1" indent="-217488">
              <a:buClr>
                <a:schemeClr val="tx1"/>
              </a:buClr>
            </a:pPr>
            <a:r>
              <a:rPr lang="fr-FR" sz="1600" dirty="0"/>
              <a:t>OMS = 0. Disparition des douleurs, RAS à l’examen</a:t>
            </a:r>
          </a:p>
          <a:p>
            <a:pPr marL="444500" lvl="1" indent="-217488">
              <a:buClr>
                <a:schemeClr val="tx1"/>
              </a:buClr>
            </a:pPr>
            <a:r>
              <a:rPr lang="fr-FR" sz="1600" dirty="0"/>
              <a:t>PCR EBV : négative depuis le 21/08/24</a:t>
            </a:r>
          </a:p>
          <a:p>
            <a:pPr marL="444500" lvl="1" indent="-217488">
              <a:buClr>
                <a:schemeClr val="tx1"/>
              </a:buClr>
            </a:pPr>
            <a:r>
              <a:rPr lang="fr-FR" sz="1600" dirty="0"/>
              <a:t>TEP (06/01/25)</a:t>
            </a:r>
          </a:p>
          <a:p>
            <a:pPr marL="715963" lvl="2" indent="-271463"/>
            <a:r>
              <a:rPr lang="fr-FR" sz="1600" b="1" dirty="0"/>
              <a:t>Pas de nouvelle lésion </a:t>
            </a:r>
            <a:r>
              <a:rPr lang="fr-FR" sz="1600" b="1" dirty="0" err="1"/>
              <a:t>hypermétabolique</a:t>
            </a:r>
            <a:r>
              <a:rPr lang="fr-FR" sz="1600" b="1" dirty="0"/>
              <a:t> suspecte notamment ganglionnaire.</a:t>
            </a:r>
          </a:p>
          <a:p>
            <a:pPr marL="715963" lvl="2" indent="-271463"/>
            <a:r>
              <a:rPr lang="fr-FR" sz="1600" b="1" dirty="0"/>
              <a:t>Régression complète du foyer </a:t>
            </a:r>
            <a:r>
              <a:rPr lang="fr-FR" sz="1600" b="1" dirty="0" err="1"/>
              <a:t>hypermétabolique</a:t>
            </a:r>
            <a:r>
              <a:rPr lang="fr-FR" sz="1600" b="1" dirty="0"/>
              <a:t> colique gauche péri-anastomotique. Régression complète de la collection liquidienne </a:t>
            </a:r>
            <a:r>
              <a:rPr lang="fr-FR" sz="1600" b="1" dirty="0" err="1"/>
              <a:t>paracolique</a:t>
            </a:r>
            <a:r>
              <a:rPr lang="fr-FR" sz="1600" b="1" dirty="0"/>
              <a:t> droite.</a:t>
            </a:r>
          </a:p>
        </p:txBody>
      </p:sp>
      <p:sp>
        <p:nvSpPr>
          <p:cNvPr id="23" name="Espace réservé pour une image  22">
            <a:extLst>
              <a:ext uri="{FF2B5EF4-FFF2-40B4-BE49-F238E27FC236}">
                <a16:creationId xmlns:a16="http://schemas.microsoft.com/office/drawing/2014/main" id="{1761DABD-DEF7-F655-7CB5-2750488055B6}"/>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31E4BEDE-560E-4888-23EE-6A8E42EC271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4D4296F9-248F-EBBF-AE92-6E85E55CF81D}"/>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29EDE6B4-B7AA-5433-4C9F-BB6A0E7132A2}"/>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E6DE17AB-FA92-0EB3-EEEB-AFF66A8C41B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10" name="Chevron 9">
              <a:extLst>
                <a:ext uri="{FF2B5EF4-FFF2-40B4-BE49-F238E27FC236}">
                  <a16:creationId xmlns:a16="http://schemas.microsoft.com/office/drawing/2014/main" id="{0F8F7922-5B1D-1002-BEA5-762883C2A990}"/>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&gt; Janvier 2025</a:t>
              </a:r>
            </a:p>
          </p:txBody>
        </p:sp>
        <p:sp>
          <p:nvSpPr>
            <p:cNvPr id="11" name="Rectangle 10">
              <a:extLst>
                <a:ext uri="{FF2B5EF4-FFF2-40B4-BE49-F238E27FC236}">
                  <a16:creationId xmlns:a16="http://schemas.microsoft.com/office/drawing/2014/main" id="{5513CFE3-155F-66E6-FAC3-1EFDD7745D1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DEA9C978-87A6-51D8-E641-A67B6A7F8B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D52ED4ED-288E-F10B-568D-00BF2363D516}"/>
              </a:ext>
            </a:extLst>
          </p:cNvPr>
          <p:cNvSpPr txBox="1"/>
          <p:nvPr/>
        </p:nvSpPr>
        <p:spPr>
          <a:xfrm>
            <a:off x="468000" y="6329711"/>
            <a:ext cx="741325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rien à signaler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réunion de concertation pluridisciplinaire </a:t>
            </a:r>
          </a:p>
        </p:txBody>
      </p:sp>
      <p:pic>
        <p:nvPicPr>
          <p:cNvPr id="26" name="Image 25">
            <a:extLst>
              <a:ext uri="{FF2B5EF4-FFF2-40B4-BE49-F238E27FC236}">
                <a16:creationId xmlns:a16="http://schemas.microsoft.com/office/drawing/2014/main" id="{F98FA250-DB8D-5F68-FE83-24D31D72D65F}"/>
              </a:ext>
            </a:extLst>
          </p:cNvPr>
          <p:cNvPicPr>
            <a:picLocks noChangeAspect="1"/>
          </p:cNvPicPr>
          <p:nvPr/>
        </p:nvPicPr>
        <p:blipFill rotWithShape="1">
          <a:blip r:embed="rId4"/>
          <a:srcRect l="34322" t="45078" r="32600" b="22219"/>
          <a:stretch/>
        </p:blipFill>
        <p:spPr>
          <a:xfrm>
            <a:off x="6435856" y="1754674"/>
            <a:ext cx="5282146" cy="3264050"/>
          </a:xfrm>
          <a:prstGeom prst="rect">
            <a:avLst/>
          </a:prstGeom>
        </p:spPr>
      </p:pic>
      <p:grpSp>
        <p:nvGrpSpPr>
          <p:cNvPr id="36" name="Groupe 35">
            <a:extLst>
              <a:ext uri="{FF2B5EF4-FFF2-40B4-BE49-F238E27FC236}">
                <a16:creationId xmlns:a16="http://schemas.microsoft.com/office/drawing/2014/main" id="{2BE3E62E-40AB-7470-E744-8D5D8B91201B}"/>
              </a:ext>
            </a:extLst>
          </p:cNvPr>
          <p:cNvGrpSpPr/>
          <p:nvPr/>
        </p:nvGrpSpPr>
        <p:grpSpPr>
          <a:xfrm>
            <a:off x="6893243" y="5206306"/>
            <a:ext cx="4367372" cy="570975"/>
            <a:chOff x="6777872" y="2557850"/>
            <a:chExt cx="4367372" cy="570975"/>
          </a:xfrm>
        </p:grpSpPr>
        <p:sp>
          <p:nvSpPr>
            <p:cNvPr id="37" name="ZoneTexte 36">
              <a:extLst>
                <a:ext uri="{FF2B5EF4-FFF2-40B4-BE49-F238E27FC236}">
                  <a16:creationId xmlns:a16="http://schemas.microsoft.com/office/drawing/2014/main" id="{0D3AF77B-7176-01E8-A08B-D8C111EA30C7}"/>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06/01/25</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8" name="ZoneTexte 37">
              <a:extLst>
                <a:ext uri="{FF2B5EF4-FFF2-40B4-BE49-F238E27FC236}">
                  <a16:creationId xmlns:a16="http://schemas.microsoft.com/office/drawing/2014/main" id="{63146AFD-D7D5-B5A6-5EC8-4F9907835F85}"/>
                </a:ext>
              </a:extLst>
            </p:cNvPr>
            <p:cNvSpPr txBox="1"/>
            <p:nvPr/>
          </p:nvSpPr>
          <p:spPr>
            <a:xfrm>
              <a:off x="6777872" y="2913381"/>
              <a:ext cx="4367372"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colique</a:t>
              </a:r>
            </a:p>
          </p:txBody>
        </p:sp>
      </p:grpSp>
      <p:pic>
        <p:nvPicPr>
          <p:cNvPr id="4" name="K.Bouabdallah - CC2 - Slide 14">
            <a:hlinkClick r:id="" action="ppaction://media"/>
            <a:extLst>
              <a:ext uri="{FF2B5EF4-FFF2-40B4-BE49-F238E27FC236}">
                <a16:creationId xmlns:a16="http://schemas.microsoft.com/office/drawing/2014/main" id="{BE72CC21-4630-529A-1C4F-A71DB13D05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2721"/>
            <a:ext cx="468000" cy="468000"/>
          </a:xfrm>
          <a:prstGeom prst="rect">
            <a:avLst/>
          </a:prstGeom>
        </p:spPr>
      </p:pic>
    </p:spTree>
    <p:extLst>
      <p:ext uri="{BB962C8B-B14F-4D97-AF65-F5344CB8AC3E}">
        <p14:creationId xmlns:p14="http://schemas.microsoft.com/office/powerpoint/2010/main" val="110607601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B14B-134A-8622-952C-CA4B353AD36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CDA4C50-C3EA-F5B0-AA87-18EEBC7E931C}"/>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DE79375D-D202-7B7A-3D48-6494195C87C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7" name="ZoneTexte 6">
            <a:extLst>
              <a:ext uri="{FF2B5EF4-FFF2-40B4-BE49-F238E27FC236}">
                <a16:creationId xmlns:a16="http://schemas.microsoft.com/office/drawing/2014/main" id="{BDE5C7FD-ED9D-8D76-F00A-622D94C90F15}"/>
              </a:ext>
            </a:extLst>
          </p:cNvPr>
          <p:cNvSpPr txBox="1"/>
          <p:nvPr/>
        </p:nvSpPr>
        <p:spPr>
          <a:xfrm>
            <a:off x="1210235" y="2324909"/>
            <a:ext cx="10504164" cy="40043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Présentation très atypique d’un LPT : </a:t>
            </a:r>
            <a:r>
              <a:rPr kumimoji="0" lang="fr-FR"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perforation digestive</a:t>
            </a:r>
          </a:p>
        </p:txBody>
      </p:sp>
      <p:grpSp>
        <p:nvGrpSpPr>
          <p:cNvPr id="36" name="Groupe 35">
            <a:extLst>
              <a:ext uri="{FF2B5EF4-FFF2-40B4-BE49-F238E27FC236}">
                <a16:creationId xmlns:a16="http://schemas.microsoft.com/office/drawing/2014/main" id="{A4E5064E-8D6C-1D97-662C-DED9BA53F7B2}"/>
              </a:ext>
            </a:extLst>
          </p:cNvPr>
          <p:cNvGrpSpPr/>
          <p:nvPr/>
        </p:nvGrpSpPr>
        <p:grpSpPr>
          <a:xfrm>
            <a:off x="468000" y="2268136"/>
            <a:ext cx="537479" cy="537565"/>
            <a:chOff x="423529" y="2082622"/>
            <a:chExt cx="537479" cy="537565"/>
          </a:xfrm>
        </p:grpSpPr>
        <p:sp>
          <p:nvSpPr>
            <p:cNvPr id="34" name="Forme libre 33">
              <a:extLst>
                <a:ext uri="{FF2B5EF4-FFF2-40B4-BE49-F238E27FC236}">
                  <a16:creationId xmlns:a16="http://schemas.microsoft.com/office/drawing/2014/main" id="{4891988B-8498-92C9-9F4A-1587C26A34F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6D1A769-849A-70EB-2656-C0689E5A16B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B66C7DA2-74F7-0CED-4524-3F697B996590}"/>
              </a:ext>
            </a:extLst>
          </p:cNvPr>
          <p:cNvSpPr txBox="1"/>
          <p:nvPr/>
        </p:nvSpPr>
        <p:spPr>
          <a:xfrm>
            <a:off x="2796988" y="3543892"/>
            <a:ext cx="8488327"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Complications initiales importantes </a:t>
            </a: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mais évolution favorable avec la poursuite du traitement par rituximab</a:t>
            </a:r>
          </a:p>
        </p:txBody>
      </p:sp>
      <p:grpSp>
        <p:nvGrpSpPr>
          <p:cNvPr id="38" name="Groupe 37">
            <a:extLst>
              <a:ext uri="{FF2B5EF4-FFF2-40B4-BE49-F238E27FC236}">
                <a16:creationId xmlns:a16="http://schemas.microsoft.com/office/drawing/2014/main" id="{DEE95D08-677A-8052-B6A1-D55272A54CAC}"/>
              </a:ext>
            </a:extLst>
          </p:cNvPr>
          <p:cNvGrpSpPr/>
          <p:nvPr/>
        </p:nvGrpSpPr>
        <p:grpSpPr>
          <a:xfrm>
            <a:off x="2054753" y="3598980"/>
            <a:ext cx="537479" cy="537565"/>
            <a:chOff x="423529" y="2082622"/>
            <a:chExt cx="537479" cy="537565"/>
          </a:xfrm>
        </p:grpSpPr>
        <p:sp>
          <p:nvSpPr>
            <p:cNvPr id="39" name="Forme libre 38">
              <a:extLst>
                <a:ext uri="{FF2B5EF4-FFF2-40B4-BE49-F238E27FC236}">
                  <a16:creationId xmlns:a16="http://schemas.microsoft.com/office/drawing/2014/main" id="{B915FEDB-A777-4085-5182-1B14D641043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30853DC-1D8E-0D7A-F696-9DE22DA1F15B}"/>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5B1C565E-AED5-3417-ACF9-BA157B306076}"/>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777E54FD-438A-55E4-EFCD-5DBB28C490B2}"/>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pic>
        <p:nvPicPr>
          <p:cNvPr id="6" name="K.Bouabdallah - CC2 - Slide 15">
            <a:hlinkClick r:id="" action="ppaction://media"/>
            <a:extLst>
              <a:ext uri="{FF2B5EF4-FFF2-40B4-BE49-F238E27FC236}">
                <a16:creationId xmlns:a16="http://schemas.microsoft.com/office/drawing/2014/main" id="{87B3FAB6-5D2F-2290-F607-E593C2A8CC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24468212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A0C72-326C-BCC8-4C3C-804213EE212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14841F9-49B4-CE1B-0A6A-CDAA314FD4A1}"/>
              </a:ext>
            </a:extLst>
          </p:cNvPr>
          <p:cNvSpPr>
            <a:spLocks noGrp="1"/>
          </p:cNvSpPr>
          <p:nvPr>
            <p:ph type="ctrTitle"/>
          </p:nvPr>
        </p:nvSpPr>
        <p:spPr/>
        <p:txBody>
          <a:bodyPr/>
          <a:lstStyle/>
          <a:p>
            <a:r>
              <a:rPr lang="fr-FR" dirty="0"/>
              <a:t>Cas clinique 3</a:t>
            </a:r>
          </a:p>
        </p:txBody>
      </p:sp>
      <p:sp>
        <p:nvSpPr>
          <p:cNvPr id="3" name="Sous-titre 2">
            <a:extLst>
              <a:ext uri="{FF2B5EF4-FFF2-40B4-BE49-F238E27FC236}">
                <a16:creationId xmlns:a16="http://schemas.microsoft.com/office/drawing/2014/main" id="{F9CA2191-7969-92E6-4D75-7B934501FA60}"/>
              </a:ext>
            </a:extLst>
          </p:cNvPr>
          <p:cNvSpPr>
            <a:spLocks noGrp="1"/>
          </p:cNvSpPr>
          <p:nvPr>
            <p:ph type="subTitle" idx="1"/>
          </p:nvPr>
        </p:nvSpPr>
        <p:spPr>
          <a:xfrm>
            <a:off x="4392751" y="3743320"/>
            <a:ext cx="6999149" cy="1721045"/>
          </a:xfrm>
        </p:spPr>
        <p:txBody>
          <a:bodyPr>
            <a:normAutofit/>
          </a:bodyPr>
          <a:lstStyle/>
          <a:p>
            <a:r>
              <a:rPr lang="fr-FR" b="1" dirty="0" err="1"/>
              <a:t>Lymphoprolifération</a:t>
            </a:r>
            <a:r>
              <a:rPr lang="fr-FR" b="1" dirty="0"/>
              <a:t> post-transplantation de type </a:t>
            </a:r>
            <a:r>
              <a:rPr lang="fr-FR" b="1" dirty="0" err="1"/>
              <a:t>plasmablastique</a:t>
            </a:r>
            <a:br>
              <a:rPr lang="fr-FR" b="1" dirty="0"/>
            </a:br>
            <a:r>
              <a:rPr lang="fr-FR" b="1" dirty="0"/>
              <a:t>stade IV</a:t>
            </a:r>
          </a:p>
          <a:p>
            <a:r>
              <a:rPr lang="fr-FR" sz="1600" dirty="0"/>
              <a:t>Laure </a:t>
            </a:r>
            <a:r>
              <a:rPr lang="fr-FR" sz="1600" dirty="0" err="1"/>
              <a:t>Farnault</a:t>
            </a:r>
            <a:r>
              <a:rPr lang="fr-FR" sz="1600" dirty="0"/>
              <a:t>/de Lassus</a:t>
            </a:r>
            <a:br>
              <a:rPr lang="fr-FR" sz="1600" dirty="0"/>
            </a:br>
            <a:r>
              <a:rPr lang="fr-FR" sz="1600" dirty="0" err="1"/>
              <a:t>laure.de.lassus@ap-hm.fr</a:t>
            </a:r>
            <a:endParaRPr lang="fr-FR" sz="1600" dirty="0"/>
          </a:p>
        </p:txBody>
      </p:sp>
      <p:pic>
        <p:nvPicPr>
          <p:cNvPr id="5" name="Graphique 4" descr="Envoyer avec un remplissage uni">
            <a:extLst>
              <a:ext uri="{FF2B5EF4-FFF2-40B4-BE49-F238E27FC236}">
                <a16:creationId xmlns:a16="http://schemas.microsoft.com/office/drawing/2014/main" id="{0B3B363B-C6AE-C9D4-05E6-E58A9893D1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9578" y="4971285"/>
            <a:ext cx="233313" cy="233313"/>
          </a:xfrm>
          <a:prstGeom prst="rect">
            <a:avLst/>
          </a:prstGeom>
        </p:spPr>
      </p:pic>
      <p:pic>
        <p:nvPicPr>
          <p:cNvPr id="11" name="Graphique 10" descr="Jouer contour">
            <a:extLst>
              <a:ext uri="{FF2B5EF4-FFF2-40B4-BE49-F238E27FC236}">
                <a16:creationId xmlns:a16="http://schemas.microsoft.com/office/drawing/2014/main" id="{9AAE75D4-DD5B-DCBD-B417-81613E32CED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14ADD9A-4F91-9D49-E01B-AEC5BF7744A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FEDE5AE3-0C71-4B07-806D-8F474A0C342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67EF717-EA09-1C2F-8C93-654C48B804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4E03E672-8688-07A6-71A4-CFC763FD6BD6}"/>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657C097A-6224-2792-45B5-6308DF68B13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BB97171-C786-A95A-F3C6-6731302A2F8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88511C92-3083-E3B4-8AEF-C82F8FAF0460}"/>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92C89998-1994-C613-0AAD-E207D427B01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B218244-ADDC-ED04-424C-1FE27501E39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36308092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273E84-1B4A-6776-9000-3094CE97369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9B2145B-AD24-D37E-8EB9-23005BC7452B}"/>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956985D2-640C-6C92-9C3D-A5E69FEF5CBC}"/>
              </a:ext>
            </a:extLst>
          </p:cNvPr>
          <p:cNvSpPr>
            <a:spLocks noGrp="1"/>
          </p:cNvSpPr>
          <p:nvPr>
            <p:ph idx="1"/>
          </p:nvPr>
        </p:nvSpPr>
        <p:spPr>
          <a:xfrm>
            <a:off x="468000" y="2500994"/>
            <a:ext cx="5413454" cy="2055273"/>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Femme de 38 ans</a:t>
            </a:r>
            <a:r>
              <a:rPr lang="fr-FR" sz="1800" dirty="0">
                <a:solidFill>
                  <a:srgbClr val="202122"/>
                </a:solidFill>
              </a:rPr>
              <a:t>, chercheuse en laboratoire, mariée, un enfant de 2 ans (via mère porteuse)</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Antécédents</a:t>
            </a:r>
          </a:p>
          <a:p>
            <a:pPr marL="501650" indent="-298450">
              <a:lnSpc>
                <a:spcPct val="110000"/>
              </a:lnSpc>
              <a:spcBef>
                <a:spcPts val="0"/>
              </a:spcBef>
              <a:buClr>
                <a:schemeClr val="tx1"/>
              </a:buClr>
              <a:buFont typeface="Police système Courant"/>
              <a:buChar char="-"/>
              <a:defRPr/>
            </a:pPr>
            <a:r>
              <a:rPr lang="fr-FR" sz="1800" dirty="0">
                <a:solidFill>
                  <a:srgbClr val="202122"/>
                </a:solidFill>
              </a:rPr>
              <a:t>Mucoviscidose, HTA, diabète cortico-induit, IRC clairance 30 </a:t>
            </a:r>
            <a:r>
              <a:rPr lang="fr-FR" sz="1800" dirty="0" err="1">
                <a:solidFill>
                  <a:srgbClr val="202122"/>
                </a:solidFill>
              </a:rPr>
              <a:t>mL</a:t>
            </a:r>
            <a:r>
              <a:rPr lang="fr-FR" sz="1800" dirty="0">
                <a:solidFill>
                  <a:srgbClr val="202122"/>
                </a:solidFill>
              </a:rPr>
              <a:t>/min, carcinome épidermoïde</a:t>
            </a:r>
          </a:p>
          <a:p>
            <a:pPr marL="501650" indent="-298450">
              <a:lnSpc>
                <a:spcPct val="110000"/>
              </a:lnSpc>
              <a:spcBef>
                <a:spcPts val="0"/>
              </a:spcBef>
              <a:spcAft>
                <a:spcPts val="800"/>
              </a:spcAft>
              <a:buClr>
                <a:schemeClr val="tx1"/>
              </a:buClr>
              <a:buFont typeface="Police système Courant"/>
              <a:buChar char="-"/>
              <a:defRPr/>
            </a:pPr>
            <a:r>
              <a:rPr lang="fr-FR" sz="1800" dirty="0">
                <a:solidFill>
                  <a:srgbClr val="202122"/>
                </a:solidFill>
              </a:rPr>
              <a:t>Infectieux : ABPI, colites à CMV, infections à pyocyanique, infections HPV…</a:t>
            </a:r>
          </a:p>
        </p:txBody>
      </p:sp>
      <p:sp>
        <p:nvSpPr>
          <p:cNvPr id="4" name="Espace réservé pour une image  3">
            <a:extLst>
              <a:ext uri="{FF2B5EF4-FFF2-40B4-BE49-F238E27FC236}">
                <a16:creationId xmlns:a16="http://schemas.microsoft.com/office/drawing/2014/main" id="{51C86370-04AF-04A1-DDC8-A003E1C243FB}"/>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81233856-8E48-2FC8-868A-432D06284DB0}"/>
              </a:ext>
            </a:extLst>
          </p:cNvPr>
          <p:cNvSpPr>
            <a:spLocks noGrp="1"/>
          </p:cNvSpPr>
          <p:nvPr>
            <p:ph idx="14"/>
          </p:nvPr>
        </p:nvSpPr>
        <p:spPr>
          <a:xfrm>
            <a:off x="6304546" y="2500994"/>
            <a:ext cx="5413454" cy="1932461"/>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IS : Evérolimus, tacrolimus, corticoïdes</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Greffe bi-pulmonaire 2005 EBV D/R+/+ (13 ans auparavant)</a:t>
            </a:r>
          </a:p>
          <a:p>
            <a:pPr marL="501650" indent="-298450">
              <a:lnSpc>
                <a:spcPct val="110000"/>
              </a:lnSpc>
              <a:spcBef>
                <a:spcPts val="0"/>
              </a:spcBef>
              <a:spcAft>
                <a:spcPts val="800"/>
              </a:spcAft>
              <a:buClr>
                <a:schemeClr val="tx1"/>
              </a:buClr>
              <a:buFont typeface="Police système Courant"/>
              <a:buChar char="-"/>
              <a:defRPr/>
            </a:pPr>
            <a:r>
              <a:rPr lang="fr-FR" sz="1800" dirty="0">
                <a:solidFill>
                  <a:srgbClr val="202122"/>
                </a:solidFill>
              </a:rPr>
              <a:t>Dysfonction primitive du greffon, rejet initial</a:t>
            </a:r>
          </a:p>
        </p:txBody>
      </p:sp>
      <p:grpSp>
        <p:nvGrpSpPr>
          <p:cNvPr id="6" name="Groupe 5">
            <a:extLst>
              <a:ext uri="{FF2B5EF4-FFF2-40B4-BE49-F238E27FC236}">
                <a16:creationId xmlns:a16="http://schemas.microsoft.com/office/drawing/2014/main" id="{03026CBB-9336-D563-BCE2-BC649BF1D42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CA4C98F9-238F-2FC7-2A6E-C4EBF0722DF0}"/>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6918B12-90B0-9CDE-05F9-86A2669544A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6F7ECFD8-1D21-531A-3C85-DACDC7122EA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E56C39DD-706E-654D-4A98-C17D0A129ED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629D3655-A81A-8699-3141-D909E1FC1AE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E8C5B0AE-2955-95F4-DDEC-2372B71749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2" name="Rounded Rectangle 52">
            <a:extLst>
              <a:ext uri="{FF2B5EF4-FFF2-40B4-BE49-F238E27FC236}">
                <a16:creationId xmlns:a16="http://schemas.microsoft.com/office/drawing/2014/main" id="{8F3FFDC2-57AA-AB17-0F2D-8F31CDBA1EAE}"/>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722EB374-75A8-F622-A18F-43A056A045B3}"/>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9E7778C6-85EC-A314-EC2D-FCEC404B254F}"/>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9B087D4E-7344-F258-FB39-D6C0728D2FBB}"/>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AF8102BF-70ED-3AA9-2AC7-08FB87605EFA}"/>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09543A0-F071-6A22-7FB8-0CD19C29EEEF}"/>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2CF83F88-15BE-E699-6501-0AB8763CB556}"/>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07DCB66-8417-DB10-A1A5-79812A8D301A}"/>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7102809C-2827-E3EB-5356-F3732A5967F8}"/>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CD5D70A8-0F97-BBEF-A546-CD492EF86C3B}"/>
              </a:ext>
            </a:extLst>
          </p:cNvPr>
          <p:cNvSpPr txBox="1"/>
          <p:nvPr/>
        </p:nvSpPr>
        <p:spPr>
          <a:xfrm>
            <a:off x="468000" y="6329711"/>
            <a:ext cx="711754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HTA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hypertension artérielle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insuffisance rénale chronique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ABPI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aspergillose broncho-pulmonaire invasive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13" name="L.Farnault - CC3 - Slide 2">
            <a:hlinkClick r:id="" action="ppaction://media"/>
            <a:extLst>
              <a:ext uri="{FF2B5EF4-FFF2-40B4-BE49-F238E27FC236}">
                <a16:creationId xmlns:a16="http://schemas.microsoft.com/office/drawing/2014/main" id="{6D1C2C9C-911F-FEEA-DF89-51BA6DD362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90229414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0AC42-5E2D-F613-55A7-3DF7D0D7E1C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9EB5131-2A92-5CA8-1552-F94EDD9700D2}"/>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4" name="Espace réservé pour une image  3">
            <a:extLst>
              <a:ext uri="{FF2B5EF4-FFF2-40B4-BE49-F238E27FC236}">
                <a16:creationId xmlns:a16="http://schemas.microsoft.com/office/drawing/2014/main" id="{EB17A164-160F-180E-1975-D7581451AE0C}"/>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F9F107C4-3E46-8D17-A170-57BE70B71EAC}"/>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95DA3243-26FC-A8D9-B8A1-A63B0FF55A96}"/>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EAA5403F-A8FF-32A3-9572-C3F567DF8A99}"/>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07684098-2A4A-5AF4-DF37-7BC52FF39DD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E72E7E01-6177-7842-3EC7-B135B9B6BB0D}"/>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859C6780-3213-8431-CD10-21C48DF0CFC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8B7ABB1F-09CA-2685-C90B-365741CC2BA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DBAE17EF-1E96-71F7-61DD-566C52D94BD0}"/>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a:t>
            </a:r>
          </a:p>
        </p:txBody>
      </p:sp>
      <p:sp>
        <p:nvSpPr>
          <p:cNvPr id="57" name="Rounded Rectangle 52">
            <a:extLst>
              <a:ext uri="{FF2B5EF4-FFF2-40B4-BE49-F238E27FC236}">
                <a16:creationId xmlns:a16="http://schemas.microsoft.com/office/drawing/2014/main" id="{7106E8E4-8808-48D3-0940-58F438203C55}"/>
              </a:ext>
            </a:extLst>
          </p:cNvPr>
          <p:cNvSpPr/>
          <p:nvPr/>
        </p:nvSpPr>
        <p:spPr>
          <a:xfrm>
            <a:off x="706794" y="1692674"/>
            <a:ext cx="263599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Histoire du LPT</a:t>
            </a:r>
          </a:p>
        </p:txBody>
      </p:sp>
      <p:sp>
        <p:nvSpPr>
          <p:cNvPr id="59" name="Ellipse 58">
            <a:extLst>
              <a:ext uri="{FF2B5EF4-FFF2-40B4-BE49-F238E27FC236}">
                <a16:creationId xmlns:a16="http://schemas.microsoft.com/office/drawing/2014/main" id="{021DA19B-0988-989B-6FB8-6B59518BB4E8}"/>
              </a:ext>
            </a:extLst>
          </p:cNvPr>
          <p:cNvSpPr/>
          <p:nvPr/>
        </p:nvSpPr>
        <p:spPr>
          <a:xfrm>
            <a:off x="467999" y="1473734"/>
            <a:ext cx="828000"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60" name="Graphique 59">
            <a:extLst>
              <a:ext uri="{FF2B5EF4-FFF2-40B4-BE49-F238E27FC236}">
                <a16:creationId xmlns:a16="http://schemas.microsoft.com/office/drawing/2014/main" id="{FAF4FF11-1D61-44BD-0F0F-BECE477ECDAA}"/>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585851" y="1663298"/>
            <a:ext cx="592296" cy="444220"/>
          </a:xfrm>
          <a:prstGeom prst="rect">
            <a:avLst/>
          </a:prstGeom>
        </p:spPr>
      </p:pic>
      <p:graphicFrame>
        <p:nvGraphicFramePr>
          <p:cNvPr id="68" name="Tableau 67">
            <a:extLst>
              <a:ext uri="{FF2B5EF4-FFF2-40B4-BE49-F238E27FC236}">
                <a16:creationId xmlns:a16="http://schemas.microsoft.com/office/drawing/2014/main" id="{23B8F80C-3BB0-A421-FE42-5A0B4B3B4C3F}"/>
              </a:ext>
            </a:extLst>
          </p:cNvPr>
          <p:cNvGraphicFramePr>
            <a:graphicFrameLocks noGrp="1"/>
          </p:cNvGraphicFramePr>
          <p:nvPr/>
        </p:nvGraphicFramePr>
        <p:xfrm>
          <a:off x="586648" y="2741609"/>
          <a:ext cx="5128352" cy="1705584"/>
        </p:xfrm>
        <a:graphic>
          <a:graphicData uri="http://schemas.openxmlformats.org/drawingml/2006/table">
            <a:tbl>
              <a:tblPr firstRow="1" bandRow="1">
                <a:tableStyleId>{5C22544A-7EE6-4342-B048-85BDC9FD1C3A}</a:tableStyleId>
              </a:tblPr>
              <a:tblGrid>
                <a:gridCol w="5128352">
                  <a:extLst>
                    <a:ext uri="{9D8B030D-6E8A-4147-A177-3AD203B41FA5}">
                      <a16:colId xmlns:a16="http://schemas.microsoft.com/office/drawing/2014/main" val="226295097"/>
                    </a:ext>
                  </a:extLst>
                </a:gridCol>
              </a:tblGrid>
              <a:tr h="1705584">
                <a:tc>
                  <a:txBody>
                    <a:bodyPr/>
                    <a:lstStyle/>
                    <a:p>
                      <a:pPr marL="14287" marR="0" indent="0" algn="l" defTabSz="914400" rtl="0" eaLnBrk="1" fontAlgn="auto" latinLnBrk="0" hangingPunct="1">
                        <a:lnSpc>
                          <a:spcPct val="100000"/>
                        </a:lnSpc>
                        <a:spcBef>
                          <a:spcPts val="0"/>
                        </a:spcBef>
                        <a:spcAft>
                          <a:spcPts val="567"/>
                        </a:spcAft>
                        <a:buClr>
                          <a:schemeClr val="accent2"/>
                        </a:buClr>
                        <a:buSzTx/>
                        <a:buFontTx/>
                        <a:buNone/>
                        <a:tabLst/>
                        <a:defRPr/>
                      </a:pPr>
                      <a:r>
                        <a:rPr lang="fr-FR" sz="1800" b="1" kern="1200" dirty="0">
                          <a:solidFill>
                            <a:schemeClr val="accent2"/>
                          </a:solidFill>
                          <a:latin typeface="+mn-lt"/>
                          <a:ea typeface="+mn-ea"/>
                          <a:cs typeface="+mn-cs"/>
                        </a:rPr>
                        <a:t>10.2017</a:t>
                      </a:r>
                    </a:p>
                    <a:p>
                      <a:pPr marL="14287">
                        <a:lnSpc>
                          <a:spcPct val="110089"/>
                        </a:lnSpc>
                        <a:spcAft>
                          <a:spcPts val="300"/>
                        </a:spcAft>
                        <a:buClr>
                          <a:schemeClr val="accent2"/>
                        </a:buClr>
                        <a:defRPr/>
                      </a:pPr>
                      <a:r>
                        <a:rPr lang="fr-FR" sz="1800" b="0" kern="1200" dirty="0">
                          <a:solidFill>
                            <a:srgbClr val="202122"/>
                          </a:solidFill>
                          <a:latin typeface="+mn-lt"/>
                          <a:ea typeface="+mn-ea"/>
                          <a:cs typeface="+mn-cs"/>
                        </a:rPr>
                        <a:t>Syndrome occlusif sur impaction mucoïde. Mise en place double colostomie de décharge (Nice)</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69" name="Tableau 68">
            <a:extLst>
              <a:ext uri="{FF2B5EF4-FFF2-40B4-BE49-F238E27FC236}">
                <a16:creationId xmlns:a16="http://schemas.microsoft.com/office/drawing/2014/main" id="{0AAF8A02-52AF-466F-9660-15B3B4453D67}"/>
              </a:ext>
            </a:extLst>
          </p:cNvPr>
          <p:cNvGraphicFramePr>
            <a:graphicFrameLocks noGrp="1"/>
          </p:cNvGraphicFramePr>
          <p:nvPr/>
        </p:nvGraphicFramePr>
        <p:xfrm>
          <a:off x="6477002" y="2741609"/>
          <a:ext cx="4737972" cy="1705584"/>
        </p:xfrm>
        <a:graphic>
          <a:graphicData uri="http://schemas.openxmlformats.org/drawingml/2006/table">
            <a:tbl>
              <a:tblPr firstRow="1" bandRow="1">
                <a:tableStyleId>{5C22544A-7EE6-4342-B048-85BDC9FD1C3A}</a:tableStyleId>
              </a:tblPr>
              <a:tblGrid>
                <a:gridCol w="4737972">
                  <a:extLst>
                    <a:ext uri="{9D8B030D-6E8A-4147-A177-3AD203B41FA5}">
                      <a16:colId xmlns:a16="http://schemas.microsoft.com/office/drawing/2014/main" val="226295097"/>
                    </a:ext>
                  </a:extLst>
                </a:gridCol>
              </a:tblGrid>
              <a:tr h="1705584">
                <a:tc>
                  <a:txBody>
                    <a:bodyPr/>
                    <a:lstStyle/>
                    <a:p>
                      <a:pPr marL="14287" marR="0" indent="0" algn="l" defTabSz="914400" rtl="0" eaLnBrk="1" fontAlgn="auto" latinLnBrk="0" hangingPunct="1">
                        <a:lnSpc>
                          <a:spcPct val="100000"/>
                        </a:lnSpc>
                        <a:spcBef>
                          <a:spcPts val="0"/>
                        </a:spcBef>
                        <a:spcAft>
                          <a:spcPts val="567"/>
                        </a:spcAft>
                        <a:buClr>
                          <a:schemeClr val="accent2"/>
                        </a:buClr>
                        <a:buSzTx/>
                        <a:buFontTx/>
                        <a:buNone/>
                        <a:tabLst/>
                        <a:defRPr/>
                      </a:pPr>
                      <a:r>
                        <a:rPr lang="fr-FR" sz="1800" b="1" kern="1200" dirty="0">
                          <a:solidFill>
                            <a:schemeClr val="accent2"/>
                          </a:solidFill>
                          <a:latin typeface="+mn-lt"/>
                          <a:ea typeface="+mn-ea"/>
                          <a:cs typeface="+mn-cs"/>
                        </a:rPr>
                        <a:t>12.2017</a:t>
                      </a:r>
                    </a:p>
                    <a:p>
                      <a:pPr marL="14287" marR="0" indent="0" algn="l" defTabSz="914400" rtl="0" eaLnBrk="1" fontAlgn="auto" latinLnBrk="0" hangingPunct="1">
                        <a:lnSpc>
                          <a:spcPct val="110089"/>
                        </a:lnSpc>
                        <a:spcBef>
                          <a:spcPts val="0"/>
                        </a:spcBef>
                        <a:spcAft>
                          <a:spcPts val="300"/>
                        </a:spcAft>
                        <a:buClr>
                          <a:schemeClr val="accent2"/>
                        </a:buClr>
                        <a:buSzTx/>
                        <a:buFontTx/>
                        <a:buNone/>
                        <a:tabLst/>
                        <a:defRPr/>
                      </a:pPr>
                      <a:r>
                        <a:rPr lang="fr-FR" sz="1800" b="0" kern="1200" dirty="0">
                          <a:solidFill>
                            <a:srgbClr val="202122"/>
                          </a:solidFill>
                          <a:latin typeface="+mn-lt"/>
                          <a:ea typeface="+mn-ea"/>
                          <a:cs typeface="+mn-cs"/>
                        </a:rPr>
                        <a:t>Remise en continuité. Mise en évidence d’une lésion exophytique au niveau de la stomie. </a:t>
                      </a:r>
                      <a:br>
                        <a:rPr lang="fr-FR" sz="1800" b="0" kern="1200" dirty="0">
                          <a:solidFill>
                            <a:srgbClr val="202122"/>
                          </a:solidFill>
                          <a:latin typeface="+mn-lt"/>
                          <a:ea typeface="+mn-ea"/>
                          <a:cs typeface="+mn-cs"/>
                        </a:rPr>
                      </a:br>
                      <a:r>
                        <a:rPr lang="fr-FR" sz="1800" b="0" kern="1200" dirty="0">
                          <a:solidFill>
                            <a:srgbClr val="202122"/>
                          </a:solidFill>
                          <a:latin typeface="+mn-lt"/>
                          <a:ea typeface="+mn-ea"/>
                          <a:cs typeface="+mn-cs"/>
                        </a:rPr>
                        <a:t>Biopsies = LNH agressif</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pic>
        <p:nvPicPr>
          <p:cNvPr id="3" name="L.Farnault - CC3 - Slide 3">
            <a:hlinkClick r:id="" action="ppaction://media"/>
            <a:extLst>
              <a:ext uri="{FF2B5EF4-FFF2-40B4-BE49-F238E27FC236}">
                <a16:creationId xmlns:a16="http://schemas.microsoft.com/office/drawing/2014/main" id="{A0E056AC-EBF2-B07B-73F3-D560E977D9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5442873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AA9E7C-8400-49A7-F0F9-A43A8B8C10B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B855137-101D-58FF-AB47-D43399817F4F}"/>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75E055DB-7447-1782-28AC-12DB16BF119B}"/>
              </a:ext>
            </a:extLst>
          </p:cNvPr>
          <p:cNvSpPr>
            <a:spLocks noGrp="1"/>
          </p:cNvSpPr>
          <p:nvPr>
            <p:ph idx="1"/>
          </p:nvPr>
        </p:nvSpPr>
        <p:spPr>
          <a:xfrm>
            <a:off x="468000" y="1658112"/>
            <a:ext cx="6527160" cy="4518851"/>
          </a:xfrm>
        </p:spPr>
        <p:txBody>
          <a:bodyPr>
            <a:noAutofit/>
          </a:bodyPr>
          <a:lstStyle/>
          <a:p>
            <a:pPr marL="14287">
              <a:lnSpc>
                <a:spcPct val="110000"/>
              </a:lnSpc>
              <a:spcBef>
                <a:spcPts val="1200"/>
              </a:spcBef>
              <a:buClr>
                <a:schemeClr val="accent2"/>
              </a:buClr>
              <a:defRPr/>
            </a:pPr>
            <a:r>
              <a:rPr lang="fr-FR" sz="1800" b="1" dirty="0">
                <a:solidFill>
                  <a:schemeClr val="accent1"/>
                </a:solidFill>
              </a:rPr>
              <a:t>Clinique</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OMS 3</a:t>
            </a:r>
          </a:p>
          <a:p>
            <a:pPr marL="234950" indent="-220663">
              <a:lnSpc>
                <a:spcPct val="110000"/>
              </a:lnSpc>
              <a:spcBef>
                <a:spcPts val="0"/>
              </a:spcBef>
              <a:buClr>
                <a:schemeClr val="accent2"/>
              </a:buClr>
              <a:buFont typeface="Arial" panose="020B0604020202020204" pitchFamily="34" charset="0"/>
              <a:buChar char="•"/>
              <a:defRPr/>
            </a:pPr>
            <a:r>
              <a:rPr lang="fr-FR" sz="1800" dirty="0">
                <a:solidFill>
                  <a:srgbClr val="202122"/>
                </a:solidFill>
              </a:rPr>
              <a:t>Syndrome occlusif</a:t>
            </a:r>
          </a:p>
          <a:p>
            <a:pPr marL="234950" indent="-220663">
              <a:lnSpc>
                <a:spcPct val="110000"/>
              </a:lnSpc>
              <a:spcBef>
                <a:spcPts val="0"/>
              </a:spcBef>
              <a:buClr>
                <a:schemeClr val="accent2"/>
              </a:buClr>
              <a:buFont typeface="Arial" panose="020B0604020202020204" pitchFamily="34" charset="0"/>
              <a:buChar char="•"/>
              <a:defRPr/>
            </a:pPr>
            <a:r>
              <a:rPr lang="fr-FR" sz="1800" dirty="0">
                <a:solidFill>
                  <a:srgbClr val="202122"/>
                </a:solidFill>
              </a:rPr>
              <a:t>Fistule cutanéo-muqueuse abdominale</a:t>
            </a:r>
          </a:p>
          <a:p>
            <a:pPr marL="234950" indent="-220663">
              <a:lnSpc>
                <a:spcPct val="110000"/>
              </a:lnSpc>
              <a:spcBef>
                <a:spcPts val="0"/>
              </a:spcBef>
              <a:buClr>
                <a:schemeClr val="accent2"/>
              </a:buClr>
              <a:buFont typeface="Arial" panose="020B0604020202020204" pitchFamily="34" charset="0"/>
              <a:buChar char="•"/>
              <a:defRPr/>
            </a:pPr>
            <a:r>
              <a:rPr lang="fr-FR" sz="1800" dirty="0">
                <a:solidFill>
                  <a:srgbClr val="202122"/>
                </a:solidFill>
              </a:rPr>
              <a:t>O</a:t>
            </a:r>
            <a:r>
              <a:rPr lang="fr-FR" sz="1800" baseline="-25000" dirty="0">
                <a:solidFill>
                  <a:srgbClr val="202122"/>
                </a:solidFill>
              </a:rPr>
              <a:t>2</a:t>
            </a:r>
            <a:r>
              <a:rPr lang="fr-FR" sz="1800" dirty="0">
                <a:solidFill>
                  <a:srgbClr val="202122"/>
                </a:solidFill>
              </a:rPr>
              <a:t>-dépendant 2 litres</a:t>
            </a: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14287">
              <a:lnSpc>
                <a:spcPct val="110000"/>
              </a:lnSpc>
              <a:spcBef>
                <a:spcPts val="1200"/>
              </a:spcBef>
              <a:buClr>
                <a:schemeClr val="accent2"/>
              </a:buClr>
              <a:defRPr/>
            </a:pPr>
            <a:r>
              <a:rPr lang="fr-FR" sz="1800" b="1" dirty="0">
                <a:solidFill>
                  <a:schemeClr val="accent1"/>
                </a:solidFill>
              </a:rPr>
              <a:t>TEP</a:t>
            </a:r>
            <a:endParaRPr lang="fr-FR" sz="1800" dirty="0">
              <a:solidFill>
                <a:srgbClr val="202122"/>
              </a:solidFill>
            </a:endParaRP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Hypermétabolisme intense (</a:t>
            </a:r>
            <a:r>
              <a:rPr lang="fr-FR" sz="1800" dirty="0" err="1">
                <a:solidFill>
                  <a:srgbClr val="202122"/>
                </a:solidFill>
              </a:rPr>
              <a:t>SuV</a:t>
            </a:r>
            <a:r>
              <a:rPr lang="fr-FR" sz="1800" dirty="0">
                <a:solidFill>
                  <a:srgbClr val="202122"/>
                </a:solidFill>
              </a:rPr>
              <a:t> max 19,7)</a:t>
            </a:r>
          </a:p>
          <a:p>
            <a:pPr marL="501650" indent="-298450">
              <a:lnSpc>
                <a:spcPct val="110000"/>
              </a:lnSpc>
              <a:spcBef>
                <a:spcPts val="0"/>
              </a:spcBef>
              <a:buClr>
                <a:schemeClr val="tx1"/>
              </a:buClr>
              <a:buFont typeface="Police système Courant"/>
              <a:buChar char="-"/>
              <a:defRPr/>
            </a:pPr>
            <a:r>
              <a:rPr lang="fr-FR" sz="1800" dirty="0">
                <a:solidFill>
                  <a:srgbClr val="202122"/>
                </a:solidFill>
              </a:rPr>
              <a:t>Ganglionnaire sus et sous diaphragmatique</a:t>
            </a:r>
          </a:p>
          <a:p>
            <a:pPr marL="501650" indent="-298450">
              <a:lnSpc>
                <a:spcPct val="110000"/>
              </a:lnSpc>
              <a:spcBef>
                <a:spcPts val="0"/>
              </a:spcBef>
              <a:buClr>
                <a:schemeClr val="tx1"/>
              </a:buClr>
              <a:buFont typeface="Police système Courant"/>
              <a:buChar char="-"/>
              <a:defRPr/>
            </a:pPr>
            <a:r>
              <a:rPr lang="fr-FR" sz="1800" dirty="0">
                <a:solidFill>
                  <a:srgbClr val="202122"/>
                </a:solidFill>
              </a:rPr>
              <a:t>Syndrome de masse abdominale s'étendant au niveau du flanc droit  </a:t>
            </a:r>
          </a:p>
          <a:p>
            <a:pPr marL="501650" indent="-298450">
              <a:lnSpc>
                <a:spcPct val="110000"/>
              </a:lnSpc>
              <a:spcBef>
                <a:spcPts val="0"/>
              </a:spcBef>
              <a:buClr>
                <a:schemeClr val="tx1"/>
              </a:buClr>
              <a:buFont typeface="Police système Courant"/>
              <a:buChar char="-"/>
              <a:defRPr/>
            </a:pPr>
            <a:r>
              <a:rPr lang="fr-FR" sz="1800" dirty="0">
                <a:solidFill>
                  <a:srgbClr val="202122"/>
                </a:solidFill>
              </a:rPr>
              <a:t>Multiples atteintes osseuses suspectes</a:t>
            </a: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p:txBody>
      </p:sp>
      <p:sp>
        <p:nvSpPr>
          <p:cNvPr id="18" name="Espace réservé pour une image  17">
            <a:extLst>
              <a:ext uri="{FF2B5EF4-FFF2-40B4-BE49-F238E27FC236}">
                <a16:creationId xmlns:a16="http://schemas.microsoft.com/office/drawing/2014/main" id="{5FD6F894-2219-D8C8-6F4A-5FBCCA723D43}"/>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CBB6F0BB-CD14-DA04-59B0-DAF1F680F3DC}"/>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2860DE32-680B-3598-22EA-B7503EB4E6B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35C98C9B-A118-9F8B-9959-16398C14203C}"/>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86ABBBE2-B657-B63F-D7ED-D23864A53629}"/>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E5A46FFA-FDDA-3A20-9FD0-87C6AB720B8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01CFB7CC-3244-7B90-F2E3-D0B147C7B7E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E6BE6B92-F97E-9226-5ADF-791250B812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3A519BE0-4712-454C-AA92-932A08C2C71B}"/>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16" name="Groupe 15">
            <a:extLst>
              <a:ext uri="{FF2B5EF4-FFF2-40B4-BE49-F238E27FC236}">
                <a16:creationId xmlns:a16="http://schemas.microsoft.com/office/drawing/2014/main" id="{6FC740D3-B992-CFDA-49A9-77212EEA3F06}"/>
              </a:ext>
            </a:extLst>
          </p:cNvPr>
          <p:cNvGrpSpPr/>
          <p:nvPr/>
        </p:nvGrpSpPr>
        <p:grpSpPr>
          <a:xfrm>
            <a:off x="7294387" y="1622786"/>
            <a:ext cx="4423613" cy="4518851"/>
            <a:chOff x="7294387" y="1622786"/>
            <a:chExt cx="4423613" cy="4518851"/>
          </a:xfrm>
        </p:grpSpPr>
        <p:pic>
          <p:nvPicPr>
            <p:cNvPr id="14" name="Image 13">
              <a:extLst>
                <a:ext uri="{FF2B5EF4-FFF2-40B4-BE49-F238E27FC236}">
                  <a16:creationId xmlns:a16="http://schemas.microsoft.com/office/drawing/2014/main" id="{485DB68C-FD21-3762-A8A4-84107D031D3E}"/>
                </a:ext>
              </a:extLst>
            </p:cNvPr>
            <p:cNvPicPr>
              <a:picLocks noChangeAspect="1"/>
            </p:cNvPicPr>
            <p:nvPr/>
          </p:nvPicPr>
          <p:blipFill rotWithShape="1">
            <a:blip r:embed="rId5"/>
            <a:srcRect t="14068" b="13691"/>
            <a:stretch/>
          </p:blipFill>
          <p:spPr>
            <a:xfrm>
              <a:off x="7294387" y="1622786"/>
              <a:ext cx="4423613" cy="4518851"/>
            </a:xfrm>
            <a:prstGeom prst="rect">
              <a:avLst/>
            </a:prstGeom>
          </p:spPr>
        </p:pic>
        <p:sp>
          <p:nvSpPr>
            <p:cNvPr id="4" name="Rectangle 3">
              <a:extLst>
                <a:ext uri="{FF2B5EF4-FFF2-40B4-BE49-F238E27FC236}">
                  <a16:creationId xmlns:a16="http://schemas.microsoft.com/office/drawing/2014/main" id="{CB1D8A20-68A8-3946-AE5D-7B5D972942A8}"/>
                </a:ext>
              </a:extLst>
            </p:cNvPr>
            <p:cNvSpPr/>
            <p:nvPr/>
          </p:nvSpPr>
          <p:spPr>
            <a:xfrm>
              <a:off x="8854068" y="3902927"/>
              <a:ext cx="602166" cy="10036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 name="Rectangle 4">
              <a:extLst>
                <a:ext uri="{FF2B5EF4-FFF2-40B4-BE49-F238E27FC236}">
                  <a16:creationId xmlns:a16="http://schemas.microsoft.com/office/drawing/2014/main" id="{2349C5AC-1B7A-D64A-3F95-0FD48177BB8E}"/>
                </a:ext>
              </a:extLst>
            </p:cNvPr>
            <p:cNvSpPr/>
            <p:nvPr/>
          </p:nvSpPr>
          <p:spPr>
            <a:xfrm>
              <a:off x="11060520" y="3917537"/>
              <a:ext cx="602166" cy="10036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 name="Rectangle 12">
              <a:extLst>
                <a:ext uri="{FF2B5EF4-FFF2-40B4-BE49-F238E27FC236}">
                  <a16:creationId xmlns:a16="http://schemas.microsoft.com/office/drawing/2014/main" id="{7553D013-0D1E-86AB-D4DF-4A22858AB884}"/>
                </a:ext>
              </a:extLst>
            </p:cNvPr>
            <p:cNvSpPr/>
            <p:nvPr/>
          </p:nvSpPr>
          <p:spPr>
            <a:xfrm>
              <a:off x="8842474" y="1714397"/>
              <a:ext cx="602166" cy="1003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14">
              <a:extLst>
                <a:ext uri="{FF2B5EF4-FFF2-40B4-BE49-F238E27FC236}">
                  <a16:creationId xmlns:a16="http://schemas.microsoft.com/office/drawing/2014/main" id="{FEBE6A5A-DF55-A2CB-22C2-BA35BD6F4115}"/>
                </a:ext>
              </a:extLst>
            </p:cNvPr>
            <p:cNvSpPr/>
            <p:nvPr/>
          </p:nvSpPr>
          <p:spPr>
            <a:xfrm>
              <a:off x="11060520" y="1714396"/>
              <a:ext cx="602166" cy="1003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17" name="L.Farnault - CC3 - Slide 4">
            <a:hlinkClick r:id="" action="ppaction://media"/>
            <a:extLst>
              <a:ext uri="{FF2B5EF4-FFF2-40B4-BE49-F238E27FC236}">
                <a16:creationId xmlns:a16="http://schemas.microsoft.com/office/drawing/2014/main" id="{EFDF8453-C3D6-B06A-0790-6339E8EF5A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7524"/>
            <a:ext cx="468000" cy="468000"/>
          </a:xfrm>
          <a:prstGeom prst="rect">
            <a:avLst/>
          </a:prstGeom>
        </p:spPr>
      </p:pic>
    </p:spTree>
    <p:extLst>
      <p:ext uri="{BB962C8B-B14F-4D97-AF65-F5344CB8AC3E}">
        <p14:creationId xmlns:p14="http://schemas.microsoft.com/office/powerpoint/2010/main" val="274914697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7"/>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2C4C4-D3ED-F283-359B-D67D48AD529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F44D6DA-DAFE-6029-0C0C-8C557F149616}"/>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53BA2D08-23CE-5E9B-0403-A9E4DA127F71}"/>
              </a:ext>
            </a:extLst>
          </p:cNvPr>
          <p:cNvSpPr>
            <a:spLocks noGrp="1"/>
          </p:cNvSpPr>
          <p:nvPr>
            <p:ph idx="1"/>
          </p:nvPr>
        </p:nvSpPr>
        <p:spPr/>
        <p:txBody>
          <a:bodyPr>
            <a:noAutofit/>
          </a:bodyPr>
          <a:lstStyle/>
          <a:p>
            <a:pPr marL="14287">
              <a:lnSpc>
                <a:spcPct val="110000"/>
              </a:lnSpc>
              <a:spcBef>
                <a:spcPts val="1200"/>
              </a:spcBef>
              <a:buClr>
                <a:schemeClr val="accent2"/>
              </a:buClr>
              <a:defRPr/>
            </a:pPr>
            <a:r>
              <a:rPr lang="fr-FR" sz="1800" b="1" dirty="0">
                <a:solidFill>
                  <a:schemeClr val="accent1"/>
                </a:solidFill>
              </a:rPr>
              <a:t>Biologie</a:t>
            </a:r>
          </a:p>
          <a:p>
            <a:pPr marL="461963" lvl="1" indent="-220663">
              <a:lnSpc>
                <a:spcPct val="110000"/>
              </a:lnSpc>
              <a:spcBef>
                <a:spcPts val="1200"/>
              </a:spcBef>
              <a:defRPr/>
            </a:pPr>
            <a:r>
              <a:rPr lang="fr-FR" sz="1600" dirty="0">
                <a:solidFill>
                  <a:srgbClr val="202122"/>
                </a:solidFill>
              </a:rPr>
              <a:t>LDH &gt; 3000 UI/L</a:t>
            </a:r>
          </a:p>
          <a:p>
            <a:pPr marL="461963" lvl="1" indent="-220663">
              <a:lnSpc>
                <a:spcPct val="110000"/>
              </a:lnSpc>
              <a:spcBef>
                <a:spcPts val="0"/>
              </a:spcBef>
              <a:defRPr/>
            </a:pPr>
            <a:r>
              <a:rPr lang="fr-FR" sz="1600" dirty="0">
                <a:solidFill>
                  <a:srgbClr val="202122"/>
                </a:solidFill>
              </a:rPr>
              <a:t>Cytolyse 5N</a:t>
            </a:r>
          </a:p>
          <a:p>
            <a:pPr marL="461963" lvl="1" indent="-220663">
              <a:lnSpc>
                <a:spcPct val="110000"/>
              </a:lnSpc>
              <a:spcBef>
                <a:spcPts val="0"/>
              </a:spcBef>
              <a:defRPr/>
            </a:pPr>
            <a:r>
              <a:rPr lang="fr-FR" sz="1600" dirty="0">
                <a:solidFill>
                  <a:srgbClr val="202122"/>
                </a:solidFill>
              </a:rPr>
              <a:t>Créatinine 179 µmol/L puis 305 µmol/L</a:t>
            </a:r>
          </a:p>
          <a:p>
            <a:pPr marL="461963" lvl="1" indent="-220663">
              <a:lnSpc>
                <a:spcPct val="110000"/>
              </a:lnSpc>
              <a:spcBef>
                <a:spcPts val="0"/>
              </a:spcBef>
              <a:defRPr/>
            </a:pPr>
            <a:r>
              <a:rPr lang="fr-FR" sz="1600" dirty="0">
                <a:solidFill>
                  <a:srgbClr val="202122"/>
                </a:solidFill>
              </a:rPr>
              <a:t>PCR EBV sang 26 500 copies</a:t>
            </a: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p:txBody>
      </p:sp>
      <p:sp>
        <p:nvSpPr>
          <p:cNvPr id="4" name="Espace réservé pour une image  3">
            <a:extLst>
              <a:ext uri="{FF2B5EF4-FFF2-40B4-BE49-F238E27FC236}">
                <a16:creationId xmlns:a16="http://schemas.microsoft.com/office/drawing/2014/main" id="{E6C0A7B2-FE7B-2EC5-4C16-61254DEF3373}"/>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18CC9273-C1ED-57BA-3F93-4AB1289F424F}"/>
              </a:ext>
            </a:extLst>
          </p:cNvPr>
          <p:cNvSpPr>
            <a:spLocks noGrp="1"/>
          </p:cNvSpPr>
          <p:nvPr>
            <p:ph idx="14"/>
          </p:nvPr>
        </p:nvSpPr>
        <p:spPr>
          <a:xfrm>
            <a:off x="6304546" y="1658112"/>
            <a:ext cx="5413454" cy="4518851"/>
          </a:xfrm>
        </p:spPr>
        <p:txBody>
          <a:bodyPr>
            <a:normAutofit fontScale="92500" lnSpcReduction="20000"/>
          </a:bodyPr>
          <a:lstStyle/>
          <a:p>
            <a:pPr marL="14287">
              <a:lnSpc>
                <a:spcPct val="110000"/>
              </a:lnSpc>
              <a:spcBef>
                <a:spcPts val="1200"/>
              </a:spcBef>
              <a:buClr>
                <a:srgbClr val="D90075"/>
              </a:buClr>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Histologie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14287" marR="0" lvl="0" algn="l" defTabSz="914400" rtl="0" eaLnBrk="1" fontAlgn="auto" latinLnBrk="0" hangingPunct="1">
              <a:lnSpc>
                <a:spcPct val="110000"/>
              </a:lnSpc>
              <a:spcBef>
                <a:spcPts val="1200"/>
              </a:spcBef>
              <a:spcAft>
                <a:spcPts val="0"/>
              </a:spcAft>
              <a:buClr>
                <a:srgbClr val="D90075"/>
              </a:buClr>
              <a:buSzTx/>
              <a:tabLst/>
              <a:defRPr/>
            </a:pPr>
            <a:r>
              <a:rPr kumimoji="0" lang="fr-FR" sz="1700" i="0" u="none" strike="noStrike" kern="1200" cap="none" spc="0" normalizeH="0" baseline="0" noProof="0" dirty="0">
                <a:ln>
                  <a:noFill/>
                </a:ln>
                <a:solidFill>
                  <a:schemeClr val="accent1"/>
                </a:solidFill>
                <a:effectLst/>
                <a:uLnTx/>
                <a:uFillTx/>
                <a:latin typeface="Century Gothic" panose="020F0302020204030204"/>
                <a:ea typeface="+mn-ea"/>
                <a:cs typeface="+mn-cs"/>
              </a:rPr>
              <a:t>Éléments en faveur d'un lymphome diffus à grandes cellules de type </a:t>
            </a:r>
            <a:r>
              <a:rPr kumimoji="0" lang="fr-FR" sz="1700" i="0" u="none" strike="noStrike" kern="1200" cap="none" spc="0" normalizeH="0" baseline="0" noProof="0" dirty="0" err="1">
                <a:ln>
                  <a:noFill/>
                </a:ln>
                <a:solidFill>
                  <a:schemeClr val="accent1"/>
                </a:solidFill>
                <a:effectLst/>
                <a:uLnTx/>
                <a:uFillTx/>
                <a:latin typeface="Century Gothic" panose="020F0302020204030204"/>
                <a:ea typeface="+mn-ea"/>
                <a:cs typeface="+mn-cs"/>
              </a:rPr>
              <a:t>plasmablastique</a:t>
            </a:r>
            <a:r>
              <a:rPr kumimoji="0" lang="fr-FR" sz="1700" i="0" u="none" strike="noStrike" kern="1200" cap="none" spc="0" normalizeH="0" baseline="0" noProof="0" dirty="0">
                <a:ln>
                  <a:noFill/>
                </a:ln>
                <a:solidFill>
                  <a:schemeClr val="accent1"/>
                </a:solidFill>
                <a:effectLst/>
                <a:uLnTx/>
                <a:uFillTx/>
                <a:latin typeface="Century Gothic" panose="020F0302020204030204"/>
                <a:ea typeface="+mn-ea"/>
                <a:cs typeface="+mn-cs"/>
              </a:rPr>
              <a:t> EBV+ </a:t>
            </a:r>
          </a:p>
          <a:p>
            <a:pPr marL="14287" marR="0" lvl="0" algn="l" defTabSz="914400" rtl="0" eaLnBrk="1" fontAlgn="auto" latinLnBrk="0" hangingPunct="1">
              <a:lnSpc>
                <a:spcPct val="110000"/>
              </a:lnSpc>
              <a:spcBef>
                <a:spcPts val="1200"/>
              </a:spcBef>
              <a:spcAft>
                <a:spcPts val="0"/>
              </a:spcAft>
              <a:buClr>
                <a:srgbClr val="D90075"/>
              </a:buClr>
              <a:buSzTx/>
              <a:tabLst/>
              <a:defRPr/>
            </a:pPr>
            <a:endParaRPr kumimoji="0" lang="fr-FR" sz="1700" i="0" u="none" strike="noStrike" kern="1200" cap="none" spc="0" normalizeH="0" baseline="0" noProof="0" dirty="0">
              <a:ln>
                <a:noFill/>
              </a:ln>
              <a:solidFill>
                <a:schemeClr val="accent1"/>
              </a:solidFill>
              <a:effectLst/>
              <a:uLnTx/>
              <a:uFillTx/>
              <a:latin typeface="Century Gothic" panose="020F0302020204030204"/>
              <a:ea typeface="+mn-ea"/>
              <a:cs typeface="+mn-cs"/>
            </a:endParaRP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CD45 faible</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CD10 fort</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Mum1 fort</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CD138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CD20 -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CD30 -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CD79a-</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Réarrangement Myc+</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Ki-67 : 100 %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Positivité prédominante des chaînes légères lambda</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EBER = forte positivité sur la quasi-totalité des cellules tumorales</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Profil B monoclonal locus </a:t>
            </a:r>
            <a:r>
              <a:rPr kumimoji="0" lang="fr-FR" sz="1700" b="0" i="0" u="none" strike="noStrike" kern="1200" cap="none" spc="0" normalizeH="0" baseline="0" noProof="0" dirty="0" err="1">
                <a:ln>
                  <a:noFill/>
                </a:ln>
                <a:solidFill>
                  <a:srgbClr val="202122"/>
                </a:solidFill>
                <a:effectLst/>
                <a:uLnTx/>
                <a:uFillTx/>
                <a:latin typeface="Century Gothic" panose="020F0302020204030204"/>
                <a:ea typeface="+mn-ea"/>
                <a:cs typeface="+mn-cs"/>
              </a:rPr>
              <a:t>IgH</a:t>
            </a: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 et </a:t>
            </a:r>
            <a:r>
              <a:rPr kumimoji="0" lang="fr-FR" sz="1700" b="0" i="0" u="none" strike="noStrike" kern="1200" cap="none" spc="0" normalizeH="0" baseline="0" noProof="0" dirty="0" err="1">
                <a:ln>
                  <a:noFill/>
                </a:ln>
                <a:solidFill>
                  <a:srgbClr val="202122"/>
                </a:solidFill>
                <a:effectLst/>
                <a:uLnTx/>
                <a:uFillTx/>
                <a:latin typeface="Century Gothic" panose="020F0302020204030204"/>
                <a:ea typeface="+mn-ea"/>
                <a:cs typeface="+mn-cs"/>
              </a:rPr>
              <a:t>IgK</a:t>
            </a:r>
            <a:endPar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grpSp>
        <p:nvGrpSpPr>
          <p:cNvPr id="6" name="Groupe 5">
            <a:extLst>
              <a:ext uri="{FF2B5EF4-FFF2-40B4-BE49-F238E27FC236}">
                <a16:creationId xmlns:a16="http://schemas.microsoft.com/office/drawing/2014/main" id="{9ABB695B-50FC-FE5F-8A18-5BE82EDAB9B7}"/>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0E3C3BC9-B707-8F90-BA16-3385FB74BAB4}"/>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BDEA01C-7BE6-7979-764C-0DEC392452E1}"/>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2077A936-B547-E7D1-E270-196F1E2FD6DD}"/>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7B4C60AB-4CA9-7ECC-AA7C-9A1B85B2487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B90F0DB8-3AE2-4AAC-F252-418C4B1AA8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B27CF924-0771-5CAE-7CD0-CE379BBF0AC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80C910AA-9D37-475D-5849-181610A0A06F}"/>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13" name="L.Farnault - CC3 - Slide 5">
            <a:hlinkClick r:id="" action="ppaction://media"/>
            <a:extLst>
              <a:ext uri="{FF2B5EF4-FFF2-40B4-BE49-F238E27FC236}">
                <a16:creationId xmlns:a16="http://schemas.microsoft.com/office/drawing/2014/main" id="{0763F554-17D1-1D26-E487-D0FC8141F2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89977586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5D283-454B-4A3C-B3AE-79E2DA88A27B}"/>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091DFB6-43DE-D9C8-6258-7AE79C8490FF}"/>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3052DC02-7560-69E9-5C6B-6CD0218E185D}"/>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87558EAE-315D-DBA0-0D81-526D57511835}"/>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144A5C3B-4F8F-E099-5669-3858A08F6CD6}"/>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Réduction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000A838A-6CB5-9B53-E89E-C209AD13E20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2E43BF6-623F-5D6B-95F2-B3941BA6CCB6}"/>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946966FB-2E5E-D64E-E859-4317A117D648}"/>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72BF24D7-14FE-68EE-39A0-E261A883DF56}"/>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FCA4EB7-5687-E3E3-BFB3-A0E0A7F9EA6D}"/>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8691848-6ED5-7FBE-E780-8DE4A5CBEC9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CD19F81B-5FFD-3DA4-16C1-3DB17DDB9046}"/>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3CC59C4E-7319-F560-95A5-838B6E27E2AD}"/>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Début chimiothérapie type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CB2CC14B-B8FF-C58E-5EEA-A8E176C39D8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3E0CB694-6BAE-C3B3-C65B-0E9AAB331250}"/>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A1A156D-F252-C878-9EC2-023A0BA29C45}"/>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BA993841-6BCE-847E-EED5-55A6764CC438}"/>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Transfert USI</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5BA028D3-B3F3-9739-81B1-B6E5746A44BA}"/>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518468BA-1C20-74CA-30B8-D6BF40C74246}"/>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D30910D7-54E3-7560-8DC2-47B33DF4E5F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7FCE308-DC30-5A4F-2481-CB0921ED953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 stade IV IPI4</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sp>
        <p:nvSpPr>
          <p:cNvPr id="37" name="Titre 1">
            <a:extLst>
              <a:ext uri="{FF2B5EF4-FFF2-40B4-BE49-F238E27FC236}">
                <a16:creationId xmlns:a16="http://schemas.microsoft.com/office/drawing/2014/main" id="{1004EEDD-BCC8-D17A-81B3-22A82FD5A51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E36F54ED-12A9-D2DA-FC4A-994649356634}"/>
              </a:ext>
            </a:extLst>
          </p:cNvPr>
          <p:cNvSpPr txBox="1"/>
          <p:nvPr/>
        </p:nvSpPr>
        <p:spPr>
          <a:xfrm>
            <a:off x="467999" y="6329711"/>
            <a:ext cx="81303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doxorubicine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p>
        </p:txBody>
      </p:sp>
      <p:grpSp>
        <p:nvGrpSpPr>
          <p:cNvPr id="8" name="Groupe 7">
            <a:extLst>
              <a:ext uri="{FF2B5EF4-FFF2-40B4-BE49-F238E27FC236}">
                <a16:creationId xmlns:a16="http://schemas.microsoft.com/office/drawing/2014/main" id="{9E90759E-B9BA-3B8D-5091-7857E36852A2}"/>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2C8B40C3-51C6-2FD6-ECFA-16041C99C4E9}"/>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D4F9BC1E-9115-422B-DB61-B58505CFB0FF}"/>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23F8C3D-4377-8590-4407-E55207EB2FF3}"/>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278E0E61-8AFE-845F-9366-5A813A5795C1}"/>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C346B88A-A9FC-44E6-DA26-D8DF51F287E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18362917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20471-28C4-40FB-2094-F74EC3FC904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28E5CBF-9919-3929-B567-79E8B2C9163B}"/>
              </a:ext>
            </a:extLst>
          </p:cNvPr>
          <p:cNvSpPr>
            <a:spLocks noGrp="1"/>
          </p:cNvSpPr>
          <p:nvPr>
            <p:ph type="pic" sz="quarter" idx="13"/>
          </p:nvPr>
        </p:nvSpPr>
        <p:spPr/>
        <p:txBody>
          <a:bodyPr/>
          <a:lstStyle/>
          <a:p>
            <a:endParaRPr lang="fr-FR"/>
          </a:p>
        </p:txBody>
      </p:sp>
      <p:grpSp>
        <p:nvGrpSpPr>
          <p:cNvPr id="2" name="Groupe 1">
            <a:extLst>
              <a:ext uri="{FF2B5EF4-FFF2-40B4-BE49-F238E27FC236}">
                <a16:creationId xmlns:a16="http://schemas.microsoft.com/office/drawing/2014/main" id="{EB41CEAA-CF75-8ECA-D482-522575E6F8A4}"/>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CB978F53-84C7-7C07-0AED-E3BECFBB3E6D}"/>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Réduction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86E5DBE-007D-9F0A-6AA5-F99B802BD443}"/>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D43B000-F850-8656-FD2F-17E70068EEA1}"/>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293A493F-F7E1-5734-15B1-58E040EF9A71}"/>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FEB0639E-D8E1-F2E1-A78E-490BB87995F8}"/>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D0BA8F08-020E-7441-7F18-67A39DBFB055}"/>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BFBD11A-EE0D-9213-1DC6-DBC99B6C6023}"/>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 name="Groupe 3">
            <a:extLst>
              <a:ext uri="{FF2B5EF4-FFF2-40B4-BE49-F238E27FC236}">
                <a16:creationId xmlns:a16="http://schemas.microsoft.com/office/drawing/2014/main" id="{5654C733-56AC-0330-DEFA-BB31BAC3AB56}"/>
              </a:ext>
            </a:extLst>
          </p:cNvPr>
          <p:cNvGrpSpPr/>
          <p:nvPr/>
        </p:nvGrpSpPr>
        <p:grpSpPr>
          <a:xfrm>
            <a:off x="6243360" y="2727470"/>
            <a:ext cx="2593559" cy="2784546"/>
            <a:chOff x="6243360" y="2727470"/>
            <a:chExt cx="2593559" cy="2784546"/>
          </a:xfrm>
        </p:grpSpPr>
        <p:sp>
          <p:nvSpPr>
            <p:cNvPr id="19" name="Rectangle : coins arrondis 18">
              <a:extLst>
                <a:ext uri="{FF2B5EF4-FFF2-40B4-BE49-F238E27FC236}">
                  <a16:creationId xmlns:a16="http://schemas.microsoft.com/office/drawing/2014/main" id="{23AC4722-5644-4709-0F85-3FF1938656D3}"/>
                </a:ext>
              </a:extLst>
            </p:cNvPr>
            <p:cNvSpPr/>
            <p:nvPr/>
          </p:nvSpPr>
          <p:spPr>
            <a:xfrm>
              <a:off x="624336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Début chimiothérapie type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BA914B4-9497-33B5-74B0-EBA65895B200}"/>
                </a:ext>
              </a:extLst>
            </p:cNvPr>
            <p:cNvSpPr/>
            <p:nvPr/>
          </p:nvSpPr>
          <p:spPr>
            <a:xfrm>
              <a:off x="679454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619DA87-E9A8-95FB-C3CD-548F769F65E2}"/>
                </a:ext>
              </a:extLst>
            </p:cNvPr>
            <p:cNvSpPr/>
            <p:nvPr/>
          </p:nvSpPr>
          <p:spPr>
            <a:xfrm rot="10800000">
              <a:off x="743695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C98B2FE-5B80-79B0-EA70-92A54D13AB2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C7D27DD2-F89C-8B5F-22EA-A3CC99320D1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 stade IV IPI4</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sp>
        <p:nvSpPr>
          <p:cNvPr id="37" name="Titre 1">
            <a:extLst>
              <a:ext uri="{FF2B5EF4-FFF2-40B4-BE49-F238E27FC236}">
                <a16:creationId xmlns:a16="http://schemas.microsoft.com/office/drawing/2014/main" id="{DC3FE532-CE7D-86B0-A610-51675D9E3B8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6A99EBA7-808A-2E71-A7A4-D4BD4840C49F}"/>
              </a:ext>
            </a:extLst>
          </p:cNvPr>
          <p:cNvSpPr txBox="1"/>
          <p:nvPr/>
        </p:nvSpPr>
        <p:spPr>
          <a:xfrm>
            <a:off x="467999" y="6329711"/>
            <a:ext cx="81303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doxorubicine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p>
        </p:txBody>
      </p:sp>
      <p:grpSp>
        <p:nvGrpSpPr>
          <p:cNvPr id="8" name="Groupe 7">
            <a:extLst>
              <a:ext uri="{FF2B5EF4-FFF2-40B4-BE49-F238E27FC236}">
                <a16:creationId xmlns:a16="http://schemas.microsoft.com/office/drawing/2014/main" id="{293365F3-5B6B-2A5E-2787-9FEC8AC60670}"/>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AC1FF595-170F-039A-841E-5DF83B7E39E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721A47E-A190-DF0E-8C16-32B33446C0F8}"/>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1BD7551E-A625-C8EC-A49F-8B77A16BD410}"/>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09075F25-4AC9-26F8-366B-1D816CADDD42}"/>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05B5C17A-8AFA-0F26-0CA1-E328152D9E7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5" name="Groupe 4">
            <a:extLst>
              <a:ext uri="{FF2B5EF4-FFF2-40B4-BE49-F238E27FC236}">
                <a16:creationId xmlns:a16="http://schemas.microsoft.com/office/drawing/2014/main" id="{FF3D28D3-8E4B-F900-8F19-6396A60F06DF}"/>
              </a:ext>
            </a:extLst>
          </p:cNvPr>
          <p:cNvGrpSpPr/>
          <p:nvPr/>
        </p:nvGrpSpPr>
        <p:grpSpPr>
          <a:xfrm>
            <a:off x="9131041" y="2727470"/>
            <a:ext cx="2593559" cy="2784546"/>
            <a:chOff x="9131041" y="2727470"/>
            <a:chExt cx="2593559" cy="2784546"/>
          </a:xfrm>
        </p:grpSpPr>
        <p:grpSp>
          <p:nvGrpSpPr>
            <p:cNvPr id="3" name="Groupe 2">
              <a:extLst>
                <a:ext uri="{FF2B5EF4-FFF2-40B4-BE49-F238E27FC236}">
                  <a16:creationId xmlns:a16="http://schemas.microsoft.com/office/drawing/2014/main" id="{D8598638-CB90-E5FA-5669-068855985A06}"/>
                </a:ext>
              </a:extLst>
            </p:cNvPr>
            <p:cNvGrpSpPr/>
            <p:nvPr/>
          </p:nvGrpSpPr>
          <p:grpSpPr>
            <a:xfrm>
              <a:off x="9131041" y="2920016"/>
              <a:ext cx="2593559" cy="2592000"/>
              <a:chOff x="9131041" y="2920016"/>
              <a:chExt cx="2593559" cy="2592000"/>
            </a:xfrm>
          </p:grpSpPr>
          <p:sp>
            <p:nvSpPr>
              <p:cNvPr id="23" name="Rectangle : coins arrondis 22">
                <a:extLst>
                  <a:ext uri="{FF2B5EF4-FFF2-40B4-BE49-F238E27FC236}">
                    <a16:creationId xmlns:a16="http://schemas.microsoft.com/office/drawing/2014/main" id="{38F2BBF5-FC2E-0EFB-5182-3ADB3168B6A7}"/>
                  </a:ext>
                </a:extLst>
              </p:cNvPr>
              <p:cNvSpPr/>
              <p:nvPr/>
            </p:nvSpPr>
            <p:spPr>
              <a:xfrm>
                <a:off x="9131041"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Transfert USI</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5" name="Triangle 24">
                <a:extLst>
                  <a:ext uri="{FF2B5EF4-FFF2-40B4-BE49-F238E27FC236}">
                    <a16:creationId xmlns:a16="http://schemas.microsoft.com/office/drawing/2014/main" id="{17D337E5-457D-E755-BCBE-2B4AF1382F84}"/>
                  </a:ext>
                </a:extLst>
              </p:cNvPr>
              <p:cNvSpPr/>
              <p:nvPr/>
            </p:nvSpPr>
            <p:spPr>
              <a:xfrm rot="10800000">
                <a:off x="1032463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Rectangle : coins arrondis 23">
              <a:extLst>
                <a:ext uri="{FF2B5EF4-FFF2-40B4-BE49-F238E27FC236}">
                  <a16:creationId xmlns:a16="http://schemas.microsoft.com/office/drawing/2014/main" id="{D5443CE6-2BF7-FAA9-406A-26DDF13B6E1D}"/>
                </a:ext>
              </a:extLst>
            </p:cNvPr>
            <p:cNvSpPr/>
            <p:nvPr/>
          </p:nvSpPr>
          <p:spPr>
            <a:xfrm>
              <a:off x="968222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2902135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A5038-C44A-D810-33B3-56C1C69983CE}"/>
            </a:ext>
          </a:extLst>
        </p:cNvPr>
        <p:cNvGrpSpPr/>
        <p:nvPr/>
      </p:nvGrpSpPr>
      <p:grpSpPr>
        <a:xfrm>
          <a:off x="0" y="0"/>
          <a:ext cx="0" cy="0"/>
          <a:chOff x="0" y="0"/>
          <a:chExt cx="0" cy="0"/>
        </a:xfrm>
      </p:grpSpPr>
      <p:sp>
        <p:nvSpPr>
          <p:cNvPr id="28" name="Espace réservé pour une image  27">
            <a:extLst>
              <a:ext uri="{FF2B5EF4-FFF2-40B4-BE49-F238E27FC236}">
                <a16:creationId xmlns:a16="http://schemas.microsoft.com/office/drawing/2014/main" id="{152F313A-450B-3557-F044-4E5F41953964}"/>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4410BCD5-6364-7734-B3E1-412A5B491D8B}"/>
              </a:ext>
            </a:extLst>
          </p:cNvPr>
          <p:cNvSpPr txBox="1">
            <a:spLocks/>
          </p:cNvSpPr>
          <p:nvPr/>
        </p:nvSpPr>
        <p:spPr>
          <a:xfrm>
            <a:off x="1441633" y="1359508"/>
            <a:ext cx="9308733" cy="59870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49B76C3B-EE01-3AA5-A8BA-F2B1E22F651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0E236546-D043-2B22-2E68-4DD0120DB2C0}"/>
              </a:ext>
            </a:extLst>
          </p:cNvPr>
          <p:cNvSpPr txBox="1"/>
          <p:nvPr/>
        </p:nvSpPr>
        <p:spPr>
          <a:xfrm>
            <a:off x="467999" y="6329711"/>
            <a:ext cx="81303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PEC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prise en charge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p>
        </p:txBody>
      </p:sp>
      <p:grpSp>
        <p:nvGrpSpPr>
          <p:cNvPr id="8" name="Groupe 7">
            <a:extLst>
              <a:ext uri="{FF2B5EF4-FFF2-40B4-BE49-F238E27FC236}">
                <a16:creationId xmlns:a16="http://schemas.microsoft.com/office/drawing/2014/main" id="{9718B001-20DD-F495-DCDE-D28BDC94D19E}"/>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FCD0F713-A4AA-7847-AAE6-54B31C1383D5}"/>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BE0A59EF-C523-B1FF-63F4-F7A73EC84DA0}"/>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ECCE74E1-A706-5482-1B0D-FED19DAB46B0}"/>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8ABAE592-0A7F-C124-66E6-243302756F58}"/>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8A0AB605-D6BF-1CD3-1FC7-1198B4AB7C1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4" name="Rounded Rectangle 52">
            <a:extLst>
              <a:ext uri="{FF2B5EF4-FFF2-40B4-BE49-F238E27FC236}">
                <a16:creationId xmlns:a16="http://schemas.microsoft.com/office/drawing/2014/main" id="{D757E4D7-F781-D42B-14CF-F68CE280A927}"/>
              </a:ext>
            </a:extLst>
          </p:cNvPr>
          <p:cNvSpPr/>
          <p:nvPr/>
        </p:nvSpPr>
        <p:spPr>
          <a:xfrm>
            <a:off x="2555511" y="915630"/>
            <a:ext cx="7080979"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Forme libre 35">
            <a:extLst>
              <a:ext uri="{FF2B5EF4-FFF2-40B4-BE49-F238E27FC236}">
                <a16:creationId xmlns:a16="http://schemas.microsoft.com/office/drawing/2014/main" id="{373E82C3-783F-5CF5-AB58-123AC18A4A54}"/>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2" name="Rectangle : coins arrondis 91">
            <a:extLst>
              <a:ext uri="{FF2B5EF4-FFF2-40B4-BE49-F238E27FC236}">
                <a16:creationId xmlns:a16="http://schemas.microsoft.com/office/drawing/2014/main" id="{A83CCD8A-76A9-BAB7-5A31-8DD6C435CA0A}"/>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Réduction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Toujours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3" name="Rectangle : coins arrondis 92">
            <a:extLst>
              <a:ext uri="{FF2B5EF4-FFF2-40B4-BE49-F238E27FC236}">
                <a16:creationId xmlns:a16="http://schemas.microsoft.com/office/drawing/2014/main" id="{C0B8EB7F-539B-3521-7CE3-B6195B4B0C3A}"/>
              </a:ext>
            </a:extLst>
          </p:cNvPr>
          <p:cNvSpPr/>
          <p:nvPr/>
        </p:nvSpPr>
        <p:spPr>
          <a:xfrm>
            <a:off x="1019183"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4" name="Triangle 93">
            <a:extLst>
              <a:ext uri="{FF2B5EF4-FFF2-40B4-BE49-F238E27FC236}">
                <a16:creationId xmlns:a16="http://schemas.microsoft.com/office/drawing/2014/main" id="{76B2BCCF-A6B8-E8D6-7759-0060E20D35D0}"/>
              </a:ext>
            </a:extLst>
          </p:cNvPr>
          <p:cNvSpPr/>
          <p:nvPr/>
        </p:nvSpPr>
        <p:spPr>
          <a:xfrm rot="10800000">
            <a:off x="1661592"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ABC358AA-04EB-1B0D-BFD1-D04264A66F3B}"/>
              </a:ext>
            </a:extLst>
          </p:cNvPr>
          <p:cNvSpPr/>
          <p:nvPr/>
        </p:nvSpPr>
        <p:spPr>
          <a:xfrm>
            <a:off x="335568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Même si 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0" name="Rectangle : coins arrondis 89">
            <a:extLst>
              <a:ext uri="{FF2B5EF4-FFF2-40B4-BE49-F238E27FC236}">
                <a16:creationId xmlns:a16="http://schemas.microsoft.com/office/drawing/2014/main" id="{74D7FCD7-AA2B-A574-6709-FED3771D6854}"/>
              </a:ext>
            </a:extLst>
          </p:cNvPr>
          <p:cNvSpPr/>
          <p:nvPr/>
        </p:nvSpPr>
        <p:spPr>
          <a:xfrm>
            <a:off x="3906864"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91" name="Triangle 90">
            <a:extLst>
              <a:ext uri="{FF2B5EF4-FFF2-40B4-BE49-F238E27FC236}">
                <a16:creationId xmlns:a16="http://schemas.microsoft.com/office/drawing/2014/main" id="{FD3F2032-5ABA-ACF4-22FA-AF924118566F}"/>
              </a:ext>
            </a:extLst>
          </p:cNvPr>
          <p:cNvSpPr/>
          <p:nvPr/>
        </p:nvSpPr>
        <p:spPr>
          <a:xfrm rot="10800000">
            <a:off x="4549273"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Rectangle : coins arrondis 85">
            <a:extLst>
              <a:ext uri="{FF2B5EF4-FFF2-40B4-BE49-F238E27FC236}">
                <a16:creationId xmlns:a16="http://schemas.microsoft.com/office/drawing/2014/main" id="{C3C99A3B-7119-3F82-4EF9-35AFEFC0BC67}"/>
              </a:ext>
            </a:extLst>
          </p:cNvPr>
          <p:cNvSpPr/>
          <p:nvPr/>
        </p:nvSpPr>
        <p:spPr>
          <a:xfrm>
            <a:off x="6243362"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Début chimiothérapie type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7" name="Rectangle : coins arrondis 86">
            <a:extLst>
              <a:ext uri="{FF2B5EF4-FFF2-40B4-BE49-F238E27FC236}">
                <a16:creationId xmlns:a16="http://schemas.microsoft.com/office/drawing/2014/main" id="{2D610D43-DB0B-745B-E8A9-899B4631E1E4}"/>
              </a:ext>
            </a:extLst>
          </p:cNvPr>
          <p:cNvSpPr/>
          <p:nvPr/>
        </p:nvSpPr>
        <p:spPr>
          <a:xfrm>
            <a:off x="6794545"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8" name="Triangle 87">
            <a:extLst>
              <a:ext uri="{FF2B5EF4-FFF2-40B4-BE49-F238E27FC236}">
                <a16:creationId xmlns:a16="http://schemas.microsoft.com/office/drawing/2014/main" id="{72A5B657-4557-643E-D513-3EB58E6CBDFD}"/>
              </a:ext>
            </a:extLst>
          </p:cNvPr>
          <p:cNvSpPr/>
          <p:nvPr/>
        </p:nvSpPr>
        <p:spPr>
          <a:xfrm rot="10800000">
            <a:off x="7436954"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3" name="Rectangle : coins arrondis 82">
            <a:extLst>
              <a:ext uri="{FF2B5EF4-FFF2-40B4-BE49-F238E27FC236}">
                <a16:creationId xmlns:a16="http://schemas.microsoft.com/office/drawing/2014/main" id="{E5CE5AC3-DC19-73CC-0E6A-BF1F0AB21EDC}"/>
              </a:ext>
            </a:extLst>
          </p:cNvPr>
          <p:cNvSpPr/>
          <p:nvPr/>
        </p:nvSpPr>
        <p:spPr>
          <a:xfrm>
            <a:off x="9131041" y="2920016"/>
            <a:ext cx="2593559" cy="312138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Transfert USI</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Devant insuffisance rénale aigue et risque élevé de syndrome </a:t>
            </a:r>
            <a:b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b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de lyse</a:t>
            </a:r>
          </a:p>
        </p:txBody>
      </p:sp>
      <p:sp>
        <p:nvSpPr>
          <p:cNvPr id="84" name="Rectangle : coins arrondis 83">
            <a:extLst>
              <a:ext uri="{FF2B5EF4-FFF2-40B4-BE49-F238E27FC236}">
                <a16:creationId xmlns:a16="http://schemas.microsoft.com/office/drawing/2014/main" id="{86197CD8-EE9D-9631-67DB-AE4D44B634FB}"/>
              </a:ext>
            </a:extLst>
          </p:cNvPr>
          <p:cNvSpPr/>
          <p:nvPr/>
        </p:nvSpPr>
        <p:spPr>
          <a:xfrm>
            <a:off x="968222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5" name="Triangle 84">
            <a:extLst>
              <a:ext uri="{FF2B5EF4-FFF2-40B4-BE49-F238E27FC236}">
                <a16:creationId xmlns:a16="http://schemas.microsoft.com/office/drawing/2014/main" id="{9EDD8736-FCFB-C8D3-0FC6-C253ECA28B89}"/>
              </a:ext>
            </a:extLst>
          </p:cNvPr>
          <p:cNvSpPr/>
          <p:nvPr/>
        </p:nvSpPr>
        <p:spPr>
          <a:xfrm rot="10800000">
            <a:off x="1032463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BC9562B8-1A43-BA2A-68AC-2A2E6621C027}"/>
              </a:ext>
            </a:extLst>
          </p:cNvPr>
          <p:cNvGrpSpPr/>
          <p:nvPr/>
        </p:nvGrpSpPr>
        <p:grpSpPr>
          <a:xfrm>
            <a:off x="3208620" y="2727470"/>
            <a:ext cx="5775362" cy="2936946"/>
            <a:chOff x="3208620" y="3072416"/>
            <a:chExt cx="5775362" cy="2592000"/>
          </a:xfrm>
        </p:grpSpPr>
        <p:cxnSp>
          <p:nvCxnSpPr>
            <p:cNvPr id="60" name="Connecteur droit avec flèche 59">
              <a:extLst>
                <a:ext uri="{FF2B5EF4-FFF2-40B4-BE49-F238E27FC236}">
                  <a16:creationId xmlns:a16="http://schemas.microsoft.com/office/drawing/2014/main" id="{E4A59379-0A20-6EA6-CDE1-E1C16E777A75}"/>
                </a:ext>
              </a:extLst>
            </p:cNvPr>
            <p:cNvCxnSpPr/>
            <p:nvPr/>
          </p:nvCxnSpPr>
          <p:spPr>
            <a:xfrm>
              <a:off x="3208620"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5" name="Connecteur droit avec flèche 94">
              <a:extLst>
                <a:ext uri="{FF2B5EF4-FFF2-40B4-BE49-F238E27FC236}">
                  <a16:creationId xmlns:a16="http://schemas.microsoft.com/office/drawing/2014/main" id="{3371B125-F2E7-C1A5-8B1D-93AA5977FC42}"/>
                </a:ext>
              </a:extLst>
            </p:cNvPr>
            <p:cNvCxnSpPr/>
            <p:nvPr/>
          </p:nvCxnSpPr>
          <p:spPr>
            <a:xfrm>
              <a:off x="6096301"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6" name="Connecteur droit avec flèche 95">
              <a:extLst>
                <a:ext uri="{FF2B5EF4-FFF2-40B4-BE49-F238E27FC236}">
                  <a16:creationId xmlns:a16="http://schemas.microsoft.com/office/drawing/2014/main" id="{DD77401F-4F7D-5802-DC91-BD8AB1E5F1A0}"/>
                </a:ext>
              </a:extLst>
            </p:cNvPr>
            <p:cNvCxnSpPr/>
            <p:nvPr/>
          </p:nvCxnSpPr>
          <p:spPr>
            <a:xfrm>
              <a:off x="8983982"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 name="Rectangle : coins arrondis 5">
            <a:extLst>
              <a:ext uri="{FF2B5EF4-FFF2-40B4-BE49-F238E27FC236}">
                <a16:creationId xmlns:a16="http://schemas.microsoft.com/office/drawing/2014/main" id="{839CA655-EBDF-6F58-B807-0B6479DCDB93}"/>
              </a:ext>
            </a:extLst>
          </p:cNvPr>
          <p:cNvSpPr/>
          <p:nvPr/>
        </p:nvSpPr>
        <p:spPr>
          <a:xfrm>
            <a:off x="1423382" y="4427145"/>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153DCBAE-85E4-D389-2432-42892FC7F4EA}"/>
              </a:ext>
            </a:extLst>
          </p:cNvPr>
          <p:cNvSpPr/>
          <p:nvPr/>
        </p:nvSpPr>
        <p:spPr>
          <a:xfrm>
            <a:off x="4311063" y="4427145"/>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73823B28-7CB5-F1DD-C349-7B3CCB92C171}"/>
              </a:ext>
            </a:extLst>
          </p:cNvPr>
          <p:cNvSpPr/>
          <p:nvPr/>
        </p:nvSpPr>
        <p:spPr>
          <a:xfrm>
            <a:off x="7198744" y="4427145"/>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34BC9CC2-F7C2-C948-0CE1-C4373E430F61}"/>
              </a:ext>
            </a:extLst>
          </p:cNvPr>
          <p:cNvSpPr/>
          <p:nvPr/>
        </p:nvSpPr>
        <p:spPr>
          <a:xfrm>
            <a:off x="10086423" y="4427145"/>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 name="L.Farnault - CC3 - Slide 8">
            <a:hlinkClick r:id="" action="ppaction://media"/>
            <a:extLst>
              <a:ext uri="{FF2B5EF4-FFF2-40B4-BE49-F238E27FC236}">
                <a16:creationId xmlns:a16="http://schemas.microsoft.com/office/drawing/2014/main" id="{F2EEDA1F-07C2-2DAD-C84A-D5D4DAC9C6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7026"/>
            <a:ext cx="468000" cy="468000"/>
          </a:xfrm>
          <a:prstGeom prst="rect">
            <a:avLst/>
          </a:prstGeom>
        </p:spPr>
      </p:pic>
    </p:spTree>
    <p:extLst>
      <p:ext uri="{BB962C8B-B14F-4D97-AF65-F5344CB8AC3E}">
        <p14:creationId xmlns:p14="http://schemas.microsoft.com/office/powerpoint/2010/main" val="148455790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06490-CF3E-AB7C-ECCC-13C7BAE0B95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4CD2D36-C6DC-F7D5-3465-2D1C51A2F212}"/>
              </a:ext>
            </a:extLst>
          </p:cNvPr>
          <p:cNvSpPr>
            <a:spLocks noGrp="1"/>
          </p:cNvSpPr>
          <p:nvPr>
            <p:ph type="title"/>
          </p:nvPr>
        </p:nvSpPr>
        <p:spPr/>
        <p:txBody>
          <a:bodyPr/>
          <a:lstStyle/>
          <a:p>
            <a:r>
              <a:rPr lang="fr-FR" dirty="0"/>
              <a:t>Suite de la présentation du cas</a:t>
            </a:r>
          </a:p>
        </p:txBody>
      </p:sp>
      <p:sp>
        <p:nvSpPr>
          <p:cNvPr id="17" name="Espace réservé pour une image  16">
            <a:extLst>
              <a:ext uri="{FF2B5EF4-FFF2-40B4-BE49-F238E27FC236}">
                <a16:creationId xmlns:a16="http://schemas.microsoft.com/office/drawing/2014/main" id="{C8A9F3C8-6F71-F1AF-D3F7-E1899B6343EE}"/>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3FBECE48-40B0-A51D-3A67-2AC571BAAF60}"/>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03CF395B-D5AC-B30E-DA28-029699E757F8}"/>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D22ABD17-69BA-6F2A-0ADC-0DD8F428DCB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B0A974D8-F399-5983-5F4D-78A4D29925C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DEEB3A65-C88A-916F-737A-13538D257596}"/>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72B724E2-42E3-EDCD-C58E-A0A28833DA8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B317525F-733A-D455-4665-5E513468F40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CC206351-DAEC-7984-1F62-7938DA9A0C3E}"/>
              </a:ext>
            </a:extLst>
          </p:cNvPr>
          <p:cNvSpPr txBox="1"/>
          <p:nvPr/>
        </p:nvSpPr>
        <p:spPr>
          <a:xfrm>
            <a:off x="468000" y="6329711"/>
            <a:ext cx="711754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p>
        </p:txBody>
      </p:sp>
      <p:sp>
        <p:nvSpPr>
          <p:cNvPr id="15" name="Rounded Rectangle 52">
            <a:extLst>
              <a:ext uri="{FF2B5EF4-FFF2-40B4-BE49-F238E27FC236}">
                <a16:creationId xmlns:a16="http://schemas.microsoft.com/office/drawing/2014/main" id="{4965C089-FEEB-7003-51E6-DA6FC6D1B579}"/>
              </a:ext>
            </a:extLst>
          </p:cNvPr>
          <p:cNvSpPr/>
          <p:nvPr/>
        </p:nvSpPr>
        <p:spPr>
          <a:xfrm>
            <a:off x="3929944" y="5038524"/>
            <a:ext cx="4332112"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TEP post C3 et post C6 = RC</a:t>
            </a:r>
          </a:p>
        </p:txBody>
      </p:sp>
      <p:sp>
        <p:nvSpPr>
          <p:cNvPr id="19" name="Espace réservé du contenu 18">
            <a:extLst>
              <a:ext uri="{FF2B5EF4-FFF2-40B4-BE49-F238E27FC236}">
                <a16:creationId xmlns:a16="http://schemas.microsoft.com/office/drawing/2014/main" id="{777DBB49-8CA0-2BC8-F822-6C7BAD28D8FB}"/>
              </a:ext>
            </a:extLst>
          </p:cNvPr>
          <p:cNvSpPr>
            <a:spLocks noGrp="1"/>
          </p:cNvSpPr>
          <p:nvPr>
            <p:ph idx="1"/>
          </p:nvPr>
        </p:nvSpPr>
        <p:spPr>
          <a:xfrm>
            <a:off x="468000" y="1813372"/>
            <a:ext cx="5413454" cy="4363591"/>
          </a:xfrm>
        </p:spPr>
        <p:txBody>
          <a:bodyPr/>
          <a:lstStyle/>
          <a:p>
            <a:pPr lvl="1">
              <a:lnSpc>
                <a:spcPct val="110000"/>
              </a:lnSpc>
              <a:spcBef>
                <a:spcPts val="1800"/>
              </a:spcBef>
            </a:pPr>
            <a:r>
              <a:rPr lang="fr-FR" sz="1800" dirty="0"/>
              <a:t>La 1</a:t>
            </a:r>
            <a:r>
              <a:rPr lang="fr-FR" sz="1800" baseline="30000" dirty="0"/>
              <a:t>ère</a:t>
            </a:r>
            <a:r>
              <a:rPr lang="fr-FR" sz="1800" dirty="0"/>
              <a:t> cure de DA-EPOCH est réalisée en USI à doses adaptées à la clairance de la créatinine</a:t>
            </a:r>
          </a:p>
          <a:p>
            <a:pPr lvl="2">
              <a:lnSpc>
                <a:spcPct val="110000"/>
              </a:lnSpc>
              <a:spcBef>
                <a:spcPts val="1800"/>
              </a:spcBef>
            </a:pPr>
            <a:r>
              <a:rPr lang="fr-FR" sz="1800" dirty="0"/>
              <a:t>La patiente est dialysée 1 fois/ jour </a:t>
            </a:r>
            <a:br>
              <a:rPr lang="fr-FR" sz="1800" dirty="0"/>
            </a:br>
            <a:r>
              <a:rPr lang="fr-FR" sz="1800" dirty="0"/>
              <a:t>(syndrome de lyse)</a:t>
            </a:r>
          </a:p>
          <a:p>
            <a:pPr lvl="2">
              <a:lnSpc>
                <a:spcPct val="110000"/>
              </a:lnSpc>
              <a:spcBef>
                <a:spcPts val="1800"/>
              </a:spcBef>
            </a:pPr>
            <a:r>
              <a:rPr lang="fr-FR" sz="1800" dirty="0"/>
              <a:t>Septicémie à Entérocoque faecalis </a:t>
            </a:r>
            <a:br>
              <a:rPr lang="fr-FR" sz="1800" dirty="0"/>
            </a:br>
            <a:r>
              <a:rPr lang="fr-FR" sz="1800" dirty="0"/>
              <a:t>et </a:t>
            </a:r>
            <a:r>
              <a:rPr lang="fr-FR" sz="1800" i="1" dirty="0"/>
              <a:t>E. Coli</a:t>
            </a:r>
          </a:p>
          <a:p>
            <a:pPr lvl="2">
              <a:lnSpc>
                <a:spcPct val="110000"/>
              </a:lnSpc>
              <a:spcBef>
                <a:spcPts val="1800"/>
              </a:spcBef>
            </a:pPr>
            <a:r>
              <a:rPr lang="fr-FR" sz="1800" dirty="0"/>
              <a:t>Cytolyse &gt;10 N</a:t>
            </a:r>
          </a:p>
          <a:p>
            <a:endParaRPr lang="fr-FR" dirty="0"/>
          </a:p>
        </p:txBody>
      </p:sp>
      <p:sp>
        <p:nvSpPr>
          <p:cNvPr id="21" name="Espace réservé du contenu 20">
            <a:extLst>
              <a:ext uri="{FF2B5EF4-FFF2-40B4-BE49-F238E27FC236}">
                <a16:creationId xmlns:a16="http://schemas.microsoft.com/office/drawing/2014/main" id="{F7347C04-4BEE-7C97-13E9-8E9F7DB4F468}"/>
              </a:ext>
            </a:extLst>
          </p:cNvPr>
          <p:cNvSpPr>
            <a:spLocks noGrp="1"/>
          </p:cNvSpPr>
          <p:nvPr>
            <p:ph idx="14"/>
          </p:nvPr>
        </p:nvSpPr>
        <p:spPr>
          <a:xfrm>
            <a:off x="6304546" y="1813372"/>
            <a:ext cx="5413454" cy="4363591"/>
          </a:xfrm>
        </p:spPr>
        <p:txBody>
          <a:bodyPr/>
          <a:lstStyle/>
          <a:p>
            <a:pPr lvl="1">
              <a:lnSpc>
                <a:spcPct val="110000"/>
              </a:lnSpc>
              <a:spcBef>
                <a:spcPts val="1800"/>
              </a:spcBef>
            </a:pPr>
            <a:r>
              <a:rPr lang="fr-FR" sz="1800" dirty="0"/>
              <a:t>Par la suite, meilleure tolérance des cures suivantes aux paliers 1 puis 2</a:t>
            </a:r>
          </a:p>
          <a:p>
            <a:pPr lvl="1">
              <a:lnSpc>
                <a:spcPct val="110000"/>
              </a:lnSpc>
              <a:spcBef>
                <a:spcPts val="1800"/>
              </a:spcBef>
            </a:pPr>
            <a:r>
              <a:rPr lang="fr-FR" sz="1800" dirty="0"/>
              <a:t>La clairance de la créatinine se normalise</a:t>
            </a:r>
          </a:p>
          <a:p>
            <a:pPr lvl="1">
              <a:lnSpc>
                <a:spcPct val="110000"/>
              </a:lnSpc>
              <a:spcBef>
                <a:spcPts val="1800"/>
              </a:spcBef>
            </a:pPr>
            <a:r>
              <a:rPr lang="fr-FR" sz="1800" dirty="0"/>
              <a:t>La patiente reçoit 4 IT</a:t>
            </a:r>
          </a:p>
        </p:txBody>
      </p:sp>
      <p:pic>
        <p:nvPicPr>
          <p:cNvPr id="3" name="L.Farnault - CC3 - Slide 9">
            <a:hlinkClick r:id="" action="ppaction://media"/>
            <a:extLst>
              <a:ext uri="{FF2B5EF4-FFF2-40B4-BE49-F238E27FC236}">
                <a16:creationId xmlns:a16="http://schemas.microsoft.com/office/drawing/2014/main" id="{48FF3381-165A-028A-75E0-9C73F9D80B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04028086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43B2F-7416-814B-3173-175B22D932B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5B1C030-8F19-D618-6192-658F7AA0B7E7}"/>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6FF1E941-7902-A9F3-A9C0-67A3B3DE3DE1}"/>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2DD8BE59-B285-A44D-9ECB-1902692611D2}"/>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D481C09F-88C4-C47A-2966-7E18DE403BF6}"/>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 post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6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1679A2FA-977D-2739-3CEB-CCD6137B77C7}"/>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2BFF168D-C641-0925-CEBA-1708D880C8EB}"/>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B0610B68-E4EB-9B7E-DEA9-F61BFC53D6C6}"/>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A7F1A96D-2AAC-F5CE-EC71-0DD280590E08}"/>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LPT non hodgkinien CD20-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499DB991-20D3-2DCA-85EC-A362182233C5}"/>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B223B8B4-572B-04FB-C1DD-D4496EF576CD}"/>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803CEABE-8578-9D10-0507-6F834029EECE}"/>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C429ADFB-CF51-3966-7A9F-9E168F0A2CA6}"/>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Stade IV pour LNH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plasmablastique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9E3BB735-A304-E901-1BA6-8356DF0CBE40}"/>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9F9D93F-E215-E47B-DC0E-E115845F429C}"/>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0A5C078-970D-10B1-0900-F5486AE56DC4}"/>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A7884C09-A4B3-92F0-9CF3-7E46160A6467}"/>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de greffon (pulmonaire)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1B03553D-02FB-549A-C392-44BBC22BB8C3}"/>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C04DF24F-6CC6-B8FD-2B80-A921AEFA178C}"/>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CC380E70-6B9B-8FAB-3B63-29D0A681C29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B1D129C5-34BD-213F-627C-354218636E7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722A64C2-9734-5E23-911B-1AF45441DA8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70A318B0-15F7-A719-5181-5F59CFF00C1C}"/>
              </a:ext>
            </a:extLst>
          </p:cNvPr>
          <p:cNvSpPr txBox="1"/>
          <p:nvPr/>
        </p:nvSpPr>
        <p:spPr>
          <a:xfrm>
            <a:off x="468000" y="6329711"/>
            <a:ext cx="770281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a:t>
            </a:r>
          </a:p>
        </p:txBody>
      </p:sp>
      <p:grpSp>
        <p:nvGrpSpPr>
          <p:cNvPr id="8" name="Groupe 7">
            <a:extLst>
              <a:ext uri="{FF2B5EF4-FFF2-40B4-BE49-F238E27FC236}">
                <a16:creationId xmlns:a16="http://schemas.microsoft.com/office/drawing/2014/main" id="{411DE839-9FC5-30D1-E12D-AE2D399FF14D}"/>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576402AE-43F7-5771-9991-A6C0F063FFB4}"/>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6A2020F6-5A22-DB76-8B0F-EB6558172599}"/>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F924D10-B1CC-7F93-E9FB-797C3F79C90B}"/>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E1E80C4A-DFB7-8629-A12C-D876FD093FFA}"/>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A306FA1F-B22F-67F6-D07E-E4D1ED195AB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2943860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4D6E9F-3FE4-BA30-2290-2FB5F6AD0552}"/>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6A6B21F-52C5-D046-D8CB-D1C7901328DC}"/>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A698A16F-0986-82E6-A136-8932B9AF4B0D}"/>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71D8B4F3-A16B-0E6A-7955-5A33EF5E21BA}"/>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A48E8EFC-497A-5D8F-7DE3-EBAC1AC1EB90}"/>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RC post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6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F7CD355-78F6-6567-403C-FF1B36E3803A}"/>
                  </a:ext>
                </a:extLst>
              </p:cNvPr>
              <p:cNvSpPr/>
              <p:nvPr/>
            </p:nvSpPr>
            <p:spPr>
              <a:xfrm>
                <a:off x="101918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B868074-3F1C-687C-6E16-77D454E19A07}"/>
                  </a:ext>
                </a:extLst>
              </p:cNvPr>
              <p:cNvSpPr/>
              <p:nvPr/>
            </p:nvSpPr>
            <p:spPr>
              <a:xfrm rot="10800000">
                <a:off x="166159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FEF6F0C7-AB56-E6A3-5C33-27B2AABD8F4D}"/>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336211A2-7C2F-B835-800F-A66724FA9E7E}"/>
                  </a:ext>
                </a:extLst>
              </p:cNvPr>
              <p:cNvSpPr/>
              <p:nvPr/>
            </p:nvSpPr>
            <p:spPr>
              <a:xfrm>
                <a:off x="33348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LPT non hodgkinien CD20-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03BFA2A-5F51-9690-A660-5A13557FA90A}"/>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CF405F1-C88C-067A-4C26-58A88CECE3F6}"/>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D49C8EB2-E023-BEF8-7B15-FE022891983A}"/>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58A29925-5CBD-90A5-3F2A-4550EFED66CE}"/>
                  </a:ext>
                </a:extLst>
              </p:cNvPr>
              <p:cNvSpPr/>
              <p:nvPr/>
            </p:nvSpPr>
            <p:spPr>
              <a:xfrm>
                <a:off x="62016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Stade IV pour LNH </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plasmablastique</a:t>
                </a: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A80982F-F254-63D3-7784-BFE63B971445}"/>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1004E7B-0D91-4B9B-929A-6F8B708CCEB3}"/>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43DFC07-E44E-2A1F-0881-F69EE4DA1F84}"/>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4EF412B1-48B4-E07B-5516-50210309833B}"/>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Type de greffon (pulmonaire)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9C798BA7-4626-3E78-D919-35CEC7680FF0}"/>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B9BC08D-676D-25AF-495E-F45361CB6D38}"/>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E5F2BB1C-7F5A-BF06-B8C2-508C6A38840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A0B08F57-E8C5-35A2-FAB2-4250CC6B29B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9BD3A0D7-E713-0583-4C92-908B910B871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8968CABF-C713-130C-A1CC-93612A74DA64}"/>
              </a:ext>
            </a:extLst>
          </p:cNvPr>
          <p:cNvSpPr txBox="1"/>
          <p:nvPr/>
        </p:nvSpPr>
        <p:spPr>
          <a:xfrm>
            <a:off x="468000" y="6329711"/>
            <a:ext cx="770281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a:t>
            </a:r>
          </a:p>
        </p:txBody>
      </p:sp>
      <p:grpSp>
        <p:nvGrpSpPr>
          <p:cNvPr id="8" name="Groupe 7">
            <a:extLst>
              <a:ext uri="{FF2B5EF4-FFF2-40B4-BE49-F238E27FC236}">
                <a16:creationId xmlns:a16="http://schemas.microsoft.com/office/drawing/2014/main" id="{75BFBDC5-F92D-96D9-278E-D855A27ED38F}"/>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4175479D-D02F-7259-7BDE-EB774FD7BAF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CADD23B6-1A65-C08E-9F14-FFEEBCF3FBA0}"/>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0A588315-A9CF-46E8-47B2-4A9CA3B894A7}"/>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9118398E-C5E3-C09E-1E52-16FA86E0CCB1}"/>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BB6B35BE-8F65-1032-3AFE-C3AEEE0E034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13977769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B8A9B-3122-DF8D-19BB-00CC79F6BBBA}"/>
            </a:ext>
          </a:extLst>
        </p:cNvPr>
        <p:cNvGrpSpPr/>
        <p:nvPr/>
      </p:nvGrpSpPr>
      <p:grpSpPr>
        <a:xfrm>
          <a:off x="0" y="0"/>
          <a:ext cx="0" cy="0"/>
          <a:chOff x="0" y="0"/>
          <a:chExt cx="0" cy="0"/>
        </a:xfrm>
      </p:grpSpPr>
      <p:sp>
        <p:nvSpPr>
          <p:cNvPr id="28" name="Espace réservé pour une image  27">
            <a:extLst>
              <a:ext uri="{FF2B5EF4-FFF2-40B4-BE49-F238E27FC236}">
                <a16:creationId xmlns:a16="http://schemas.microsoft.com/office/drawing/2014/main" id="{FE44AA4C-9872-F4F7-992D-87490EEDE539}"/>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899C57E4-1E45-CE26-7CAC-32BC4A328541}"/>
              </a:ext>
            </a:extLst>
          </p:cNvPr>
          <p:cNvSpPr txBox="1">
            <a:spLocks/>
          </p:cNvSpPr>
          <p:nvPr/>
        </p:nvSpPr>
        <p:spPr>
          <a:xfrm>
            <a:off x="1441633" y="1359508"/>
            <a:ext cx="9308733" cy="59870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p:txBody>
      </p:sp>
      <p:sp>
        <p:nvSpPr>
          <p:cNvPr id="37" name="Titre 1">
            <a:extLst>
              <a:ext uri="{FF2B5EF4-FFF2-40B4-BE49-F238E27FC236}">
                <a16:creationId xmlns:a16="http://schemas.microsoft.com/office/drawing/2014/main" id="{F5192BE2-F6B2-DB09-E6B0-A58A3926FCC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7B2EEE13-1C35-D63C-CA3B-EA55E79B9063}"/>
              </a:ext>
            </a:extLst>
          </p:cNvPr>
          <p:cNvSpPr txBox="1"/>
          <p:nvPr/>
        </p:nvSpPr>
        <p:spPr>
          <a:xfrm>
            <a:off x="468000" y="6329711"/>
            <a:ext cx="767676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Zimmermann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Transplantation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réduction de l’immunosuppression</a:t>
            </a:r>
          </a:p>
        </p:txBody>
      </p:sp>
      <p:grpSp>
        <p:nvGrpSpPr>
          <p:cNvPr id="8" name="Groupe 7">
            <a:extLst>
              <a:ext uri="{FF2B5EF4-FFF2-40B4-BE49-F238E27FC236}">
                <a16:creationId xmlns:a16="http://schemas.microsoft.com/office/drawing/2014/main" id="{C2DB6AF8-05DA-B736-1A0C-C83C131278A0}"/>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8D00F224-7D93-FA99-6EE1-A103225DF2E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4FB25A62-F6C2-50B0-C5CD-640832FD1C12}"/>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1B84801B-2808-6FC4-F93F-FBE70391990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704AF728-3501-7A2A-FE85-C93CC59E55F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0AA065B3-AE68-B2BE-3399-ED83A0151B1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4" name="Rounded Rectangle 52">
            <a:extLst>
              <a:ext uri="{FF2B5EF4-FFF2-40B4-BE49-F238E27FC236}">
                <a16:creationId xmlns:a16="http://schemas.microsoft.com/office/drawing/2014/main" id="{D9C7AC8F-9706-F613-4DAC-CEB9305A59C0}"/>
              </a:ext>
            </a:extLst>
          </p:cNvPr>
          <p:cNvSpPr/>
          <p:nvPr/>
        </p:nvSpPr>
        <p:spPr>
          <a:xfrm>
            <a:off x="2555511" y="915630"/>
            <a:ext cx="7080979"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Forme libre 35">
            <a:extLst>
              <a:ext uri="{FF2B5EF4-FFF2-40B4-BE49-F238E27FC236}">
                <a16:creationId xmlns:a16="http://schemas.microsoft.com/office/drawing/2014/main" id="{5C3C703F-E059-9E05-8A2B-1F786FEB83E1}"/>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2" name="Rectangle : coins arrondis 91">
            <a:extLst>
              <a:ext uri="{FF2B5EF4-FFF2-40B4-BE49-F238E27FC236}">
                <a16:creationId xmlns:a16="http://schemas.microsoft.com/office/drawing/2014/main" id="{0EEEE374-99DD-5211-5E73-5553BF65F962}"/>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 post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6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3" name="Rectangle : coins arrondis 92">
            <a:extLst>
              <a:ext uri="{FF2B5EF4-FFF2-40B4-BE49-F238E27FC236}">
                <a16:creationId xmlns:a16="http://schemas.microsoft.com/office/drawing/2014/main" id="{3E4B079B-A847-AFCA-43BA-9089691E7DD7}"/>
              </a:ext>
            </a:extLst>
          </p:cNvPr>
          <p:cNvSpPr/>
          <p:nvPr/>
        </p:nvSpPr>
        <p:spPr>
          <a:xfrm>
            <a:off x="1019183"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94" name="Triangle 93">
            <a:extLst>
              <a:ext uri="{FF2B5EF4-FFF2-40B4-BE49-F238E27FC236}">
                <a16:creationId xmlns:a16="http://schemas.microsoft.com/office/drawing/2014/main" id="{6EEEE1F4-2C14-8756-9CDA-120BDD2F519C}"/>
              </a:ext>
            </a:extLst>
          </p:cNvPr>
          <p:cNvSpPr/>
          <p:nvPr/>
        </p:nvSpPr>
        <p:spPr>
          <a:xfrm rot="10800000">
            <a:off x="1661592"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5404D458-5396-6C29-05C4-5E76E439B35E}"/>
              </a:ext>
            </a:extLst>
          </p:cNvPr>
          <p:cNvSpPr/>
          <p:nvPr/>
        </p:nvSpPr>
        <p:spPr>
          <a:xfrm>
            <a:off x="335568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LPT non hodgkinien CD20-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0" name="Rectangle : coins arrondis 89">
            <a:extLst>
              <a:ext uri="{FF2B5EF4-FFF2-40B4-BE49-F238E27FC236}">
                <a16:creationId xmlns:a16="http://schemas.microsoft.com/office/drawing/2014/main" id="{CF3CEF68-C236-B5CA-C81C-06458053F8D1}"/>
              </a:ext>
            </a:extLst>
          </p:cNvPr>
          <p:cNvSpPr/>
          <p:nvPr/>
        </p:nvSpPr>
        <p:spPr>
          <a:xfrm>
            <a:off x="390686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1" name="Triangle 90">
            <a:extLst>
              <a:ext uri="{FF2B5EF4-FFF2-40B4-BE49-F238E27FC236}">
                <a16:creationId xmlns:a16="http://schemas.microsoft.com/office/drawing/2014/main" id="{DBC80297-5F6D-9429-ECC9-89AA618CADF2}"/>
              </a:ext>
            </a:extLst>
          </p:cNvPr>
          <p:cNvSpPr/>
          <p:nvPr/>
        </p:nvSpPr>
        <p:spPr>
          <a:xfrm rot="10800000">
            <a:off x="454927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Rectangle : coins arrondis 85">
            <a:extLst>
              <a:ext uri="{FF2B5EF4-FFF2-40B4-BE49-F238E27FC236}">
                <a16:creationId xmlns:a16="http://schemas.microsoft.com/office/drawing/2014/main" id="{BA484E0B-E784-0230-5D4D-DFA08288F6D2}"/>
              </a:ext>
            </a:extLst>
          </p:cNvPr>
          <p:cNvSpPr/>
          <p:nvPr/>
        </p:nvSpPr>
        <p:spPr>
          <a:xfrm>
            <a:off x="6243362"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Stade IV pour LNH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plasmablastique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mauvais pronostic de LNH </a:t>
            </a:r>
            <a:r>
              <a:rPr kumimoji="0" lang="fr-FR" sz="15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plasmablastique</a:t>
            </a:r>
            <a:r>
              <a:rPr kumimoji="0" lang="fr-FR" sz="15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stade IV non VIH+ ou quand la RIS ne peut qu’être partielle (greffes cœur/poumons. </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7" name="Rectangle : coins arrondis 86">
            <a:extLst>
              <a:ext uri="{FF2B5EF4-FFF2-40B4-BE49-F238E27FC236}">
                <a16:creationId xmlns:a16="http://schemas.microsoft.com/office/drawing/2014/main" id="{92B0CA0C-F2C3-1F74-2A79-FEE3E2FCE37B}"/>
              </a:ext>
            </a:extLst>
          </p:cNvPr>
          <p:cNvSpPr/>
          <p:nvPr/>
        </p:nvSpPr>
        <p:spPr>
          <a:xfrm>
            <a:off x="6794545"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8" name="Triangle 87">
            <a:extLst>
              <a:ext uri="{FF2B5EF4-FFF2-40B4-BE49-F238E27FC236}">
                <a16:creationId xmlns:a16="http://schemas.microsoft.com/office/drawing/2014/main" id="{47921AEF-2C0C-B033-C264-E9F37EBA6AB2}"/>
              </a:ext>
            </a:extLst>
          </p:cNvPr>
          <p:cNvSpPr/>
          <p:nvPr/>
        </p:nvSpPr>
        <p:spPr>
          <a:xfrm rot="10800000">
            <a:off x="7436954"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3" name="Rectangle : coins arrondis 82">
            <a:extLst>
              <a:ext uri="{FF2B5EF4-FFF2-40B4-BE49-F238E27FC236}">
                <a16:creationId xmlns:a16="http://schemas.microsoft.com/office/drawing/2014/main" id="{4293773A-51F0-576F-A329-37A6D17C5ACE}"/>
              </a:ext>
            </a:extLst>
          </p:cNvPr>
          <p:cNvSpPr/>
          <p:nvPr/>
        </p:nvSpPr>
        <p:spPr>
          <a:xfrm>
            <a:off x="913104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de greffon (pulmonaire)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moindre amplitude de RIS et pas d’alternative de type dialyse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4" name="Rectangle : coins arrondis 83">
            <a:extLst>
              <a:ext uri="{FF2B5EF4-FFF2-40B4-BE49-F238E27FC236}">
                <a16:creationId xmlns:a16="http://schemas.microsoft.com/office/drawing/2014/main" id="{37E4D004-5EE5-BC4E-9B4D-A17B7ED3BA88}"/>
              </a:ext>
            </a:extLst>
          </p:cNvPr>
          <p:cNvSpPr/>
          <p:nvPr/>
        </p:nvSpPr>
        <p:spPr>
          <a:xfrm>
            <a:off x="968222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5" name="Triangle 84">
            <a:extLst>
              <a:ext uri="{FF2B5EF4-FFF2-40B4-BE49-F238E27FC236}">
                <a16:creationId xmlns:a16="http://schemas.microsoft.com/office/drawing/2014/main" id="{281709AD-A6FF-4BD4-71D2-5A841E170F23}"/>
              </a:ext>
            </a:extLst>
          </p:cNvPr>
          <p:cNvSpPr/>
          <p:nvPr/>
        </p:nvSpPr>
        <p:spPr>
          <a:xfrm rot="10800000">
            <a:off x="1032463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6B6B78F2-BA88-B592-2CE0-4608DA36C442}"/>
              </a:ext>
            </a:extLst>
          </p:cNvPr>
          <p:cNvGrpSpPr/>
          <p:nvPr/>
        </p:nvGrpSpPr>
        <p:grpSpPr>
          <a:xfrm>
            <a:off x="3208620" y="2727469"/>
            <a:ext cx="5775362" cy="3024937"/>
            <a:chOff x="3208620" y="3072416"/>
            <a:chExt cx="5775362" cy="2592000"/>
          </a:xfrm>
        </p:grpSpPr>
        <p:cxnSp>
          <p:nvCxnSpPr>
            <p:cNvPr id="60" name="Connecteur droit avec flèche 59">
              <a:extLst>
                <a:ext uri="{FF2B5EF4-FFF2-40B4-BE49-F238E27FC236}">
                  <a16:creationId xmlns:a16="http://schemas.microsoft.com/office/drawing/2014/main" id="{D0574DB1-57EB-CEA2-2F9D-8AC7D9925021}"/>
                </a:ext>
              </a:extLst>
            </p:cNvPr>
            <p:cNvCxnSpPr/>
            <p:nvPr/>
          </p:nvCxnSpPr>
          <p:spPr>
            <a:xfrm>
              <a:off x="3208620"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5" name="Connecteur droit avec flèche 94">
              <a:extLst>
                <a:ext uri="{FF2B5EF4-FFF2-40B4-BE49-F238E27FC236}">
                  <a16:creationId xmlns:a16="http://schemas.microsoft.com/office/drawing/2014/main" id="{38CD55AA-20BA-EC2B-7A17-BFABB6F75EC6}"/>
                </a:ext>
              </a:extLst>
            </p:cNvPr>
            <p:cNvCxnSpPr/>
            <p:nvPr/>
          </p:nvCxnSpPr>
          <p:spPr>
            <a:xfrm>
              <a:off x="6096301"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6" name="Connecteur droit avec flèche 95">
              <a:extLst>
                <a:ext uri="{FF2B5EF4-FFF2-40B4-BE49-F238E27FC236}">
                  <a16:creationId xmlns:a16="http://schemas.microsoft.com/office/drawing/2014/main" id="{8360F3CA-D7D8-AA0E-49B3-D6ACDF0D9774}"/>
                </a:ext>
              </a:extLst>
            </p:cNvPr>
            <p:cNvCxnSpPr/>
            <p:nvPr/>
          </p:nvCxnSpPr>
          <p:spPr>
            <a:xfrm>
              <a:off x="8983982"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 name="Rectangle : coins arrondis 5">
            <a:extLst>
              <a:ext uri="{FF2B5EF4-FFF2-40B4-BE49-F238E27FC236}">
                <a16:creationId xmlns:a16="http://schemas.microsoft.com/office/drawing/2014/main" id="{7BB9B806-D271-5259-7349-E6C85E1A8693}"/>
              </a:ext>
            </a:extLst>
          </p:cNvPr>
          <p:cNvSpPr/>
          <p:nvPr/>
        </p:nvSpPr>
        <p:spPr>
          <a:xfrm>
            <a:off x="1423382" y="4150444"/>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21CFE5D2-DE41-EAA2-1A73-DDE0B2519DB8}"/>
              </a:ext>
            </a:extLst>
          </p:cNvPr>
          <p:cNvSpPr/>
          <p:nvPr/>
        </p:nvSpPr>
        <p:spPr>
          <a:xfrm>
            <a:off x="4311063" y="4150444"/>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411B5FD4-AB88-F522-E7D7-5E30F34FC3E2}"/>
              </a:ext>
            </a:extLst>
          </p:cNvPr>
          <p:cNvSpPr/>
          <p:nvPr/>
        </p:nvSpPr>
        <p:spPr>
          <a:xfrm>
            <a:off x="7198744" y="4150444"/>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68BC6E13-F517-62C2-6983-D153ED64813D}"/>
              </a:ext>
            </a:extLst>
          </p:cNvPr>
          <p:cNvSpPr/>
          <p:nvPr/>
        </p:nvSpPr>
        <p:spPr>
          <a:xfrm>
            <a:off x="10086423" y="4150444"/>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 name="L.Farnault - CC3 - Slide 12">
            <a:hlinkClick r:id="" action="ppaction://media"/>
            <a:extLst>
              <a:ext uri="{FF2B5EF4-FFF2-40B4-BE49-F238E27FC236}">
                <a16:creationId xmlns:a16="http://schemas.microsoft.com/office/drawing/2014/main" id="{73504D3F-25C1-C52C-6B69-E043640C56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7026"/>
            <a:ext cx="468000" cy="468000"/>
          </a:xfrm>
          <a:prstGeom prst="rect">
            <a:avLst/>
          </a:prstGeom>
        </p:spPr>
      </p:pic>
    </p:spTree>
    <p:extLst>
      <p:ext uri="{BB962C8B-B14F-4D97-AF65-F5344CB8AC3E}">
        <p14:creationId xmlns:p14="http://schemas.microsoft.com/office/powerpoint/2010/main" val="154869382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91EB3-EBDF-671D-1CCF-A4F20BCA9D5A}"/>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A5F0807-20CE-0E16-FBF8-B310BB5B9AB5}"/>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3DD47CB6-A829-BBDD-46F2-6C0C20BE60C7}"/>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78101484-71DE-DBA9-03A7-21D4E82FC75A}"/>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36AEA302-B430-B483-A4DC-9FF0C8AF7ECD}"/>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traitement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CTL anti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si rechute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73525C4-3A4A-B801-5BFA-1F8F92B0DD8C}"/>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2E835AE-DECF-7E1B-9562-9438501E0E9A}"/>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3EA66CAC-A393-2B0D-1409-6B10CA33B049}"/>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D8DB708C-F978-1AE4-12D4-A12ABECB2EE3}"/>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Ne pas reprendre ses immunosuppresseurs post traitement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C2980E3C-317B-ACB4-6713-4DC48C40ACB7}"/>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0AB2570-9FCD-3DC9-7536-4D91B6F25FE7}"/>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C1A08B25-91A6-4B24-F84F-2D46AF76BFD3}"/>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1FFBAEFA-DC59-50A1-A8CE-372909C2EA0F}"/>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entretien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lénalidomide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12D9452E-8FFB-E468-8C68-BF3EF083DEA7}"/>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2E086B87-3E87-EADF-7EDB-F9A94A624FE6}"/>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22C561A7-E827-8B97-1794-7C28365C09BB}"/>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7F1F15B9-DBE0-1ABF-5583-2CED2DD1AF06}"/>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intensification type BEAM et autogreffe de CSP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B84B5765-9B8B-2A8A-D2CE-BD4F80E20D94}"/>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69CFB48-2867-E717-9FC8-1A7B7B24066C}"/>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D1E91EAC-9E9C-9F0F-9AA8-BC31EB78ED4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6DE4529-928A-D0B7-D9C4-025DD44D4EF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La patiente qui a traversé toutes ces épreuves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présente un score OMS à 1 insiste sur le fait qu’elle veut absolument tout faire pour guérir. Que pouvez-vous lui proposer ?</a:t>
            </a:r>
          </a:p>
        </p:txBody>
      </p:sp>
      <p:sp>
        <p:nvSpPr>
          <p:cNvPr id="37" name="Titre 1">
            <a:extLst>
              <a:ext uri="{FF2B5EF4-FFF2-40B4-BE49-F238E27FC236}">
                <a16:creationId xmlns:a16="http://schemas.microsoft.com/office/drawing/2014/main" id="{1DED7B1B-E00B-5ED9-25B2-CCB4D84908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D9FF7702-9936-DE07-CFC5-1703FD25518F}"/>
              </a:ext>
            </a:extLst>
          </p:cNvPr>
          <p:cNvSpPr txBox="1"/>
          <p:nvPr/>
        </p:nvSpPr>
        <p:spPr>
          <a:xfrm>
            <a:off x="468000" y="6329711"/>
            <a:ext cx="717532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 souche périphérique</a:t>
            </a:r>
          </a:p>
        </p:txBody>
      </p:sp>
      <p:grpSp>
        <p:nvGrpSpPr>
          <p:cNvPr id="8" name="Groupe 7">
            <a:extLst>
              <a:ext uri="{FF2B5EF4-FFF2-40B4-BE49-F238E27FC236}">
                <a16:creationId xmlns:a16="http://schemas.microsoft.com/office/drawing/2014/main" id="{A3078A53-A213-780F-713A-93BD1D26E6F0}"/>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AE8104A7-D6AB-F775-7C7F-37D35D3500C5}"/>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FB4E26B9-5AE3-4E40-7487-E2A0514FE374}"/>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49786BF5-AE52-EE77-38FE-E0D99CB28F33}"/>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1D074DFC-316A-53BC-F5D6-4AD1B255B336}"/>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E74E4186-6BF5-EFF1-585C-4E4241B397B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32582278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F4765-EF5D-CEF1-3A26-BDA9985756D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214FFA0E-42C3-2F79-2E66-10C7B64CB5DD}"/>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C10C20BF-BCBF-909E-F995-AE6102607BDA}"/>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88C76DE5-11BA-B737-CB0B-9C41F94BA8A8}"/>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B17E93C7-F9EC-57F8-C2E5-01608FEAD7F5}"/>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 traitement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par CTL anti EBV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si rechute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5FAFD47-93DF-BC96-EAF2-BA08349F028A}"/>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D7E12BE-6FC8-5E0C-9F46-D7DDEAA8EED4}"/>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60782C2D-A3F4-0A86-1EC6-EA16CE1E2360}"/>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D5C4A94F-DEA7-E661-5E41-2DCAF1BB5C44}"/>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Ne pas reprendre ses immunosuppresseurs post traitement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74DEAF2B-A8E9-4E6A-1A19-8F8499C55BC3}"/>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4709720-51C7-57FB-55D0-FE8452384A2F}"/>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0144D7D-BF41-EA8D-C685-388659DA6720}"/>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E5AE2285-61FF-9E40-B8AA-F2CB46721C80}"/>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 entretien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par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lénalidomide</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8D098291-CB69-00E4-764C-960D7300436D}"/>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FD76EB4-1D7F-C69A-6DE4-4EE86F59ABDE}"/>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6EE386CE-4BB8-47FD-339F-E196FCA66948}"/>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1E0117BD-F720-C411-0815-7C8A0ACF1DCF}"/>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intensification type BEAM et autogreffe de CSP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F4734A1B-B9DE-B9FF-461A-740289C26A18}"/>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63DD145A-6F81-8A45-E434-0516E09372FA}"/>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473FFE74-5BE3-E1E7-3850-D7E617D52A7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2C09BC62-963A-5E2E-90CF-285D7DAB3AB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La patiente qui a traversé toutes ces épreuves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présente un score OMS à 1 insiste sur le fait qu’elle veut absolument tout faire pour guérir. Que pouvez-vous lui proposer ?</a:t>
            </a:r>
          </a:p>
        </p:txBody>
      </p:sp>
      <p:sp>
        <p:nvSpPr>
          <p:cNvPr id="37" name="Titre 1">
            <a:extLst>
              <a:ext uri="{FF2B5EF4-FFF2-40B4-BE49-F238E27FC236}">
                <a16:creationId xmlns:a16="http://schemas.microsoft.com/office/drawing/2014/main" id="{C113E170-87E1-7E2D-1300-507803E038C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688F865B-1E83-FEFB-23BC-2BB65D627277}"/>
              </a:ext>
            </a:extLst>
          </p:cNvPr>
          <p:cNvSpPr txBox="1"/>
          <p:nvPr/>
        </p:nvSpPr>
        <p:spPr>
          <a:xfrm>
            <a:off x="468000" y="6329711"/>
            <a:ext cx="717532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 souche périphérique</a:t>
            </a:r>
          </a:p>
        </p:txBody>
      </p:sp>
      <p:grpSp>
        <p:nvGrpSpPr>
          <p:cNvPr id="8" name="Groupe 7">
            <a:extLst>
              <a:ext uri="{FF2B5EF4-FFF2-40B4-BE49-F238E27FC236}">
                <a16:creationId xmlns:a16="http://schemas.microsoft.com/office/drawing/2014/main" id="{1F0F4B1B-E243-E93D-FCBC-915369FEC173}"/>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913F6A25-38EA-926F-E85A-8C57299A0CB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3B1E8286-E489-EAAF-7BEF-BEEF47FC76ED}"/>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1C897318-C0B6-D23B-F035-A00E3F76C15B}"/>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E7F1F068-6C4D-0068-9004-6562226066F4}"/>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E8D719A7-168B-EB04-4180-FB4233508C8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9639129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69133-0A43-4728-8FFF-AB2688847725}"/>
            </a:ext>
          </a:extLst>
        </p:cNvPr>
        <p:cNvGrpSpPr/>
        <p:nvPr/>
      </p:nvGrpSpPr>
      <p:grpSpPr>
        <a:xfrm>
          <a:off x="0" y="0"/>
          <a:ext cx="0" cy="0"/>
          <a:chOff x="0" y="0"/>
          <a:chExt cx="0" cy="0"/>
        </a:xfrm>
      </p:grpSpPr>
      <p:sp>
        <p:nvSpPr>
          <p:cNvPr id="19" name="Forme libre 18">
            <a:extLst>
              <a:ext uri="{FF2B5EF4-FFF2-40B4-BE49-F238E27FC236}">
                <a16:creationId xmlns:a16="http://schemas.microsoft.com/office/drawing/2014/main" id="{DBCAF2B5-52FC-9AC4-8F58-9F3B861B99DE}"/>
              </a:ext>
            </a:extLst>
          </p:cNvPr>
          <p:cNvSpPr/>
          <p:nvPr/>
        </p:nvSpPr>
        <p:spPr>
          <a:xfrm>
            <a:off x="0" y="2342711"/>
            <a:ext cx="12192000" cy="3715187"/>
          </a:xfrm>
          <a:custGeom>
            <a:avLst/>
            <a:gdLst>
              <a:gd name="connsiteX0" fmla="*/ 5857877 w 12192000"/>
              <a:gd name="connsiteY0" fmla="*/ 0 h 3715187"/>
              <a:gd name="connsiteX1" fmla="*/ 6092825 w 12192000"/>
              <a:gd name="connsiteY1" fmla="*/ 195714 h 3715187"/>
              <a:gd name="connsiteX2" fmla="*/ 6330951 w 12192000"/>
              <a:gd name="connsiteY2" fmla="*/ 2921 h 3715187"/>
              <a:gd name="connsiteX3" fmla="*/ 12192000 w 12192000"/>
              <a:gd name="connsiteY3" fmla="*/ 1954 h 3715187"/>
              <a:gd name="connsiteX4" fmla="*/ 12192000 w 12192000"/>
              <a:gd name="connsiteY4" fmla="*/ 364811 h 3715187"/>
              <a:gd name="connsiteX5" fmla="*/ 12192000 w 12192000"/>
              <a:gd name="connsiteY5" fmla="*/ 641247 h 3715187"/>
              <a:gd name="connsiteX6" fmla="*/ 12192000 w 12192000"/>
              <a:gd name="connsiteY6" fmla="*/ 3073940 h 3715187"/>
              <a:gd name="connsiteX7" fmla="*/ 12192000 w 12192000"/>
              <a:gd name="connsiteY7" fmla="*/ 3715187 h 3715187"/>
              <a:gd name="connsiteX8" fmla="*/ 0 w 12192000"/>
              <a:gd name="connsiteY8" fmla="*/ 3715187 h 3715187"/>
              <a:gd name="connsiteX9" fmla="*/ 0 w 12192000"/>
              <a:gd name="connsiteY9" fmla="*/ 3073940 h 3715187"/>
              <a:gd name="connsiteX10" fmla="*/ 0 w 12192000"/>
              <a:gd name="connsiteY10" fmla="*/ 641247 h 3715187"/>
              <a:gd name="connsiteX11" fmla="*/ 0 w 12192000"/>
              <a:gd name="connsiteY11" fmla="*/ 364811 h 3715187"/>
              <a:gd name="connsiteX12" fmla="*/ 0 w 12192000"/>
              <a:gd name="connsiteY12" fmla="*/ 1954 h 3715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3715187">
                <a:moveTo>
                  <a:pt x="5857877" y="0"/>
                </a:moveTo>
                <a:lnTo>
                  <a:pt x="6092825" y="195714"/>
                </a:lnTo>
                <a:lnTo>
                  <a:pt x="6330951" y="2921"/>
                </a:lnTo>
                <a:lnTo>
                  <a:pt x="12192000" y="1954"/>
                </a:lnTo>
                <a:lnTo>
                  <a:pt x="12192000" y="364811"/>
                </a:lnTo>
                <a:lnTo>
                  <a:pt x="12192000" y="641247"/>
                </a:lnTo>
                <a:lnTo>
                  <a:pt x="12192000" y="3073940"/>
                </a:lnTo>
                <a:lnTo>
                  <a:pt x="12192000" y="3715187"/>
                </a:lnTo>
                <a:lnTo>
                  <a:pt x="0" y="3715187"/>
                </a:lnTo>
                <a:lnTo>
                  <a:pt x="0" y="3073940"/>
                </a:lnTo>
                <a:lnTo>
                  <a:pt x="0" y="64124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8" name="Espace réservé pour une image  27">
            <a:extLst>
              <a:ext uri="{FF2B5EF4-FFF2-40B4-BE49-F238E27FC236}">
                <a16:creationId xmlns:a16="http://schemas.microsoft.com/office/drawing/2014/main" id="{02C69AA7-7D5D-CDE3-D723-21512D66D45E}"/>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26E4A795-7D67-D9DA-C7CE-29409E307952}"/>
              </a:ext>
            </a:extLst>
          </p:cNvPr>
          <p:cNvSpPr txBox="1">
            <a:spLocks/>
          </p:cNvSpPr>
          <p:nvPr/>
        </p:nvSpPr>
        <p:spPr>
          <a:xfrm>
            <a:off x="1441633" y="1649946"/>
            <a:ext cx="9308733" cy="59870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5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La patiente qui a traversé toutes ces épreuves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présente un score OMS à 1 insiste sur le fait qu’elle veut absolument tout faire pour guérir. Que pouvez-vous lui proposer ?</a:t>
            </a:r>
          </a:p>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D8959521-4FAA-BD59-DB39-E13DC7A7B3E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78A7C4E4-6D8D-44FA-7460-97D4D2695B6B}"/>
              </a:ext>
            </a:extLst>
          </p:cNvPr>
          <p:cNvSpPr txBox="1"/>
          <p:nvPr/>
        </p:nvSpPr>
        <p:spPr>
          <a:xfrm>
            <a:off x="468000" y="6329711"/>
            <a:ext cx="758171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 souche périphérique </a:t>
            </a:r>
          </a:p>
        </p:txBody>
      </p:sp>
      <p:sp>
        <p:nvSpPr>
          <p:cNvPr id="34" name="Rounded Rectangle 52">
            <a:extLst>
              <a:ext uri="{FF2B5EF4-FFF2-40B4-BE49-F238E27FC236}">
                <a16:creationId xmlns:a16="http://schemas.microsoft.com/office/drawing/2014/main" id="{EAF90E2F-2990-66B8-CE58-9CF4C9AAD005}"/>
              </a:ext>
            </a:extLst>
          </p:cNvPr>
          <p:cNvSpPr/>
          <p:nvPr/>
        </p:nvSpPr>
        <p:spPr>
          <a:xfrm>
            <a:off x="2555511" y="915630"/>
            <a:ext cx="7080979"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2" name="Rectangle : coins arrondis 91">
            <a:extLst>
              <a:ext uri="{FF2B5EF4-FFF2-40B4-BE49-F238E27FC236}">
                <a16:creationId xmlns:a16="http://schemas.microsoft.com/office/drawing/2014/main" id="{C04F9D98-8A9A-698E-EDA1-DD49677C8219}"/>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traitement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CTL anti EBV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si rechute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Indication du </a:t>
            </a:r>
            <a:r>
              <a:rPr kumimoji="0" lang="fr-FR" sz="1200" b="1"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tabelecleucel</a:t>
            </a:r>
            <a:r>
              <a:rPr kumimoji="0" lang="fr-FR" sz="12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pour les rechutes des LPT EBV+ qu’ils soient ou non CD20- </a:t>
            </a: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(et en 1</a:t>
            </a:r>
            <a:r>
              <a:rPr kumimoji="0" lang="fr-FR" sz="1200" b="0" i="1" u="none" strike="noStrike" kern="1200" cap="none" spc="0" normalizeH="0" baseline="30000" noProof="0" dirty="0">
                <a:ln>
                  <a:noFill/>
                </a:ln>
                <a:solidFill>
                  <a:srgbClr val="D90075"/>
                </a:solidFill>
                <a:effectLst/>
                <a:uLnTx/>
                <a:uFillTx/>
                <a:latin typeface="Century Gothic" panose="020B0502020202020204" pitchFamily="34" charset="0"/>
                <a:ea typeface="+mn-ea"/>
                <a:cs typeface="Arial" panose="020B0604020202020204" pitchFamily="34" charset="0"/>
              </a:rPr>
              <a:t>re</a:t>
            </a: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ligne post Rituximab si non candidats à une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(Mais non disponible au moment du cas clinique)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3" name="Rectangle : coins arrondis 92">
            <a:extLst>
              <a:ext uri="{FF2B5EF4-FFF2-40B4-BE49-F238E27FC236}">
                <a16:creationId xmlns:a16="http://schemas.microsoft.com/office/drawing/2014/main" id="{04AF40F5-0008-8B7D-DD4C-E2377792669A}"/>
              </a:ext>
            </a:extLst>
          </p:cNvPr>
          <p:cNvSpPr/>
          <p:nvPr/>
        </p:nvSpPr>
        <p:spPr>
          <a:xfrm>
            <a:off x="1019183"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4" name="Triangle 93">
            <a:extLst>
              <a:ext uri="{FF2B5EF4-FFF2-40B4-BE49-F238E27FC236}">
                <a16:creationId xmlns:a16="http://schemas.microsoft.com/office/drawing/2014/main" id="{DFF91242-8F2E-6D61-2AC4-05C724EAC058}"/>
              </a:ext>
            </a:extLst>
          </p:cNvPr>
          <p:cNvSpPr/>
          <p:nvPr/>
        </p:nvSpPr>
        <p:spPr>
          <a:xfrm rot="10800000">
            <a:off x="1661592"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54567C90-1D52-AC83-A5E0-10DBC22E4526}"/>
              </a:ext>
            </a:extLst>
          </p:cNvPr>
          <p:cNvSpPr/>
          <p:nvPr/>
        </p:nvSpPr>
        <p:spPr>
          <a:xfrm>
            <a:off x="335568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Ne pas reprendre ses immunosuppresseurs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post traitement</a:t>
            </a:r>
          </a:p>
          <a:p>
            <a:pPr marL="9525" marR="0" lvl="1" indent="0" algn="ctr" defTabSz="914400" rtl="0" eaLnBrk="1" fontAlgn="auto" latinLnBrk="0" hangingPunct="1">
              <a:lnSpc>
                <a:spcPct val="100000"/>
              </a:lnSpc>
              <a:spcBef>
                <a:spcPts val="0"/>
              </a:spcBef>
              <a:spcAft>
                <a:spcPts val="2400"/>
              </a:spcAft>
              <a:buClrTx/>
              <a:buSzTx/>
              <a:buFontTx/>
              <a:buNone/>
              <a:tabLst/>
              <a:defRPr/>
            </a:pPr>
            <a:r>
              <a:rPr kumimoji="0" lang="fr-FR" sz="12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Car transplanté pulmonaire. </a:t>
            </a:r>
            <a:br>
              <a:rPr kumimoji="0" lang="fr-FR" sz="12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br>
            <a:r>
              <a:rPr kumimoji="0" lang="fr-FR" sz="12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RIS prudente post LPT</a:t>
            </a:r>
          </a:p>
          <a:p>
            <a:pPr marL="9525" marR="0" lvl="1" indent="0" algn="ctr" defTabSz="914400" rtl="0" eaLnBrk="1" fontAlgn="auto" latinLnBrk="0" hangingPunct="1">
              <a:lnSpc>
                <a:spcPct val="100000"/>
              </a:lnSpc>
              <a:spcBef>
                <a:spcPts val="0"/>
              </a:spcBef>
              <a:spcAft>
                <a:spcPts val="24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0" name="Rectangle : coins arrondis 89">
            <a:extLst>
              <a:ext uri="{FF2B5EF4-FFF2-40B4-BE49-F238E27FC236}">
                <a16:creationId xmlns:a16="http://schemas.microsoft.com/office/drawing/2014/main" id="{2654AD22-39D6-54A4-50BD-2ECCA3AA6D36}"/>
              </a:ext>
            </a:extLst>
          </p:cNvPr>
          <p:cNvSpPr/>
          <p:nvPr/>
        </p:nvSpPr>
        <p:spPr>
          <a:xfrm>
            <a:off x="3906864"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91" name="Triangle 90">
            <a:extLst>
              <a:ext uri="{FF2B5EF4-FFF2-40B4-BE49-F238E27FC236}">
                <a16:creationId xmlns:a16="http://schemas.microsoft.com/office/drawing/2014/main" id="{F401E010-671C-AA9F-6A1A-35A0D04B9288}"/>
              </a:ext>
            </a:extLst>
          </p:cNvPr>
          <p:cNvSpPr/>
          <p:nvPr/>
        </p:nvSpPr>
        <p:spPr>
          <a:xfrm rot="10800000">
            <a:off x="4549273"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Rectangle : coins arrondis 85">
            <a:extLst>
              <a:ext uri="{FF2B5EF4-FFF2-40B4-BE49-F238E27FC236}">
                <a16:creationId xmlns:a16="http://schemas.microsoft.com/office/drawing/2014/main" id="{20DA8BED-CBD9-3124-14F2-69CCCEEFDCD9}"/>
              </a:ext>
            </a:extLst>
          </p:cNvPr>
          <p:cNvSpPr/>
          <p:nvPr/>
        </p:nvSpPr>
        <p:spPr>
          <a:xfrm>
            <a:off x="6243362"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entretien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lénalidomide</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2400"/>
              </a:spcAft>
              <a:buClrTx/>
              <a:buSzTx/>
              <a:buFontTx/>
              <a:buNone/>
              <a:tabLst/>
              <a:defRPr/>
            </a:pPr>
            <a:r>
              <a:rPr kumimoji="0" lang="fr-FR" sz="1200" b="1"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Risque élevé de rejet </a:t>
            </a:r>
            <a:br>
              <a:rPr kumimoji="0" lang="fr-FR" sz="1200" b="1"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br>
            <a:r>
              <a:rPr kumimoji="0" lang="fr-FR" sz="1200" b="1"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sous IMID ++</a:t>
            </a:r>
          </a:p>
        </p:txBody>
      </p:sp>
      <p:sp>
        <p:nvSpPr>
          <p:cNvPr id="87" name="Rectangle : coins arrondis 86">
            <a:extLst>
              <a:ext uri="{FF2B5EF4-FFF2-40B4-BE49-F238E27FC236}">
                <a16:creationId xmlns:a16="http://schemas.microsoft.com/office/drawing/2014/main" id="{EC30030C-FB84-7D03-571F-981BF8841216}"/>
              </a:ext>
            </a:extLst>
          </p:cNvPr>
          <p:cNvSpPr/>
          <p:nvPr/>
        </p:nvSpPr>
        <p:spPr>
          <a:xfrm>
            <a:off x="6794545"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88" name="Triangle 87">
            <a:extLst>
              <a:ext uri="{FF2B5EF4-FFF2-40B4-BE49-F238E27FC236}">
                <a16:creationId xmlns:a16="http://schemas.microsoft.com/office/drawing/2014/main" id="{D7433A8F-3DAA-8C62-418B-078AA4099927}"/>
              </a:ext>
            </a:extLst>
          </p:cNvPr>
          <p:cNvSpPr/>
          <p:nvPr/>
        </p:nvSpPr>
        <p:spPr>
          <a:xfrm rot="10800000">
            <a:off x="7436954"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3" name="Rectangle : coins arrondis 82">
            <a:extLst>
              <a:ext uri="{FF2B5EF4-FFF2-40B4-BE49-F238E27FC236}">
                <a16:creationId xmlns:a16="http://schemas.microsoft.com/office/drawing/2014/main" id="{5F0CB909-00FB-C91F-6816-ED26B60DBE61}"/>
              </a:ext>
            </a:extLst>
          </p:cNvPr>
          <p:cNvSpPr/>
          <p:nvPr/>
        </p:nvSpPr>
        <p:spPr>
          <a:xfrm>
            <a:off x="913104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intensification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BEAM et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autogreffe de CSP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Faisabilité des autogreffes chez les patients transplantés </a:t>
            </a:r>
            <a:endPar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4" name="Rectangle : coins arrondis 83">
            <a:extLst>
              <a:ext uri="{FF2B5EF4-FFF2-40B4-BE49-F238E27FC236}">
                <a16:creationId xmlns:a16="http://schemas.microsoft.com/office/drawing/2014/main" id="{B04924A3-CF05-A01D-6211-6ADB8F2F71C4}"/>
              </a:ext>
            </a:extLst>
          </p:cNvPr>
          <p:cNvSpPr/>
          <p:nvPr/>
        </p:nvSpPr>
        <p:spPr>
          <a:xfrm>
            <a:off x="968222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5" name="Triangle 84">
            <a:extLst>
              <a:ext uri="{FF2B5EF4-FFF2-40B4-BE49-F238E27FC236}">
                <a16:creationId xmlns:a16="http://schemas.microsoft.com/office/drawing/2014/main" id="{3DE1110C-B814-40B8-EF85-6FE90D07717B}"/>
              </a:ext>
            </a:extLst>
          </p:cNvPr>
          <p:cNvSpPr/>
          <p:nvPr/>
        </p:nvSpPr>
        <p:spPr>
          <a:xfrm rot="10800000">
            <a:off x="1032463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CE73A998-E6B5-8770-9FBC-F61A5E55BF0C}"/>
              </a:ext>
            </a:extLst>
          </p:cNvPr>
          <p:cNvGrpSpPr/>
          <p:nvPr/>
        </p:nvGrpSpPr>
        <p:grpSpPr>
          <a:xfrm>
            <a:off x="3208620" y="2727468"/>
            <a:ext cx="5775362" cy="3060000"/>
            <a:chOff x="3208620" y="3072416"/>
            <a:chExt cx="5775362" cy="2592000"/>
          </a:xfrm>
        </p:grpSpPr>
        <p:cxnSp>
          <p:nvCxnSpPr>
            <p:cNvPr id="60" name="Connecteur droit avec flèche 59">
              <a:extLst>
                <a:ext uri="{FF2B5EF4-FFF2-40B4-BE49-F238E27FC236}">
                  <a16:creationId xmlns:a16="http://schemas.microsoft.com/office/drawing/2014/main" id="{D50B8C74-A0AC-801E-0F32-27BB09598997}"/>
                </a:ext>
              </a:extLst>
            </p:cNvPr>
            <p:cNvCxnSpPr/>
            <p:nvPr/>
          </p:nvCxnSpPr>
          <p:spPr>
            <a:xfrm>
              <a:off x="3208620"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5" name="Connecteur droit avec flèche 94">
              <a:extLst>
                <a:ext uri="{FF2B5EF4-FFF2-40B4-BE49-F238E27FC236}">
                  <a16:creationId xmlns:a16="http://schemas.microsoft.com/office/drawing/2014/main" id="{AA4DABD8-4A5A-A735-CECB-5AE0876D7F8F}"/>
                </a:ext>
              </a:extLst>
            </p:cNvPr>
            <p:cNvCxnSpPr/>
            <p:nvPr/>
          </p:nvCxnSpPr>
          <p:spPr>
            <a:xfrm>
              <a:off x="6096301"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6" name="Connecteur droit avec flèche 95">
              <a:extLst>
                <a:ext uri="{FF2B5EF4-FFF2-40B4-BE49-F238E27FC236}">
                  <a16:creationId xmlns:a16="http://schemas.microsoft.com/office/drawing/2014/main" id="{8BC8A901-4ABA-6263-98EC-3D4BF7CC78DB}"/>
                </a:ext>
              </a:extLst>
            </p:cNvPr>
            <p:cNvCxnSpPr/>
            <p:nvPr/>
          </p:nvCxnSpPr>
          <p:spPr>
            <a:xfrm>
              <a:off x="8983982"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 name="Rectangle : coins arrondis 5">
            <a:extLst>
              <a:ext uri="{FF2B5EF4-FFF2-40B4-BE49-F238E27FC236}">
                <a16:creationId xmlns:a16="http://schemas.microsoft.com/office/drawing/2014/main" id="{FE255BD9-8160-E4E7-39AB-E00EBB1E9618}"/>
              </a:ext>
            </a:extLst>
          </p:cNvPr>
          <p:cNvSpPr/>
          <p:nvPr/>
        </p:nvSpPr>
        <p:spPr>
          <a:xfrm>
            <a:off x="1423382" y="4217919"/>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50F17B19-E85D-1C04-3A30-BFE8D85F2EBE}"/>
              </a:ext>
            </a:extLst>
          </p:cNvPr>
          <p:cNvSpPr/>
          <p:nvPr/>
        </p:nvSpPr>
        <p:spPr>
          <a:xfrm>
            <a:off x="4311063" y="4217919"/>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E21AACB2-E8BB-9C1B-A554-13C4517DE7FD}"/>
              </a:ext>
            </a:extLst>
          </p:cNvPr>
          <p:cNvSpPr/>
          <p:nvPr/>
        </p:nvSpPr>
        <p:spPr>
          <a:xfrm>
            <a:off x="7198744" y="4217919"/>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6EAC7080-70B5-0B62-DAA5-0FAF27D147E7}"/>
              </a:ext>
            </a:extLst>
          </p:cNvPr>
          <p:cNvSpPr/>
          <p:nvPr/>
        </p:nvSpPr>
        <p:spPr>
          <a:xfrm>
            <a:off x="10086423" y="4217919"/>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20" name="Groupe 19">
            <a:extLst>
              <a:ext uri="{FF2B5EF4-FFF2-40B4-BE49-F238E27FC236}">
                <a16:creationId xmlns:a16="http://schemas.microsoft.com/office/drawing/2014/main" id="{C522ACA5-DBD1-EC57-0309-3001819ED39C}"/>
              </a:ext>
            </a:extLst>
          </p:cNvPr>
          <p:cNvGrpSpPr/>
          <p:nvPr/>
        </p:nvGrpSpPr>
        <p:grpSpPr>
          <a:xfrm>
            <a:off x="-1" y="0"/>
            <a:ext cx="12192001" cy="213160"/>
            <a:chOff x="-1" y="0"/>
            <a:chExt cx="12192001" cy="213160"/>
          </a:xfrm>
        </p:grpSpPr>
        <p:sp>
          <p:nvSpPr>
            <p:cNvPr id="21" name="Signalisation droite 20">
              <a:extLst>
                <a:ext uri="{FF2B5EF4-FFF2-40B4-BE49-F238E27FC236}">
                  <a16:creationId xmlns:a16="http://schemas.microsoft.com/office/drawing/2014/main" id="{8E1D470F-8252-DBB9-D971-51D18FA651E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0E38B5DE-D5C2-F41C-1FB5-0D7828144674}"/>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3" name="Chevron 22">
              <a:extLst>
                <a:ext uri="{FF2B5EF4-FFF2-40B4-BE49-F238E27FC236}">
                  <a16:creationId xmlns:a16="http://schemas.microsoft.com/office/drawing/2014/main" id="{19DCD790-1EE2-D9AC-6F87-1F52501A72F7}"/>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24" name="Chevron 23">
              <a:extLst>
                <a:ext uri="{FF2B5EF4-FFF2-40B4-BE49-F238E27FC236}">
                  <a16:creationId xmlns:a16="http://schemas.microsoft.com/office/drawing/2014/main" id="{07F5D62C-99A1-C9E6-C41C-057CC7DC4A5D}"/>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25" name="Rectangle 24">
              <a:extLst>
                <a:ext uri="{FF2B5EF4-FFF2-40B4-BE49-F238E27FC236}">
                  <a16:creationId xmlns:a16="http://schemas.microsoft.com/office/drawing/2014/main" id="{05949DFA-ACCA-F120-0963-33DF716316F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L.Farnault - CC3 - Slide 15">
            <a:hlinkClick r:id="" action="ppaction://media"/>
            <a:extLst>
              <a:ext uri="{FF2B5EF4-FFF2-40B4-BE49-F238E27FC236}">
                <a16:creationId xmlns:a16="http://schemas.microsoft.com/office/drawing/2014/main" id="{2C0AB6AB-919E-AEAB-A0C5-EC7B505A80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8991" y="854983"/>
            <a:ext cx="468000" cy="468000"/>
          </a:xfrm>
          <a:prstGeom prst="rect">
            <a:avLst/>
          </a:prstGeom>
        </p:spPr>
      </p:pic>
    </p:spTree>
    <p:extLst>
      <p:ext uri="{BB962C8B-B14F-4D97-AF65-F5344CB8AC3E}">
        <p14:creationId xmlns:p14="http://schemas.microsoft.com/office/powerpoint/2010/main" val="6587379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0E9C0-9266-1167-B74A-665F343CD85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880F5EF-F5E5-2E4A-EF25-2F391ADD9BD6}"/>
              </a:ext>
            </a:extLst>
          </p:cNvPr>
          <p:cNvSpPr>
            <a:spLocks noGrp="1"/>
          </p:cNvSpPr>
          <p:nvPr>
            <p:ph type="title"/>
          </p:nvPr>
        </p:nvSpPr>
        <p:spPr/>
        <p:txBody>
          <a:bodyPr/>
          <a:lstStyle/>
          <a:p>
            <a:r>
              <a:rPr lang="fr-FR" sz="24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0398319D-57C5-A9B4-90AB-CFB67C9F0A1A}"/>
              </a:ext>
            </a:extLst>
          </p:cNvPr>
          <p:cNvSpPr>
            <a:spLocks noGrp="1"/>
          </p:cNvSpPr>
          <p:nvPr>
            <p:ph idx="1"/>
          </p:nvPr>
        </p:nvSpPr>
        <p:spPr>
          <a:xfrm>
            <a:off x="468000" y="1958211"/>
            <a:ext cx="5413454" cy="4218752"/>
          </a:xfrm>
        </p:spPr>
        <p:txBody>
          <a:bodyPr>
            <a:noAutofit/>
          </a:bodyPr>
          <a:lstStyle/>
          <a:p>
            <a:pPr marL="234950" indent="-220663">
              <a:lnSpc>
                <a:spcPct val="12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La patiente a reçu une intensification par </a:t>
            </a:r>
            <a:r>
              <a:rPr lang="fr-FR" sz="1800" dirty="0" err="1">
                <a:solidFill>
                  <a:srgbClr val="202122"/>
                </a:solidFill>
              </a:rPr>
              <a:t>BeEAM</a:t>
            </a:r>
            <a:r>
              <a:rPr lang="fr-FR" sz="1800" dirty="0">
                <a:solidFill>
                  <a:srgbClr val="202122"/>
                </a:solidFill>
              </a:rPr>
              <a:t> (remplacement </a:t>
            </a:r>
            <a:r>
              <a:rPr lang="fr-FR" sz="1800" dirty="0" err="1">
                <a:solidFill>
                  <a:srgbClr val="202122"/>
                </a:solidFill>
              </a:rPr>
              <a:t>carmustine</a:t>
            </a:r>
            <a:r>
              <a:rPr lang="fr-FR" sz="1800" dirty="0">
                <a:solidFill>
                  <a:srgbClr val="202122"/>
                </a:solidFill>
              </a:rPr>
              <a:t> par </a:t>
            </a:r>
            <a:r>
              <a:rPr lang="fr-FR" sz="1800" dirty="0" err="1">
                <a:solidFill>
                  <a:srgbClr val="202122"/>
                </a:solidFill>
              </a:rPr>
              <a:t>bendamustine</a:t>
            </a:r>
            <a:r>
              <a:rPr lang="fr-FR" sz="1800" dirty="0">
                <a:solidFill>
                  <a:srgbClr val="202122"/>
                </a:solidFill>
              </a:rPr>
              <a:t>)(doses -30%) et autogreffe de CSP (après mobilisation par cyclophosphamide) </a:t>
            </a:r>
          </a:p>
        </p:txBody>
      </p:sp>
      <p:sp>
        <p:nvSpPr>
          <p:cNvPr id="14" name="Espace réservé pour une image  13">
            <a:extLst>
              <a:ext uri="{FF2B5EF4-FFF2-40B4-BE49-F238E27FC236}">
                <a16:creationId xmlns:a16="http://schemas.microsoft.com/office/drawing/2014/main" id="{6CA520E2-0FFA-687B-5524-E9B6C7E2548A}"/>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863250F9-FAA4-291F-4720-E4EC5045D98D}"/>
              </a:ext>
            </a:extLst>
          </p:cNvPr>
          <p:cNvSpPr>
            <a:spLocks noGrp="1"/>
          </p:cNvSpPr>
          <p:nvPr>
            <p:ph idx="14"/>
          </p:nvPr>
        </p:nvSpPr>
        <p:spPr>
          <a:xfrm>
            <a:off x="6304546" y="1958211"/>
            <a:ext cx="5413454" cy="4218752"/>
          </a:xfrm>
        </p:spPr>
        <p:txBody>
          <a:bodyPr>
            <a:normAutofit/>
          </a:bodyPr>
          <a:lstStyle/>
          <a:p>
            <a:pPr marL="234950" indent="-220663">
              <a:lnSpc>
                <a:spcPct val="12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Elle est toujours en RC, considérée comme guérie à 6 ans ½ de son LPT, sans altération de la fonction de son greffon pulmonaire (greffée il y a 20 ans)</a:t>
            </a:r>
          </a:p>
        </p:txBody>
      </p:sp>
      <p:grpSp>
        <p:nvGrpSpPr>
          <p:cNvPr id="6" name="Groupe 5">
            <a:extLst>
              <a:ext uri="{FF2B5EF4-FFF2-40B4-BE49-F238E27FC236}">
                <a16:creationId xmlns:a16="http://schemas.microsoft.com/office/drawing/2014/main" id="{7928E06B-6F47-19AA-C1C9-6BA428DD1B0B}"/>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15D5E879-F906-452F-AA86-1FD54D9F5EB6}"/>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BE47DEFF-550B-3368-7411-2D0B93529A65}"/>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0B28EC28-9097-4CE7-4CEA-3C465BC9C90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02ED1C6E-6892-F5E3-9CA1-B27DC426AA5A}"/>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B42ACE2B-3918-AE9B-B604-9DB8BD975B2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9F9F094C-037D-31F5-ABDB-765D76902C7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79C6D393-3341-ED81-E26A-84C82DA0EB3F}"/>
              </a:ext>
            </a:extLst>
          </p:cNvPr>
          <p:cNvSpPr txBox="1"/>
          <p:nvPr/>
        </p:nvSpPr>
        <p:spPr>
          <a:xfrm>
            <a:off x="468000" y="6329711"/>
            <a:ext cx="615499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BeEAM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bendamustine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étoposide,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souches périphériques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a:t>
            </a:r>
          </a:p>
        </p:txBody>
      </p:sp>
      <p:pic>
        <p:nvPicPr>
          <p:cNvPr id="4" name="L.Farnault - CC3 - Slide 16">
            <a:hlinkClick r:id="" action="ppaction://media"/>
            <a:extLst>
              <a:ext uri="{FF2B5EF4-FFF2-40B4-BE49-F238E27FC236}">
                <a16:creationId xmlns:a16="http://schemas.microsoft.com/office/drawing/2014/main" id="{720319BE-94B8-1343-6AD8-8412F46F94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28913819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A33FE-155D-6690-F5BA-DCFBCD88735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C52E7B2-5CCD-A1DF-1C8F-2B33EA57F305}"/>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5B91A97C-D1F8-752B-3B1A-836F3D5AC236}"/>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grpSp>
        <p:nvGrpSpPr>
          <p:cNvPr id="10" name="Groupe 9">
            <a:extLst>
              <a:ext uri="{FF2B5EF4-FFF2-40B4-BE49-F238E27FC236}">
                <a16:creationId xmlns:a16="http://schemas.microsoft.com/office/drawing/2014/main" id="{6096B9D8-2AE3-F710-CF69-0A7C90024D63}"/>
              </a:ext>
            </a:extLst>
          </p:cNvPr>
          <p:cNvGrpSpPr/>
          <p:nvPr/>
        </p:nvGrpSpPr>
        <p:grpSpPr>
          <a:xfrm>
            <a:off x="468000" y="1515545"/>
            <a:ext cx="11246399" cy="537565"/>
            <a:chOff x="468000" y="1863022"/>
            <a:chExt cx="11246399" cy="537565"/>
          </a:xfrm>
        </p:grpSpPr>
        <p:sp>
          <p:nvSpPr>
            <p:cNvPr id="7" name="ZoneTexte 6">
              <a:extLst>
                <a:ext uri="{FF2B5EF4-FFF2-40B4-BE49-F238E27FC236}">
                  <a16:creationId xmlns:a16="http://schemas.microsoft.com/office/drawing/2014/main" id="{0E8F510E-2CE6-AF91-88FD-8A811343DC16}"/>
                </a:ext>
              </a:extLst>
            </p:cNvPr>
            <p:cNvSpPr txBox="1"/>
            <p:nvPr/>
          </p:nvSpPr>
          <p:spPr>
            <a:xfrm>
              <a:off x="1210235" y="1919795"/>
              <a:ext cx="10504164" cy="33368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Gravité des LPT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non CD20+ / non Hodgkiniens</a:t>
              </a:r>
            </a:p>
          </p:txBody>
        </p:sp>
        <p:grpSp>
          <p:nvGrpSpPr>
            <p:cNvPr id="36" name="Groupe 35">
              <a:extLst>
                <a:ext uri="{FF2B5EF4-FFF2-40B4-BE49-F238E27FC236}">
                  <a16:creationId xmlns:a16="http://schemas.microsoft.com/office/drawing/2014/main" id="{24292F1F-7605-6642-D666-06018C9D5A61}"/>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2E069DE7-DA71-8940-8262-BF486BFA54D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D7F71668-2891-71A1-92A7-5DF63238644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851181FC-8A46-B06C-8FB6-37AEF607C474}"/>
              </a:ext>
            </a:extLst>
          </p:cNvPr>
          <p:cNvGrpSpPr/>
          <p:nvPr/>
        </p:nvGrpSpPr>
        <p:grpSpPr>
          <a:xfrm>
            <a:off x="2054753" y="2301431"/>
            <a:ext cx="9659646" cy="537565"/>
            <a:chOff x="2054753" y="3193964"/>
            <a:chExt cx="9659646" cy="537565"/>
          </a:xfrm>
        </p:grpSpPr>
        <p:sp>
          <p:nvSpPr>
            <p:cNvPr id="37" name="ZoneTexte 36">
              <a:extLst>
                <a:ext uri="{FF2B5EF4-FFF2-40B4-BE49-F238E27FC236}">
                  <a16:creationId xmlns:a16="http://schemas.microsoft.com/office/drawing/2014/main" id="{1C0E4690-EAE4-653C-E5ED-DC74AF7FB13C}"/>
                </a:ext>
              </a:extLst>
            </p:cNvPr>
            <p:cNvSpPr txBox="1"/>
            <p:nvPr/>
          </p:nvSpPr>
          <p:spPr>
            <a:xfrm>
              <a:off x="2796988" y="3275830"/>
              <a:ext cx="8917411"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Il ne faut pas sous-traiter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les patients LPT CD20-</a:t>
              </a:r>
            </a:p>
          </p:txBody>
        </p:sp>
        <p:grpSp>
          <p:nvGrpSpPr>
            <p:cNvPr id="38" name="Groupe 37">
              <a:extLst>
                <a:ext uri="{FF2B5EF4-FFF2-40B4-BE49-F238E27FC236}">
                  <a16:creationId xmlns:a16="http://schemas.microsoft.com/office/drawing/2014/main" id="{2ABDC80C-D3F2-7FD5-47E9-FC52421AE8C0}"/>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608DEA02-4B24-1397-3999-A4477AA97A3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4BA2DA70-6EF7-DD82-57C9-BDA83F866CE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8" name="Groupe 7">
            <a:extLst>
              <a:ext uri="{FF2B5EF4-FFF2-40B4-BE49-F238E27FC236}">
                <a16:creationId xmlns:a16="http://schemas.microsoft.com/office/drawing/2014/main" id="{6792D42F-B33C-D022-1649-0A9DC4CF45E3}"/>
              </a:ext>
            </a:extLst>
          </p:cNvPr>
          <p:cNvGrpSpPr/>
          <p:nvPr/>
        </p:nvGrpSpPr>
        <p:grpSpPr>
          <a:xfrm>
            <a:off x="468000" y="3087317"/>
            <a:ext cx="11246399" cy="537565"/>
            <a:chOff x="468000" y="4749427"/>
            <a:chExt cx="11246399" cy="537565"/>
          </a:xfrm>
        </p:grpSpPr>
        <p:sp>
          <p:nvSpPr>
            <p:cNvPr id="41" name="ZoneTexte 40">
              <a:extLst>
                <a:ext uri="{FF2B5EF4-FFF2-40B4-BE49-F238E27FC236}">
                  <a16:creationId xmlns:a16="http://schemas.microsoft.com/office/drawing/2014/main" id="{E45A7C3E-B4FE-65A1-B296-F8FE79324BA6}"/>
                </a:ext>
              </a:extLst>
            </p:cNvPr>
            <p:cNvSpPr txBox="1"/>
            <p:nvPr/>
          </p:nvSpPr>
          <p:spPr>
            <a:xfrm>
              <a:off x="1210235" y="4832045"/>
              <a:ext cx="10504164"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Intérêt des protocoles DA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(doses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adjusted</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tel le DA-EPOCH</a:t>
              </a:r>
            </a:p>
          </p:txBody>
        </p:sp>
        <p:grpSp>
          <p:nvGrpSpPr>
            <p:cNvPr id="42" name="Groupe 41">
              <a:extLst>
                <a:ext uri="{FF2B5EF4-FFF2-40B4-BE49-F238E27FC236}">
                  <a16:creationId xmlns:a16="http://schemas.microsoft.com/office/drawing/2014/main" id="{22E5B456-73CC-174D-BC42-C8AB032D2701}"/>
                </a:ext>
              </a:extLst>
            </p:cNvPr>
            <p:cNvGrpSpPr/>
            <p:nvPr/>
          </p:nvGrpSpPr>
          <p:grpSpPr>
            <a:xfrm>
              <a:off x="468000" y="4749427"/>
              <a:ext cx="537479" cy="537565"/>
              <a:chOff x="423529" y="2082622"/>
              <a:chExt cx="537479" cy="537565"/>
            </a:xfrm>
          </p:grpSpPr>
          <p:sp>
            <p:nvSpPr>
              <p:cNvPr id="43" name="Forme libre 42">
                <a:extLst>
                  <a:ext uri="{FF2B5EF4-FFF2-40B4-BE49-F238E27FC236}">
                    <a16:creationId xmlns:a16="http://schemas.microsoft.com/office/drawing/2014/main" id="{0A651302-467B-30DC-2C17-828E370AE0C1}"/>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A2777C06-5D17-94E4-46C1-13EC540BDAA7}"/>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pour une image  5">
            <a:extLst>
              <a:ext uri="{FF2B5EF4-FFF2-40B4-BE49-F238E27FC236}">
                <a16:creationId xmlns:a16="http://schemas.microsoft.com/office/drawing/2014/main" id="{10915477-7E65-DDB5-4102-D6C23FE1F0EA}"/>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69EA19A3-6B33-A2B3-D274-883F16E826DA}"/>
              </a:ext>
            </a:extLst>
          </p:cNvPr>
          <p:cNvSpPr txBox="1"/>
          <p:nvPr/>
        </p:nvSpPr>
        <p:spPr>
          <a:xfrm>
            <a:off x="467999" y="6329711"/>
            <a:ext cx="826304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a:t>
            </a:r>
          </a:p>
        </p:txBody>
      </p:sp>
      <p:grpSp>
        <p:nvGrpSpPr>
          <p:cNvPr id="11" name="Groupe 10">
            <a:extLst>
              <a:ext uri="{FF2B5EF4-FFF2-40B4-BE49-F238E27FC236}">
                <a16:creationId xmlns:a16="http://schemas.microsoft.com/office/drawing/2014/main" id="{4A178607-829A-CF91-A78B-2DA461C4EF4C}"/>
              </a:ext>
            </a:extLst>
          </p:cNvPr>
          <p:cNvGrpSpPr/>
          <p:nvPr/>
        </p:nvGrpSpPr>
        <p:grpSpPr>
          <a:xfrm>
            <a:off x="2054753" y="3873203"/>
            <a:ext cx="9659646" cy="1154404"/>
            <a:chOff x="2054753" y="3193964"/>
            <a:chExt cx="9659646" cy="1154404"/>
          </a:xfrm>
        </p:grpSpPr>
        <p:sp>
          <p:nvSpPr>
            <p:cNvPr id="12" name="ZoneTexte 11">
              <a:extLst>
                <a:ext uri="{FF2B5EF4-FFF2-40B4-BE49-F238E27FC236}">
                  <a16:creationId xmlns:a16="http://schemas.microsoft.com/office/drawing/2014/main" id="{9FE4F658-8F80-A4CD-3965-2BEC56CF5B47}"/>
                </a:ext>
              </a:extLst>
            </p:cNvPr>
            <p:cNvSpPr txBox="1"/>
            <p:nvPr/>
          </p:nvSpPr>
          <p:spPr>
            <a:xfrm>
              <a:off x="2796988" y="3275830"/>
              <a:ext cx="8917411" cy="1072538"/>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lang="fr-FR" sz="2000" b="1" dirty="0">
                  <a:solidFill>
                    <a:srgbClr val="6FA7AE"/>
                  </a:solidFill>
                  <a:latin typeface="Century Gothic" panose="020B0502020202020204" pitchFamily="34" charset="0"/>
                  <a:cs typeface="Arial" panose="020B0604020202020204" pitchFamily="34" charset="0"/>
                </a:rPr>
                <a:t>LPT</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type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plasmablastique</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assez typique</a:t>
              </a:r>
            </a:p>
            <a:p>
              <a:pPr marL="342900" marR="0" lvl="0" indent="-3429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Présentation classique avec atteinte osseuse et digestive, EBV+</a:t>
              </a:r>
            </a:p>
            <a:p>
              <a:pPr marL="342900" marR="0" lvl="0" indent="-342900"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Pronostic péjoratif stade III/IV</a:t>
              </a:r>
            </a:p>
          </p:txBody>
        </p:sp>
        <p:grpSp>
          <p:nvGrpSpPr>
            <p:cNvPr id="13" name="Groupe 12">
              <a:extLst>
                <a:ext uri="{FF2B5EF4-FFF2-40B4-BE49-F238E27FC236}">
                  <a16:creationId xmlns:a16="http://schemas.microsoft.com/office/drawing/2014/main" id="{732C9E2F-2BB7-3123-867D-49A74EF11386}"/>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D555B96D-23CA-F1A4-C550-5F2ABC204C0C}"/>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10C04B02-742E-2EB2-0161-09C957327B2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26" name="Groupe 25">
            <a:extLst>
              <a:ext uri="{FF2B5EF4-FFF2-40B4-BE49-F238E27FC236}">
                <a16:creationId xmlns:a16="http://schemas.microsoft.com/office/drawing/2014/main" id="{4D6C0394-507A-E2FC-437A-98DCBBE407A7}"/>
              </a:ext>
            </a:extLst>
          </p:cNvPr>
          <p:cNvGrpSpPr/>
          <p:nvPr/>
        </p:nvGrpSpPr>
        <p:grpSpPr>
          <a:xfrm>
            <a:off x="468000" y="5275927"/>
            <a:ext cx="11246399" cy="537565"/>
            <a:chOff x="468000" y="4749427"/>
            <a:chExt cx="11246399" cy="537565"/>
          </a:xfrm>
        </p:grpSpPr>
        <p:sp>
          <p:nvSpPr>
            <p:cNvPr id="27" name="ZoneTexte 26">
              <a:extLst>
                <a:ext uri="{FF2B5EF4-FFF2-40B4-BE49-F238E27FC236}">
                  <a16:creationId xmlns:a16="http://schemas.microsoft.com/office/drawing/2014/main" id="{DF5CEF64-0677-7F70-F111-37B0DCBCBEB7}"/>
                </a:ext>
              </a:extLst>
            </p:cNvPr>
            <p:cNvSpPr txBox="1"/>
            <p:nvPr/>
          </p:nvSpPr>
          <p:spPr>
            <a:xfrm>
              <a:off x="1210235" y="4832045"/>
              <a:ext cx="10504164"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Faisabilité des intensifications et autogreffes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quand nécessaire </a:t>
              </a:r>
            </a:p>
          </p:txBody>
        </p:sp>
        <p:grpSp>
          <p:nvGrpSpPr>
            <p:cNvPr id="28" name="Groupe 27">
              <a:extLst>
                <a:ext uri="{FF2B5EF4-FFF2-40B4-BE49-F238E27FC236}">
                  <a16:creationId xmlns:a16="http://schemas.microsoft.com/office/drawing/2014/main" id="{06C2EEB3-C76B-78D3-C213-EC757F93E3C2}"/>
                </a:ext>
              </a:extLst>
            </p:cNvPr>
            <p:cNvGrpSpPr/>
            <p:nvPr/>
          </p:nvGrpSpPr>
          <p:grpSpPr>
            <a:xfrm>
              <a:off x="468000" y="4749427"/>
              <a:ext cx="537479" cy="537565"/>
              <a:chOff x="423529" y="2082622"/>
              <a:chExt cx="537479" cy="537565"/>
            </a:xfrm>
          </p:grpSpPr>
          <p:sp>
            <p:nvSpPr>
              <p:cNvPr id="29" name="Forme libre 28">
                <a:extLst>
                  <a:ext uri="{FF2B5EF4-FFF2-40B4-BE49-F238E27FC236}">
                    <a16:creationId xmlns:a16="http://schemas.microsoft.com/office/drawing/2014/main" id="{67E377ED-8AC0-F3B5-284D-00AB217E1BA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4BB7BD9A-9863-4DD3-3213-603FA17A6E83}"/>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6" name="L.Farnault - CC3 - Slide 17">
            <a:hlinkClick r:id="" action="ppaction://media"/>
            <a:extLst>
              <a:ext uri="{FF2B5EF4-FFF2-40B4-BE49-F238E27FC236}">
                <a16:creationId xmlns:a16="http://schemas.microsoft.com/office/drawing/2014/main" id="{272D9583-579B-AE0B-AC63-3079BD3481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43936"/>
            <a:ext cx="468000" cy="468000"/>
          </a:xfrm>
          <a:prstGeom prst="rect">
            <a:avLst/>
          </a:prstGeom>
        </p:spPr>
      </p:pic>
    </p:spTree>
    <p:extLst>
      <p:ext uri="{BB962C8B-B14F-4D97-AF65-F5344CB8AC3E}">
        <p14:creationId xmlns:p14="http://schemas.microsoft.com/office/powerpoint/2010/main" val="102088608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1DFA0-B974-2D8B-4BD9-C82711A6665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BF0D6D5-2055-12BC-F16D-A1754D30C454}"/>
              </a:ext>
            </a:extLst>
          </p:cNvPr>
          <p:cNvSpPr>
            <a:spLocks noGrp="1"/>
          </p:cNvSpPr>
          <p:nvPr>
            <p:ph type="title"/>
          </p:nvPr>
        </p:nvSpPr>
        <p:spPr/>
        <p:txBody>
          <a:bodyPr/>
          <a:lstStyle/>
          <a:p>
            <a:r>
              <a:rPr lang="fr-FR" dirty="0"/>
              <a:t>Question bonus </a:t>
            </a:r>
          </a:p>
        </p:txBody>
      </p:sp>
      <p:sp>
        <p:nvSpPr>
          <p:cNvPr id="5" name="Titre 1">
            <a:extLst>
              <a:ext uri="{FF2B5EF4-FFF2-40B4-BE49-F238E27FC236}">
                <a16:creationId xmlns:a16="http://schemas.microsoft.com/office/drawing/2014/main" id="{C74D39D4-E8E8-A378-A140-7572E63129A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7" name="ZoneTexte 6">
            <a:extLst>
              <a:ext uri="{FF2B5EF4-FFF2-40B4-BE49-F238E27FC236}">
                <a16:creationId xmlns:a16="http://schemas.microsoft.com/office/drawing/2014/main" id="{B40C8906-F3F0-5E01-3D68-0BCD12E3DD2A}"/>
              </a:ext>
            </a:extLst>
          </p:cNvPr>
          <p:cNvSpPr txBox="1"/>
          <p:nvPr/>
        </p:nvSpPr>
        <p:spPr>
          <a:xfrm>
            <a:off x="1191108" y="1908685"/>
            <a:ext cx="7492735"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Si cette patiente se présentait aujourd'hui, que feriez-vous ?</a:t>
            </a:r>
          </a:p>
        </p:txBody>
      </p:sp>
      <p:sp>
        <p:nvSpPr>
          <p:cNvPr id="4" name="ZoneTexte 3">
            <a:extLst>
              <a:ext uri="{FF2B5EF4-FFF2-40B4-BE49-F238E27FC236}">
                <a16:creationId xmlns:a16="http://schemas.microsoft.com/office/drawing/2014/main" id="{3F5FC687-04FD-C0DA-6F67-9B26DB1752A7}"/>
              </a:ext>
            </a:extLst>
          </p:cNvPr>
          <p:cNvSpPr txBox="1"/>
          <p:nvPr/>
        </p:nvSpPr>
        <p:spPr>
          <a:xfrm>
            <a:off x="467999" y="6483600"/>
            <a:ext cx="826304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a:t>
            </a:r>
          </a:p>
        </p:txBody>
      </p:sp>
      <p:sp>
        <p:nvSpPr>
          <p:cNvPr id="48" name="ZoneTexte 47">
            <a:extLst>
              <a:ext uri="{FF2B5EF4-FFF2-40B4-BE49-F238E27FC236}">
                <a16:creationId xmlns:a16="http://schemas.microsoft.com/office/drawing/2014/main" id="{2A06B9B1-F041-1C22-3BAC-9C09A93A1D3F}"/>
              </a:ext>
            </a:extLst>
          </p:cNvPr>
          <p:cNvSpPr txBox="1"/>
          <p:nvPr/>
        </p:nvSpPr>
        <p:spPr>
          <a:xfrm>
            <a:off x="1750081" y="2629321"/>
            <a:ext cx="9306318" cy="1071575"/>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mn-cs"/>
              </a:rPr>
              <a:t>Considéreriez-vous une 1</a:t>
            </a:r>
            <a:r>
              <a:rPr kumimoji="0" lang="fr-FR" sz="2000" b="1" i="0" u="none" strike="noStrike" kern="1200" cap="none" spc="0" normalizeH="0" baseline="30000" noProof="0" dirty="0">
                <a:ln>
                  <a:noFill/>
                </a:ln>
                <a:solidFill>
                  <a:srgbClr val="6FA7AE"/>
                </a:solidFill>
                <a:effectLst/>
                <a:uLnTx/>
                <a:uFillTx/>
                <a:latin typeface="Century Gothic" panose="020F0302020204030204"/>
                <a:ea typeface="+mn-ea"/>
                <a:cs typeface="+mn-cs"/>
              </a:rPr>
              <a:t>re</a:t>
            </a: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mn-cs"/>
              </a:rPr>
              <a:t> ligne par TABELECLEUCEL pour contre-indication à la chimiothérapie (notamment compte-tenu de son insuffisance rénale chronique ? </a:t>
            </a:r>
          </a:p>
        </p:txBody>
      </p:sp>
      <p:sp>
        <p:nvSpPr>
          <p:cNvPr id="53" name="Rectangle : coins arrondis 52">
            <a:extLst>
              <a:ext uri="{FF2B5EF4-FFF2-40B4-BE49-F238E27FC236}">
                <a16:creationId xmlns:a16="http://schemas.microsoft.com/office/drawing/2014/main" id="{6B8DC01D-D6B5-1B39-C214-1C4F7529D074}"/>
              </a:ext>
            </a:extLst>
          </p:cNvPr>
          <p:cNvSpPr/>
          <p:nvPr/>
        </p:nvSpPr>
        <p:spPr>
          <a:xfrm>
            <a:off x="1924808" y="3968356"/>
            <a:ext cx="8734719" cy="91116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t"/>
          <a:lstStyle/>
          <a:p>
            <a:pPr marL="0" marR="0" lvl="1" indent="979488" algn="l" defTabSz="914400" rtl="0" eaLnBrk="1" fontAlgn="auto" latinLnBrk="0" hangingPunct="1">
              <a:lnSpc>
                <a:spcPct val="120000"/>
              </a:lnSpc>
              <a:spcBef>
                <a:spcPts val="0"/>
              </a:spcBef>
              <a:spcAft>
                <a:spcPts val="2400"/>
              </a:spcAft>
              <a:buClrTx/>
              <a:buSzTx/>
              <a:buFontTx/>
              <a:buNone/>
              <a:tabLst/>
              <a:defRPr/>
            </a:pPr>
            <a:r>
              <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AMM pour les patients qui ont reçu au moins un traitement antérieur. « Le traitement antérieur comprend la chimiothérapie, sauf si celle-ci est inappropriée » =&gt; Au moins rituximab en 1</a:t>
            </a:r>
            <a:r>
              <a:rPr kumimoji="0" lang="fr-FR" sz="1800" b="0" i="1"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ère</a:t>
            </a:r>
            <a:r>
              <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ligne</a:t>
            </a:r>
          </a:p>
        </p:txBody>
      </p:sp>
      <p:sp>
        <p:nvSpPr>
          <p:cNvPr id="56" name="Espace réservé pour une image  55">
            <a:extLst>
              <a:ext uri="{FF2B5EF4-FFF2-40B4-BE49-F238E27FC236}">
                <a16:creationId xmlns:a16="http://schemas.microsoft.com/office/drawing/2014/main" id="{2A96939F-3DDC-37DF-9A75-D85635421E8E}"/>
              </a:ext>
            </a:extLst>
          </p:cNvPr>
          <p:cNvSpPr>
            <a:spLocks noGrp="1"/>
          </p:cNvSpPr>
          <p:nvPr>
            <p:ph type="pic" sz="quarter" idx="13"/>
          </p:nvPr>
        </p:nvSpPr>
        <p:spPr/>
        <p:txBody>
          <a:bodyPr/>
          <a:lstStyle/>
          <a:p>
            <a:endParaRPr lang="fr-FR"/>
          </a:p>
        </p:txBody>
      </p:sp>
      <p:pic>
        <p:nvPicPr>
          <p:cNvPr id="57" name="Espace réservé pour une image  16" descr="Point d’interrogation avec un remplissage uni">
            <a:extLst>
              <a:ext uri="{FF2B5EF4-FFF2-40B4-BE49-F238E27FC236}">
                <a16:creationId xmlns:a16="http://schemas.microsoft.com/office/drawing/2014/main" id="{9D99615E-757A-8F90-20BD-764081A9F62C}"/>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a:off x="501777" y="1846804"/>
            <a:ext cx="457638" cy="457636"/>
          </a:xfrm>
          <a:prstGeom prst="ellipse">
            <a:avLst/>
          </a:prstGeom>
          <a:solidFill>
            <a:schemeClr val="bg1"/>
          </a:solidFill>
        </p:spPr>
      </p:pic>
      <p:sp>
        <p:nvSpPr>
          <p:cNvPr id="58" name="Ellipse 57">
            <a:extLst>
              <a:ext uri="{FF2B5EF4-FFF2-40B4-BE49-F238E27FC236}">
                <a16:creationId xmlns:a16="http://schemas.microsoft.com/office/drawing/2014/main" id="{FA120806-C8B3-ADD7-54FF-262CC41428FD}"/>
              </a:ext>
            </a:extLst>
          </p:cNvPr>
          <p:cNvSpPr/>
          <p:nvPr/>
        </p:nvSpPr>
        <p:spPr>
          <a:xfrm>
            <a:off x="467999" y="1813025"/>
            <a:ext cx="525195" cy="525195"/>
          </a:xfrm>
          <a:prstGeom prst="ellipse">
            <a:avLst/>
          </a:prstGeom>
          <a:no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59" name="Espace réservé pour une image  16" descr="Point d’interrogation avec un remplissage uni">
            <a:extLst>
              <a:ext uri="{FF2B5EF4-FFF2-40B4-BE49-F238E27FC236}">
                <a16:creationId xmlns:a16="http://schemas.microsoft.com/office/drawing/2014/main" id="{2A327629-1EEE-F950-6899-2E5537A11CCA}"/>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a:off x="1169379" y="2936290"/>
            <a:ext cx="457638" cy="457636"/>
          </a:xfrm>
          <a:prstGeom prst="ellipse">
            <a:avLst/>
          </a:prstGeom>
          <a:solidFill>
            <a:schemeClr val="bg1"/>
          </a:solidFill>
        </p:spPr>
      </p:pic>
      <p:sp>
        <p:nvSpPr>
          <p:cNvPr id="60" name="Ellipse 59">
            <a:extLst>
              <a:ext uri="{FF2B5EF4-FFF2-40B4-BE49-F238E27FC236}">
                <a16:creationId xmlns:a16="http://schemas.microsoft.com/office/drawing/2014/main" id="{B29AF7E9-AA1D-7C2F-B1C8-9571B189A646}"/>
              </a:ext>
            </a:extLst>
          </p:cNvPr>
          <p:cNvSpPr/>
          <p:nvPr/>
        </p:nvSpPr>
        <p:spPr>
          <a:xfrm>
            <a:off x="1135601" y="2907273"/>
            <a:ext cx="525195" cy="525195"/>
          </a:xfrm>
          <a:prstGeom prst="ellipse">
            <a:avLst/>
          </a:prstGeom>
          <a:no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1" name="Rectangle : coins arrondis 60">
            <a:extLst>
              <a:ext uri="{FF2B5EF4-FFF2-40B4-BE49-F238E27FC236}">
                <a16:creationId xmlns:a16="http://schemas.microsoft.com/office/drawing/2014/main" id="{0AAA8DB9-E9E5-B18B-8E98-C8C4C54476AB}"/>
              </a:ext>
            </a:extLst>
          </p:cNvPr>
          <p:cNvSpPr/>
          <p:nvPr/>
        </p:nvSpPr>
        <p:spPr>
          <a:xfrm>
            <a:off x="1924809" y="3952027"/>
            <a:ext cx="832735" cy="313681"/>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 name="L.Farnault - CC3 - Slide 18">
            <a:hlinkClick r:id="" action="ppaction://media"/>
            <a:extLst>
              <a:ext uri="{FF2B5EF4-FFF2-40B4-BE49-F238E27FC236}">
                <a16:creationId xmlns:a16="http://schemas.microsoft.com/office/drawing/2014/main" id="{40DB6466-76F9-EAD4-4828-8CCE998AB43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37049" y="638526"/>
            <a:ext cx="468000" cy="468000"/>
          </a:xfrm>
          <a:prstGeom prst="rect">
            <a:avLst/>
          </a:prstGeom>
        </p:spPr>
      </p:pic>
    </p:spTree>
    <p:extLst>
      <p:ext uri="{BB962C8B-B14F-4D97-AF65-F5344CB8AC3E}">
        <p14:creationId xmlns:p14="http://schemas.microsoft.com/office/powerpoint/2010/main" val="17162408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3AD72-E0AB-54BC-4197-EE964B5EB51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B454C0C-FCFD-613B-1AD6-45DFCC13E788}"/>
              </a:ext>
            </a:extLst>
          </p:cNvPr>
          <p:cNvSpPr>
            <a:spLocks noGrp="1"/>
          </p:cNvSpPr>
          <p:nvPr>
            <p:ph type="ctrTitle"/>
          </p:nvPr>
        </p:nvSpPr>
        <p:spPr/>
        <p:txBody>
          <a:bodyPr/>
          <a:lstStyle/>
          <a:p>
            <a:r>
              <a:rPr lang="fr-FR" dirty="0"/>
              <a:t>Cas clinique 4</a:t>
            </a:r>
          </a:p>
        </p:txBody>
      </p:sp>
      <p:sp>
        <p:nvSpPr>
          <p:cNvPr id="3" name="Sous-titre 2">
            <a:extLst>
              <a:ext uri="{FF2B5EF4-FFF2-40B4-BE49-F238E27FC236}">
                <a16:creationId xmlns:a16="http://schemas.microsoft.com/office/drawing/2014/main" id="{BDDD0191-46BC-7E32-D2DC-59D1A25D6F66}"/>
              </a:ext>
            </a:extLst>
          </p:cNvPr>
          <p:cNvSpPr>
            <a:spLocks noGrp="1"/>
          </p:cNvSpPr>
          <p:nvPr>
            <p:ph type="subTitle" idx="1"/>
          </p:nvPr>
        </p:nvSpPr>
        <p:spPr>
          <a:xfrm>
            <a:off x="4392751" y="3743320"/>
            <a:ext cx="6999149" cy="1721045"/>
          </a:xfrm>
        </p:spPr>
        <p:txBody>
          <a:bodyPr>
            <a:normAutofit/>
          </a:bodyPr>
          <a:lstStyle/>
          <a:p>
            <a:r>
              <a:rPr lang="fr-FR" b="1" dirty="0"/>
              <a:t>LPT du greffon rénal</a:t>
            </a:r>
          </a:p>
          <a:p>
            <a:r>
              <a:rPr lang="fr-FR" sz="1600" dirty="0"/>
              <a:t>Pr Sophie </a:t>
            </a:r>
            <a:r>
              <a:rPr lang="fr-FR" sz="1600" dirty="0" err="1"/>
              <a:t>Caillard</a:t>
            </a:r>
            <a:br>
              <a:rPr lang="fr-FR" sz="1600" dirty="0"/>
            </a:br>
            <a:r>
              <a:rPr lang="fr-FR" sz="1600" dirty="0" err="1"/>
              <a:t>sophie.caillard@chru-stasbourg.fr</a:t>
            </a:r>
            <a:endParaRPr lang="fr-FR" sz="1600" dirty="0"/>
          </a:p>
        </p:txBody>
      </p:sp>
      <p:pic>
        <p:nvPicPr>
          <p:cNvPr id="5" name="Graphique 4" descr="Envoyer avec un remplissage uni">
            <a:extLst>
              <a:ext uri="{FF2B5EF4-FFF2-40B4-BE49-F238E27FC236}">
                <a16:creationId xmlns:a16="http://schemas.microsoft.com/office/drawing/2014/main" id="{70518755-3424-463B-84F9-FF343EF6D3E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45455" y="4487185"/>
            <a:ext cx="233313" cy="233313"/>
          </a:xfrm>
          <a:prstGeom prst="rect">
            <a:avLst/>
          </a:prstGeom>
        </p:spPr>
      </p:pic>
      <p:pic>
        <p:nvPicPr>
          <p:cNvPr id="11" name="Graphique 10" descr="Jouer contour">
            <a:extLst>
              <a:ext uri="{FF2B5EF4-FFF2-40B4-BE49-F238E27FC236}">
                <a16:creationId xmlns:a16="http://schemas.microsoft.com/office/drawing/2014/main" id="{82269562-C336-4569-9527-D515A5D5A6D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19177AC0-8C89-2892-FE81-D08958B84755}"/>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311CE48B-FCDD-04F8-2D25-2C30D5BEEF3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C778500A-473C-D9C0-D9F8-5DCFE0A4AAF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C2A1F7E9-EE84-096B-F276-BAC268C20CA0}"/>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FA776AC5-44A5-3C2A-A9C4-23AA9445BDD9}"/>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399519D2-990E-B598-8E2D-215413487EA6}"/>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08002ABB-630D-F3B8-F0D2-49BBD31BC2D7}"/>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F29ECA92-E97F-6338-9412-F7764837126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4AFBC269-2D57-8126-E439-7B7ED7A6156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7" name="Audio 6">
            <a:extLst>
              <a:ext uri="{FF2B5EF4-FFF2-40B4-BE49-F238E27FC236}">
                <a16:creationId xmlns:a16="http://schemas.microsoft.com/office/drawing/2014/main" id="{34C03A51-F750-EEC6-8430-B29601BDC7D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622" y="6145084"/>
            <a:ext cx="468000" cy="468000"/>
          </a:xfrm>
          <a:prstGeom prst="rect">
            <a:avLst/>
          </a:prstGeom>
        </p:spPr>
      </p:pic>
    </p:spTree>
    <p:extLst>
      <p:ext uri="{BB962C8B-B14F-4D97-AF65-F5344CB8AC3E}">
        <p14:creationId xmlns:p14="http://schemas.microsoft.com/office/powerpoint/2010/main" val="2934420683"/>
      </p:ext>
    </p:extLst>
  </p:cSld>
  <p:clrMapOvr>
    <a:masterClrMapping/>
  </p:clrMapOvr>
  <mc:AlternateContent xmlns:mc="http://schemas.openxmlformats.org/markup-compatibility/2006" xmlns:p14="http://schemas.microsoft.com/office/powerpoint/2010/main">
    <mc:Choice Requires="p14">
      <p:transition spd="slow" p14:dur="2000" advTm="6965"/>
    </mc:Choice>
    <mc:Fallback xmlns="">
      <p:transition spd="slow" advTm="6965"/>
    </mc:Fallback>
  </mc:AlternateContent>
  <p:timing>
    <p:tnLst>
      <p:par>
        <p:cTn id="1" dur="indefinite" restart="never" nodeType="tmRoot">
          <p:childTnLst>
            <p:audio isNarration="1">
              <p:cMediaNode vol="80000" showWhenStopped="0">
                <p:cTn id="2" fill="hold" display="0">
                  <p:stCondLst>
                    <p:cond delay="indefinite"/>
                  </p:stCondLst>
                  <p:endCondLst>
                    <p:cond evt="onStopAudio" delay="0">
                      <p:tgtEl>
                        <p:sldTgt/>
                      </p:tgtEl>
                    </p:cond>
                  </p:endCondLst>
                </p:cTn>
                <p:tgtEl>
                  <p:spTgt spid="7"/>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BDDCC-6506-EFB0-42D1-3407AE86B62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D007410-23A3-91FC-45E3-B9FCB52EB60E}"/>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7A817D2D-D706-46BE-88A5-518EF0B3DFC0}"/>
              </a:ext>
            </a:extLst>
          </p:cNvPr>
          <p:cNvSpPr>
            <a:spLocks noGrp="1"/>
          </p:cNvSpPr>
          <p:nvPr>
            <p:ph idx="1"/>
          </p:nvPr>
        </p:nvSpPr>
        <p:spPr>
          <a:xfrm>
            <a:off x="468000" y="2500994"/>
            <a:ext cx="5413454" cy="2775741"/>
          </a:xfrm>
        </p:spPr>
        <p:txBody>
          <a:bodyPr>
            <a:noAutofit/>
          </a:bodyPr>
          <a:lstStyle/>
          <a:p>
            <a:pPr marL="234950" indent="-220663">
              <a:lnSpc>
                <a:spcPct val="110000"/>
              </a:lnSpc>
              <a:spcBef>
                <a:spcPts val="1200"/>
              </a:spcBef>
              <a:buClr>
                <a:schemeClr val="accent2"/>
              </a:buClr>
              <a:buFont typeface="Arial" panose="020B0604020202020204" pitchFamily="34" charset="0"/>
              <a:buChar char="•"/>
              <a:defRPr/>
            </a:pPr>
            <a:r>
              <a:rPr lang="fr-FR" sz="1800" b="1" dirty="0">
                <a:solidFill>
                  <a:schemeClr val="accent2"/>
                </a:solidFill>
              </a:rPr>
              <a:t>Femme de 42 ans </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Insuffisance rénale chronique liée à une néphropathie à </a:t>
            </a:r>
            <a:r>
              <a:rPr lang="fr-FR" sz="1800" dirty="0" err="1">
                <a:solidFill>
                  <a:srgbClr val="202122"/>
                </a:solidFill>
              </a:rPr>
              <a:t>IgA</a:t>
            </a:r>
            <a:r>
              <a:rPr lang="fr-FR" sz="1800" dirty="0">
                <a:solidFill>
                  <a:srgbClr val="202122"/>
                </a:solidFill>
              </a:rPr>
              <a:t>, mise en dialyse à l'âge de 40 ans</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Un enfant de 10 ans en bonne santé, pas d’antécédent familial notable</a:t>
            </a:r>
          </a:p>
        </p:txBody>
      </p:sp>
      <p:sp>
        <p:nvSpPr>
          <p:cNvPr id="4" name="Espace réservé pour une image  3">
            <a:extLst>
              <a:ext uri="{FF2B5EF4-FFF2-40B4-BE49-F238E27FC236}">
                <a16:creationId xmlns:a16="http://schemas.microsoft.com/office/drawing/2014/main" id="{E9CB428E-0890-CC4E-02AC-8F703113F2C8}"/>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F2FF6086-E603-E494-4B29-51A5DEDC44D4}"/>
              </a:ext>
            </a:extLst>
          </p:cNvPr>
          <p:cNvSpPr>
            <a:spLocks noGrp="1"/>
          </p:cNvSpPr>
          <p:nvPr>
            <p:ph idx="14"/>
          </p:nvPr>
        </p:nvSpPr>
        <p:spPr>
          <a:xfrm>
            <a:off x="6304546" y="2500994"/>
            <a:ext cx="5413454" cy="2647861"/>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1</a:t>
            </a:r>
            <a:r>
              <a:rPr lang="fr-FR" sz="1800" baseline="30000" dirty="0">
                <a:solidFill>
                  <a:srgbClr val="202122"/>
                </a:solidFill>
              </a:rPr>
              <a:t>ère</a:t>
            </a:r>
            <a:r>
              <a:rPr lang="fr-FR" sz="1800" dirty="0">
                <a:solidFill>
                  <a:srgbClr val="202122"/>
                </a:solidFill>
              </a:rPr>
              <a:t> transplantation rénale le 23/8/2022 à donneur DCD, greffon de bonne qualité, receveuse immunisée sans DSA, CMV : D+/R+, EBV : D+/R+</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Traitement IS par ATG, tacrolimus, MMF, stéroïdes</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Évolution initiale favorable avec créatinine de sortie à 80 </a:t>
            </a:r>
            <a:r>
              <a:rPr lang="el-GR" sz="1800" dirty="0">
                <a:solidFill>
                  <a:srgbClr val="202122"/>
                </a:solidFill>
              </a:rPr>
              <a:t>μ</a:t>
            </a:r>
            <a:r>
              <a:rPr lang="fr-FR" sz="1800" dirty="0">
                <a:solidFill>
                  <a:srgbClr val="202122"/>
                </a:solidFill>
              </a:rPr>
              <a:t>mol/L</a:t>
            </a:r>
          </a:p>
        </p:txBody>
      </p:sp>
      <p:sp>
        <p:nvSpPr>
          <p:cNvPr id="11" name="Rectangle 10">
            <a:extLst>
              <a:ext uri="{FF2B5EF4-FFF2-40B4-BE49-F238E27FC236}">
                <a16:creationId xmlns:a16="http://schemas.microsoft.com/office/drawing/2014/main" id="{DEB52843-0627-0902-CB00-0F0ABAAB08D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A96F01CC-4459-5969-6D40-1D2FFE2FCD5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42" name="Rounded Rectangle 52">
            <a:extLst>
              <a:ext uri="{FF2B5EF4-FFF2-40B4-BE49-F238E27FC236}">
                <a16:creationId xmlns:a16="http://schemas.microsoft.com/office/drawing/2014/main" id="{12DBB353-1D3C-DA1D-91D5-605C1F58B762}"/>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EA7F4834-5D9A-1F50-59FE-67D09EDFCDAA}"/>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C2CBD23B-98BB-2F78-3747-8D80A39A77D0}"/>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17866BCC-AEC1-16D4-BA4B-0C07B5B62B66}"/>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9E86E19F-42DE-A306-3170-EB29EAC3D21B}"/>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906F82FB-ABDF-0D9B-442B-8B4F4058741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C50E9CD0-430E-9401-A8AE-4B787D7D467D}"/>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C19CCDA-6458-2904-BAA0-7E0797FB6F04}"/>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4C1A9DC9-A6EC-0909-083A-CAE08F79655F}"/>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FBC7A1CF-5C0C-2CF3-9EF7-53A3CC806A53}"/>
              </a:ext>
            </a:extLst>
          </p:cNvPr>
          <p:cNvSpPr txBox="1"/>
          <p:nvPr/>
        </p:nvSpPr>
        <p:spPr>
          <a:xfrm>
            <a:off x="467999" y="6329711"/>
            <a:ext cx="789607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donor-specific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antibodies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immunosuppresseur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globuline anti-thymocyte (sérum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antilymphocytaire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MMF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6" name="Groupe 5">
            <a:extLst>
              <a:ext uri="{FF2B5EF4-FFF2-40B4-BE49-F238E27FC236}">
                <a16:creationId xmlns:a16="http://schemas.microsoft.com/office/drawing/2014/main" id="{E3F7641E-49B4-8370-90F7-2F986C49B26F}"/>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4F51C346-145C-9EB6-D49D-0D08589A607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7A4158D3-F2DF-82DF-95AB-3A969F294C47}"/>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B1A112FA-F134-E510-975C-D521EE735467}"/>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5" name="Rectangle 14">
              <a:extLst>
                <a:ext uri="{FF2B5EF4-FFF2-40B4-BE49-F238E27FC236}">
                  <a16:creationId xmlns:a16="http://schemas.microsoft.com/office/drawing/2014/main" id="{7913A7F8-20F4-B1AF-106A-A4BAB4CDD01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FC9A01E7-BF81-A36E-C802-4B71975DC714}"/>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19" name="Audio 18">
            <a:extLst>
              <a:ext uri="{FF2B5EF4-FFF2-40B4-BE49-F238E27FC236}">
                <a16:creationId xmlns:a16="http://schemas.microsoft.com/office/drawing/2014/main" id="{3D6E0E4C-927F-F7AB-3EA2-AF6598258E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2138"/>
            <a:ext cx="468000" cy="468000"/>
          </a:xfrm>
          <a:prstGeom prst="rect">
            <a:avLst/>
          </a:prstGeom>
        </p:spPr>
      </p:pic>
    </p:spTree>
    <p:extLst>
      <p:ext uri="{BB962C8B-B14F-4D97-AF65-F5344CB8AC3E}">
        <p14:creationId xmlns:p14="http://schemas.microsoft.com/office/powerpoint/2010/main" val="2681325972"/>
      </p:ext>
    </p:extLst>
  </p:cSld>
  <p:clrMapOvr>
    <a:masterClrMapping/>
  </p:clrMapOvr>
  <mc:AlternateContent xmlns:mc="http://schemas.openxmlformats.org/markup-compatibility/2006" xmlns:p14="http://schemas.microsoft.com/office/powerpoint/2010/main">
    <mc:Choice Requires="p14">
      <p:transition spd="slow" p14:dur="2000" advTm="37354"/>
    </mc:Choice>
    <mc:Fallback xmlns="">
      <p:transition spd="slow" advTm="3735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9"/>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0E324-7298-BA98-E813-83EE938CFB0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781619D-7420-3F8C-B700-BD5C2B21CB15}"/>
              </a:ext>
            </a:extLst>
          </p:cNvPr>
          <p:cNvSpPr>
            <a:spLocks noGrp="1"/>
          </p:cNvSpPr>
          <p:nvPr>
            <p:ph type="title"/>
          </p:nvPr>
        </p:nvSpPr>
        <p:spPr/>
        <p:txBody>
          <a:bodyPr/>
          <a:lstStyle/>
          <a:p>
            <a:r>
              <a:rPr lang="fr-FR" sz="2400" b="1" noProof="0" dirty="0">
                <a:solidFill>
                  <a:schemeClr val="tx2"/>
                </a:solidFill>
              </a:rPr>
              <a:t>Présentation du cas, suite</a:t>
            </a:r>
            <a:endParaRPr lang="fr-FR" dirty="0"/>
          </a:p>
        </p:txBody>
      </p:sp>
      <p:sp>
        <p:nvSpPr>
          <p:cNvPr id="4" name="Espace réservé pour une image  3">
            <a:extLst>
              <a:ext uri="{FF2B5EF4-FFF2-40B4-BE49-F238E27FC236}">
                <a16:creationId xmlns:a16="http://schemas.microsoft.com/office/drawing/2014/main" id="{7775E495-81A0-48A0-0221-80858BD20AED}"/>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23651EE2-8189-BEA4-F77E-7848B44C295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41" name="ZoneTexte 40">
            <a:extLst>
              <a:ext uri="{FF2B5EF4-FFF2-40B4-BE49-F238E27FC236}">
                <a16:creationId xmlns:a16="http://schemas.microsoft.com/office/drawing/2014/main" id="{BA43EC3A-8224-05EE-15C3-089CFCAA8EF4}"/>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donor-specific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antibodies</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9" name="Espace réservé du contenu 8">
            <a:extLst>
              <a:ext uri="{FF2B5EF4-FFF2-40B4-BE49-F238E27FC236}">
                <a16:creationId xmlns:a16="http://schemas.microsoft.com/office/drawing/2014/main" id="{734E09DB-AC55-45C6-823B-A73F2FCFAE08}"/>
              </a:ext>
            </a:extLst>
          </p:cNvPr>
          <p:cNvSpPr>
            <a:spLocks noGrp="1"/>
          </p:cNvSpPr>
          <p:nvPr>
            <p:ph idx="1"/>
          </p:nvPr>
        </p:nvSpPr>
        <p:spPr/>
        <p:txBody>
          <a:bodyPr/>
          <a:lstStyle/>
          <a:p>
            <a:pPr marL="234950" indent="-220663">
              <a:lnSpc>
                <a:spcPct val="110000"/>
              </a:lnSpc>
              <a:spcBef>
                <a:spcPts val="1200"/>
              </a:spcBef>
              <a:spcAft>
                <a:spcPts val="1200"/>
              </a:spcAft>
              <a:buClr>
                <a:schemeClr val="accent2"/>
              </a:buClr>
              <a:buFont typeface="Arial" panose="020B0604020202020204" pitchFamily="34" charset="0"/>
              <a:buChar char="•"/>
              <a:defRPr/>
            </a:pPr>
            <a:r>
              <a:rPr lang="fr-FR" sz="1800" dirty="0">
                <a:solidFill>
                  <a:srgbClr val="202122"/>
                </a:solidFill>
              </a:rPr>
              <a:t>A M3 : créatininémie stable à 85 </a:t>
            </a:r>
            <a:r>
              <a:rPr lang="fr-FR" sz="1800" dirty="0" err="1">
                <a:solidFill>
                  <a:srgbClr val="202122"/>
                </a:solidFill>
              </a:rPr>
              <a:t>umol</a:t>
            </a:r>
            <a:r>
              <a:rPr lang="fr-FR" sz="1800" dirty="0">
                <a:solidFill>
                  <a:srgbClr val="202122"/>
                </a:solidFill>
              </a:rPr>
              <a:t>/L, absence de protéinurie, pas de DSA</a:t>
            </a:r>
          </a:p>
          <a:p>
            <a:pPr marL="234950" indent="-220663">
              <a:lnSpc>
                <a:spcPct val="110000"/>
              </a:lnSpc>
              <a:spcBef>
                <a:spcPts val="1200"/>
              </a:spcBef>
              <a:spcAft>
                <a:spcPts val="1200"/>
              </a:spcAft>
              <a:buClr>
                <a:schemeClr val="accent2"/>
              </a:buClr>
              <a:buFont typeface="Arial" panose="020B0604020202020204" pitchFamily="34" charset="0"/>
              <a:buChar char="•"/>
              <a:defRPr/>
            </a:pPr>
            <a:r>
              <a:rPr lang="fr-FR" sz="1800" dirty="0">
                <a:solidFill>
                  <a:srgbClr val="202122"/>
                </a:solidFill>
              </a:rPr>
              <a:t>A M8 : insuffisance rénale aigue avec créatininémie à 150 </a:t>
            </a:r>
            <a:r>
              <a:rPr lang="fr-FR" sz="1800" dirty="0" err="1">
                <a:solidFill>
                  <a:srgbClr val="202122"/>
                </a:solidFill>
              </a:rPr>
              <a:t>μmol</a:t>
            </a:r>
            <a:r>
              <a:rPr lang="fr-FR" sz="1800" dirty="0">
                <a:solidFill>
                  <a:srgbClr val="202122"/>
                </a:solidFill>
              </a:rPr>
              <a:t>/L, pas de contexte infectieux, pas de diarrhée, le taux résiduel de tacrolimus est à 8 </a:t>
            </a:r>
            <a:r>
              <a:rPr lang="fr-FR" sz="1800" dirty="0" err="1">
                <a:solidFill>
                  <a:srgbClr val="202122"/>
                </a:solidFill>
              </a:rPr>
              <a:t>ng</a:t>
            </a:r>
            <a:r>
              <a:rPr lang="fr-FR" sz="1800" dirty="0">
                <a:solidFill>
                  <a:srgbClr val="202122"/>
                </a:solidFill>
              </a:rPr>
              <a:t>/</a:t>
            </a:r>
            <a:r>
              <a:rPr lang="fr-FR" sz="1800" dirty="0" err="1">
                <a:solidFill>
                  <a:srgbClr val="202122"/>
                </a:solidFill>
              </a:rPr>
              <a:t>mL</a:t>
            </a:r>
            <a:endParaRPr lang="fr-FR" sz="1800" dirty="0">
              <a:solidFill>
                <a:srgbClr val="202122"/>
              </a:solidFill>
            </a:endParaRPr>
          </a:p>
          <a:p>
            <a:pPr marL="234950" indent="-220663">
              <a:lnSpc>
                <a:spcPct val="110000"/>
              </a:lnSpc>
              <a:spcBef>
                <a:spcPts val="1200"/>
              </a:spcBef>
              <a:spcAft>
                <a:spcPts val="1200"/>
              </a:spcAft>
              <a:buClr>
                <a:schemeClr val="accent2"/>
              </a:buClr>
              <a:buFont typeface="Arial" panose="020B0604020202020204" pitchFamily="34" charset="0"/>
              <a:buChar char="•"/>
              <a:defRPr/>
            </a:pPr>
            <a:r>
              <a:rPr lang="fr-FR" sz="1800" dirty="0">
                <a:solidFill>
                  <a:srgbClr val="202122"/>
                </a:solidFill>
              </a:rPr>
              <a:t>L’échographie du greffon montre une dilatation des cavités pyélocalicielles</a:t>
            </a:r>
          </a:p>
        </p:txBody>
      </p:sp>
      <p:pic>
        <p:nvPicPr>
          <p:cNvPr id="15" name="Picture 2" descr="Imagerie diagnostique du rein transplanté et des complications de la greffe  rénale - ScienceDirect">
            <a:extLst>
              <a:ext uri="{FF2B5EF4-FFF2-40B4-BE49-F238E27FC236}">
                <a16:creationId xmlns:a16="http://schemas.microsoft.com/office/drawing/2014/main" id="{7C3176A0-975B-8B65-18F1-56DAA7004815}"/>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304546" y="1824228"/>
            <a:ext cx="5413454" cy="4044884"/>
          </a:xfrm>
          <a:prstGeom prst="rect">
            <a:avLst/>
          </a:prstGeom>
          <a:noFill/>
          <a:extLst>
            <a:ext uri="{909E8E84-426E-40DD-AFC4-6F175D3DCCD1}">
              <a14:hiddenFill xmlns:a14="http://schemas.microsoft.com/office/drawing/2010/main">
                <a:solidFill>
                  <a:srgbClr val="FFFFFF"/>
                </a:solidFill>
              </a14:hiddenFill>
            </a:ext>
          </a:extLst>
        </p:spPr>
      </p:pic>
      <p:grpSp>
        <p:nvGrpSpPr>
          <p:cNvPr id="14" name="Groupe 13">
            <a:extLst>
              <a:ext uri="{FF2B5EF4-FFF2-40B4-BE49-F238E27FC236}">
                <a16:creationId xmlns:a16="http://schemas.microsoft.com/office/drawing/2014/main" id="{589A68F5-03F7-53FC-2E36-5DD3B5736E49}"/>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7A078A60-037B-C895-1862-6DDF150DF84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DEDBE5CC-F6F9-75B5-7321-3120BB8AE0DF}"/>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0C319ED9-FD92-CA56-5624-697526ECB03F}"/>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Rectangle 7">
              <a:extLst>
                <a:ext uri="{FF2B5EF4-FFF2-40B4-BE49-F238E27FC236}">
                  <a16:creationId xmlns:a16="http://schemas.microsoft.com/office/drawing/2014/main" id="{8E5D909E-ECB3-ADD3-4E4D-B78D5CD8805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756C3E31-B108-010F-D287-00219632A417}"/>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16" name="Audio 15">
            <a:extLst>
              <a:ext uri="{FF2B5EF4-FFF2-40B4-BE49-F238E27FC236}">
                <a16:creationId xmlns:a16="http://schemas.microsoft.com/office/drawing/2014/main" id="{C4F89F08-FB6B-29A4-3487-0F89B5394F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139"/>
            <a:ext cx="468000" cy="468000"/>
          </a:xfrm>
          <a:prstGeom prst="rect">
            <a:avLst/>
          </a:prstGeom>
        </p:spPr>
      </p:pic>
    </p:spTree>
    <p:extLst>
      <p:ext uri="{BB962C8B-B14F-4D97-AF65-F5344CB8AC3E}">
        <p14:creationId xmlns:p14="http://schemas.microsoft.com/office/powerpoint/2010/main" val="812301566"/>
      </p:ext>
    </p:extLst>
  </p:cSld>
  <p:clrMapOvr>
    <a:masterClrMapping/>
  </p:clrMapOvr>
  <mc:AlternateContent xmlns:mc="http://schemas.openxmlformats.org/markup-compatibility/2006" xmlns:p14="http://schemas.microsoft.com/office/powerpoint/2010/main">
    <mc:Choice Requires="p14">
      <p:transition spd="slow" p14:dur="2000" advTm="27925"/>
    </mc:Choice>
    <mc:Fallback xmlns="">
      <p:transition spd="slow" advTm="27925"/>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6"/>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0291D-5F5B-6213-3DCE-54A642A6B77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156D14A1-457E-3E22-2B8C-69AB5C5AA079}"/>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3EAD412C-FD64-A908-3987-D8029CF882FE}"/>
              </a:ext>
            </a:extLst>
          </p:cNvPr>
          <p:cNvGrpSpPr/>
          <p:nvPr/>
        </p:nvGrpSpPr>
        <p:grpSpPr>
          <a:xfrm>
            <a:off x="468301" y="2727470"/>
            <a:ext cx="1766483" cy="2784546"/>
            <a:chOff x="468301" y="2727470"/>
            <a:chExt cx="1766483" cy="2784546"/>
          </a:xfrm>
        </p:grpSpPr>
        <p:sp>
          <p:nvSpPr>
            <p:cNvPr id="11" name="Rectangle : coins arrondis 10">
              <a:extLst>
                <a:ext uri="{FF2B5EF4-FFF2-40B4-BE49-F238E27FC236}">
                  <a16:creationId xmlns:a16="http://schemas.microsoft.com/office/drawing/2014/main" id="{BE87C220-B552-6629-DE7F-C8833DA37569}"/>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Rejet aigu cellulaire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CAC14560-BF77-6749-70CA-E2D2E85E4EA4}"/>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AF6E355-52E9-AD76-CF82-EF7EEC2417B1}"/>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05954D4F-F2D8-0F30-8AFF-AA8806E1506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DA136687-FE7A-4553-66CB-222B2DDE7A5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8AEA5D6B-5EC0-E0A1-8EE9-BE5E82A162E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p:txBody>
      </p:sp>
      <p:grpSp>
        <p:nvGrpSpPr>
          <p:cNvPr id="43" name="Groupe 42">
            <a:extLst>
              <a:ext uri="{FF2B5EF4-FFF2-40B4-BE49-F238E27FC236}">
                <a16:creationId xmlns:a16="http://schemas.microsoft.com/office/drawing/2014/main" id="{1BBB3581-7C2A-292A-F02F-83EF171CFB34}"/>
              </a:ext>
            </a:extLst>
          </p:cNvPr>
          <p:cNvGrpSpPr/>
          <p:nvPr/>
        </p:nvGrpSpPr>
        <p:grpSpPr>
          <a:xfrm>
            <a:off x="2338735" y="2727470"/>
            <a:ext cx="1766483" cy="2784546"/>
            <a:chOff x="468301" y="2727470"/>
            <a:chExt cx="1766483" cy="2784546"/>
          </a:xfrm>
        </p:grpSpPr>
        <p:sp>
          <p:nvSpPr>
            <p:cNvPr id="45" name="Rectangle : coins arrondis 44">
              <a:extLst>
                <a:ext uri="{FF2B5EF4-FFF2-40B4-BE49-F238E27FC236}">
                  <a16:creationId xmlns:a16="http://schemas.microsoft.com/office/drawing/2014/main" id="{37159AD9-A9DB-DA92-5F11-8057AF8FCEAE}"/>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Rejet aigu humoral</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F0CB1BF4-99EA-379D-BC76-B66DF9F2B348}"/>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3C95597B-7E7E-44DC-812A-C9DD10C0CF34}"/>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1B3872AF-E870-5988-40D3-8828902D286F}"/>
              </a:ext>
            </a:extLst>
          </p:cNvPr>
          <p:cNvGrpSpPr/>
          <p:nvPr/>
        </p:nvGrpSpPr>
        <p:grpSpPr>
          <a:xfrm>
            <a:off x="4209169" y="2727470"/>
            <a:ext cx="1766483" cy="2784546"/>
            <a:chOff x="468301" y="2727470"/>
            <a:chExt cx="1766483" cy="2784546"/>
          </a:xfrm>
        </p:grpSpPr>
        <p:sp>
          <p:nvSpPr>
            <p:cNvPr id="49" name="Rectangle : coins arrondis 48">
              <a:extLst>
                <a:ext uri="{FF2B5EF4-FFF2-40B4-BE49-F238E27FC236}">
                  <a16:creationId xmlns:a16="http://schemas.microsoft.com/office/drawing/2014/main" id="{FDF848B6-79FC-5A67-F229-8CAAA8AD134B}"/>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Sténose de l’anastomose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urétéro</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-vésicale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7F43E812-23F5-1E56-DFDB-D13FFAB6AFC7}"/>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D4F7B382-D22D-10CE-4CAF-333CDE019A30}"/>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2" name="Groupe 51">
            <a:extLst>
              <a:ext uri="{FF2B5EF4-FFF2-40B4-BE49-F238E27FC236}">
                <a16:creationId xmlns:a16="http://schemas.microsoft.com/office/drawing/2014/main" id="{E98C1DB0-79C1-600C-7C42-D903C3FE7060}"/>
              </a:ext>
            </a:extLst>
          </p:cNvPr>
          <p:cNvGrpSpPr/>
          <p:nvPr/>
        </p:nvGrpSpPr>
        <p:grpSpPr>
          <a:xfrm>
            <a:off x="6079603" y="2727470"/>
            <a:ext cx="1766483" cy="2784546"/>
            <a:chOff x="468301" y="2727470"/>
            <a:chExt cx="1766483" cy="2784546"/>
          </a:xfrm>
        </p:grpSpPr>
        <p:sp>
          <p:nvSpPr>
            <p:cNvPr id="53" name="Rectangle : coins arrondis 52">
              <a:extLst>
                <a:ext uri="{FF2B5EF4-FFF2-40B4-BE49-F238E27FC236}">
                  <a16:creationId xmlns:a16="http://schemas.microsoft.com/office/drawing/2014/main" id="{FF6AFA40-AA76-8803-2CB7-77E0713C7041}"/>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b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prolifération du greffon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E22C520C-1FF0-F441-EDFE-5996541101BA}"/>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F32ACCB2-03F5-BC9E-A380-2198527972C3}"/>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4" name="Groupe 63">
            <a:extLst>
              <a:ext uri="{FF2B5EF4-FFF2-40B4-BE49-F238E27FC236}">
                <a16:creationId xmlns:a16="http://schemas.microsoft.com/office/drawing/2014/main" id="{D9DD637B-33F1-9AF0-BC70-4605FFFB5275}"/>
              </a:ext>
            </a:extLst>
          </p:cNvPr>
          <p:cNvGrpSpPr/>
          <p:nvPr/>
        </p:nvGrpSpPr>
        <p:grpSpPr>
          <a:xfrm>
            <a:off x="7950037" y="2727470"/>
            <a:ext cx="1904128" cy="2784546"/>
            <a:chOff x="7922509" y="2727470"/>
            <a:chExt cx="1904128" cy="2784546"/>
          </a:xfrm>
        </p:grpSpPr>
        <p:sp>
          <p:nvSpPr>
            <p:cNvPr id="57" name="Rectangle : coins arrondis 56">
              <a:extLst>
                <a:ext uri="{FF2B5EF4-FFF2-40B4-BE49-F238E27FC236}">
                  <a16:creationId xmlns:a16="http://schemas.microsoft.com/office/drawing/2014/main" id="{A8A544D3-2563-5C0D-DE39-334CF4235907}"/>
                </a:ext>
              </a:extLst>
            </p:cNvPr>
            <p:cNvSpPr/>
            <p:nvPr/>
          </p:nvSpPr>
          <p:spPr>
            <a:xfrm>
              <a:off x="7922509" y="2920016"/>
              <a:ext cx="1904128"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Néphrotoxicité des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anticalcineurines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F46F85F1-D14F-7156-421F-3014FB4744BC}"/>
                </a:ext>
              </a:extLst>
            </p:cNvPr>
            <p:cNvSpPr/>
            <p:nvPr/>
          </p:nvSpPr>
          <p:spPr>
            <a:xfrm>
              <a:off x="8128977"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2B9ED785-3762-9FAD-5259-3EFB5099A6DC}"/>
                </a:ext>
              </a:extLst>
            </p:cNvPr>
            <p:cNvSpPr/>
            <p:nvPr/>
          </p:nvSpPr>
          <p:spPr>
            <a:xfrm rot="10800000">
              <a:off x="8771386"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9A07DEF5-A590-11E7-2E19-A0DE00BEF0F8}"/>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6C4F2163-1536-61A2-5F6B-FEADC01AA515}"/>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Compression extrinsèque par une lymphocèle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E7DE4DBB-EC80-144A-93F4-26394F2F7DB4}"/>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873B9288-1633-E343-89A8-9524E6575ECC}"/>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9C035872-9BCB-0042-D53E-E200BE1CA1CE}"/>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52F0B22D-3214-36C4-0415-83C0FD6CDFB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67E0A4B4-0105-31C1-E989-A6CA01AA153A}"/>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239B6461-D0B4-758F-B53E-0D5BDE529E3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EEAEA4FC-1F8B-793C-6F11-D4AA9EC8064B}"/>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9CCFB399-F384-396F-81C4-F0357E59BB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2767270162"/>
      </p:ext>
    </p:extLst>
  </p:cSld>
  <p:clrMapOvr>
    <a:masterClrMapping/>
  </p:clrMapOvr>
  <mc:AlternateContent xmlns:mc="http://schemas.openxmlformats.org/markup-compatibility/2006" xmlns:p14="http://schemas.microsoft.com/office/powerpoint/2010/main">
    <mc:Choice Requires="p14">
      <p:transition spd="slow" p14:dur="2000" advTm="16672"/>
    </mc:Choice>
    <mc:Fallback xmlns="">
      <p:transition spd="slow" advTm="16672"/>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22EDF-0DFB-BCDC-9A0B-F271A8D9CDC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2088281-ADF5-C389-B22B-42749523472E}"/>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9C99827A-545B-F429-BD80-28ADB468EDC8}"/>
              </a:ext>
            </a:extLst>
          </p:cNvPr>
          <p:cNvGrpSpPr/>
          <p:nvPr/>
        </p:nvGrpSpPr>
        <p:grpSpPr>
          <a:xfrm>
            <a:off x="468301" y="2727470"/>
            <a:ext cx="1766483" cy="2784546"/>
            <a:chOff x="468301" y="2727470"/>
            <a:chExt cx="1766483" cy="2784546"/>
          </a:xfrm>
        </p:grpSpPr>
        <p:sp>
          <p:nvSpPr>
            <p:cNvPr id="11" name="Rectangle : coins arrondis 10">
              <a:extLst>
                <a:ext uri="{FF2B5EF4-FFF2-40B4-BE49-F238E27FC236}">
                  <a16:creationId xmlns:a16="http://schemas.microsoft.com/office/drawing/2014/main" id="{C03B20A5-F32E-D30E-F8A0-A1551F52AFF2}"/>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Rejet aigu cellulaire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2CE4A45D-5882-CEFD-D15D-65CF794985F4}"/>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4D411AA-3C6A-A0D0-7897-E0C808605238}"/>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09C02B9C-43FC-D5AB-CBA3-5FE16D27260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10782EE-0375-760E-C84F-69600F74255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53879630-2701-CFD7-C15D-E453874DB72B}"/>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p:txBody>
      </p:sp>
      <p:grpSp>
        <p:nvGrpSpPr>
          <p:cNvPr id="43" name="Groupe 42">
            <a:extLst>
              <a:ext uri="{FF2B5EF4-FFF2-40B4-BE49-F238E27FC236}">
                <a16:creationId xmlns:a16="http://schemas.microsoft.com/office/drawing/2014/main" id="{0B916039-2F00-FB00-88D0-50202C810840}"/>
              </a:ext>
            </a:extLst>
          </p:cNvPr>
          <p:cNvGrpSpPr/>
          <p:nvPr/>
        </p:nvGrpSpPr>
        <p:grpSpPr>
          <a:xfrm>
            <a:off x="2338735" y="2727470"/>
            <a:ext cx="1766483" cy="2784546"/>
            <a:chOff x="468301" y="2727470"/>
            <a:chExt cx="1766483" cy="2784546"/>
          </a:xfrm>
        </p:grpSpPr>
        <p:sp>
          <p:nvSpPr>
            <p:cNvPr id="45" name="Rectangle : coins arrondis 44">
              <a:extLst>
                <a:ext uri="{FF2B5EF4-FFF2-40B4-BE49-F238E27FC236}">
                  <a16:creationId xmlns:a16="http://schemas.microsoft.com/office/drawing/2014/main" id="{9C8B6D70-6EB1-2C4E-4227-CC6A8955C948}"/>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Rejet aigu humoral</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FFADECA8-A9FD-67C6-1E92-545666682EEA}"/>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9BEDA58B-4C41-2638-EE16-9B07BE605854}"/>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406AF99C-4424-675B-053C-BF3CE831C6E6}"/>
              </a:ext>
            </a:extLst>
          </p:cNvPr>
          <p:cNvGrpSpPr/>
          <p:nvPr/>
        </p:nvGrpSpPr>
        <p:grpSpPr>
          <a:xfrm>
            <a:off x="4209169" y="2727470"/>
            <a:ext cx="1766483" cy="2784546"/>
            <a:chOff x="468301" y="2727470"/>
            <a:chExt cx="1766483" cy="2784546"/>
          </a:xfrm>
        </p:grpSpPr>
        <p:sp>
          <p:nvSpPr>
            <p:cNvPr id="49" name="Rectangle : coins arrondis 48">
              <a:extLst>
                <a:ext uri="{FF2B5EF4-FFF2-40B4-BE49-F238E27FC236}">
                  <a16:creationId xmlns:a16="http://schemas.microsoft.com/office/drawing/2014/main" id="{B4993355-77EC-1594-4A71-F80DAB21E9E3}"/>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Sténose de l’anastomose </a:t>
              </a: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urétéro</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-vésicale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1EACF4B7-49E3-DEE5-E10E-EFC0646D10C3}"/>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56E7B359-1426-7B6C-803C-DF28D2255733}"/>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2" name="Groupe 51">
            <a:extLst>
              <a:ext uri="{FF2B5EF4-FFF2-40B4-BE49-F238E27FC236}">
                <a16:creationId xmlns:a16="http://schemas.microsoft.com/office/drawing/2014/main" id="{4A3AB587-B2D4-E3D5-BD06-6D599A0E1BF9}"/>
              </a:ext>
            </a:extLst>
          </p:cNvPr>
          <p:cNvGrpSpPr/>
          <p:nvPr/>
        </p:nvGrpSpPr>
        <p:grpSpPr>
          <a:xfrm>
            <a:off x="6079603" y="2727470"/>
            <a:ext cx="1766483" cy="2784546"/>
            <a:chOff x="468301" y="2727470"/>
            <a:chExt cx="1766483" cy="2784546"/>
          </a:xfrm>
        </p:grpSpPr>
        <p:sp>
          <p:nvSpPr>
            <p:cNvPr id="53" name="Rectangle : coins arrondis 52">
              <a:extLst>
                <a:ext uri="{FF2B5EF4-FFF2-40B4-BE49-F238E27FC236}">
                  <a16:creationId xmlns:a16="http://schemas.microsoft.com/office/drawing/2014/main" id="{BB30CCCD-20F5-62C1-0991-CC4FB80A8849}"/>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Lympho</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b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prolifération du greffon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A8210D69-3E9D-7886-8070-2845DAE3F5C1}"/>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ACE68FD6-1568-FE8C-FBD6-F8DE0825F5FA}"/>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4" name="Groupe 63">
            <a:extLst>
              <a:ext uri="{FF2B5EF4-FFF2-40B4-BE49-F238E27FC236}">
                <a16:creationId xmlns:a16="http://schemas.microsoft.com/office/drawing/2014/main" id="{B815B9FE-63C1-93E9-F202-2BE2DA313097}"/>
              </a:ext>
            </a:extLst>
          </p:cNvPr>
          <p:cNvGrpSpPr/>
          <p:nvPr/>
        </p:nvGrpSpPr>
        <p:grpSpPr>
          <a:xfrm>
            <a:off x="7950037" y="2727470"/>
            <a:ext cx="1904128" cy="2784546"/>
            <a:chOff x="7922509" y="2727470"/>
            <a:chExt cx="1904128" cy="2784546"/>
          </a:xfrm>
        </p:grpSpPr>
        <p:sp>
          <p:nvSpPr>
            <p:cNvPr id="57" name="Rectangle : coins arrondis 56">
              <a:extLst>
                <a:ext uri="{FF2B5EF4-FFF2-40B4-BE49-F238E27FC236}">
                  <a16:creationId xmlns:a16="http://schemas.microsoft.com/office/drawing/2014/main" id="{3386B99F-8F9E-279C-D690-8209A688B545}"/>
                </a:ext>
              </a:extLst>
            </p:cNvPr>
            <p:cNvSpPr/>
            <p:nvPr/>
          </p:nvSpPr>
          <p:spPr>
            <a:xfrm>
              <a:off x="7922509" y="2920016"/>
              <a:ext cx="1904128"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Néphrotoxicité des </a:t>
              </a:r>
              <a:r>
                <a:rPr kumimoji="0" lang="fr-FR" sz="16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anticalcineurines</a:t>
              </a: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03268549-6C89-DD81-5DFD-4054C0D92F01}"/>
                </a:ext>
              </a:extLst>
            </p:cNvPr>
            <p:cNvSpPr/>
            <p:nvPr/>
          </p:nvSpPr>
          <p:spPr>
            <a:xfrm>
              <a:off x="8128977"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5E69C454-50AC-B297-119E-DED9F641358B}"/>
                </a:ext>
              </a:extLst>
            </p:cNvPr>
            <p:cNvSpPr/>
            <p:nvPr/>
          </p:nvSpPr>
          <p:spPr>
            <a:xfrm rot="10800000">
              <a:off x="8771386"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45F7EB0C-6D49-8CD0-0E0A-F001C7F867D9}"/>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BA8C8D77-E956-297B-A117-686F7709EABC}"/>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Compression extrinsèque par une lymphocèle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4DAEBDD6-59DA-8E1D-A1DE-D14FFBA65278}"/>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96DB8EEE-7B35-208B-0F9E-46A2A3ED60BE}"/>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7199D318-04E0-B738-9CBB-BA5A435F42F9}"/>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039FA1AB-A993-5084-1859-F6CA1EEE515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1A64FF22-9792-21DD-2770-468C9532F5D3}"/>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7A6D07C8-3906-3E9C-4812-0EE1C6E50F1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C4F766BC-1CFE-0231-829D-545148FD9E0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02B747AD-12E0-E13F-675F-52093D93A7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1303717832"/>
      </p:ext>
    </p:extLst>
  </p:cSld>
  <p:clrMapOvr>
    <a:masterClrMapping/>
  </p:clrMapOvr>
  <mc:AlternateContent xmlns:mc="http://schemas.openxmlformats.org/markup-compatibility/2006" xmlns:p14="http://schemas.microsoft.com/office/powerpoint/2010/main">
    <mc:Choice Requires="p14">
      <p:transition spd="slow" p14:dur="2000" advTm="39253"/>
    </mc:Choice>
    <mc:Fallback xmlns="">
      <p:transition spd="slow" advTm="39253"/>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4E2EC-FEF2-5DA9-E4B4-2A843E3D8371}"/>
            </a:ext>
          </a:extLst>
        </p:cNvPr>
        <p:cNvGrpSpPr/>
        <p:nvPr/>
      </p:nvGrpSpPr>
      <p:grpSpPr>
        <a:xfrm>
          <a:off x="0" y="0"/>
          <a:ext cx="0" cy="0"/>
          <a:chOff x="0" y="0"/>
          <a:chExt cx="0" cy="0"/>
        </a:xfrm>
      </p:grpSpPr>
      <p:sp>
        <p:nvSpPr>
          <p:cNvPr id="9" name="Titre 1">
            <a:extLst>
              <a:ext uri="{FF2B5EF4-FFF2-40B4-BE49-F238E27FC236}">
                <a16:creationId xmlns:a16="http://schemas.microsoft.com/office/drawing/2014/main" id="{85021751-44AC-521E-8067-D6B1AD3654ED}"/>
              </a:ext>
            </a:extLst>
          </p:cNvPr>
          <p:cNvSpPr txBox="1">
            <a:spLocks/>
          </p:cNvSpPr>
          <p:nvPr/>
        </p:nvSpPr>
        <p:spPr>
          <a:xfrm>
            <a:off x="1095817" y="116788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15875" algn="ctr" defTabSz="914400" rtl="0" eaLnBrk="1" fontAlgn="auto" latinLnBrk="0" hangingPunct="1">
              <a:lnSpc>
                <a:spcPct val="126518"/>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a:p>
            <a:pPr marL="0" marR="0" lvl="0" indent="15875" algn="ctr" defTabSz="914400" rtl="0" eaLnBrk="1" fontAlgn="auto" latinLnBrk="0" hangingPunct="1">
              <a:lnSpc>
                <a:spcPct val="126518"/>
              </a:lnSpc>
              <a:spcBef>
                <a:spcPct val="0"/>
              </a:spcBef>
              <a:spcAft>
                <a:spcPts val="0"/>
              </a:spcAft>
              <a:buClrTx/>
              <a:buSzTx/>
              <a:buFontTx/>
              <a:buNone/>
              <a:tabLst/>
              <a:defRPr/>
            </a:pP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16" name="Espace réservé pour une image  15">
            <a:extLst>
              <a:ext uri="{FF2B5EF4-FFF2-40B4-BE49-F238E27FC236}">
                <a16:creationId xmlns:a16="http://schemas.microsoft.com/office/drawing/2014/main" id="{9786E4C7-252D-9099-5F28-E0152A24EE72}"/>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B8774533-BB6E-D022-11EF-D984624689FD}"/>
              </a:ext>
            </a:extLst>
          </p:cNvPr>
          <p:cNvSpPr/>
          <p:nvPr/>
        </p:nvSpPr>
        <p:spPr>
          <a:xfrm>
            <a:off x="3247359" y="783248"/>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7" name="Titre 1">
            <a:extLst>
              <a:ext uri="{FF2B5EF4-FFF2-40B4-BE49-F238E27FC236}">
                <a16:creationId xmlns:a16="http://schemas.microsoft.com/office/drawing/2014/main" id="{E7E9A20B-B043-7990-82A5-CAE6D50F53A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26" name="Forme libre 25">
            <a:extLst>
              <a:ext uri="{FF2B5EF4-FFF2-40B4-BE49-F238E27FC236}">
                <a16:creationId xmlns:a16="http://schemas.microsoft.com/office/drawing/2014/main" id="{E9C00CC5-A851-2994-15DD-691A766BA488}"/>
              </a:ext>
            </a:extLst>
          </p:cNvPr>
          <p:cNvSpPr/>
          <p:nvPr/>
        </p:nvSpPr>
        <p:spPr>
          <a:xfrm>
            <a:off x="0" y="1726996"/>
            <a:ext cx="12192000" cy="4330902"/>
          </a:xfrm>
          <a:custGeom>
            <a:avLst/>
            <a:gdLst>
              <a:gd name="connsiteX0" fmla="*/ 5857877 w 12192000"/>
              <a:gd name="connsiteY0" fmla="*/ 0 h 4330902"/>
              <a:gd name="connsiteX1" fmla="*/ 6092825 w 12192000"/>
              <a:gd name="connsiteY1" fmla="*/ 195714 h 4330902"/>
              <a:gd name="connsiteX2" fmla="*/ 6330951 w 12192000"/>
              <a:gd name="connsiteY2" fmla="*/ 2921 h 4330902"/>
              <a:gd name="connsiteX3" fmla="*/ 12192000 w 12192000"/>
              <a:gd name="connsiteY3" fmla="*/ 1954 h 4330902"/>
              <a:gd name="connsiteX4" fmla="*/ 12192000 w 12192000"/>
              <a:gd name="connsiteY4" fmla="*/ 2596913 h 4330902"/>
              <a:gd name="connsiteX5" fmla="*/ 12192000 w 12192000"/>
              <a:gd name="connsiteY5" fmla="*/ 3668907 h 4330902"/>
              <a:gd name="connsiteX6" fmla="*/ 12192000 w 12192000"/>
              <a:gd name="connsiteY6" fmla="*/ 4330902 h 4330902"/>
              <a:gd name="connsiteX7" fmla="*/ 0 w 12192000"/>
              <a:gd name="connsiteY7" fmla="*/ 4330902 h 4330902"/>
              <a:gd name="connsiteX8" fmla="*/ 0 w 12192000"/>
              <a:gd name="connsiteY8" fmla="*/ 3668907 h 4330902"/>
              <a:gd name="connsiteX9" fmla="*/ 0 w 12192000"/>
              <a:gd name="connsiteY9" fmla="*/ 2596913 h 4330902"/>
              <a:gd name="connsiteX10" fmla="*/ 0 w 12192000"/>
              <a:gd name="connsiteY10" fmla="*/ 1954 h 4330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330902">
                <a:moveTo>
                  <a:pt x="5857877" y="0"/>
                </a:moveTo>
                <a:lnTo>
                  <a:pt x="6092825" y="195714"/>
                </a:lnTo>
                <a:lnTo>
                  <a:pt x="6330951" y="2921"/>
                </a:lnTo>
                <a:lnTo>
                  <a:pt x="12192000" y="1954"/>
                </a:lnTo>
                <a:lnTo>
                  <a:pt x="12192000" y="2596913"/>
                </a:lnTo>
                <a:lnTo>
                  <a:pt x="12192000" y="3668907"/>
                </a:lnTo>
                <a:lnTo>
                  <a:pt x="12192000" y="4330902"/>
                </a:lnTo>
                <a:lnTo>
                  <a:pt x="0" y="4330902"/>
                </a:lnTo>
                <a:lnTo>
                  <a:pt x="0" y="3668907"/>
                </a:lnTo>
                <a:lnTo>
                  <a:pt x="0" y="2596913"/>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ZoneTexte 23">
            <a:extLst>
              <a:ext uri="{FF2B5EF4-FFF2-40B4-BE49-F238E27FC236}">
                <a16:creationId xmlns:a16="http://schemas.microsoft.com/office/drawing/2014/main" id="{D1B61DC8-BFF6-13D1-32DE-C97C00DA26FC}"/>
              </a:ext>
            </a:extLst>
          </p:cNvPr>
          <p:cNvSpPr txBox="1"/>
          <p:nvPr/>
        </p:nvSpPr>
        <p:spPr>
          <a:xfrm>
            <a:off x="376518" y="2668216"/>
            <a:ext cx="6234347" cy="2506455"/>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L’atteinte du greffon est fréquente </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70 % en transplantation intestinale </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Abu-</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Elmagd</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2009</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50 à 70 % en transplantation pulmonaire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Reams</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2003</a:t>
            </a:r>
            <a:endPar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endParaRP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15 à 30 % en transplantation hépatique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Kremers</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2006</a:t>
            </a:r>
            <a:endPar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endParaRP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15 à 20 % en transplantation rénale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Opelz</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2004, Bakker 2005</a:t>
            </a:r>
            <a:endPar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5" name="ZoneTexte 24">
            <a:extLst>
              <a:ext uri="{FF2B5EF4-FFF2-40B4-BE49-F238E27FC236}">
                <a16:creationId xmlns:a16="http://schemas.microsoft.com/office/drawing/2014/main" id="{FA800FD3-785F-DA4C-F020-A884FFD3CD36}"/>
              </a:ext>
            </a:extLst>
          </p:cNvPr>
          <p:cNvSpPr txBox="1"/>
          <p:nvPr/>
        </p:nvSpPr>
        <p:spPr>
          <a:xfrm>
            <a:off x="6462820" y="2668216"/>
            <a:ext cx="5570371" cy="2004780"/>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Provoque une a</a:t>
            </a:r>
            <a:r>
              <a:rPr kumimoji="0" lang="fr-FR" sz="2000" b="1" i="0"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ltération</a:t>
            </a: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de la fonction du greffon</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Insuffisance rénale</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Cholestase</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Infiltrat pulmonaire ++</a:t>
            </a:r>
          </a:p>
        </p:txBody>
      </p:sp>
      <p:pic>
        <p:nvPicPr>
          <p:cNvPr id="4" name="Audio 3">
            <a:extLst>
              <a:ext uri="{FF2B5EF4-FFF2-40B4-BE49-F238E27FC236}">
                <a16:creationId xmlns:a16="http://schemas.microsoft.com/office/drawing/2014/main" id="{14E226B0-4DB7-47E4-A722-124360D11B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657026869"/>
      </p:ext>
    </p:extLst>
  </p:cSld>
  <p:clrMapOvr>
    <a:masterClrMapping/>
  </p:clrMapOvr>
  <mc:AlternateContent xmlns:mc="http://schemas.openxmlformats.org/markup-compatibility/2006" xmlns:p14="http://schemas.microsoft.com/office/powerpoint/2010/main">
    <mc:Choice Requires="p14">
      <p:transition spd="slow" p14:dur="2000" advTm="63360"/>
    </mc:Choice>
    <mc:Fallback xmlns="">
      <p:transition spd="slow" advTm="63360"/>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60D8C-CFBF-4192-74D4-486A8733F265}"/>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08C9624-7418-9FEF-37AA-A54C2C1F74E0}"/>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19FF4B3A-82E4-73C0-299C-E43F57946F42}"/>
              </a:ext>
            </a:extLst>
          </p:cNvPr>
          <p:cNvGrpSpPr/>
          <p:nvPr/>
        </p:nvGrpSpPr>
        <p:grpSpPr>
          <a:xfrm>
            <a:off x="468300" y="2727470"/>
            <a:ext cx="1767600" cy="2784546"/>
            <a:chOff x="468300" y="2727470"/>
            <a:chExt cx="1767600" cy="2784546"/>
          </a:xfrm>
        </p:grpSpPr>
        <p:sp>
          <p:nvSpPr>
            <p:cNvPr id="11" name="Rectangle : coins arrondis 10">
              <a:extLst>
                <a:ext uri="{FF2B5EF4-FFF2-40B4-BE49-F238E27FC236}">
                  <a16:creationId xmlns:a16="http://schemas.microsoft.com/office/drawing/2014/main" id="{3241350B-4427-439E-5495-AD2184D41C1C}"/>
                </a:ext>
              </a:extLst>
            </p:cNvPr>
            <p:cNvSpPr/>
            <p:nvPr/>
          </p:nvSpPr>
          <p:spPr>
            <a:xfrm>
              <a:off x="468300"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biopsie du greffon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62F2F241-C96D-80B7-3D42-8E7A98A3648E}"/>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D67349BE-2DE5-3F29-5C2B-C9E5CE37A8F6}"/>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51DEC1CC-13AA-CA77-8FDD-423AA1009AA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4FB7947-2CCC-9EEF-28AF-8245FE77414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47F335C8-E65D-E6ED-3FC5-7C57CCA59C6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complémentaire(s) demandez vous ?</a:t>
            </a:r>
          </a:p>
        </p:txBody>
      </p:sp>
      <p:grpSp>
        <p:nvGrpSpPr>
          <p:cNvPr id="16" name="Groupe 15">
            <a:extLst>
              <a:ext uri="{FF2B5EF4-FFF2-40B4-BE49-F238E27FC236}">
                <a16:creationId xmlns:a16="http://schemas.microsoft.com/office/drawing/2014/main" id="{C8FA78A5-2FF7-AE6B-3987-CE885FF87A29}"/>
              </a:ext>
            </a:extLst>
          </p:cNvPr>
          <p:cNvGrpSpPr/>
          <p:nvPr/>
        </p:nvGrpSpPr>
        <p:grpSpPr>
          <a:xfrm>
            <a:off x="2360007" y="2727470"/>
            <a:ext cx="1800000" cy="2784546"/>
            <a:chOff x="2367444" y="2727470"/>
            <a:chExt cx="1800000" cy="2784546"/>
          </a:xfrm>
        </p:grpSpPr>
        <p:sp>
          <p:nvSpPr>
            <p:cNvPr id="45" name="Rectangle : coins arrondis 44">
              <a:extLst>
                <a:ext uri="{FF2B5EF4-FFF2-40B4-BE49-F238E27FC236}">
                  <a16:creationId xmlns:a16="http://schemas.microsoft.com/office/drawing/2014/main" id="{170E38BD-8433-AEB1-7F31-F88178B5779F}"/>
                </a:ext>
              </a:extLst>
            </p:cNvPr>
            <p:cNvSpPr/>
            <p:nvPr/>
          </p:nvSpPr>
          <p:spPr>
            <a:xfrm>
              <a:off x="2367444" y="2920016"/>
              <a:ext cx="1800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scanner injecté abdomino-pelvien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39AD043E-260D-F408-B724-118897BE27A3}"/>
                </a:ext>
              </a:extLst>
            </p:cNvPr>
            <p:cNvSpPr/>
            <p:nvPr/>
          </p:nvSpPr>
          <p:spPr>
            <a:xfrm>
              <a:off x="252184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92E1DA6C-6355-10D4-8DCD-088D0C8722B7}"/>
                </a:ext>
              </a:extLst>
            </p:cNvPr>
            <p:cNvSpPr/>
            <p:nvPr/>
          </p:nvSpPr>
          <p:spPr>
            <a:xfrm rot="10800000">
              <a:off x="316425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10C4B224-2C1E-490B-C389-C08483ECD95E}"/>
              </a:ext>
            </a:extLst>
          </p:cNvPr>
          <p:cNvGrpSpPr/>
          <p:nvPr/>
        </p:nvGrpSpPr>
        <p:grpSpPr>
          <a:xfrm>
            <a:off x="4284114" y="2727470"/>
            <a:ext cx="1766483" cy="2784546"/>
            <a:chOff x="468301" y="2727470"/>
            <a:chExt cx="1766483" cy="2784546"/>
          </a:xfrm>
        </p:grpSpPr>
        <p:sp>
          <p:nvSpPr>
            <p:cNvPr id="49" name="Rectangle : coins arrondis 48">
              <a:extLst>
                <a:ext uri="{FF2B5EF4-FFF2-40B4-BE49-F238E27FC236}">
                  <a16:creationId xmlns:a16="http://schemas.microsoft.com/office/drawing/2014/main" id="{894432A0-1BA4-935A-5943-F69E59E76399}"/>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scanner cérébral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1C66592F-F316-753B-D4EF-015B583112E4}"/>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D0961BD5-F75C-2344-FAE9-E2B760035866}"/>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33789D40-AA11-266C-39E9-B865CF3FA711}"/>
              </a:ext>
            </a:extLst>
          </p:cNvPr>
          <p:cNvGrpSpPr/>
          <p:nvPr/>
        </p:nvGrpSpPr>
        <p:grpSpPr>
          <a:xfrm>
            <a:off x="6174704" y="2727470"/>
            <a:ext cx="1767600" cy="2784546"/>
            <a:chOff x="6580991" y="2727470"/>
            <a:chExt cx="1767600" cy="2784546"/>
          </a:xfrm>
        </p:grpSpPr>
        <p:sp>
          <p:nvSpPr>
            <p:cNvPr id="53" name="Rectangle : coins arrondis 52">
              <a:extLst>
                <a:ext uri="{FF2B5EF4-FFF2-40B4-BE49-F238E27FC236}">
                  <a16:creationId xmlns:a16="http://schemas.microsoft.com/office/drawing/2014/main" id="{89743AA3-41BC-225B-2CF1-11630B8BD38E}"/>
                </a:ext>
              </a:extLst>
            </p:cNvPr>
            <p:cNvSpPr/>
            <p:nvPr/>
          </p:nvSpPr>
          <p:spPr>
            <a:xfrm>
              <a:off x="6580991"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PCR 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A1406DF4-F3AF-A2ED-7DEE-C39948BABF4E}"/>
                </a:ext>
              </a:extLst>
            </p:cNvPr>
            <p:cNvSpPr/>
            <p:nvPr/>
          </p:nvSpPr>
          <p:spPr>
            <a:xfrm>
              <a:off x="671919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A9ABF4DC-F847-3027-D306-B502C960CEF6}"/>
                </a:ext>
              </a:extLst>
            </p:cNvPr>
            <p:cNvSpPr/>
            <p:nvPr/>
          </p:nvSpPr>
          <p:spPr>
            <a:xfrm rot="10800000">
              <a:off x="736160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B8E1C3D4-6166-E31C-96F0-5212D33CFD8E}"/>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43430BEF-C9D5-6DD9-48A3-5E4A46A4A89D}"/>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TEP-scanner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F026C939-54F7-6D97-C6F8-53C633E3A072}"/>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AA5A63D9-5F61-D139-3900-5DD1189E637C}"/>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3743D36C-1CDA-CF7E-7EE9-870DA66B9A16}"/>
              </a:ext>
            </a:extLst>
          </p:cNvPr>
          <p:cNvGrpSpPr/>
          <p:nvPr/>
        </p:nvGrpSpPr>
        <p:grpSpPr>
          <a:xfrm>
            <a:off x="8066411" y="2727470"/>
            <a:ext cx="1767600" cy="2784546"/>
            <a:chOff x="8269553" y="2727470"/>
            <a:chExt cx="1767600" cy="2784546"/>
          </a:xfrm>
        </p:grpSpPr>
        <p:sp>
          <p:nvSpPr>
            <p:cNvPr id="7" name="Rectangle : coins arrondis 6">
              <a:extLst>
                <a:ext uri="{FF2B5EF4-FFF2-40B4-BE49-F238E27FC236}">
                  <a16:creationId xmlns:a16="http://schemas.microsoft.com/office/drawing/2014/main" id="{0787DD30-8E89-A106-6F0E-A435DD329635}"/>
                </a:ext>
              </a:extLst>
            </p:cNvPr>
            <p:cNvSpPr/>
            <p:nvPr/>
          </p:nvSpPr>
          <p:spPr>
            <a:xfrm>
              <a:off x="8269553"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PCR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JCV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D0A0F061-2149-A88B-9D7F-55837B49764D}"/>
                </a:ext>
              </a:extLst>
            </p:cNvPr>
            <p:cNvSpPr/>
            <p:nvPr/>
          </p:nvSpPr>
          <p:spPr>
            <a:xfrm>
              <a:off x="8407757"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9C9F7435-0DCF-BD27-B634-189B44E1BA15}"/>
                </a:ext>
              </a:extLst>
            </p:cNvPr>
            <p:cNvSpPr/>
            <p:nvPr/>
          </p:nvSpPr>
          <p:spPr>
            <a:xfrm rot="10800000">
              <a:off x="9050166"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9" name="ZoneTexte 28">
            <a:extLst>
              <a:ext uri="{FF2B5EF4-FFF2-40B4-BE49-F238E27FC236}">
                <a16:creationId xmlns:a16="http://schemas.microsoft.com/office/drawing/2014/main" id="{1A9F1D79-ACE0-DFD8-58DE-8435FBD3C507}"/>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JC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polymavirus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John Cunningham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A4D29F3A-18A1-6BA2-7999-F6A0EA9FAC4E}"/>
              </a:ext>
            </a:extLst>
          </p:cNvPr>
          <p:cNvGrpSpPr/>
          <p:nvPr/>
        </p:nvGrpSpPr>
        <p:grpSpPr>
          <a:xfrm>
            <a:off x="-2" y="0"/>
            <a:ext cx="12192002" cy="213160"/>
            <a:chOff x="-2" y="0"/>
            <a:chExt cx="12192002" cy="213160"/>
          </a:xfrm>
        </p:grpSpPr>
        <p:sp>
          <p:nvSpPr>
            <p:cNvPr id="10" name="Signalisation droite 9">
              <a:extLst>
                <a:ext uri="{FF2B5EF4-FFF2-40B4-BE49-F238E27FC236}">
                  <a16:creationId xmlns:a16="http://schemas.microsoft.com/office/drawing/2014/main" id="{6CA29B2E-91FE-8CA8-9A95-B78374B6D2BC}"/>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52F633E6-797A-203F-1E52-BD0462A5126C}"/>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5" name="Rectangle 14">
              <a:extLst>
                <a:ext uri="{FF2B5EF4-FFF2-40B4-BE49-F238E27FC236}">
                  <a16:creationId xmlns:a16="http://schemas.microsoft.com/office/drawing/2014/main" id="{6B3B9524-20FF-8CDF-ABDC-5579F18DD90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5DDC2825-F0F8-E021-2099-B6216E076411}"/>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A9A234D8-BF79-5C2E-8C4C-42AA7F64FD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2533191231"/>
      </p:ext>
    </p:extLst>
  </p:cSld>
  <p:clrMapOvr>
    <a:masterClrMapping/>
  </p:clrMapOvr>
  <mc:AlternateContent xmlns:mc="http://schemas.openxmlformats.org/markup-compatibility/2006" xmlns:p14="http://schemas.microsoft.com/office/powerpoint/2010/main">
    <mc:Choice Requires="p14">
      <p:transition spd="slow" p14:dur="2000" advTm="14837"/>
    </mc:Choice>
    <mc:Fallback xmlns="">
      <p:transition spd="slow" advTm="1483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8E693-CD08-A5C0-955C-500EFEA7961F}"/>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2B388E00-D074-12E2-A91B-9774BE1E92DC}"/>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AD293628-00C9-D16D-11A1-A8C743F89E81}"/>
              </a:ext>
            </a:extLst>
          </p:cNvPr>
          <p:cNvGrpSpPr/>
          <p:nvPr/>
        </p:nvGrpSpPr>
        <p:grpSpPr>
          <a:xfrm>
            <a:off x="468300" y="2727470"/>
            <a:ext cx="1767600" cy="2784546"/>
            <a:chOff x="468300" y="2727470"/>
            <a:chExt cx="1767600" cy="2784546"/>
          </a:xfrm>
        </p:grpSpPr>
        <p:sp>
          <p:nvSpPr>
            <p:cNvPr id="11" name="Rectangle : coins arrondis 10">
              <a:extLst>
                <a:ext uri="{FF2B5EF4-FFF2-40B4-BE49-F238E27FC236}">
                  <a16:creationId xmlns:a16="http://schemas.microsoft.com/office/drawing/2014/main" id="{62A6BDD1-6074-9DAC-A9E7-AC05BF857938}"/>
                </a:ext>
              </a:extLst>
            </p:cNvPr>
            <p:cNvSpPr/>
            <p:nvPr/>
          </p:nvSpPr>
          <p:spPr>
            <a:xfrm>
              <a:off x="468300"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Une biopsie du greffon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CDEFB62B-E627-5A4D-2E07-DC844CAA77CC}"/>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C9763048-DB33-89E9-3CB1-13E93806A8FB}"/>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8018719-B789-88D5-BB2A-277AE019EB7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4BBD3A0-23A3-54AD-F98B-A76A0B3E5E8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8400CFCC-F21C-285E-62BB-7C7CA4481085}"/>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complémentaire(s) demandez vous ?</a:t>
            </a:r>
          </a:p>
        </p:txBody>
      </p:sp>
      <p:grpSp>
        <p:nvGrpSpPr>
          <p:cNvPr id="16" name="Groupe 15">
            <a:extLst>
              <a:ext uri="{FF2B5EF4-FFF2-40B4-BE49-F238E27FC236}">
                <a16:creationId xmlns:a16="http://schemas.microsoft.com/office/drawing/2014/main" id="{52357291-C31F-5212-D800-D7557EA1E3CB}"/>
              </a:ext>
            </a:extLst>
          </p:cNvPr>
          <p:cNvGrpSpPr/>
          <p:nvPr/>
        </p:nvGrpSpPr>
        <p:grpSpPr>
          <a:xfrm>
            <a:off x="2360007" y="2727470"/>
            <a:ext cx="1800000" cy="2784546"/>
            <a:chOff x="2367444" y="2727470"/>
            <a:chExt cx="1800000" cy="2784546"/>
          </a:xfrm>
        </p:grpSpPr>
        <p:sp>
          <p:nvSpPr>
            <p:cNvPr id="45" name="Rectangle : coins arrondis 44">
              <a:extLst>
                <a:ext uri="{FF2B5EF4-FFF2-40B4-BE49-F238E27FC236}">
                  <a16:creationId xmlns:a16="http://schemas.microsoft.com/office/drawing/2014/main" id="{729C6368-2DF9-2E96-62C9-1F21C7BEDA72}"/>
                </a:ext>
              </a:extLst>
            </p:cNvPr>
            <p:cNvSpPr/>
            <p:nvPr/>
          </p:nvSpPr>
          <p:spPr>
            <a:xfrm>
              <a:off x="2367444" y="2920016"/>
              <a:ext cx="18000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 scanner injecté abdomino-pelvien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endPar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DC99807F-BC1A-9E87-A400-51C0EB7301DB}"/>
                </a:ext>
              </a:extLst>
            </p:cNvPr>
            <p:cNvSpPr/>
            <p:nvPr/>
          </p:nvSpPr>
          <p:spPr>
            <a:xfrm>
              <a:off x="2521848"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E770131D-A9E3-689B-775E-135AF6681448}"/>
                </a:ext>
              </a:extLst>
            </p:cNvPr>
            <p:cNvSpPr/>
            <p:nvPr/>
          </p:nvSpPr>
          <p:spPr>
            <a:xfrm rot="10800000">
              <a:off x="3164257"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ACF85EDF-DB63-B99A-0389-0A214C7EC1EC}"/>
              </a:ext>
            </a:extLst>
          </p:cNvPr>
          <p:cNvGrpSpPr/>
          <p:nvPr/>
        </p:nvGrpSpPr>
        <p:grpSpPr>
          <a:xfrm>
            <a:off x="4284114" y="2727470"/>
            <a:ext cx="1766483" cy="2784546"/>
            <a:chOff x="468301" y="2727470"/>
            <a:chExt cx="1766483" cy="2784546"/>
          </a:xfrm>
        </p:grpSpPr>
        <p:sp>
          <p:nvSpPr>
            <p:cNvPr id="49" name="Rectangle : coins arrondis 48">
              <a:extLst>
                <a:ext uri="{FF2B5EF4-FFF2-40B4-BE49-F238E27FC236}">
                  <a16:creationId xmlns:a16="http://schemas.microsoft.com/office/drawing/2014/main" id="{FA990558-9A27-396F-216F-6DB607554A77}"/>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 scanner cérébral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E3DF0E35-DCEF-C540-32D0-48E6C321C7A9}"/>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C327DD56-AAFD-FD9F-4CD3-FE37AFF485AF}"/>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2E8A292A-E77E-06DE-7A20-BEBF0609123F}"/>
              </a:ext>
            </a:extLst>
          </p:cNvPr>
          <p:cNvGrpSpPr/>
          <p:nvPr/>
        </p:nvGrpSpPr>
        <p:grpSpPr>
          <a:xfrm>
            <a:off x="6174704" y="2727470"/>
            <a:ext cx="1767600" cy="2784546"/>
            <a:chOff x="6580991" y="2727470"/>
            <a:chExt cx="1767600" cy="2784546"/>
          </a:xfrm>
        </p:grpSpPr>
        <p:sp>
          <p:nvSpPr>
            <p:cNvPr id="53" name="Rectangle : coins arrondis 52">
              <a:extLst>
                <a:ext uri="{FF2B5EF4-FFF2-40B4-BE49-F238E27FC236}">
                  <a16:creationId xmlns:a16="http://schemas.microsoft.com/office/drawing/2014/main" id="{119AD13B-F626-95E7-48EF-9E17A6C64E6A}"/>
                </a:ext>
              </a:extLst>
            </p:cNvPr>
            <p:cNvSpPr/>
            <p:nvPr/>
          </p:nvSpPr>
          <p:spPr>
            <a:xfrm>
              <a:off x="6580991" y="2920016"/>
              <a:ext cx="1767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PCR 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8678BC03-DA93-7DAB-57A0-9C2108A6CD20}"/>
                </a:ext>
              </a:extLst>
            </p:cNvPr>
            <p:cNvSpPr/>
            <p:nvPr/>
          </p:nvSpPr>
          <p:spPr>
            <a:xfrm>
              <a:off x="671919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70E04727-5CF3-D3FB-C967-852AD3E6B4D0}"/>
                </a:ext>
              </a:extLst>
            </p:cNvPr>
            <p:cNvSpPr/>
            <p:nvPr/>
          </p:nvSpPr>
          <p:spPr>
            <a:xfrm rot="10800000">
              <a:off x="736160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DCCB675D-9831-683F-9B37-B87E8CD99E50}"/>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817A3D80-7C6C-C891-8A69-760932CB70B3}"/>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 TEP-scanner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endPar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13C2F929-12FD-7E70-8960-19C6597818AE}"/>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B6AA01B4-1965-8BF9-59AE-33B31FE15D97}"/>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725641FF-59F5-DD71-387A-0F5945A7C0FB}"/>
              </a:ext>
            </a:extLst>
          </p:cNvPr>
          <p:cNvGrpSpPr/>
          <p:nvPr/>
        </p:nvGrpSpPr>
        <p:grpSpPr>
          <a:xfrm>
            <a:off x="8066411" y="2727470"/>
            <a:ext cx="1767600" cy="2784546"/>
            <a:chOff x="8269553" y="2727470"/>
            <a:chExt cx="1767600" cy="2784546"/>
          </a:xfrm>
        </p:grpSpPr>
        <p:sp>
          <p:nvSpPr>
            <p:cNvPr id="7" name="Rectangle : coins arrondis 6">
              <a:extLst>
                <a:ext uri="{FF2B5EF4-FFF2-40B4-BE49-F238E27FC236}">
                  <a16:creationId xmlns:a16="http://schemas.microsoft.com/office/drawing/2014/main" id="{96B35154-8306-47F7-56E3-404F29C66C4A}"/>
                </a:ext>
              </a:extLst>
            </p:cNvPr>
            <p:cNvSpPr/>
            <p:nvPr/>
          </p:nvSpPr>
          <p:spPr>
            <a:xfrm>
              <a:off x="8269553"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Une PCR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JCV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E41B9EE8-CDBC-61AB-5CE9-A8D756347856}"/>
                </a:ext>
              </a:extLst>
            </p:cNvPr>
            <p:cNvSpPr/>
            <p:nvPr/>
          </p:nvSpPr>
          <p:spPr>
            <a:xfrm>
              <a:off x="8407757"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EB498A84-881E-478B-AD5D-B4D414CFEB2D}"/>
                </a:ext>
              </a:extLst>
            </p:cNvPr>
            <p:cNvSpPr/>
            <p:nvPr/>
          </p:nvSpPr>
          <p:spPr>
            <a:xfrm rot="10800000">
              <a:off x="9050166"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9" name="ZoneTexte 28">
            <a:extLst>
              <a:ext uri="{FF2B5EF4-FFF2-40B4-BE49-F238E27FC236}">
                <a16:creationId xmlns:a16="http://schemas.microsoft.com/office/drawing/2014/main" id="{D888E49D-DA2B-BEF6-8B23-E6E208F6F50C}"/>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JC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polymavirus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John Cunningham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9B63EFD5-AAC7-24E9-718D-164167FF3762}"/>
              </a:ext>
            </a:extLst>
          </p:cNvPr>
          <p:cNvGrpSpPr/>
          <p:nvPr/>
        </p:nvGrpSpPr>
        <p:grpSpPr>
          <a:xfrm>
            <a:off x="-2" y="0"/>
            <a:ext cx="12192002" cy="213160"/>
            <a:chOff x="-2" y="0"/>
            <a:chExt cx="12192002" cy="213160"/>
          </a:xfrm>
        </p:grpSpPr>
        <p:sp>
          <p:nvSpPr>
            <p:cNvPr id="10" name="Signalisation droite 9">
              <a:extLst>
                <a:ext uri="{FF2B5EF4-FFF2-40B4-BE49-F238E27FC236}">
                  <a16:creationId xmlns:a16="http://schemas.microsoft.com/office/drawing/2014/main" id="{EB5001CB-A76B-C4D0-D743-482F7F22C3C2}"/>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284DAAE1-ECA3-0473-FB9F-95B8A9EDFAEE}"/>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5" name="Rectangle 14">
              <a:extLst>
                <a:ext uri="{FF2B5EF4-FFF2-40B4-BE49-F238E27FC236}">
                  <a16:creationId xmlns:a16="http://schemas.microsoft.com/office/drawing/2014/main" id="{E6B9C050-6761-0852-28E1-D8F0F4905C0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74B76DC1-5C2A-6713-DDA7-4423BFDAD06C}"/>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25BB2EF4-7E20-6526-BCAA-198536597C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61415"/>
            <a:ext cx="468000" cy="468000"/>
          </a:xfrm>
          <a:prstGeom prst="rect">
            <a:avLst/>
          </a:prstGeom>
        </p:spPr>
      </p:pic>
    </p:spTree>
    <p:extLst>
      <p:ext uri="{BB962C8B-B14F-4D97-AF65-F5344CB8AC3E}">
        <p14:creationId xmlns:p14="http://schemas.microsoft.com/office/powerpoint/2010/main" val="3335163195"/>
      </p:ext>
    </p:extLst>
  </p:cSld>
  <p:clrMapOvr>
    <a:masterClrMapping/>
  </p:clrMapOvr>
  <mc:AlternateContent xmlns:mc="http://schemas.openxmlformats.org/markup-compatibility/2006" xmlns:p14="http://schemas.microsoft.com/office/powerpoint/2010/main">
    <mc:Choice Requires="p14">
      <p:transition spd="slow" p14:dur="2000" advTm="23082"/>
    </mc:Choice>
    <mc:Fallback xmlns="">
      <p:transition spd="slow" advTm="23082"/>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2A07D91-B80F-19B4-E60E-0F327D582E57}"/>
              </a:ext>
            </a:extLst>
          </p:cNvPr>
          <p:cNvSpPr>
            <a:spLocks noGrp="1"/>
          </p:cNvSpPr>
          <p:nvPr>
            <p:ph type="title"/>
          </p:nvPr>
        </p:nvSpPr>
        <p:spPr/>
        <p:txBody>
          <a:bodyPr/>
          <a:lstStyle/>
          <a:p>
            <a:r>
              <a:rPr lang="fr-FR" dirty="0"/>
              <a:t>Résultats des examens complémentaires</a:t>
            </a:r>
          </a:p>
        </p:txBody>
      </p:sp>
      <p:sp>
        <p:nvSpPr>
          <p:cNvPr id="4" name="Espace réservé pour une image  3">
            <a:extLst>
              <a:ext uri="{FF2B5EF4-FFF2-40B4-BE49-F238E27FC236}">
                <a16:creationId xmlns:a16="http://schemas.microsoft.com/office/drawing/2014/main" id="{FC4F295D-DCBE-5E88-2B3D-986264BC5A0F}"/>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0749EF1F-BE5C-CCB1-483F-9600C5368D00}"/>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FDF6BA72-B8A9-9963-C358-EAEBE77AA7C7}"/>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6938A079-FA08-5948-A7B1-459463F9CE4D}"/>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8BA1C9C7-6820-04ED-EDF8-3FEBE42161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E27AFF99-66BA-9A43-8373-ED21E8AE5BEE}"/>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1" name="Titre 1">
            <a:extLst>
              <a:ext uri="{FF2B5EF4-FFF2-40B4-BE49-F238E27FC236}">
                <a16:creationId xmlns:a16="http://schemas.microsoft.com/office/drawing/2014/main" id="{C1F766FF-A001-F845-1C49-FC2E1DBE378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12" name="ZoneTexte 11">
            <a:extLst>
              <a:ext uri="{FF2B5EF4-FFF2-40B4-BE49-F238E27FC236}">
                <a16:creationId xmlns:a16="http://schemas.microsoft.com/office/drawing/2014/main" id="{21986873-540C-F0C7-C548-BB70E5F40C6A}"/>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14" name="Picture 2" descr="CT images showing PTLD affecting the renal allograft. | Download Scientific  Diagram">
            <a:extLst>
              <a:ext uri="{FF2B5EF4-FFF2-40B4-BE49-F238E27FC236}">
                <a16:creationId xmlns:a16="http://schemas.microsoft.com/office/drawing/2014/main" id="{263E928A-8C15-33A9-5C24-34D89B3F4A5E}"/>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68001" y="1658113"/>
            <a:ext cx="5068331" cy="4078077"/>
          </a:xfrm>
          <a:prstGeom prst="rect">
            <a:avLst/>
          </a:prstGeom>
          <a:noFill/>
          <a:extLst>
            <a:ext uri="{909E8E84-426E-40DD-AFC4-6F175D3DCCD1}">
              <a14:hiddenFill xmlns:a14="http://schemas.microsoft.com/office/drawing/2010/main">
                <a:solidFill>
                  <a:srgbClr val="FFFFFF"/>
                </a:solidFill>
              </a14:hiddenFill>
            </a:ext>
          </a:extLst>
        </p:spPr>
      </p:pic>
      <p:sp>
        <p:nvSpPr>
          <p:cNvPr id="15" name="ZoneTexte 14">
            <a:extLst>
              <a:ext uri="{FF2B5EF4-FFF2-40B4-BE49-F238E27FC236}">
                <a16:creationId xmlns:a16="http://schemas.microsoft.com/office/drawing/2014/main" id="{3DCBD55F-FA40-AAA2-8179-29A3E6ADFB59}"/>
              </a:ext>
            </a:extLst>
          </p:cNvPr>
          <p:cNvSpPr txBox="1"/>
          <p:nvPr/>
        </p:nvSpPr>
        <p:spPr>
          <a:xfrm>
            <a:off x="6304546" y="5908018"/>
            <a:ext cx="2866169"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PCR EBV= 4 log copies/ml</a:t>
            </a:r>
          </a:p>
        </p:txBody>
      </p:sp>
      <p:sp>
        <p:nvSpPr>
          <p:cNvPr id="16" name="ZoneTexte 15">
            <a:extLst>
              <a:ext uri="{FF2B5EF4-FFF2-40B4-BE49-F238E27FC236}">
                <a16:creationId xmlns:a16="http://schemas.microsoft.com/office/drawing/2014/main" id="{29C169C6-62ED-561B-2647-7D4069ECC84F}"/>
              </a:ext>
            </a:extLst>
          </p:cNvPr>
          <p:cNvSpPr txBox="1"/>
          <p:nvPr/>
        </p:nvSpPr>
        <p:spPr>
          <a:xfrm>
            <a:off x="468001" y="5908018"/>
            <a:ext cx="5107167"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Masse hilaire comprimant l’uretère du greffon</a:t>
            </a:r>
          </a:p>
        </p:txBody>
      </p:sp>
      <p:sp>
        <p:nvSpPr>
          <p:cNvPr id="17" name="ZoneTexte 16">
            <a:extLst>
              <a:ext uri="{FF2B5EF4-FFF2-40B4-BE49-F238E27FC236}">
                <a16:creationId xmlns:a16="http://schemas.microsoft.com/office/drawing/2014/main" id="{BD605E05-4809-61CB-5333-8D4C2574E7D1}"/>
              </a:ext>
            </a:extLst>
          </p:cNvPr>
          <p:cNvSpPr txBox="1"/>
          <p:nvPr/>
        </p:nvSpPr>
        <p:spPr>
          <a:xfrm>
            <a:off x="6304546" y="5438299"/>
            <a:ext cx="5201745"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Hyper métabolisme du greffon rénal (habituel)</a:t>
            </a:r>
          </a:p>
        </p:txBody>
      </p:sp>
      <p:pic>
        <p:nvPicPr>
          <p:cNvPr id="18" name="Image 17">
            <a:extLst>
              <a:ext uri="{FF2B5EF4-FFF2-40B4-BE49-F238E27FC236}">
                <a16:creationId xmlns:a16="http://schemas.microsoft.com/office/drawing/2014/main" id="{1257F71C-0C72-1F33-CCF1-79D7068E5D20}"/>
              </a:ext>
            </a:extLst>
          </p:cNvPr>
          <p:cNvPicPr>
            <a:picLocks noChangeAspect="1"/>
          </p:cNvPicPr>
          <p:nvPr/>
        </p:nvPicPr>
        <p:blipFill>
          <a:blip r:embed="rId6"/>
          <a:stretch>
            <a:fillRect/>
          </a:stretch>
        </p:blipFill>
        <p:spPr>
          <a:xfrm flipH="1">
            <a:off x="6304546" y="1658112"/>
            <a:ext cx="5068330" cy="3632200"/>
          </a:xfrm>
          <a:prstGeom prst="rect">
            <a:avLst/>
          </a:prstGeom>
        </p:spPr>
      </p:pic>
      <p:pic>
        <p:nvPicPr>
          <p:cNvPr id="13" name="Audio 12">
            <a:extLst>
              <a:ext uri="{FF2B5EF4-FFF2-40B4-BE49-F238E27FC236}">
                <a16:creationId xmlns:a16="http://schemas.microsoft.com/office/drawing/2014/main" id="{71F168B4-38FF-7C32-C466-8BA9E01B5D9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9144"/>
            <a:ext cx="468000" cy="468000"/>
          </a:xfrm>
          <a:prstGeom prst="rect">
            <a:avLst/>
          </a:prstGeom>
        </p:spPr>
      </p:pic>
    </p:spTree>
    <p:extLst>
      <p:ext uri="{BB962C8B-B14F-4D97-AF65-F5344CB8AC3E}">
        <p14:creationId xmlns:p14="http://schemas.microsoft.com/office/powerpoint/2010/main" val="1170115668"/>
      </p:ext>
    </p:extLst>
  </p:cSld>
  <p:clrMapOvr>
    <a:masterClrMapping/>
  </p:clrMapOvr>
  <mc:AlternateContent xmlns:mc="http://schemas.openxmlformats.org/markup-compatibility/2006" xmlns:p14="http://schemas.microsoft.com/office/powerpoint/2010/main">
    <mc:Choice Requires="p14">
      <p:transition spd="slow" p14:dur="2000" advTm="42634"/>
    </mc:Choice>
    <mc:Fallback xmlns="">
      <p:transition spd="slow" advTm="4263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C419B0-2743-2009-D02A-B584C8A1590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E6641F33-DEAE-CA41-FD58-7DAA23C0D50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A5F0DB25-4745-6207-6F22-DF5D8E40242E}"/>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6EB396E2-8686-98D8-7F71-63F7282B3979}"/>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Permet de montrer des atteintes non visibles sur le scanner classique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8580815B-0F4A-A178-8A08-BF2DF20475BD}"/>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91045E0-D9F5-44E2-6491-5C210ED050A0}"/>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63B48838-2EB4-8961-5B94-1905C5F8CBC6}"/>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4B7C7645-82D5-1826-6F20-B9B3C54D3131}"/>
                </a:ext>
              </a:extLst>
            </p:cNvPr>
            <p:cNvSpPr/>
            <p:nvPr/>
          </p:nvSpPr>
          <p:spPr>
            <a:xfrm>
              <a:off x="2771930" y="2920016"/>
              <a:ext cx="2303631"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Permet de faire d’emblée un bilan d’extension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BBED4F2-1496-BF67-4CAD-174FE8AB3D48}"/>
                </a:ext>
              </a:extLst>
            </p:cNvPr>
            <p:cNvSpPr/>
            <p:nvPr/>
          </p:nvSpPr>
          <p:spPr>
            <a:xfrm>
              <a:off x="3178149"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AB2DF961-BD60-52DE-44A3-007D7FDC97A6}"/>
                </a:ext>
              </a:extLst>
            </p:cNvPr>
            <p:cNvSpPr/>
            <p:nvPr/>
          </p:nvSpPr>
          <p:spPr>
            <a:xfrm rot="10800000">
              <a:off x="3820558"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F8491A7-8057-7DF2-C734-5FEF3D519ECD}"/>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F85A9C0D-0B91-DB6C-2F8C-51BE1392E330}"/>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Est particulièrement performant pour détecter les LPT cérébraux</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433C8E4-B196-208F-DCE7-258C5137AF2D}"/>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FAFC1B22-2186-4C4E-0A18-78C29DF13DE2}"/>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EB7CDABF-EB9E-3D41-82C8-8C89920B5BCB}"/>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F43C4B33-9EF8-022E-9141-8954E6C79FFF}"/>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Est parfaitement spécifiques des atteintes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lymphomateuses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B28B86AE-B0F4-5BDB-B357-5C16679C0240}"/>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C2EABEE-1B95-836B-760D-1D9473FE5E6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F679E89-35C1-7393-A960-72D3EDAB4563}"/>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9F41E452-438F-C026-6260-ABF9ECC8329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01E26945-660F-5D54-CF4F-625FB7EE47E9}"/>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2F34842B-D1DD-B7D1-3078-FE03D8359E1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intérêts du TEP scanner en cas de suspicion de LPT ?</a:t>
            </a:r>
          </a:p>
        </p:txBody>
      </p:sp>
      <p:grpSp>
        <p:nvGrpSpPr>
          <p:cNvPr id="14" name="Groupe 13">
            <a:extLst>
              <a:ext uri="{FF2B5EF4-FFF2-40B4-BE49-F238E27FC236}">
                <a16:creationId xmlns:a16="http://schemas.microsoft.com/office/drawing/2014/main" id="{0EB1587F-B0D1-0B66-EC05-F9DDBFF162A3}"/>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D59A5546-9CA2-D0A3-56F2-662BAF3829E3}"/>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Est très utile pour détecter les LPT du greffon rénal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4B762E2C-882D-CF40-6721-AE79F9D28E68}"/>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09F904BA-ABCE-F9AD-FB9A-9A12A8FB5FEE}"/>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6" name="Groupe 25">
            <a:extLst>
              <a:ext uri="{FF2B5EF4-FFF2-40B4-BE49-F238E27FC236}">
                <a16:creationId xmlns:a16="http://schemas.microsoft.com/office/drawing/2014/main" id="{86CEB708-F5DB-681C-4897-B3B4515471E3}"/>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5D67ECDD-0F67-F7EF-8873-B01D20B17D00}"/>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505D387D-40CC-4431-680D-A79431C730C3}"/>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E247B653-4F41-9903-CF0F-7364E85DAF4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C8B8EF88-E82E-11B4-566D-5776ED3C8E10}"/>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0B4D5780-FC17-14C6-7109-1100436BF4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363667794"/>
      </p:ext>
    </p:extLst>
  </p:cSld>
  <p:clrMapOvr>
    <a:masterClrMapping/>
  </p:clrMapOvr>
  <mc:AlternateContent xmlns:mc="http://schemas.openxmlformats.org/markup-compatibility/2006" xmlns:p14="http://schemas.microsoft.com/office/powerpoint/2010/main">
    <mc:Choice Requires="p14">
      <p:transition spd="slow" p14:dur="2000" advTm="26464"/>
    </mc:Choice>
    <mc:Fallback xmlns="">
      <p:transition spd="slow" advTm="2646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5A15D-EDBC-CAA5-9403-66F3B9AE6662}"/>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F0EDF4D3-FCB9-7A11-A29F-28F9A3854E20}"/>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2857C4F8-16EB-9CF8-3070-CA4F9AD681FB}"/>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09B4B195-FE8F-54F0-20B0-F087D491B74B}"/>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Permet de montrer des atteintes non visibles sur le scanner classique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CDFE7E30-DD81-7B1F-97D1-1D65E3EED52B}"/>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0A33ED4D-46A7-48E7-E8D1-B651FD98A550}"/>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69344291-8865-55FF-857E-C111B5935FD5}"/>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AE9158FE-E16D-4427-3DC5-6422019D1F07}"/>
                </a:ext>
              </a:extLst>
            </p:cNvPr>
            <p:cNvSpPr/>
            <p:nvPr/>
          </p:nvSpPr>
          <p:spPr>
            <a:xfrm>
              <a:off x="2771930" y="2920016"/>
              <a:ext cx="2303631"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Permet de faire d’emblée un bilan d’extension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25DDB734-5CC3-014B-5385-9524B604B513}"/>
                </a:ext>
              </a:extLst>
            </p:cNvPr>
            <p:cNvSpPr/>
            <p:nvPr/>
          </p:nvSpPr>
          <p:spPr>
            <a:xfrm>
              <a:off x="3178149"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41FF8D4-2FE0-00AD-66F0-CDD502C8C9EA}"/>
                </a:ext>
              </a:extLst>
            </p:cNvPr>
            <p:cNvSpPr/>
            <p:nvPr/>
          </p:nvSpPr>
          <p:spPr>
            <a:xfrm rot="10800000">
              <a:off x="3820558"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4CC38FA4-5861-4ADD-4B40-15B472D4C21E}"/>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A66854E0-EC95-C9CF-E275-597372C2D59B}"/>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Est particulièrement performant pour détecter les LPT cérébraux</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4267A379-5E14-473E-F322-7236E6E27A4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60A7534-9458-5DE4-5081-033DE513A09F}"/>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1BABD3EC-9821-ED10-8FFF-F886F44B9D8F}"/>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6570C4AA-AA95-6AFF-2A70-D34CB98AB0B5}"/>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Est parfaitement spécifiques des atteintes </a:t>
              </a:r>
              <a:r>
                <a:rPr kumimoji="0" lang="fr-FR" sz="16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lymphomateuses</a:t>
              </a: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8FE57C2B-A1BB-1F1F-9D20-2CE2D4BEDCDE}"/>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3A1ACFB7-318C-81D8-65C6-8BB6069E22AC}"/>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E11C7ED-4CE1-4D76-0CF9-D6816C01BA3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C742BDA-0D72-6E8D-D0BD-934B4C13DD9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BE3F8B9E-0976-786B-6F90-A62C061A2BDA}"/>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42B22A46-8A22-C3E8-649D-D222C9CFC18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intérêts du TEP scanner en cas de suspicion de LPT ?</a:t>
            </a:r>
          </a:p>
        </p:txBody>
      </p:sp>
      <p:grpSp>
        <p:nvGrpSpPr>
          <p:cNvPr id="14" name="Groupe 13">
            <a:extLst>
              <a:ext uri="{FF2B5EF4-FFF2-40B4-BE49-F238E27FC236}">
                <a16:creationId xmlns:a16="http://schemas.microsoft.com/office/drawing/2014/main" id="{81E5070C-AAD2-731B-5353-DB5B6BC9B49E}"/>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35702760-8322-10D5-523A-359B7EEE6ED1}"/>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Est très utile pour détecter les LPT du greffon rénal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C72CCE5E-EBC9-55A8-287B-7168DBF3E0D3}"/>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EA77728-8DBC-04F8-52F2-C88DB499A0DA}"/>
                </a:ext>
              </a:extLst>
            </p:cNvPr>
            <p:cNvSpPr/>
            <p:nvPr/>
          </p:nvSpPr>
          <p:spPr>
            <a:xfrm rot="10800000">
              <a:off x="79793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6" name="Groupe 25">
            <a:extLst>
              <a:ext uri="{FF2B5EF4-FFF2-40B4-BE49-F238E27FC236}">
                <a16:creationId xmlns:a16="http://schemas.microsoft.com/office/drawing/2014/main" id="{2029EDE2-6E9A-F776-C955-F0AD34426EBF}"/>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0B8903CB-1736-D294-4384-B231E0C9E838}"/>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A80C3D40-D19B-229F-5CCB-CB54A6482DAD}"/>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A454E851-969E-5B0D-AC16-679357A0208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A9B1626E-7B0C-311B-3BA5-C9109E03651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369D8E89-8119-0D18-1D00-3E30E160DA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48148"/>
            <a:ext cx="468000" cy="468000"/>
          </a:xfrm>
          <a:prstGeom prst="rect">
            <a:avLst/>
          </a:prstGeom>
        </p:spPr>
      </p:pic>
    </p:spTree>
    <p:extLst>
      <p:ext uri="{BB962C8B-B14F-4D97-AF65-F5344CB8AC3E}">
        <p14:creationId xmlns:p14="http://schemas.microsoft.com/office/powerpoint/2010/main" val="4162994616"/>
      </p:ext>
    </p:extLst>
  </p:cSld>
  <p:clrMapOvr>
    <a:masterClrMapping/>
  </p:clrMapOvr>
  <mc:AlternateContent xmlns:mc="http://schemas.openxmlformats.org/markup-compatibility/2006" xmlns:p14="http://schemas.microsoft.com/office/powerpoint/2010/main">
    <mc:Choice Requires="p14">
      <p:transition spd="slow" p14:dur="2000" advTm="59637"/>
    </mc:Choice>
    <mc:Fallback xmlns="">
      <p:transition spd="slow" advTm="5963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E014465-F1C6-1D2C-D4C4-65233FF2EEFC}"/>
              </a:ext>
            </a:extLst>
          </p:cNvPr>
          <p:cNvSpPr>
            <a:spLocks noGrp="1"/>
          </p:cNvSpPr>
          <p:nvPr>
            <p:ph type="title"/>
          </p:nvPr>
        </p:nvSpPr>
        <p:spPr/>
        <p:txBody>
          <a:bodyPr>
            <a:normAutofit/>
          </a:bodyPr>
          <a:lstStyle/>
          <a:p>
            <a:r>
              <a:rPr lang="fr-FR" altLang="fr-FR" sz="2200" dirty="0"/>
              <a:t>Intérêt du TEP scan</a:t>
            </a:r>
            <a:br>
              <a:rPr lang="fr-FR" altLang="fr-FR" sz="2000" dirty="0">
                <a:solidFill>
                  <a:srgbClr val="C00000"/>
                </a:solidFill>
              </a:rPr>
            </a:br>
            <a:r>
              <a:rPr lang="fr-FR" altLang="fr-FR" sz="1600" dirty="0"/>
              <a:t>Diagnostic, bilan d’extension et évaluation de la réponse au traitement</a:t>
            </a:r>
            <a:endParaRPr lang="fr-FR" sz="1600" dirty="0"/>
          </a:p>
        </p:txBody>
      </p:sp>
      <p:sp>
        <p:nvSpPr>
          <p:cNvPr id="3" name="Espace réservé du contenu 2">
            <a:extLst>
              <a:ext uri="{FF2B5EF4-FFF2-40B4-BE49-F238E27FC236}">
                <a16:creationId xmlns:a16="http://schemas.microsoft.com/office/drawing/2014/main" id="{5D7F30C7-ED04-3AB5-5AFD-783BA1680A9A}"/>
              </a:ext>
            </a:extLst>
          </p:cNvPr>
          <p:cNvSpPr>
            <a:spLocks noGrp="1"/>
          </p:cNvSpPr>
          <p:nvPr>
            <p:ph idx="1"/>
          </p:nvPr>
        </p:nvSpPr>
        <p:spPr>
          <a:xfrm>
            <a:off x="468000" y="1658112"/>
            <a:ext cx="4501565" cy="4518851"/>
          </a:xfrm>
        </p:spPr>
        <p:txBody>
          <a:bodyPr>
            <a:normAutofit/>
          </a:bodyPr>
          <a:lstStyle/>
          <a:p>
            <a:pPr marL="14287">
              <a:lnSpc>
                <a:spcPct val="110000"/>
              </a:lnSpc>
              <a:spcBef>
                <a:spcPts val="1200"/>
              </a:spcBef>
              <a:buClr>
                <a:schemeClr val="accent2"/>
              </a:buClr>
              <a:defRPr/>
            </a:pPr>
            <a:r>
              <a:rPr lang="fr-FR" sz="1800" b="1" dirty="0">
                <a:solidFill>
                  <a:schemeClr val="accent1"/>
                </a:solidFill>
              </a:rPr>
              <a:t>Méta-analyse</a:t>
            </a:r>
          </a:p>
          <a:p>
            <a:pPr marL="234950" indent="-220663">
              <a:lnSpc>
                <a:spcPct val="110000"/>
              </a:lnSpc>
              <a:spcBef>
                <a:spcPts val="1200"/>
              </a:spcBef>
              <a:buClr>
                <a:schemeClr val="accent2"/>
              </a:buClr>
              <a:buFont typeface="Arial" panose="020B0604020202020204" pitchFamily="34" charset="0"/>
              <a:buChar char="•"/>
              <a:defRPr/>
            </a:pPr>
            <a:r>
              <a:rPr lang="fr-FR" sz="1600" dirty="0">
                <a:solidFill>
                  <a:srgbClr val="202122"/>
                </a:solidFill>
              </a:rPr>
              <a:t>Diagnostic</a:t>
            </a:r>
          </a:p>
          <a:p>
            <a:pPr marL="527050" lvl="1" indent="-285750">
              <a:lnSpc>
                <a:spcPct val="110000"/>
              </a:lnSpc>
              <a:spcBef>
                <a:spcPts val="300"/>
              </a:spcBef>
              <a:buClr>
                <a:schemeClr val="tx1"/>
              </a:buClr>
              <a:buFont typeface="Police système Courant"/>
              <a:buChar char="-"/>
              <a:defRPr/>
            </a:pPr>
            <a:r>
              <a:rPr lang="fr-FR" sz="1600" dirty="0">
                <a:solidFill>
                  <a:schemeClr val="accent2"/>
                </a:solidFill>
              </a:rPr>
              <a:t>Localisations uniquement révélées par le TEP dans 28% des cas</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Faux négatifs 11% </a:t>
            </a:r>
            <a:r>
              <a:rPr lang="fr-FR" sz="1600" dirty="0">
                <a:sym typeface="Wingdings" pitchFamily="2" charset="2"/>
              </a:rPr>
              <a:t> </a:t>
            </a:r>
            <a:r>
              <a:rPr lang="fr-FR" sz="1600" dirty="0">
                <a:solidFill>
                  <a:srgbClr val="202122"/>
                </a:solidFill>
              </a:rPr>
              <a:t>lésions précoces ou sites physiologiquement actifs</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Faux positifs 5% </a:t>
            </a:r>
            <a:r>
              <a:rPr lang="fr-FR" sz="1600" dirty="0">
                <a:sym typeface="Wingdings" pitchFamily="2" charset="2"/>
              </a:rPr>
              <a:t> </a:t>
            </a:r>
            <a:r>
              <a:rPr lang="fr-FR" sz="1600" dirty="0">
                <a:solidFill>
                  <a:srgbClr val="202122"/>
                </a:solidFill>
              </a:rPr>
              <a:t>lésions inflammatoires</a:t>
            </a:r>
          </a:p>
          <a:p>
            <a:pPr marL="234950" lvl="1" indent="-220663">
              <a:lnSpc>
                <a:spcPct val="110000"/>
              </a:lnSpc>
              <a:spcBef>
                <a:spcPts val="1200"/>
              </a:spcBef>
              <a:defRPr/>
            </a:pPr>
            <a:r>
              <a:rPr lang="fr-FR" sz="1600" dirty="0">
                <a:solidFill>
                  <a:srgbClr val="202122"/>
                </a:solidFill>
              </a:rPr>
              <a:t>Suivi</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Modification de la stratégie dans 29% des cas</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Faux positifs dans 20%</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Intérêt +++ du TEP négatif pour définir la réponse complète</a:t>
            </a:r>
          </a:p>
          <a:p>
            <a:pPr marL="527050" lvl="1" indent="-285750">
              <a:lnSpc>
                <a:spcPct val="110000"/>
              </a:lnSpc>
              <a:spcBef>
                <a:spcPts val="300"/>
              </a:spcBef>
              <a:buClr>
                <a:schemeClr val="tx1"/>
              </a:buClr>
              <a:buFont typeface="Police système Courant"/>
              <a:buChar char="-"/>
              <a:defRPr/>
            </a:pPr>
            <a:endParaRPr lang="fr-FR" sz="1600" dirty="0">
              <a:solidFill>
                <a:srgbClr val="202122"/>
              </a:solidFill>
            </a:endParaRPr>
          </a:p>
          <a:p>
            <a:endParaRPr lang="fr-FR" dirty="0"/>
          </a:p>
        </p:txBody>
      </p:sp>
      <p:sp>
        <p:nvSpPr>
          <p:cNvPr id="4" name="Espace réservé pour une image  3">
            <a:extLst>
              <a:ext uri="{FF2B5EF4-FFF2-40B4-BE49-F238E27FC236}">
                <a16:creationId xmlns:a16="http://schemas.microsoft.com/office/drawing/2014/main" id="{E035099F-F9E1-AB66-B67A-E4E4F8E73938}"/>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034740A7-C0E2-79BE-5612-48B040B7F28D}"/>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77D93724-0A10-8B8C-C056-2A353B01E155}"/>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D921B9C-5008-7683-1055-188798DDE619}"/>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A68B8B6E-E1A8-FA51-BE12-53FC98E21F1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69A70F27-050C-ED1F-029B-02396AA9C32B}"/>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1" name="Titre 1">
            <a:extLst>
              <a:ext uri="{FF2B5EF4-FFF2-40B4-BE49-F238E27FC236}">
                <a16:creationId xmlns:a16="http://schemas.microsoft.com/office/drawing/2014/main" id="{861F30F5-529E-86E3-1717-7E905F47E13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12" name="ZoneTexte 11">
            <a:extLst>
              <a:ext uri="{FF2B5EF4-FFF2-40B4-BE49-F238E27FC236}">
                <a16:creationId xmlns:a16="http://schemas.microsoft.com/office/drawing/2014/main" id="{5CEB9973-A678-268F-E1DF-F63F2822634D}"/>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Montes de </a:t>
            </a:r>
            <a:r>
              <a:rPr kumimoji="0" lang="fr-FR" alt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Jesus</a:t>
            </a: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Crit </a:t>
            </a:r>
            <a:r>
              <a:rPr kumimoji="0" lang="fr-FR" alt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Rev</a:t>
            </a: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alt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14" name="Picture 3">
            <a:extLst>
              <a:ext uri="{FF2B5EF4-FFF2-40B4-BE49-F238E27FC236}">
                <a16:creationId xmlns:a16="http://schemas.microsoft.com/office/drawing/2014/main" id="{869BA009-146B-D343-536C-AE1FDCEAC269}"/>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327801" y="2355827"/>
            <a:ext cx="3967040" cy="2891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8" name="Groupe 17">
            <a:extLst>
              <a:ext uri="{FF2B5EF4-FFF2-40B4-BE49-F238E27FC236}">
                <a16:creationId xmlns:a16="http://schemas.microsoft.com/office/drawing/2014/main" id="{9F3026C0-C353-A878-4548-14B8B2B6157A}"/>
              </a:ext>
            </a:extLst>
          </p:cNvPr>
          <p:cNvGrpSpPr/>
          <p:nvPr/>
        </p:nvGrpSpPr>
        <p:grpSpPr>
          <a:xfrm>
            <a:off x="9456659" y="2355827"/>
            <a:ext cx="2486888" cy="2870200"/>
            <a:chOff x="7037319" y="1436688"/>
            <a:chExt cx="2486888" cy="2870200"/>
          </a:xfrm>
        </p:grpSpPr>
        <p:pic>
          <p:nvPicPr>
            <p:cNvPr id="15" name="Picture 5" descr="Sophie1">
              <a:extLst>
                <a:ext uri="{FF2B5EF4-FFF2-40B4-BE49-F238E27FC236}">
                  <a16:creationId xmlns:a16="http://schemas.microsoft.com/office/drawing/2014/main" id="{47C64954-65FA-34D3-8424-5FA16E33303A}"/>
                </a:ext>
              </a:extLst>
            </p:cNvPr>
            <p:cNvPicPr>
              <a:picLocks noChangeAspect="1" noChangeArrowheads="1"/>
            </p:cNvPicPr>
            <p:nvPr/>
          </p:nvPicPr>
          <p:blipFill rotWithShape="1">
            <a:blip r:embed="rId6" cstate="hqprint">
              <a:lum contrast="12000"/>
              <a:extLst>
                <a:ext uri="{28A0092B-C50C-407E-A947-70E740481C1C}">
                  <a14:useLocalDpi xmlns:a14="http://schemas.microsoft.com/office/drawing/2010/main"/>
                </a:ext>
              </a:extLst>
            </a:blip>
            <a:srcRect/>
            <a:stretch/>
          </p:blipFill>
          <p:spPr bwMode="auto">
            <a:xfrm>
              <a:off x="7037319" y="1436689"/>
              <a:ext cx="1243449"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6" descr="Sophie2">
              <a:extLst>
                <a:ext uri="{FF2B5EF4-FFF2-40B4-BE49-F238E27FC236}">
                  <a16:creationId xmlns:a16="http://schemas.microsoft.com/office/drawing/2014/main" id="{6FE5A74C-96CC-2BF7-E629-3C3A900314CD}"/>
                </a:ext>
              </a:extLst>
            </p:cNvPr>
            <p:cNvPicPr>
              <a:picLocks noChangeAspect="1" noChangeArrowheads="1"/>
            </p:cNvPicPr>
            <p:nvPr/>
          </p:nvPicPr>
          <p:blipFill rotWithShape="1">
            <a:blip r:embed="rId7" cstate="hqprint">
              <a:lum contrast="18000"/>
              <a:extLst>
                <a:ext uri="{28A0092B-C50C-407E-A947-70E740481C1C}">
                  <a14:useLocalDpi xmlns:a14="http://schemas.microsoft.com/office/drawing/2010/main"/>
                </a:ext>
              </a:extLst>
            </a:blip>
            <a:srcRect/>
            <a:stretch/>
          </p:blipFill>
          <p:spPr bwMode="auto">
            <a:xfrm>
              <a:off x="8280758" y="1436688"/>
              <a:ext cx="1243449"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7" name="Audio 16">
            <a:extLst>
              <a:ext uri="{FF2B5EF4-FFF2-40B4-BE49-F238E27FC236}">
                <a16:creationId xmlns:a16="http://schemas.microsoft.com/office/drawing/2014/main" id="{7A64BFE3-0D2E-90E3-CE23-8B3E641D09B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92246415"/>
      </p:ext>
    </p:extLst>
  </p:cSld>
  <p:clrMapOvr>
    <a:masterClrMapping/>
  </p:clrMapOvr>
  <mc:AlternateContent xmlns:mc="http://schemas.openxmlformats.org/markup-compatibility/2006" xmlns:p14="http://schemas.microsoft.com/office/powerpoint/2010/main">
    <mc:Choice Requires="p14">
      <p:transition spd="slow" p14:dur="2000" advTm="45696"/>
    </mc:Choice>
    <mc:Fallback xmlns="">
      <p:transition spd="slow" advTm="45696"/>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7"/>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AC053A2-BF1C-99D2-4E83-0A080B3624FE}"/>
              </a:ext>
            </a:extLst>
          </p:cNvPr>
          <p:cNvSpPr>
            <a:spLocks noGrp="1"/>
          </p:cNvSpPr>
          <p:nvPr>
            <p:ph type="title"/>
          </p:nvPr>
        </p:nvSpPr>
        <p:spPr/>
        <p:txBody>
          <a:bodyPr/>
          <a:lstStyle/>
          <a:p>
            <a:r>
              <a:rPr lang="fr-FR" dirty="0"/>
              <a:t>Caractéristiques des LPT du greffon rénal </a:t>
            </a:r>
          </a:p>
        </p:txBody>
      </p:sp>
      <p:sp>
        <p:nvSpPr>
          <p:cNvPr id="3" name="Espace réservé du contenu 2">
            <a:extLst>
              <a:ext uri="{FF2B5EF4-FFF2-40B4-BE49-F238E27FC236}">
                <a16:creationId xmlns:a16="http://schemas.microsoft.com/office/drawing/2014/main" id="{3FAE37F0-38CC-4DE5-3AC7-1EE70DE312FA}"/>
              </a:ext>
            </a:extLst>
          </p:cNvPr>
          <p:cNvSpPr>
            <a:spLocks noGrp="1"/>
          </p:cNvSpPr>
          <p:nvPr>
            <p:ph idx="1"/>
          </p:nvPr>
        </p:nvSpPr>
        <p:spPr>
          <a:xfrm>
            <a:off x="468000" y="1634836"/>
            <a:ext cx="11246400" cy="4542128"/>
          </a:xfrm>
        </p:spPr>
        <p:txBody>
          <a:bodyPr numCol="2" spcCol="360000">
            <a:normAutofit/>
          </a:bodyPr>
          <a:lstStyle/>
          <a:p>
            <a:pPr marL="285750" indent="-285750">
              <a:lnSpc>
                <a:spcPct val="110000"/>
              </a:lnSpc>
              <a:spcBef>
                <a:spcPts val="1200"/>
              </a:spcBef>
              <a:buClr>
                <a:schemeClr val="accent2"/>
              </a:buClr>
              <a:buFont typeface="Arial" panose="020B0604020202020204" pitchFamily="34" charset="0"/>
              <a:buChar char="•"/>
            </a:pPr>
            <a:r>
              <a:rPr lang="en-US" altLang="fr-FR" sz="1800" dirty="0"/>
              <a:t>Données du </a:t>
            </a:r>
            <a:r>
              <a:rPr lang="en-US" altLang="fr-FR" sz="1800" dirty="0" err="1"/>
              <a:t>registre</a:t>
            </a:r>
            <a:r>
              <a:rPr lang="en-US" altLang="fr-FR" sz="1800" dirty="0"/>
              <a:t> français des </a:t>
            </a:r>
            <a:r>
              <a:rPr lang="en-US" altLang="fr-FR" sz="1800" dirty="0" err="1"/>
              <a:t>lymphoproliférations</a:t>
            </a:r>
            <a:r>
              <a:rPr lang="en-US" altLang="fr-FR" sz="1800" dirty="0"/>
              <a:t> post transplantations, n=61</a:t>
            </a:r>
          </a:p>
          <a:p>
            <a:pPr marL="285750" indent="-285750">
              <a:lnSpc>
                <a:spcPct val="110000"/>
              </a:lnSpc>
              <a:spcBef>
                <a:spcPts val="1200"/>
              </a:spcBef>
              <a:buClr>
                <a:schemeClr val="accent2"/>
              </a:buClr>
              <a:buFont typeface="Arial" panose="020B0604020202020204" pitchFamily="34" charset="0"/>
              <a:buChar char="•"/>
            </a:pPr>
            <a:r>
              <a:rPr lang="fr-FR" altLang="fr-FR" sz="1800" dirty="0"/>
              <a:t>Sexe ratio 1,6 (NS </a:t>
            </a:r>
            <a:r>
              <a:rPr lang="fr-FR" altLang="fr-FR" sz="1800" i="1" dirty="0"/>
              <a:t>vs</a:t>
            </a:r>
            <a:r>
              <a:rPr lang="fr-FR" altLang="fr-FR" sz="1800" dirty="0"/>
              <a:t> autres localisations de LPT)</a:t>
            </a:r>
          </a:p>
          <a:p>
            <a:pPr marL="285750" indent="-285750">
              <a:lnSpc>
                <a:spcPct val="110000"/>
              </a:lnSpc>
              <a:spcBef>
                <a:spcPts val="1200"/>
              </a:spcBef>
              <a:buClr>
                <a:schemeClr val="accent2"/>
              </a:buClr>
              <a:buFont typeface="Arial" panose="020B0604020202020204" pitchFamily="34" charset="0"/>
              <a:buChar char="•"/>
            </a:pPr>
            <a:r>
              <a:rPr lang="fr-FR" altLang="fr-FR" sz="1800" dirty="0"/>
              <a:t>Âge moyen 48 </a:t>
            </a:r>
            <a:r>
              <a:rPr lang="fr-FR" altLang="fr-FR" sz="1800" dirty="0">
                <a:sym typeface="Symbol" pitchFamily="2" charset="2"/>
              </a:rPr>
              <a:t> 14 ans </a:t>
            </a:r>
            <a:r>
              <a:rPr lang="fr-FR" altLang="fr-FR" sz="1800" dirty="0"/>
              <a:t>(NS </a:t>
            </a:r>
            <a:r>
              <a:rPr lang="fr-FR" altLang="fr-FR" sz="1800" i="1" dirty="0"/>
              <a:t>vs</a:t>
            </a:r>
            <a:r>
              <a:rPr lang="fr-FR" altLang="fr-FR" sz="1800" dirty="0"/>
              <a:t> autres localisations de LPT)</a:t>
            </a:r>
          </a:p>
          <a:p>
            <a:pPr marL="285750" indent="-285750">
              <a:lnSpc>
                <a:spcPct val="110000"/>
              </a:lnSpc>
              <a:spcBef>
                <a:spcPts val="1200"/>
              </a:spcBef>
              <a:buClr>
                <a:schemeClr val="accent2"/>
              </a:buClr>
              <a:buFont typeface="Arial" panose="020B0604020202020204" pitchFamily="34" charset="0"/>
              <a:buChar char="•"/>
            </a:pPr>
            <a:r>
              <a:rPr lang="fr-FR" altLang="fr-FR" sz="1800" dirty="0"/>
              <a:t>Délai : 61% de LPT dans la 1</a:t>
            </a:r>
            <a:r>
              <a:rPr lang="fr-FR" altLang="fr-FR" sz="1800" baseline="30000" dirty="0"/>
              <a:t>re</a:t>
            </a:r>
            <a:r>
              <a:rPr lang="fr-FR" altLang="fr-FR" sz="1800" dirty="0"/>
              <a:t> année (</a:t>
            </a:r>
            <a:r>
              <a:rPr lang="fr-FR" altLang="fr-FR" sz="1800" i="1" dirty="0"/>
              <a:t>vs</a:t>
            </a:r>
            <a:r>
              <a:rPr lang="fr-FR" altLang="fr-FR" sz="1800" dirty="0"/>
              <a:t> 13%), délai moyen de 32 ± 46</a:t>
            </a:r>
            <a:r>
              <a:rPr lang="fr-FR" altLang="fr-FR" sz="1800" i="1" dirty="0"/>
              <a:t> vs </a:t>
            </a:r>
            <a:r>
              <a:rPr lang="fr-FR" altLang="fr-FR" sz="1800" dirty="0"/>
              <a:t>96 ± 67 mois pour les autres localisations de LPT, p&lt;0,0001</a:t>
            </a:r>
          </a:p>
          <a:p>
            <a:pPr marL="285750" indent="-285750">
              <a:lnSpc>
                <a:spcPct val="110000"/>
              </a:lnSpc>
              <a:spcBef>
                <a:spcPts val="1200"/>
              </a:spcBef>
              <a:buClr>
                <a:schemeClr val="accent2"/>
              </a:buClr>
              <a:buFont typeface="Arial" panose="020B0604020202020204" pitchFamily="34" charset="0"/>
              <a:buChar char="•"/>
            </a:pPr>
            <a:endParaRPr lang="fr-FR" altLang="fr-FR" sz="1800" dirty="0"/>
          </a:p>
          <a:p>
            <a:pPr marL="285750" indent="-285750">
              <a:lnSpc>
                <a:spcPct val="110000"/>
              </a:lnSpc>
              <a:spcBef>
                <a:spcPts val="1200"/>
              </a:spcBef>
              <a:buClr>
                <a:schemeClr val="accent2"/>
              </a:buClr>
              <a:buFont typeface="Arial" panose="020B0604020202020204" pitchFamily="34" charset="0"/>
              <a:buChar char="•"/>
            </a:pPr>
            <a:endParaRPr lang="fr-FR" altLang="fr-FR" sz="1800" dirty="0"/>
          </a:p>
          <a:p>
            <a:pPr marL="285750" indent="-285750">
              <a:lnSpc>
                <a:spcPct val="110000"/>
              </a:lnSpc>
              <a:spcBef>
                <a:spcPts val="1200"/>
              </a:spcBef>
              <a:buClr>
                <a:schemeClr val="accent2"/>
              </a:buClr>
              <a:buFont typeface="Arial" panose="020B0604020202020204" pitchFamily="34" charset="0"/>
              <a:buChar char="•"/>
            </a:pPr>
            <a:r>
              <a:rPr lang="fr-FR" altLang="fr-FR" sz="1800" dirty="0"/>
              <a:t>Insuffisance rénale au diagnostic ++ : </a:t>
            </a:r>
            <a:r>
              <a:rPr lang="en-US" altLang="fr-FR" sz="1800" dirty="0" err="1"/>
              <a:t>créatininémie</a:t>
            </a:r>
            <a:r>
              <a:rPr lang="en-US" altLang="fr-FR" sz="1800" dirty="0"/>
              <a:t>  </a:t>
            </a:r>
            <a:r>
              <a:rPr lang="fr-FR" altLang="fr-FR" sz="1800" dirty="0"/>
              <a:t>200 </a:t>
            </a:r>
            <a:r>
              <a:rPr lang="en-US" altLang="fr-FR" sz="1800" dirty="0"/>
              <a:t>± 103 µmol/L </a:t>
            </a:r>
            <a:r>
              <a:rPr lang="en-US" altLang="fr-FR" sz="1800" i="1" dirty="0"/>
              <a:t>vs</a:t>
            </a:r>
            <a:r>
              <a:rPr lang="en-US" altLang="fr-FR" sz="1800" dirty="0"/>
              <a:t> 156 ± 79 µmol/L pour les </a:t>
            </a:r>
            <a:r>
              <a:rPr lang="en-US" altLang="fr-FR" sz="1800" dirty="0" err="1"/>
              <a:t>autres</a:t>
            </a:r>
            <a:r>
              <a:rPr lang="en-US" altLang="fr-FR" sz="1800" dirty="0"/>
              <a:t> </a:t>
            </a:r>
            <a:r>
              <a:rPr lang="en-US" altLang="fr-FR" sz="1800" dirty="0" err="1"/>
              <a:t>localisations</a:t>
            </a:r>
            <a:r>
              <a:rPr lang="en-US" altLang="fr-FR" sz="1800" dirty="0"/>
              <a:t>, p&lt;0.005 </a:t>
            </a:r>
          </a:p>
          <a:p>
            <a:pPr marL="285750" indent="-285750">
              <a:lnSpc>
                <a:spcPct val="110000"/>
              </a:lnSpc>
              <a:spcBef>
                <a:spcPts val="1200"/>
              </a:spcBef>
              <a:buClr>
                <a:schemeClr val="accent2"/>
              </a:buClr>
              <a:buFont typeface="Arial" panose="020B0604020202020204" pitchFamily="34" charset="0"/>
              <a:buChar char="•"/>
            </a:pPr>
            <a:r>
              <a:rPr lang="fr-FR" altLang="fr-FR" sz="1800" dirty="0"/>
              <a:t>Site unique dans 70% des cas</a:t>
            </a:r>
            <a:endParaRPr lang="fr-FR" sz="1600" dirty="0"/>
          </a:p>
        </p:txBody>
      </p:sp>
      <p:sp>
        <p:nvSpPr>
          <p:cNvPr id="4" name="Espace réservé pour une image  3">
            <a:extLst>
              <a:ext uri="{FF2B5EF4-FFF2-40B4-BE49-F238E27FC236}">
                <a16:creationId xmlns:a16="http://schemas.microsoft.com/office/drawing/2014/main" id="{575DD148-9788-3A8D-000F-ED3F55FD726B}"/>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5A060027-5487-BB42-223D-E5689331D28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CA7B89AC-B535-961D-4942-3A2C325F76D2}"/>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Caillard</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a:t>
            </a:r>
          </a:p>
        </p:txBody>
      </p:sp>
      <p:pic>
        <p:nvPicPr>
          <p:cNvPr id="9" name="Audio 8">
            <a:extLst>
              <a:ext uri="{FF2B5EF4-FFF2-40B4-BE49-F238E27FC236}">
                <a16:creationId xmlns:a16="http://schemas.microsoft.com/office/drawing/2014/main" id="{6C375BAE-6AE8-BBC9-D5F7-9CC43EA1BB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992984162"/>
      </p:ext>
    </p:extLst>
  </p:cSld>
  <p:clrMapOvr>
    <a:masterClrMapping/>
  </p:clrMapOvr>
  <mc:AlternateContent xmlns:mc="http://schemas.openxmlformats.org/markup-compatibility/2006" xmlns:p14="http://schemas.microsoft.com/office/powerpoint/2010/main">
    <mc:Choice Requires="p14">
      <p:transition spd="slow" p14:dur="2000" advTm="56906"/>
    </mc:Choice>
    <mc:Fallback xmlns="">
      <p:transition spd="slow" advTm="56906"/>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9"/>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72D74-C945-888E-3727-49F51F9097EF}"/>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E5A18C6A-A83B-B1F8-9A63-24CC9C387480}"/>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8A54AFDC-9D0B-D8ED-5FE5-57E68A4CB95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B648241-1344-6B3A-5F4E-3DDA80B6DE7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705E60A2-9E94-CCEE-2A23-0FAB48FD98C6}"/>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examen faut-il réaliser à ce stade ?</a:t>
            </a:r>
          </a:p>
        </p:txBody>
      </p:sp>
      <p:grpSp>
        <p:nvGrpSpPr>
          <p:cNvPr id="7" name="Groupe 6">
            <a:extLst>
              <a:ext uri="{FF2B5EF4-FFF2-40B4-BE49-F238E27FC236}">
                <a16:creationId xmlns:a16="http://schemas.microsoft.com/office/drawing/2014/main" id="{5BCA4865-915F-03B6-B679-4924002F9A57}"/>
              </a:ext>
            </a:extLst>
          </p:cNvPr>
          <p:cNvGrpSpPr/>
          <p:nvPr/>
        </p:nvGrpSpPr>
        <p:grpSpPr>
          <a:xfrm>
            <a:off x="-2" y="0"/>
            <a:ext cx="12192002" cy="213160"/>
            <a:chOff x="-2" y="0"/>
            <a:chExt cx="12192002" cy="213160"/>
          </a:xfrm>
        </p:grpSpPr>
        <p:sp>
          <p:nvSpPr>
            <p:cNvPr id="8" name="Signalisation droite 7">
              <a:extLst>
                <a:ext uri="{FF2B5EF4-FFF2-40B4-BE49-F238E27FC236}">
                  <a16:creationId xmlns:a16="http://schemas.microsoft.com/office/drawing/2014/main" id="{AC8911F6-2459-6201-EB77-25ADFCB6192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05B27719-24CE-5C08-F994-69F4AC909A11}"/>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0" name="Rectangle 9">
              <a:extLst>
                <a:ext uri="{FF2B5EF4-FFF2-40B4-BE49-F238E27FC236}">
                  <a16:creationId xmlns:a16="http://schemas.microsoft.com/office/drawing/2014/main" id="{A0F76B4D-0FC2-F8F0-66DB-9DE2CECC812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60F531D6-2D5F-0F8E-293E-408439820E64}"/>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568AAA81-AE0D-57D8-6E81-05E72E4B0D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81517" y="850633"/>
            <a:ext cx="468000" cy="468000"/>
          </a:xfrm>
          <a:prstGeom prst="rect">
            <a:avLst/>
          </a:prstGeom>
        </p:spPr>
      </p:pic>
    </p:spTree>
    <p:extLst>
      <p:ext uri="{BB962C8B-B14F-4D97-AF65-F5344CB8AC3E}">
        <p14:creationId xmlns:p14="http://schemas.microsoft.com/office/powerpoint/2010/main" val="2563625679"/>
      </p:ext>
    </p:extLst>
  </p:cSld>
  <p:clrMapOvr>
    <a:masterClrMapping/>
  </p:clrMapOvr>
  <mc:AlternateContent xmlns:mc="http://schemas.openxmlformats.org/markup-compatibility/2006" xmlns:p14="http://schemas.microsoft.com/office/powerpoint/2010/main">
    <mc:Choice Requires="p14">
      <p:transition spd="slow" p14:dur="2000" advTm="6677"/>
    </mc:Choice>
    <mc:Fallback xmlns="">
      <p:transition spd="slow" advTm="667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76EFD-7ADC-0716-6E71-9CBAC14AFF7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7E990D3-4300-987B-8CF0-FE12C0BBE842}"/>
              </a:ext>
            </a:extLst>
          </p:cNvPr>
          <p:cNvSpPr>
            <a:spLocks noGrp="1"/>
          </p:cNvSpPr>
          <p:nvPr>
            <p:ph type="pic" sz="quarter" idx="13"/>
          </p:nvPr>
        </p:nvSpPr>
        <p:spPr/>
        <p:txBody>
          <a:bodyPr/>
          <a:lstStyle/>
          <a:p>
            <a:endParaRPr lang="fr-FR"/>
          </a:p>
        </p:txBody>
      </p:sp>
      <p:grpSp>
        <p:nvGrpSpPr>
          <p:cNvPr id="26" name="Groupe 25">
            <a:extLst>
              <a:ext uri="{FF2B5EF4-FFF2-40B4-BE49-F238E27FC236}">
                <a16:creationId xmlns:a16="http://schemas.microsoft.com/office/drawing/2014/main" id="{D6D218D7-28B6-F233-7B46-04086C462A2E}"/>
              </a:ext>
            </a:extLst>
          </p:cNvPr>
          <p:cNvGrpSpPr/>
          <p:nvPr/>
        </p:nvGrpSpPr>
        <p:grpSpPr>
          <a:xfrm>
            <a:off x="3265715" y="2727470"/>
            <a:ext cx="5660571" cy="2784546"/>
            <a:chOff x="3265715" y="2727470"/>
            <a:chExt cx="5660571" cy="2784546"/>
          </a:xfrm>
        </p:grpSpPr>
        <p:sp>
          <p:nvSpPr>
            <p:cNvPr id="19" name="Rectangle : coins arrondis 18">
              <a:extLst>
                <a:ext uri="{FF2B5EF4-FFF2-40B4-BE49-F238E27FC236}">
                  <a16:creationId xmlns:a16="http://schemas.microsoft.com/office/drawing/2014/main" id="{67B39BB6-A6E2-866A-F93A-80DB482F3AFD}"/>
                </a:ext>
              </a:extLst>
            </p:cNvPr>
            <p:cNvSpPr/>
            <p:nvPr/>
          </p:nvSpPr>
          <p:spPr>
            <a:xfrm>
              <a:off x="3265715" y="2920016"/>
              <a:ext cx="5660571"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1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biopsie </a:t>
              </a:r>
              <a:b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la tumeur hilaire</a:t>
              </a:r>
            </a:p>
          </p:txBody>
        </p:sp>
        <p:sp>
          <p:nvSpPr>
            <p:cNvPr id="20" name="Rectangle : coins arrondis 19">
              <a:extLst>
                <a:ext uri="{FF2B5EF4-FFF2-40B4-BE49-F238E27FC236}">
                  <a16:creationId xmlns:a16="http://schemas.microsoft.com/office/drawing/2014/main" id="{897D383B-DD87-89A4-FC41-E8B43B612A10}"/>
                </a:ext>
              </a:extLst>
            </p:cNvPr>
            <p:cNvSpPr/>
            <p:nvPr/>
          </p:nvSpPr>
          <p:spPr>
            <a:xfrm>
              <a:off x="53504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D669AC92-8AE7-0FFD-5CE6-2DCAD8AD6E86}"/>
                </a:ext>
              </a:extLst>
            </p:cNvPr>
            <p:cNvSpPr/>
            <p:nvPr/>
          </p:nvSpPr>
          <p:spPr>
            <a:xfrm rot="10800000">
              <a:off x="59928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524743A1-DF50-07C0-45CA-B51F27DA8C0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C54FB7A-D2B3-E3C5-1AE9-CFDEA9CC312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B8760CEB-E24C-98D2-4348-A3903C50CCAF}"/>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examen faut-il réaliser à ce stade ?</a:t>
            </a:r>
          </a:p>
        </p:txBody>
      </p:sp>
      <p:grpSp>
        <p:nvGrpSpPr>
          <p:cNvPr id="7" name="Groupe 6">
            <a:extLst>
              <a:ext uri="{FF2B5EF4-FFF2-40B4-BE49-F238E27FC236}">
                <a16:creationId xmlns:a16="http://schemas.microsoft.com/office/drawing/2014/main" id="{194D293F-A453-A75E-16B8-02073705913A}"/>
              </a:ext>
            </a:extLst>
          </p:cNvPr>
          <p:cNvGrpSpPr/>
          <p:nvPr/>
        </p:nvGrpSpPr>
        <p:grpSpPr>
          <a:xfrm>
            <a:off x="-2" y="0"/>
            <a:ext cx="12192002" cy="213160"/>
            <a:chOff x="-2" y="0"/>
            <a:chExt cx="12192002" cy="213160"/>
          </a:xfrm>
        </p:grpSpPr>
        <p:sp>
          <p:nvSpPr>
            <p:cNvPr id="8" name="Signalisation droite 7">
              <a:extLst>
                <a:ext uri="{FF2B5EF4-FFF2-40B4-BE49-F238E27FC236}">
                  <a16:creationId xmlns:a16="http://schemas.microsoft.com/office/drawing/2014/main" id="{5A018647-55A9-A242-6BBB-5DBE1BCFB264}"/>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C4295E04-5208-F232-6B40-E87E257615BA}"/>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0" name="Rectangle 9">
              <a:extLst>
                <a:ext uri="{FF2B5EF4-FFF2-40B4-BE49-F238E27FC236}">
                  <a16:creationId xmlns:a16="http://schemas.microsoft.com/office/drawing/2014/main" id="{88470A00-15CA-651A-AB05-D1D3AE084CA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C8AE94FF-C2F5-8F9D-BC7A-CCDCB657C964}"/>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3EC7AA6B-AD2F-988D-F9C3-CD06EB10FC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50633"/>
            <a:ext cx="468000" cy="468000"/>
          </a:xfrm>
          <a:prstGeom prst="rect">
            <a:avLst/>
          </a:prstGeom>
        </p:spPr>
      </p:pic>
    </p:spTree>
    <p:extLst>
      <p:ext uri="{BB962C8B-B14F-4D97-AF65-F5344CB8AC3E}">
        <p14:creationId xmlns:p14="http://schemas.microsoft.com/office/powerpoint/2010/main" val="819542556"/>
      </p:ext>
    </p:extLst>
  </p:cSld>
  <p:clrMapOvr>
    <a:masterClrMapping/>
  </p:clrMapOvr>
  <mc:AlternateContent xmlns:mc="http://schemas.openxmlformats.org/markup-compatibility/2006" xmlns:p14="http://schemas.microsoft.com/office/powerpoint/2010/main">
    <mc:Choice Requires="p14">
      <p:transition spd="slow" p14:dur="2000" advTm="11338"/>
    </mc:Choice>
    <mc:Fallback xmlns="">
      <p:transition spd="slow" advTm="11338"/>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040A2C9-4CA4-6C3E-A31A-9FCC98952246}"/>
              </a:ext>
            </a:extLst>
          </p:cNvPr>
          <p:cNvSpPr>
            <a:spLocks noGrp="1"/>
          </p:cNvSpPr>
          <p:nvPr>
            <p:ph type="title"/>
          </p:nvPr>
        </p:nvSpPr>
        <p:spPr/>
        <p:txBody>
          <a:bodyPr/>
          <a:lstStyle/>
          <a:p>
            <a:r>
              <a:rPr lang="fr-FR" dirty="0"/>
              <a:t>Résultat de la biopsie</a:t>
            </a:r>
          </a:p>
        </p:txBody>
      </p:sp>
      <p:sp>
        <p:nvSpPr>
          <p:cNvPr id="3" name="Espace réservé du contenu 2">
            <a:extLst>
              <a:ext uri="{FF2B5EF4-FFF2-40B4-BE49-F238E27FC236}">
                <a16:creationId xmlns:a16="http://schemas.microsoft.com/office/drawing/2014/main" id="{4660CF52-3997-B1A8-F94F-BA2A0CADF40D}"/>
              </a:ext>
            </a:extLst>
          </p:cNvPr>
          <p:cNvSpPr>
            <a:spLocks noGrp="1"/>
          </p:cNvSpPr>
          <p:nvPr>
            <p:ph idx="1"/>
          </p:nvPr>
        </p:nvSpPr>
        <p:spPr>
          <a:xfrm>
            <a:off x="468000" y="1795979"/>
            <a:ext cx="10878873" cy="669452"/>
          </a:xfrm>
        </p:spPr>
        <p:txBody>
          <a:bodyPr>
            <a:normAutofit/>
          </a:bodyPr>
          <a:lstStyle/>
          <a:p>
            <a:pPr algn="ctr"/>
            <a:r>
              <a:rPr lang="fr-FR" sz="1800" b="1" dirty="0" err="1">
                <a:solidFill>
                  <a:schemeClr val="accent1"/>
                </a:solidFill>
              </a:rPr>
              <a:t>Lymphoprolifération</a:t>
            </a:r>
            <a:r>
              <a:rPr lang="fr-FR" sz="1800" b="1" dirty="0">
                <a:solidFill>
                  <a:schemeClr val="accent1"/>
                </a:solidFill>
              </a:rPr>
              <a:t> B polymorphe EBV+</a:t>
            </a:r>
          </a:p>
        </p:txBody>
      </p:sp>
      <p:sp>
        <p:nvSpPr>
          <p:cNvPr id="4" name="Espace réservé pour une image  3">
            <a:extLst>
              <a:ext uri="{FF2B5EF4-FFF2-40B4-BE49-F238E27FC236}">
                <a16:creationId xmlns:a16="http://schemas.microsoft.com/office/drawing/2014/main" id="{74DD7F51-E172-4B69-2FF6-13D46EE1FFA6}"/>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2FD4C160-B0FF-99D6-9E8E-8B69D0BAD3E6}"/>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EFA33644-B0FC-3C70-18A2-56651BC70D03}"/>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CB93743C-BD5D-BBCD-82DE-18CD73D4DA17}"/>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F64B0C17-B043-567C-6139-ADFEA1A5E08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3A18F86D-3DD3-0D7D-9F6D-6340621D5B5C}"/>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1" name="Titre 1">
            <a:extLst>
              <a:ext uri="{FF2B5EF4-FFF2-40B4-BE49-F238E27FC236}">
                <a16:creationId xmlns:a16="http://schemas.microsoft.com/office/drawing/2014/main" id="{76B5C7EF-FFE3-2CB6-4B54-AE92ACDB4C0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12" name="ZoneTexte 11">
            <a:extLst>
              <a:ext uri="{FF2B5EF4-FFF2-40B4-BE49-F238E27FC236}">
                <a16:creationId xmlns:a16="http://schemas.microsoft.com/office/drawing/2014/main" id="{6FD0B31A-8EDB-D695-0BA6-C4AE1021EBE1}"/>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17" name="Groupe 16">
            <a:extLst>
              <a:ext uri="{FF2B5EF4-FFF2-40B4-BE49-F238E27FC236}">
                <a16:creationId xmlns:a16="http://schemas.microsoft.com/office/drawing/2014/main" id="{9EFB9A52-BC33-E849-B375-F3E8B102272C}"/>
              </a:ext>
            </a:extLst>
          </p:cNvPr>
          <p:cNvGrpSpPr/>
          <p:nvPr/>
        </p:nvGrpSpPr>
        <p:grpSpPr>
          <a:xfrm>
            <a:off x="468000" y="2382643"/>
            <a:ext cx="11250000" cy="2265629"/>
            <a:chOff x="606002" y="3689689"/>
            <a:chExt cx="11100896" cy="2235601"/>
          </a:xfrm>
        </p:grpSpPr>
        <p:pic>
          <p:nvPicPr>
            <p:cNvPr id="14" name="Picture 5">
              <a:extLst>
                <a:ext uri="{FF2B5EF4-FFF2-40B4-BE49-F238E27FC236}">
                  <a16:creationId xmlns:a16="http://schemas.microsoft.com/office/drawing/2014/main" id="{0F933155-10A6-88D4-4A2D-4E89D793514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06002" y="3689690"/>
              <a:ext cx="3229200" cy="223560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7">
              <a:extLst>
                <a:ext uri="{FF2B5EF4-FFF2-40B4-BE49-F238E27FC236}">
                  <a16:creationId xmlns:a16="http://schemas.microsoft.com/office/drawing/2014/main" id="{D216B951-D336-C8E5-DD4E-E805CE97430C}"/>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070372" y="3689689"/>
              <a:ext cx="3636526" cy="22356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Pathology Outlines - PTLD-polymorphic">
              <a:extLst>
                <a:ext uri="{FF2B5EF4-FFF2-40B4-BE49-F238E27FC236}">
                  <a16:creationId xmlns:a16="http://schemas.microsoft.com/office/drawing/2014/main" id="{A1ACE07C-E83B-D38A-2183-9E1E3438F362}"/>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956715" y="3689690"/>
              <a:ext cx="3992143" cy="2235600"/>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ZoneTexte 4">
            <a:extLst>
              <a:ext uri="{FF2B5EF4-FFF2-40B4-BE49-F238E27FC236}">
                <a16:creationId xmlns:a16="http://schemas.microsoft.com/office/drawing/2014/main" id="{56191836-76D0-4087-FC6F-14CC62F978ED}"/>
              </a:ext>
            </a:extLst>
          </p:cNvPr>
          <p:cNvSpPr txBox="1"/>
          <p:nvPr/>
        </p:nvSpPr>
        <p:spPr>
          <a:xfrm>
            <a:off x="10858106" y="4207904"/>
            <a:ext cx="704039"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EBER</a:t>
            </a:r>
          </a:p>
        </p:txBody>
      </p:sp>
      <p:sp>
        <p:nvSpPr>
          <p:cNvPr id="13" name="ZoneTexte 12">
            <a:extLst>
              <a:ext uri="{FF2B5EF4-FFF2-40B4-BE49-F238E27FC236}">
                <a16:creationId xmlns:a16="http://schemas.microsoft.com/office/drawing/2014/main" id="{83A49497-D7A5-0355-35C2-81C2799480FC}"/>
              </a:ext>
            </a:extLst>
          </p:cNvPr>
          <p:cNvSpPr txBox="1"/>
          <p:nvPr/>
        </p:nvSpPr>
        <p:spPr>
          <a:xfrm>
            <a:off x="5674840" y="4207904"/>
            <a:ext cx="465192"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HE</a:t>
            </a:r>
          </a:p>
        </p:txBody>
      </p:sp>
      <p:sp>
        <p:nvSpPr>
          <p:cNvPr id="18" name="ZoneTexte 17">
            <a:extLst>
              <a:ext uri="{FF2B5EF4-FFF2-40B4-BE49-F238E27FC236}">
                <a16:creationId xmlns:a16="http://schemas.microsoft.com/office/drawing/2014/main" id="{ACCE7510-F3DC-E338-E9FD-8A961652EB3A}"/>
              </a:ext>
            </a:extLst>
          </p:cNvPr>
          <p:cNvSpPr txBox="1"/>
          <p:nvPr/>
        </p:nvSpPr>
        <p:spPr>
          <a:xfrm>
            <a:off x="604619" y="4230417"/>
            <a:ext cx="800219"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CD20</a:t>
            </a:r>
          </a:p>
        </p:txBody>
      </p:sp>
      <p:pic>
        <p:nvPicPr>
          <p:cNvPr id="21" name="Audio 20">
            <a:extLst>
              <a:ext uri="{FF2B5EF4-FFF2-40B4-BE49-F238E27FC236}">
                <a16:creationId xmlns:a16="http://schemas.microsoft.com/office/drawing/2014/main" id="{FF4EFF4C-A2C8-B05A-BE45-52C4E8F3514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396"/>
            <a:ext cx="468000" cy="468000"/>
          </a:xfrm>
          <a:prstGeom prst="rect">
            <a:avLst/>
          </a:prstGeom>
        </p:spPr>
      </p:pic>
    </p:spTree>
    <p:extLst>
      <p:ext uri="{BB962C8B-B14F-4D97-AF65-F5344CB8AC3E}">
        <p14:creationId xmlns:p14="http://schemas.microsoft.com/office/powerpoint/2010/main" val="2451933743"/>
      </p:ext>
    </p:extLst>
  </p:cSld>
  <p:clrMapOvr>
    <a:masterClrMapping/>
  </p:clrMapOvr>
  <mc:AlternateContent xmlns:mc="http://schemas.openxmlformats.org/markup-compatibility/2006" xmlns:p14="http://schemas.microsoft.com/office/powerpoint/2010/main">
    <mc:Choice Requires="p14">
      <p:transition spd="slow" p14:dur="2000" advTm="27274"/>
    </mc:Choice>
    <mc:Fallback xmlns="">
      <p:transition spd="slow" advTm="2727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21"/>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D3AE2B4-8610-8F32-771D-D7662F2BC803}"/>
              </a:ext>
            </a:extLst>
          </p:cNvPr>
          <p:cNvSpPr>
            <a:spLocks noGrp="1"/>
          </p:cNvSpPr>
          <p:nvPr>
            <p:ph type="title"/>
          </p:nvPr>
        </p:nvSpPr>
        <p:spPr>
          <a:xfrm>
            <a:off x="468000" y="208800"/>
            <a:ext cx="9846000" cy="590400"/>
          </a:xfrm>
        </p:spPr>
        <p:txBody>
          <a:bodyPr/>
          <a:lstStyle/>
          <a:p>
            <a:r>
              <a:rPr lang="fr-FR" dirty="0"/>
              <a:t>Caractéristiques des LPT du greffon</a:t>
            </a:r>
          </a:p>
        </p:txBody>
      </p:sp>
      <p:sp>
        <p:nvSpPr>
          <p:cNvPr id="4" name="Espace réservé pour une image  3">
            <a:extLst>
              <a:ext uri="{FF2B5EF4-FFF2-40B4-BE49-F238E27FC236}">
                <a16:creationId xmlns:a16="http://schemas.microsoft.com/office/drawing/2014/main" id="{4464E001-4EC7-C2DA-813F-535E230D98C2}"/>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82756987-4CEF-CE8A-6FBB-219BCC8E347D}"/>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76411297-79CC-80DE-6419-9D9EC63B5D90}"/>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Olagne</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8" name="Picture 1">
            <a:extLst>
              <a:ext uri="{FF2B5EF4-FFF2-40B4-BE49-F238E27FC236}">
                <a16:creationId xmlns:a16="http://schemas.microsoft.com/office/drawing/2014/main" id="{720C5CFA-D764-3A57-DEC3-5BE9BC439F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2309" b="12515"/>
          <a:stretch>
            <a:fillRect/>
          </a:stretch>
        </p:blipFill>
        <p:spPr bwMode="auto">
          <a:xfrm>
            <a:off x="7550728" y="3116668"/>
            <a:ext cx="4116932" cy="2373105"/>
          </a:xfrm>
          <a:prstGeom prst="rect">
            <a:avLst/>
          </a:prstGeom>
          <a:solidFill>
            <a:srgbClr val="FFFFFF"/>
          </a:solidFill>
          <a:ln>
            <a:noFill/>
          </a:ln>
          <a:extLst>
            <a:ext uri="{91240B29-F687-4F45-9708-019B960494DF}">
              <a14:hiddenLine xmlns:a14="http://schemas.microsoft.com/office/drawing/2010/main" w="12700">
                <a:solidFill>
                  <a:schemeClr val="tx1"/>
                </a:solidFill>
                <a:miter lim="800000"/>
                <a:headEnd/>
                <a:tailEnd/>
              </a14:hiddenLine>
            </a:ext>
          </a:extLst>
        </p:spPr>
      </p:pic>
      <p:pic>
        <p:nvPicPr>
          <p:cNvPr id="9" name="Image 8">
            <a:extLst>
              <a:ext uri="{FF2B5EF4-FFF2-40B4-BE49-F238E27FC236}">
                <a16:creationId xmlns:a16="http://schemas.microsoft.com/office/drawing/2014/main" id="{9122DFE4-ABD3-8DD6-8B47-D893A2F6A19E}"/>
              </a:ext>
            </a:extLst>
          </p:cNvPr>
          <p:cNvPicPr>
            <a:picLocks noChangeAspect="1"/>
          </p:cNvPicPr>
          <p:nvPr/>
        </p:nvPicPr>
        <p:blipFill>
          <a:blip r:embed="rId6" cstate="hqprint">
            <a:extLst>
              <a:ext uri="{28A0092B-C50C-407E-A947-70E740481C1C}">
                <a14:useLocalDpi xmlns:a14="http://schemas.microsoft.com/office/drawing/2010/main"/>
              </a:ext>
            </a:extLst>
          </a:blip>
          <a:srcRect/>
          <a:stretch/>
        </p:blipFill>
        <p:spPr>
          <a:xfrm>
            <a:off x="468000" y="2892828"/>
            <a:ext cx="6602438" cy="2820787"/>
          </a:xfrm>
          <a:prstGeom prst="rect">
            <a:avLst/>
          </a:prstGeom>
        </p:spPr>
      </p:pic>
      <p:graphicFrame>
        <p:nvGraphicFramePr>
          <p:cNvPr id="10" name="Tableau 9">
            <a:extLst>
              <a:ext uri="{FF2B5EF4-FFF2-40B4-BE49-F238E27FC236}">
                <a16:creationId xmlns:a16="http://schemas.microsoft.com/office/drawing/2014/main" id="{27F149C8-7EF8-CD42-9D46-795138F9EF20}"/>
              </a:ext>
            </a:extLst>
          </p:cNvPr>
          <p:cNvGraphicFramePr>
            <a:graphicFrameLocks noGrp="1"/>
          </p:cNvGraphicFramePr>
          <p:nvPr/>
        </p:nvGraphicFramePr>
        <p:xfrm>
          <a:off x="477600" y="1648772"/>
          <a:ext cx="1167349" cy="687768"/>
        </p:xfrm>
        <a:graphic>
          <a:graphicData uri="http://schemas.openxmlformats.org/drawingml/2006/table">
            <a:tbl>
              <a:tblPr firstRow="1" bandRow="1">
                <a:tableStyleId>{5C22544A-7EE6-4342-B048-85BDC9FD1C3A}</a:tableStyleId>
              </a:tblPr>
              <a:tblGrid>
                <a:gridCol w="1167349">
                  <a:extLst>
                    <a:ext uri="{9D8B030D-6E8A-4147-A177-3AD203B41FA5}">
                      <a16:colId xmlns:a16="http://schemas.microsoft.com/office/drawing/2014/main" val="226295097"/>
                    </a:ext>
                  </a:extLst>
                </a:gridCol>
              </a:tblGrid>
              <a:tr h="687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B </a:t>
                      </a:r>
                      <a:br>
                        <a:rPr lang="fr-FR" sz="2000" b="1" noProof="0" dirty="0">
                          <a:solidFill>
                            <a:schemeClr val="tx2"/>
                          </a:solidFill>
                        </a:rPr>
                      </a:br>
                      <a:r>
                        <a:rPr lang="fr-FR" sz="2800" b="1" noProof="0" dirty="0">
                          <a:solidFill>
                            <a:schemeClr val="accent2"/>
                          </a:solidFill>
                        </a:rPr>
                        <a:t>97 %</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1" name="Tableau 10">
            <a:extLst>
              <a:ext uri="{FF2B5EF4-FFF2-40B4-BE49-F238E27FC236}">
                <a16:creationId xmlns:a16="http://schemas.microsoft.com/office/drawing/2014/main" id="{BB573A37-6D0C-4ECA-630D-66187F3631F7}"/>
              </a:ext>
            </a:extLst>
          </p:cNvPr>
          <p:cNvGraphicFramePr>
            <a:graphicFrameLocks noGrp="1"/>
          </p:cNvGraphicFramePr>
          <p:nvPr/>
        </p:nvGraphicFramePr>
        <p:xfrm>
          <a:off x="2127336" y="1648772"/>
          <a:ext cx="2189271" cy="702522"/>
        </p:xfrm>
        <a:graphic>
          <a:graphicData uri="http://schemas.openxmlformats.org/drawingml/2006/table">
            <a:tbl>
              <a:tblPr firstRow="1" bandRow="1">
                <a:tableStyleId>{5C22544A-7EE6-4342-B048-85BDC9FD1C3A}</a:tableStyleId>
              </a:tblPr>
              <a:tblGrid>
                <a:gridCol w="2189271">
                  <a:extLst>
                    <a:ext uri="{9D8B030D-6E8A-4147-A177-3AD203B41FA5}">
                      <a16:colId xmlns:a16="http://schemas.microsoft.com/office/drawing/2014/main" val="226295097"/>
                    </a:ext>
                  </a:extLst>
                </a:gridCol>
              </a:tblGrid>
              <a:tr h="70252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monomorphes </a:t>
                      </a:r>
                      <a:br>
                        <a:rPr lang="fr-FR" sz="2000" b="1" noProof="0" dirty="0">
                          <a:solidFill>
                            <a:schemeClr val="tx2"/>
                          </a:solidFill>
                        </a:rPr>
                      </a:br>
                      <a:r>
                        <a:rPr lang="fr-FR" sz="2800" b="1" noProof="0" dirty="0">
                          <a:solidFill>
                            <a:schemeClr val="accent2"/>
                          </a:solidFill>
                        </a:rPr>
                        <a:t>62 %</a:t>
                      </a: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2" name="Tableau 11">
            <a:extLst>
              <a:ext uri="{FF2B5EF4-FFF2-40B4-BE49-F238E27FC236}">
                <a16:creationId xmlns:a16="http://schemas.microsoft.com/office/drawing/2014/main" id="{C0D34A26-199E-DB6F-0784-DC10B7AB1134}"/>
              </a:ext>
            </a:extLst>
          </p:cNvPr>
          <p:cNvGraphicFramePr>
            <a:graphicFrameLocks noGrp="1"/>
          </p:cNvGraphicFramePr>
          <p:nvPr/>
        </p:nvGraphicFramePr>
        <p:xfrm>
          <a:off x="7000950" y="1648772"/>
          <a:ext cx="1250477" cy="670560"/>
        </p:xfrm>
        <a:graphic>
          <a:graphicData uri="http://schemas.openxmlformats.org/drawingml/2006/table">
            <a:tbl>
              <a:tblPr firstRow="1" bandRow="1">
                <a:tableStyleId>{5C22544A-7EE6-4342-B048-85BDC9FD1C3A}</a:tableStyleId>
              </a:tblPr>
              <a:tblGrid>
                <a:gridCol w="1250477">
                  <a:extLst>
                    <a:ext uri="{9D8B030D-6E8A-4147-A177-3AD203B41FA5}">
                      <a16:colId xmlns:a16="http://schemas.microsoft.com/office/drawing/2014/main" val="226295097"/>
                    </a:ext>
                  </a:extLst>
                </a:gridCol>
              </a:tblGrid>
              <a:tr h="67007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EBV+ </a:t>
                      </a:r>
                      <a:br>
                        <a:rPr lang="fr-FR" sz="2000" b="1" noProof="0" dirty="0">
                          <a:solidFill>
                            <a:schemeClr val="tx2"/>
                          </a:solidFill>
                        </a:rPr>
                      </a:br>
                      <a:r>
                        <a:rPr lang="fr-FR" sz="2800" b="1" noProof="0" dirty="0">
                          <a:solidFill>
                            <a:schemeClr val="accent2"/>
                          </a:solidFill>
                        </a:rPr>
                        <a:t>83 %</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3" name="Tableau 12">
            <a:extLst>
              <a:ext uri="{FF2B5EF4-FFF2-40B4-BE49-F238E27FC236}">
                <a16:creationId xmlns:a16="http://schemas.microsoft.com/office/drawing/2014/main" id="{126E382B-7D1C-C6B4-D69C-6CD0947FD065}"/>
              </a:ext>
            </a:extLst>
          </p:cNvPr>
          <p:cNvGraphicFramePr>
            <a:graphicFrameLocks noGrp="1"/>
          </p:cNvGraphicFramePr>
          <p:nvPr/>
        </p:nvGraphicFramePr>
        <p:xfrm>
          <a:off x="8733815" y="1648772"/>
          <a:ext cx="2926876" cy="687768"/>
        </p:xfrm>
        <a:graphic>
          <a:graphicData uri="http://schemas.openxmlformats.org/drawingml/2006/table">
            <a:tbl>
              <a:tblPr firstRow="1" bandRow="1">
                <a:tableStyleId>{5C22544A-7EE6-4342-B048-85BDC9FD1C3A}</a:tableStyleId>
              </a:tblPr>
              <a:tblGrid>
                <a:gridCol w="2926876">
                  <a:extLst>
                    <a:ext uri="{9D8B030D-6E8A-4147-A177-3AD203B41FA5}">
                      <a16:colId xmlns:a16="http://schemas.microsoft.com/office/drawing/2014/main" val="226295097"/>
                    </a:ext>
                  </a:extLst>
                </a:gridCol>
              </a:tblGrid>
              <a:tr h="687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originaires du donneur </a:t>
                      </a:r>
                      <a:br>
                        <a:rPr lang="fr-FR" sz="2000" b="1" noProof="0" dirty="0">
                          <a:solidFill>
                            <a:schemeClr val="tx2"/>
                          </a:solidFill>
                        </a:rPr>
                      </a:br>
                      <a:r>
                        <a:rPr lang="fr-FR" sz="2800" b="1" noProof="0" dirty="0">
                          <a:solidFill>
                            <a:schemeClr val="accent2"/>
                          </a:solidFill>
                        </a:rPr>
                        <a:t>63 %</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7" name="Tableau 16">
            <a:extLst>
              <a:ext uri="{FF2B5EF4-FFF2-40B4-BE49-F238E27FC236}">
                <a16:creationId xmlns:a16="http://schemas.microsoft.com/office/drawing/2014/main" id="{02042029-ECF6-53BE-14E4-31799DDB4CD4}"/>
              </a:ext>
            </a:extLst>
          </p:cNvPr>
          <p:cNvGraphicFramePr>
            <a:graphicFrameLocks noGrp="1"/>
          </p:cNvGraphicFramePr>
          <p:nvPr/>
        </p:nvGraphicFramePr>
        <p:xfrm>
          <a:off x="4798994" y="1648772"/>
          <a:ext cx="1719569" cy="670560"/>
        </p:xfrm>
        <a:graphic>
          <a:graphicData uri="http://schemas.openxmlformats.org/drawingml/2006/table">
            <a:tbl>
              <a:tblPr firstRow="1" bandRow="1">
                <a:tableStyleId>{5C22544A-7EE6-4342-B048-85BDC9FD1C3A}</a:tableStyleId>
              </a:tblPr>
              <a:tblGrid>
                <a:gridCol w="1719569">
                  <a:extLst>
                    <a:ext uri="{9D8B030D-6E8A-4147-A177-3AD203B41FA5}">
                      <a16:colId xmlns:a16="http://schemas.microsoft.com/office/drawing/2014/main" val="226295097"/>
                    </a:ext>
                  </a:extLst>
                </a:gridCol>
              </a:tblGrid>
              <a:tr h="670074">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fr-FR" sz="1600" b="1" kern="1200" noProof="0" dirty="0">
                          <a:solidFill>
                            <a:schemeClr val="tx2"/>
                          </a:solidFill>
                          <a:latin typeface="+mn-lt"/>
                          <a:ea typeface="+mn-ea"/>
                          <a:cs typeface="+mn-cs"/>
                        </a:rPr>
                        <a:t>Polymorphes  </a:t>
                      </a:r>
                    </a:p>
                    <a:p>
                      <a:pPr marL="0" marR="0" indent="0" algn="l" defTabSz="914400" rtl="0" eaLnBrk="1" fontAlgn="auto" latinLnBrk="0" hangingPunct="1">
                        <a:lnSpc>
                          <a:spcPct val="100000"/>
                        </a:lnSpc>
                        <a:spcBef>
                          <a:spcPts val="0"/>
                        </a:spcBef>
                        <a:spcAft>
                          <a:spcPts val="0"/>
                        </a:spcAft>
                        <a:buClrTx/>
                        <a:buSzTx/>
                        <a:buFontTx/>
                        <a:buNone/>
                        <a:tabLst/>
                        <a:defRPr/>
                      </a:pPr>
                      <a:r>
                        <a:rPr lang="fr-FR" sz="2800" b="1" kern="1200" noProof="0" dirty="0">
                          <a:solidFill>
                            <a:schemeClr val="accent2"/>
                          </a:solidFill>
                          <a:latin typeface="+mn-lt"/>
                          <a:ea typeface="+mn-ea"/>
                          <a:cs typeface="+mn-cs"/>
                        </a:rPr>
                        <a:t>38 %</a:t>
                      </a: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pic>
        <p:nvPicPr>
          <p:cNvPr id="14" name="Audio 13">
            <a:extLst>
              <a:ext uri="{FF2B5EF4-FFF2-40B4-BE49-F238E27FC236}">
                <a16:creationId xmlns:a16="http://schemas.microsoft.com/office/drawing/2014/main" id="{7E8791BE-3771-0A19-35DD-A0C78D1E7A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618567"/>
            <a:ext cx="468000" cy="468000"/>
          </a:xfrm>
          <a:prstGeom prst="rect">
            <a:avLst/>
          </a:prstGeom>
        </p:spPr>
      </p:pic>
    </p:spTree>
    <p:extLst>
      <p:ext uri="{BB962C8B-B14F-4D97-AF65-F5344CB8AC3E}">
        <p14:creationId xmlns:p14="http://schemas.microsoft.com/office/powerpoint/2010/main" val="3107942697"/>
      </p:ext>
    </p:extLst>
  </p:cSld>
  <p:clrMapOvr>
    <a:masterClrMapping/>
  </p:clrMapOvr>
  <mc:AlternateContent xmlns:mc="http://schemas.openxmlformats.org/markup-compatibility/2006" xmlns:p14="http://schemas.microsoft.com/office/powerpoint/2010/main">
    <mc:Choice Requires="p14">
      <p:transition spd="slow" p14:dur="2000" advTm="35754"/>
    </mc:Choice>
    <mc:Fallback xmlns="">
      <p:transition spd="slow" advTm="3575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A69B6-F1BD-395A-E9B8-DFFBB3568F7A}"/>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3C37B9B1-D17F-3255-41CA-0B45500586F1}"/>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EAC84171-F772-3337-A2CE-A7E2F2EEF64D}"/>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A34B3176-7DA2-C4BD-603F-4CCBC04B4383}"/>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Transplantec</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tomie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8074EF1-D7D4-1416-C99F-4598A0D12826}"/>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B568E71-BE6B-6F1D-0710-0685E3D8602A}"/>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E0E649CF-6C14-8675-6462-9476D985316D}"/>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E7009E9B-ED28-9B06-66C6-36D7C467A806}"/>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12528E78-6A9B-931F-061C-51E5FE3A7CE6}"/>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414B7ED-B790-63FA-84E7-DAD18979E44E}"/>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4A905856-F221-B158-7961-78C12D4FF16A}"/>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FEA857D8-C84E-8C41-5B63-D5AFB8D08848}"/>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60E0EFF-1256-BD47-BB0C-7DD750718B05}"/>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5B47D9C-00A1-EC76-976E-DDEAC65D2E19}"/>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C4DC997C-6105-746E-15ED-DCE115D18891}"/>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F46B7788-037E-6267-B444-2530D00B4E0C}"/>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p:txBody>
        </p:sp>
        <p:sp>
          <p:nvSpPr>
            <p:cNvPr id="24" name="Rectangle : coins arrondis 23">
              <a:extLst>
                <a:ext uri="{FF2B5EF4-FFF2-40B4-BE49-F238E27FC236}">
                  <a16:creationId xmlns:a16="http://schemas.microsoft.com/office/drawing/2014/main" id="{71829256-D3C4-6E6D-9940-C9B7A0389FB6}"/>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79BF4282-B45F-A0B2-FEE0-2E1243A380C8}"/>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B8262B6-4F37-CA5C-6FFD-A401C8258B6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5</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6AB4B40C-C278-D967-65F0-C5D231BAC6D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84DA2C95-2820-C1E9-7D0C-592F41F30944}"/>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B4CF36CF-C67B-525D-4312-AED972B59A8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peut-il être proposé ?</a:t>
            </a:r>
          </a:p>
        </p:txBody>
      </p:sp>
      <p:grpSp>
        <p:nvGrpSpPr>
          <p:cNvPr id="14" name="Groupe 13">
            <a:extLst>
              <a:ext uri="{FF2B5EF4-FFF2-40B4-BE49-F238E27FC236}">
                <a16:creationId xmlns:a16="http://schemas.microsoft.com/office/drawing/2014/main" id="{87AEBC9C-DD3A-A126-BEE8-42B499F985C2}"/>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9399C4D5-CE34-4C2B-B283-C23C7BED3A58}"/>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d’emblée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A9618D0A-373B-9951-5773-E2B86E8BC52B}"/>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D871C1DB-DB7E-2F2A-1514-68443962B3C7}"/>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6" name="Groupe 25">
            <a:extLst>
              <a:ext uri="{FF2B5EF4-FFF2-40B4-BE49-F238E27FC236}">
                <a16:creationId xmlns:a16="http://schemas.microsoft.com/office/drawing/2014/main" id="{85ACAB06-DC06-6076-B9E6-012A20BEDDAB}"/>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5BC36B2D-7135-88E3-42A9-A53EA8A220D7}"/>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6A6701EA-0D47-A51F-AB8F-1A8F9779626C}"/>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FE506890-0809-7D0B-4D36-B9A27E8EEC8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40C8A2F5-747E-220F-F6BA-E2B5CE1D5E6E}"/>
                </a:ext>
              </a:extLst>
            </p:cNvPr>
            <p:cNvSpPr/>
            <p:nvPr/>
          </p:nvSpPr>
          <p:spPr>
            <a:xfrm>
              <a:off x="4074599"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AF533A90-E676-7F60-BF3F-F8D3041919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48148"/>
            <a:ext cx="468000" cy="468000"/>
          </a:xfrm>
          <a:prstGeom prst="rect">
            <a:avLst/>
          </a:prstGeom>
        </p:spPr>
      </p:pic>
    </p:spTree>
    <p:extLst>
      <p:ext uri="{BB962C8B-B14F-4D97-AF65-F5344CB8AC3E}">
        <p14:creationId xmlns:p14="http://schemas.microsoft.com/office/powerpoint/2010/main" val="1585794907"/>
      </p:ext>
    </p:extLst>
  </p:cSld>
  <p:clrMapOvr>
    <a:masterClrMapping/>
  </p:clrMapOvr>
  <mc:AlternateContent xmlns:mc="http://schemas.openxmlformats.org/markup-compatibility/2006" xmlns:p14="http://schemas.microsoft.com/office/powerpoint/2010/main">
    <mc:Choice Requires="p14">
      <p:transition spd="slow" p14:dur="2000" advTm="14197"/>
    </mc:Choice>
    <mc:Fallback xmlns="">
      <p:transition spd="slow" advTm="1419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D01F7-4CC4-78CB-5A43-5D1CD039FEC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1D1C1BB-D785-7252-D546-8B2A8A5B21A4}"/>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EF2DA52F-23A6-0BBA-9558-820BC285BCF0}"/>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04828548-6317-226B-B282-E137E59A54BB}"/>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Transplantec</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tomie)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B66EC81-70B8-95ED-24F5-99A8859C8484}"/>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69E9328-61ED-461D-58F7-646E35529D6C}"/>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851E428A-71EB-E758-0087-DBA6DF8FE2FA}"/>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FF36FAE2-9F0F-CD38-C93C-9D85AD117D13}"/>
                </a:ext>
              </a:extLst>
            </p:cNvPr>
            <p:cNvSpPr/>
            <p:nvPr/>
          </p:nvSpPr>
          <p:spPr>
            <a:xfrm>
              <a:off x="2915773"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3A0B070F-0214-200C-A8DF-F59D1821CC92}"/>
                </a:ext>
              </a:extLst>
            </p:cNvPr>
            <p:cNvSpPr/>
            <p:nvPr/>
          </p:nvSpPr>
          <p:spPr>
            <a:xfrm>
              <a:off x="319106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5F564216-F622-3A7B-45D6-D968DBE80FB0}"/>
                </a:ext>
              </a:extLst>
            </p:cNvPr>
            <p:cNvSpPr/>
            <p:nvPr/>
          </p:nvSpPr>
          <p:spPr>
            <a:xfrm rot="10800000">
              <a:off x="383347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65B891ED-9B9E-EB40-0BC6-B7A8C5C931FE}"/>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27EA86A2-8F53-B0B5-0960-EDF1E5302125}"/>
                </a:ext>
              </a:extLst>
            </p:cNvPr>
            <p:cNvSpPr/>
            <p:nvPr/>
          </p:nvSpPr>
          <p:spPr>
            <a:xfrm>
              <a:off x="52328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Baisse de l’immuno-</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AD724325-7C57-21F6-B9E0-B00F225D9AE9}"/>
                </a:ext>
              </a:extLst>
            </p:cNvPr>
            <p:cNvSpPr/>
            <p:nvPr/>
          </p:nvSpPr>
          <p:spPr>
            <a:xfrm>
              <a:off x="55081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7B3DFBF-C129-8B91-2BFF-2E41D118DAA5}"/>
                </a:ext>
              </a:extLst>
            </p:cNvPr>
            <p:cNvSpPr/>
            <p:nvPr/>
          </p:nvSpPr>
          <p:spPr>
            <a:xfrm rot="10800000">
              <a:off x="61505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5F427DC7-A591-4610-7A0B-520916AD29F8}"/>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19F83F5F-7A74-F978-9811-FBBA059C33EB}"/>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p:txBody>
        </p:sp>
        <p:sp>
          <p:nvSpPr>
            <p:cNvPr id="24" name="Rectangle : coins arrondis 23">
              <a:extLst>
                <a:ext uri="{FF2B5EF4-FFF2-40B4-BE49-F238E27FC236}">
                  <a16:creationId xmlns:a16="http://schemas.microsoft.com/office/drawing/2014/main" id="{74C9AF2A-21CF-72B8-6604-49747F04BB53}"/>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DD3894A-D5BD-618A-56C3-2BBEE4B5815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3CFD5A90-B4EB-B045-0826-F0FAF057BCD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5</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E8CCFC1-5AA3-32C9-D09A-E302CDE95A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A577BB30-8D29-12D6-6D8A-375FE6CB144E}"/>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0BA96953-649D-3717-145B-4B46E8A156F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peut-il être proposé ?</a:t>
            </a:r>
          </a:p>
        </p:txBody>
      </p:sp>
      <p:grpSp>
        <p:nvGrpSpPr>
          <p:cNvPr id="14" name="Groupe 13">
            <a:extLst>
              <a:ext uri="{FF2B5EF4-FFF2-40B4-BE49-F238E27FC236}">
                <a16:creationId xmlns:a16="http://schemas.microsoft.com/office/drawing/2014/main" id="{F286BDC9-1E0A-FF4A-28A9-7F8A59312B2D}"/>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F999BBBD-681C-588E-64C6-55E6E6FC7368}"/>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d’emblée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8084BC14-EB72-B014-7D55-EF8587ED4F5C}"/>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703945D-AAD8-63D1-83A2-EE049B2C159D}"/>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6" name="ZoneTexte 25">
            <a:extLst>
              <a:ext uri="{FF2B5EF4-FFF2-40B4-BE49-F238E27FC236}">
                <a16:creationId xmlns:a16="http://schemas.microsoft.com/office/drawing/2014/main" id="{D47C1891-8948-4B91-9F7F-6431C6D6BE98}"/>
              </a:ext>
            </a:extLst>
          </p:cNvPr>
          <p:cNvSpPr txBox="1"/>
          <p:nvPr/>
        </p:nvSpPr>
        <p:spPr>
          <a:xfrm>
            <a:off x="678338" y="4855274"/>
            <a:ext cx="1669446"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rPr>
              <a:t>Option de moins en moins utilisée</a:t>
            </a:r>
          </a:p>
        </p:txBody>
      </p:sp>
      <p:grpSp>
        <p:nvGrpSpPr>
          <p:cNvPr id="33" name="Groupe 32">
            <a:extLst>
              <a:ext uri="{FF2B5EF4-FFF2-40B4-BE49-F238E27FC236}">
                <a16:creationId xmlns:a16="http://schemas.microsoft.com/office/drawing/2014/main" id="{7B53D7B6-F309-3AD5-124B-10E88184453E}"/>
              </a:ext>
            </a:extLst>
          </p:cNvPr>
          <p:cNvGrpSpPr/>
          <p:nvPr/>
        </p:nvGrpSpPr>
        <p:grpSpPr>
          <a:xfrm>
            <a:off x="-2" y="0"/>
            <a:ext cx="12192002" cy="213160"/>
            <a:chOff x="-2" y="0"/>
            <a:chExt cx="12192002" cy="213160"/>
          </a:xfrm>
        </p:grpSpPr>
        <p:sp>
          <p:nvSpPr>
            <p:cNvPr id="4" name="Signalisation droite 3">
              <a:extLst>
                <a:ext uri="{FF2B5EF4-FFF2-40B4-BE49-F238E27FC236}">
                  <a16:creationId xmlns:a16="http://schemas.microsoft.com/office/drawing/2014/main" id="{ACE6BE32-EED9-04E7-D2F2-8007AA1C984C}"/>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18DA1DF9-ABAD-203D-1B07-31267B57F287}"/>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6" name="Rectangle 5">
              <a:extLst>
                <a:ext uri="{FF2B5EF4-FFF2-40B4-BE49-F238E27FC236}">
                  <a16:creationId xmlns:a16="http://schemas.microsoft.com/office/drawing/2014/main" id="{2E15C734-20EA-9A29-823E-73C20D55B1F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0949BA0D-A2C8-72C1-78B6-9112811390B1}"/>
                </a:ext>
              </a:extLst>
            </p:cNvPr>
            <p:cNvSpPr/>
            <p:nvPr/>
          </p:nvSpPr>
          <p:spPr>
            <a:xfrm>
              <a:off x="4074599"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
        <p:nvSpPr>
          <p:cNvPr id="27" name="Triangle 26">
            <a:extLst>
              <a:ext uri="{FF2B5EF4-FFF2-40B4-BE49-F238E27FC236}">
                <a16:creationId xmlns:a16="http://schemas.microsoft.com/office/drawing/2014/main" id="{86D4EBE2-4C14-9DAE-6F08-57811E5A5937}"/>
              </a:ext>
            </a:extLst>
          </p:cNvPr>
          <p:cNvSpPr/>
          <p:nvPr/>
        </p:nvSpPr>
        <p:spPr>
          <a:xfrm rot="10800000">
            <a:off x="1220421" y="4324121"/>
            <a:ext cx="537534" cy="224343"/>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9" name="Audio 28">
            <a:extLst>
              <a:ext uri="{FF2B5EF4-FFF2-40B4-BE49-F238E27FC236}">
                <a16:creationId xmlns:a16="http://schemas.microsoft.com/office/drawing/2014/main" id="{5AC9A8E6-0E30-E5DF-840B-AD30C2A642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6952" y="828776"/>
            <a:ext cx="468000" cy="468000"/>
          </a:xfrm>
          <a:prstGeom prst="rect">
            <a:avLst/>
          </a:prstGeom>
        </p:spPr>
      </p:pic>
    </p:spTree>
    <p:extLst>
      <p:ext uri="{BB962C8B-B14F-4D97-AF65-F5344CB8AC3E}">
        <p14:creationId xmlns:p14="http://schemas.microsoft.com/office/powerpoint/2010/main" val="3346378354"/>
      </p:ext>
    </p:extLst>
  </p:cSld>
  <p:clrMapOvr>
    <a:masterClrMapping/>
  </p:clrMapOvr>
  <mc:AlternateContent xmlns:mc="http://schemas.openxmlformats.org/markup-compatibility/2006" xmlns:p14="http://schemas.microsoft.com/office/powerpoint/2010/main">
    <mc:Choice Requires="p14">
      <p:transition spd="slow" p14:dur="2000" advTm="50677"/>
    </mc:Choice>
    <mc:Fallback xmlns="">
      <p:transition spd="slow" advTm="5067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29"/>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5765F-3BA5-DD72-0AF5-D50C24108C2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D1E1CB0-838A-7CAF-49B4-8A09D08D3996}"/>
              </a:ext>
            </a:extLst>
          </p:cNvPr>
          <p:cNvSpPr>
            <a:spLocks noGrp="1"/>
          </p:cNvSpPr>
          <p:nvPr>
            <p:ph type="title"/>
          </p:nvPr>
        </p:nvSpPr>
        <p:spPr/>
        <p:txBody>
          <a:bodyPr/>
          <a:lstStyle/>
          <a:p>
            <a:r>
              <a:rPr lang="fr-FR" dirty="0"/>
              <a:t>LPT du greffon </a:t>
            </a:r>
            <a:r>
              <a:rPr lang="fr-FR" dirty="0" err="1"/>
              <a:t>renal</a:t>
            </a:r>
            <a:r>
              <a:rPr lang="fr-FR" dirty="0"/>
              <a:t> - Traitement</a:t>
            </a:r>
          </a:p>
        </p:txBody>
      </p:sp>
      <p:sp>
        <p:nvSpPr>
          <p:cNvPr id="14" name="Espace réservé du contenu 13">
            <a:extLst>
              <a:ext uri="{FF2B5EF4-FFF2-40B4-BE49-F238E27FC236}">
                <a16:creationId xmlns:a16="http://schemas.microsoft.com/office/drawing/2014/main" id="{8EC6C0C3-573A-2AC3-B079-F2CD4F71B497}"/>
              </a:ext>
            </a:extLst>
          </p:cNvPr>
          <p:cNvSpPr>
            <a:spLocks noGrp="1"/>
          </p:cNvSpPr>
          <p:nvPr>
            <p:ph idx="1"/>
          </p:nvPr>
        </p:nvSpPr>
        <p:spPr>
          <a:xfrm>
            <a:off x="468000" y="1842246"/>
            <a:ext cx="11246400" cy="4334717"/>
          </a:xfrm>
        </p:spPr>
        <p:txBody>
          <a:bodyPr numCol="2" spcCol="432000"/>
          <a:lstStyle/>
          <a:p>
            <a:pPr marL="285750" indent="-285750">
              <a:lnSpc>
                <a:spcPct val="110000"/>
              </a:lnSpc>
              <a:spcBef>
                <a:spcPts val="1200"/>
              </a:spcBef>
              <a:buClr>
                <a:schemeClr val="accent2"/>
              </a:buClr>
              <a:buFont typeface="Arial" panose="020B0604020202020204" pitchFamily="34" charset="0"/>
              <a:buChar char="•"/>
            </a:pPr>
            <a:r>
              <a:rPr lang="fr-FR" sz="2000" dirty="0"/>
              <a:t>Registre français des </a:t>
            </a:r>
            <a:r>
              <a:rPr lang="fr-FR" sz="2000" dirty="0" err="1"/>
              <a:t>lymphoproliférations</a:t>
            </a:r>
            <a:r>
              <a:rPr lang="fr-FR" sz="2000" dirty="0"/>
              <a:t>, n=61</a:t>
            </a:r>
            <a:r>
              <a:rPr lang="fr-FR" sz="2000" baseline="30000" dirty="0"/>
              <a:t>1</a:t>
            </a:r>
          </a:p>
          <a:p>
            <a:pPr marL="512763" lvl="1" indent="-285750">
              <a:lnSpc>
                <a:spcPct val="110000"/>
              </a:lnSpc>
              <a:spcBef>
                <a:spcPts val="1200"/>
              </a:spcBef>
              <a:buClr>
                <a:schemeClr val="tx1"/>
              </a:buClr>
              <a:buFont typeface="Police système Courant"/>
              <a:buChar char="-"/>
            </a:pPr>
            <a:r>
              <a:rPr lang="fr-FR" sz="1800" dirty="0"/>
              <a:t>Traitements : baisse IS, rituximab, </a:t>
            </a:r>
            <a:r>
              <a:rPr lang="fr-FR" sz="1800" dirty="0" err="1"/>
              <a:t>transplantectomie</a:t>
            </a:r>
            <a:endParaRPr lang="fr-FR" sz="1800" dirty="0"/>
          </a:p>
          <a:p>
            <a:pPr marL="512763" lvl="1" indent="-285750">
              <a:lnSpc>
                <a:spcPct val="110000"/>
              </a:lnSpc>
              <a:spcBef>
                <a:spcPts val="1200"/>
              </a:spcBef>
              <a:buClr>
                <a:schemeClr val="tx1"/>
              </a:buClr>
              <a:buFont typeface="Police système Courant"/>
              <a:buChar char="-"/>
            </a:pPr>
            <a:r>
              <a:rPr lang="fr-FR" sz="1800" dirty="0"/>
              <a:t>17 </a:t>
            </a:r>
            <a:r>
              <a:rPr lang="fr-FR" sz="1800" dirty="0" err="1"/>
              <a:t>transplantectomies</a:t>
            </a:r>
            <a:r>
              <a:rPr lang="fr-FR" sz="1800" dirty="0"/>
              <a:t> (28%) (données anciennes)</a:t>
            </a:r>
          </a:p>
          <a:p>
            <a:pPr marL="285750" indent="-285750">
              <a:lnSpc>
                <a:spcPct val="110000"/>
              </a:lnSpc>
              <a:spcBef>
                <a:spcPts val="1200"/>
              </a:spcBef>
              <a:buFont typeface="Arial" panose="020B0604020202020204" pitchFamily="34" charset="0"/>
              <a:buChar char="•"/>
            </a:pPr>
            <a:endParaRPr lang="fr-FR" sz="1800" dirty="0"/>
          </a:p>
          <a:p>
            <a:pPr>
              <a:lnSpc>
                <a:spcPct val="110000"/>
              </a:lnSpc>
              <a:spcBef>
                <a:spcPts val="1200"/>
              </a:spcBef>
            </a:pPr>
            <a:endParaRPr lang="fr-FR" sz="1800" dirty="0"/>
          </a:p>
          <a:p>
            <a:pPr marL="285750" indent="-285750">
              <a:lnSpc>
                <a:spcPct val="110000"/>
              </a:lnSpc>
              <a:spcBef>
                <a:spcPts val="1200"/>
              </a:spcBef>
              <a:buFont typeface="Arial" panose="020B0604020202020204" pitchFamily="34" charset="0"/>
              <a:buChar char="•"/>
            </a:pPr>
            <a:endParaRPr lang="fr-FR" sz="1800" dirty="0"/>
          </a:p>
          <a:p>
            <a:pPr>
              <a:lnSpc>
                <a:spcPct val="110000"/>
              </a:lnSpc>
              <a:spcBef>
                <a:spcPts val="1200"/>
              </a:spcBef>
            </a:pPr>
            <a:endParaRPr lang="fr-FR" sz="1800" dirty="0"/>
          </a:p>
          <a:p>
            <a:pPr marL="285750" indent="-285750">
              <a:lnSpc>
                <a:spcPct val="110000"/>
              </a:lnSpc>
              <a:spcBef>
                <a:spcPts val="1200"/>
              </a:spcBef>
              <a:buClr>
                <a:schemeClr val="accent2"/>
              </a:buClr>
              <a:buFont typeface="Arial" panose="020B0604020202020204" pitchFamily="34" charset="0"/>
              <a:buChar char="•"/>
            </a:pPr>
            <a:r>
              <a:rPr lang="fr-FR" sz="2000" dirty="0"/>
              <a:t>Actuellement</a:t>
            </a:r>
          </a:p>
          <a:p>
            <a:pPr marL="512763" lvl="1" indent="-285750">
              <a:lnSpc>
                <a:spcPct val="110000"/>
              </a:lnSpc>
              <a:spcBef>
                <a:spcPts val="1200"/>
              </a:spcBef>
              <a:buClr>
                <a:schemeClr val="tx1"/>
              </a:buClr>
              <a:buFont typeface="Police système Courant"/>
              <a:buChar char="-"/>
            </a:pPr>
            <a:r>
              <a:rPr lang="fr-FR" sz="1800" dirty="0"/>
              <a:t>Baisse IS + rituximab hebdomadaire</a:t>
            </a:r>
          </a:p>
          <a:p>
            <a:pPr marL="512763" lvl="1" indent="-285750">
              <a:lnSpc>
                <a:spcPct val="110000"/>
              </a:lnSpc>
              <a:spcBef>
                <a:spcPts val="1200"/>
              </a:spcBef>
              <a:buClr>
                <a:schemeClr val="tx1"/>
              </a:buClr>
              <a:buFont typeface="Police système Courant"/>
              <a:buChar char="-"/>
            </a:pPr>
            <a:r>
              <a:rPr lang="fr-FR" sz="1800" dirty="0"/>
              <a:t>TEP scanner à 1 mois</a:t>
            </a:r>
          </a:p>
          <a:p>
            <a:pPr>
              <a:lnSpc>
                <a:spcPct val="110000"/>
              </a:lnSpc>
              <a:spcBef>
                <a:spcPts val="1200"/>
              </a:spcBef>
            </a:pPr>
            <a:endParaRPr lang="fr-FR" dirty="0"/>
          </a:p>
        </p:txBody>
      </p:sp>
      <p:sp>
        <p:nvSpPr>
          <p:cNvPr id="15" name="Espace réservé pour une image  14">
            <a:extLst>
              <a:ext uri="{FF2B5EF4-FFF2-40B4-BE49-F238E27FC236}">
                <a16:creationId xmlns:a16="http://schemas.microsoft.com/office/drawing/2014/main" id="{9715E3B6-F1E6-019F-77B5-0A86A2E60FC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FD6DADD2-A75C-38EE-9907-0149E331CFB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9643C586-E64B-B9F7-980D-8A31E7E66428}"/>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1. </a:t>
            </a:r>
            <a:r>
              <a:rPr kumimoji="0" lang="fr-FR" sz="10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Caillard</a:t>
            </a:r>
            <a:r>
              <a:rPr kumimoji="0" lang="fr-FR" sz="10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7" name="Audio 6">
            <a:extLst>
              <a:ext uri="{FF2B5EF4-FFF2-40B4-BE49-F238E27FC236}">
                <a16:creationId xmlns:a16="http://schemas.microsoft.com/office/drawing/2014/main" id="{65101741-AE75-151B-640F-FCFB8990C2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777986712"/>
      </p:ext>
    </p:extLst>
  </p:cSld>
  <p:clrMapOvr>
    <a:masterClrMapping/>
  </p:clrMapOvr>
  <mc:AlternateContent xmlns:mc="http://schemas.openxmlformats.org/markup-compatibility/2006" xmlns:p14="http://schemas.microsoft.com/office/powerpoint/2010/main">
    <mc:Choice Requires="p14">
      <p:transition spd="slow" p14:dur="2000" advTm="22453"/>
    </mc:Choice>
    <mc:Fallback xmlns="">
      <p:transition spd="slow" advTm="22453"/>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9751D-106C-398A-9F01-D7D63885AFF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BD03CBF-463B-D555-3B77-C76D71C6B578}"/>
              </a:ext>
            </a:extLst>
          </p:cNvPr>
          <p:cNvSpPr>
            <a:spLocks noGrp="1"/>
          </p:cNvSpPr>
          <p:nvPr>
            <p:ph type="title"/>
          </p:nvPr>
        </p:nvSpPr>
        <p:spPr>
          <a:xfrm>
            <a:off x="468000" y="208800"/>
            <a:ext cx="9846000" cy="590400"/>
          </a:xfrm>
        </p:spPr>
        <p:txBody>
          <a:bodyPr>
            <a:noAutofit/>
          </a:bodyPr>
          <a:lstStyle/>
          <a:p>
            <a:r>
              <a:rPr lang="fr-FR" sz="2000" dirty="0"/>
              <a:t>Transplantation d’organe solide : traitement séquentiel stratifié sur le risque</a:t>
            </a:r>
          </a:p>
        </p:txBody>
      </p:sp>
      <p:sp>
        <p:nvSpPr>
          <p:cNvPr id="15" name="Espace réservé pour une image  14">
            <a:extLst>
              <a:ext uri="{FF2B5EF4-FFF2-40B4-BE49-F238E27FC236}">
                <a16:creationId xmlns:a16="http://schemas.microsoft.com/office/drawing/2014/main" id="{88D44D0D-9333-30F2-A232-6C6AFF246723}"/>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7A7C766F-BBEA-3E6A-B008-766F3F5C039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3D18DF9F-8A3B-806D-58B5-489EEBDB1CDD}"/>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Trappe RU et al. J Clin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7" name="Google Shape;1811;g30694c2fa8d_3_1560">
            <a:extLst>
              <a:ext uri="{FF2B5EF4-FFF2-40B4-BE49-F238E27FC236}">
                <a16:creationId xmlns:a16="http://schemas.microsoft.com/office/drawing/2014/main" id="{160F074F-ABE5-0F49-F34D-DC60662600FF}"/>
              </a:ext>
            </a:extLst>
          </p:cNvPr>
          <p:cNvGrpSpPr/>
          <p:nvPr/>
        </p:nvGrpSpPr>
        <p:grpSpPr>
          <a:xfrm>
            <a:off x="5848986" y="4138603"/>
            <a:ext cx="2783932" cy="336211"/>
            <a:chOff x="6171102" y="4608208"/>
            <a:chExt cx="2830505" cy="341836"/>
          </a:xfrm>
        </p:grpSpPr>
        <p:cxnSp>
          <p:nvCxnSpPr>
            <p:cNvPr id="8" name="Google Shape;1812;g30694c2fa8d_3_1560">
              <a:extLst>
                <a:ext uri="{FF2B5EF4-FFF2-40B4-BE49-F238E27FC236}">
                  <a16:creationId xmlns:a16="http://schemas.microsoft.com/office/drawing/2014/main" id="{CD72A86E-C558-0460-5A8F-8FDA62CF00E0}"/>
                </a:ext>
              </a:extLst>
            </p:cNvPr>
            <p:cNvCxnSpPr/>
            <p:nvPr/>
          </p:nvCxnSpPr>
          <p:spPr>
            <a:xfrm>
              <a:off x="6171102" y="4623636"/>
              <a:ext cx="2757359" cy="0"/>
            </a:xfrm>
            <a:prstGeom prst="straightConnector1">
              <a:avLst/>
            </a:prstGeom>
            <a:noFill/>
            <a:ln w="34925" cap="flat" cmpd="sng">
              <a:solidFill>
                <a:schemeClr val="dk2"/>
              </a:solidFill>
              <a:prstDash val="dot"/>
              <a:miter lim="800000"/>
              <a:headEnd type="none" w="sm" len="sm"/>
              <a:tailEnd type="none" w="sm" len="sm"/>
            </a:ln>
          </p:spPr>
        </p:cxnSp>
        <p:cxnSp>
          <p:nvCxnSpPr>
            <p:cNvPr id="9" name="Google Shape;1813;g30694c2fa8d_3_1560">
              <a:extLst>
                <a:ext uri="{FF2B5EF4-FFF2-40B4-BE49-F238E27FC236}">
                  <a16:creationId xmlns:a16="http://schemas.microsoft.com/office/drawing/2014/main" id="{9DB6947C-BC9A-FBE2-F787-4D922448E960}"/>
                </a:ext>
              </a:extLst>
            </p:cNvPr>
            <p:cNvCxnSpPr>
              <a:cxnSpLocks/>
            </p:cNvCxnSpPr>
            <p:nvPr/>
          </p:nvCxnSpPr>
          <p:spPr>
            <a:xfrm>
              <a:off x="9001607" y="4608208"/>
              <a:ext cx="0" cy="341836"/>
            </a:xfrm>
            <a:prstGeom prst="straightConnector1">
              <a:avLst/>
            </a:prstGeom>
            <a:noFill/>
            <a:ln w="34925" cap="flat" cmpd="sng">
              <a:solidFill>
                <a:schemeClr val="dk2"/>
              </a:solidFill>
              <a:prstDash val="dot"/>
              <a:round/>
              <a:headEnd type="none" w="med" len="med"/>
              <a:tailEnd type="triangle" w="med" len="med"/>
            </a:ln>
          </p:spPr>
        </p:cxnSp>
      </p:grpSp>
      <p:grpSp>
        <p:nvGrpSpPr>
          <p:cNvPr id="10" name="Google Shape;1814;g30694c2fa8d_3_1560">
            <a:extLst>
              <a:ext uri="{FF2B5EF4-FFF2-40B4-BE49-F238E27FC236}">
                <a16:creationId xmlns:a16="http://schemas.microsoft.com/office/drawing/2014/main" id="{2600FCC2-9983-AC97-5472-75789E290FD6}"/>
              </a:ext>
            </a:extLst>
          </p:cNvPr>
          <p:cNvGrpSpPr/>
          <p:nvPr/>
        </p:nvGrpSpPr>
        <p:grpSpPr>
          <a:xfrm flipH="1">
            <a:off x="2746868" y="4137326"/>
            <a:ext cx="2711989" cy="361812"/>
            <a:chOff x="6171102" y="4606751"/>
            <a:chExt cx="2757359" cy="367865"/>
          </a:xfrm>
        </p:grpSpPr>
        <p:cxnSp>
          <p:nvCxnSpPr>
            <p:cNvPr id="11" name="Google Shape;1815;g30694c2fa8d_3_1560">
              <a:extLst>
                <a:ext uri="{FF2B5EF4-FFF2-40B4-BE49-F238E27FC236}">
                  <a16:creationId xmlns:a16="http://schemas.microsoft.com/office/drawing/2014/main" id="{CD143D37-949D-EBF6-58B2-17C945BC8AC6}"/>
                </a:ext>
              </a:extLst>
            </p:cNvPr>
            <p:cNvCxnSpPr/>
            <p:nvPr/>
          </p:nvCxnSpPr>
          <p:spPr>
            <a:xfrm>
              <a:off x="6171102" y="4623636"/>
              <a:ext cx="2757359" cy="0"/>
            </a:xfrm>
            <a:prstGeom prst="straightConnector1">
              <a:avLst/>
            </a:prstGeom>
            <a:noFill/>
            <a:ln w="34925" cap="flat" cmpd="sng">
              <a:solidFill>
                <a:schemeClr val="dk2"/>
              </a:solidFill>
              <a:prstDash val="solid"/>
              <a:miter lim="800000"/>
              <a:headEnd type="none" w="sm" len="sm"/>
              <a:tailEnd type="none" w="sm" len="sm"/>
            </a:ln>
          </p:spPr>
        </p:cxnSp>
        <p:cxnSp>
          <p:nvCxnSpPr>
            <p:cNvPr id="12" name="Google Shape;1816;g30694c2fa8d_3_1560">
              <a:extLst>
                <a:ext uri="{FF2B5EF4-FFF2-40B4-BE49-F238E27FC236}">
                  <a16:creationId xmlns:a16="http://schemas.microsoft.com/office/drawing/2014/main" id="{4E67E691-1FB4-D205-0654-6F99EF53D69E}"/>
                </a:ext>
              </a:extLst>
            </p:cNvPr>
            <p:cNvCxnSpPr/>
            <p:nvPr/>
          </p:nvCxnSpPr>
          <p:spPr>
            <a:xfrm>
              <a:off x="8912830" y="4606751"/>
              <a:ext cx="0" cy="367865"/>
            </a:xfrm>
            <a:prstGeom prst="straightConnector1">
              <a:avLst/>
            </a:prstGeom>
            <a:noFill/>
            <a:ln w="34925" cap="flat" cmpd="sng">
              <a:solidFill>
                <a:schemeClr val="dk2"/>
              </a:solidFill>
              <a:prstDash val="solid"/>
              <a:round/>
              <a:headEnd type="none" w="med" len="med"/>
              <a:tailEnd type="triangle" w="med" len="med"/>
            </a:ln>
          </p:spPr>
        </p:cxnSp>
      </p:grpSp>
      <p:sp>
        <p:nvSpPr>
          <p:cNvPr id="13" name="Google Shape;1817;g30694c2fa8d_3_1560">
            <a:extLst>
              <a:ext uri="{FF2B5EF4-FFF2-40B4-BE49-F238E27FC236}">
                <a16:creationId xmlns:a16="http://schemas.microsoft.com/office/drawing/2014/main" id="{C1C00741-5F74-A9E0-ADF5-FF03DCB578A6}"/>
              </a:ext>
            </a:extLst>
          </p:cNvPr>
          <p:cNvSpPr txBox="1"/>
          <p:nvPr/>
        </p:nvSpPr>
        <p:spPr>
          <a:xfrm>
            <a:off x="4715585" y="4470527"/>
            <a:ext cx="1897427" cy="57477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95000"/>
              </a:lnSpc>
              <a:spcBef>
                <a:spcPts val="0"/>
              </a:spcBef>
              <a:spcAft>
                <a:spcPts val="0"/>
              </a:spcAft>
              <a:buClr>
                <a:srgbClr val="2FB3E9"/>
              </a:buClr>
              <a:buSzPts val="990"/>
              <a:buFont typeface="Montserrat Medium"/>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*Risk stratification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according</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to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results</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of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restaging</a:t>
            </a:r>
            <a:endParaRPr kumimoji="0" sz="10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endParaRPr>
          </a:p>
        </p:txBody>
      </p:sp>
      <p:cxnSp>
        <p:nvCxnSpPr>
          <p:cNvPr id="16" name="Google Shape;1818;g30694c2fa8d_3_1560">
            <a:extLst>
              <a:ext uri="{FF2B5EF4-FFF2-40B4-BE49-F238E27FC236}">
                <a16:creationId xmlns:a16="http://schemas.microsoft.com/office/drawing/2014/main" id="{0523C243-91FC-3B85-AD31-6FBCF02DCAF4}"/>
              </a:ext>
            </a:extLst>
          </p:cNvPr>
          <p:cNvCxnSpPr/>
          <p:nvPr/>
        </p:nvCxnSpPr>
        <p:spPr>
          <a:xfrm flipH="1">
            <a:off x="5648429" y="3535113"/>
            <a:ext cx="1" cy="239394"/>
          </a:xfrm>
          <a:prstGeom prst="straightConnector1">
            <a:avLst/>
          </a:prstGeom>
          <a:noFill/>
          <a:ln w="50800" cap="flat" cmpd="sng">
            <a:solidFill>
              <a:schemeClr val="dk2"/>
            </a:solidFill>
            <a:prstDash val="solid"/>
            <a:round/>
            <a:headEnd type="none" w="med" len="med"/>
            <a:tailEnd type="triangle" w="med" len="med"/>
          </a:ln>
        </p:spPr>
      </p:cxnSp>
      <p:sp>
        <p:nvSpPr>
          <p:cNvPr id="18" name="Google Shape;1820;g30694c2fa8d_3_1560">
            <a:extLst>
              <a:ext uri="{FF2B5EF4-FFF2-40B4-BE49-F238E27FC236}">
                <a16:creationId xmlns:a16="http://schemas.microsoft.com/office/drawing/2014/main" id="{624B2DC0-3227-37A9-54E1-5E3CAA53F5BB}"/>
              </a:ext>
            </a:extLst>
          </p:cNvPr>
          <p:cNvSpPr txBox="1"/>
          <p:nvPr/>
        </p:nvSpPr>
        <p:spPr>
          <a:xfrm>
            <a:off x="4355902" y="2159905"/>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19" name="Google Shape;1821;g30694c2fa8d_3_1560">
            <a:extLst>
              <a:ext uri="{FF2B5EF4-FFF2-40B4-BE49-F238E27FC236}">
                <a16:creationId xmlns:a16="http://schemas.microsoft.com/office/drawing/2014/main" id="{628C1A05-8076-0DBA-B188-58C001835144}"/>
              </a:ext>
            </a:extLst>
          </p:cNvPr>
          <p:cNvSpPr txBox="1"/>
          <p:nvPr/>
        </p:nvSpPr>
        <p:spPr>
          <a:xfrm>
            <a:off x="4355902" y="2488887"/>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0" name="Google Shape;1822;g30694c2fa8d_3_1560">
            <a:extLst>
              <a:ext uri="{FF2B5EF4-FFF2-40B4-BE49-F238E27FC236}">
                <a16:creationId xmlns:a16="http://schemas.microsoft.com/office/drawing/2014/main" id="{B0BCE5E4-DE52-849E-C505-035EAC1AF7D7}"/>
              </a:ext>
            </a:extLst>
          </p:cNvPr>
          <p:cNvSpPr txBox="1"/>
          <p:nvPr/>
        </p:nvSpPr>
        <p:spPr>
          <a:xfrm>
            <a:off x="4355902" y="2817868"/>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1" name="Google Shape;1823;g30694c2fa8d_3_1560">
            <a:extLst>
              <a:ext uri="{FF2B5EF4-FFF2-40B4-BE49-F238E27FC236}">
                <a16:creationId xmlns:a16="http://schemas.microsoft.com/office/drawing/2014/main" id="{A48576F0-9BE3-FA9E-6265-5A8BCCA88CAB}"/>
              </a:ext>
            </a:extLst>
          </p:cNvPr>
          <p:cNvSpPr txBox="1"/>
          <p:nvPr/>
        </p:nvSpPr>
        <p:spPr>
          <a:xfrm>
            <a:off x="4355902" y="3146850"/>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cxnSp>
        <p:nvCxnSpPr>
          <p:cNvPr id="22" name="Google Shape;1824;g30694c2fa8d_3_1560">
            <a:extLst>
              <a:ext uri="{FF2B5EF4-FFF2-40B4-BE49-F238E27FC236}">
                <a16:creationId xmlns:a16="http://schemas.microsoft.com/office/drawing/2014/main" id="{3B5BB459-895F-08EF-97CE-5AB10018D685}"/>
              </a:ext>
            </a:extLst>
          </p:cNvPr>
          <p:cNvCxnSpPr/>
          <p:nvPr/>
        </p:nvCxnSpPr>
        <p:spPr>
          <a:xfrm rot="5400000">
            <a:off x="3783839" y="1758788"/>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3" name="Google Shape;1825;g30694c2fa8d_3_1560">
            <a:extLst>
              <a:ext uri="{FF2B5EF4-FFF2-40B4-BE49-F238E27FC236}">
                <a16:creationId xmlns:a16="http://schemas.microsoft.com/office/drawing/2014/main" id="{082F3254-3A2C-59FA-0772-D88D7E81938D}"/>
              </a:ext>
            </a:extLst>
          </p:cNvPr>
          <p:cNvCxnSpPr/>
          <p:nvPr/>
        </p:nvCxnSpPr>
        <p:spPr>
          <a:xfrm rot="5400000">
            <a:off x="3783839" y="2095421"/>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4" name="Google Shape;1826;g30694c2fa8d_3_1560">
            <a:extLst>
              <a:ext uri="{FF2B5EF4-FFF2-40B4-BE49-F238E27FC236}">
                <a16:creationId xmlns:a16="http://schemas.microsoft.com/office/drawing/2014/main" id="{7CF3F111-1959-1D91-8802-BCF79B72B51B}"/>
              </a:ext>
            </a:extLst>
          </p:cNvPr>
          <p:cNvCxnSpPr/>
          <p:nvPr/>
        </p:nvCxnSpPr>
        <p:spPr>
          <a:xfrm rot="5400000">
            <a:off x="3783839" y="2432053"/>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5" name="Google Shape;1827;g30694c2fa8d_3_1560">
            <a:extLst>
              <a:ext uri="{FF2B5EF4-FFF2-40B4-BE49-F238E27FC236}">
                <a16:creationId xmlns:a16="http://schemas.microsoft.com/office/drawing/2014/main" id="{3C8699AE-264D-CA51-E99E-6C32D15B8A50}"/>
              </a:ext>
            </a:extLst>
          </p:cNvPr>
          <p:cNvCxnSpPr/>
          <p:nvPr/>
        </p:nvCxnSpPr>
        <p:spPr>
          <a:xfrm rot="5400000">
            <a:off x="3783839" y="2761036"/>
            <a:ext cx="1" cy="1056160"/>
          </a:xfrm>
          <a:prstGeom prst="straightConnector1">
            <a:avLst/>
          </a:prstGeom>
          <a:noFill/>
          <a:ln w="50800" cap="flat" cmpd="sng">
            <a:solidFill>
              <a:schemeClr val="accent1"/>
            </a:solidFill>
            <a:prstDash val="solid"/>
            <a:round/>
            <a:headEnd type="none" w="med" len="med"/>
            <a:tailEnd type="triangle" w="med" len="med"/>
          </a:ln>
        </p:spPr>
      </p:cxnSp>
      <p:sp>
        <p:nvSpPr>
          <p:cNvPr id="26" name="Google Shape;1828;g30694c2fa8d_3_1560">
            <a:extLst>
              <a:ext uri="{FF2B5EF4-FFF2-40B4-BE49-F238E27FC236}">
                <a16:creationId xmlns:a16="http://schemas.microsoft.com/office/drawing/2014/main" id="{CF674307-B02A-12D4-AB36-BAA971243EEC}"/>
              </a:ext>
            </a:extLst>
          </p:cNvPr>
          <p:cNvSpPr txBox="1"/>
          <p:nvPr/>
        </p:nvSpPr>
        <p:spPr>
          <a:xfrm>
            <a:off x="4355902" y="3475831"/>
            <a:ext cx="2629035"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Restaging</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7" name="Google Shape;1829;g30694c2fa8d_3_1560">
            <a:extLst>
              <a:ext uri="{FF2B5EF4-FFF2-40B4-BE49-F238E27FC236}">
                <a16:creationId xmlns:a16="http://schemas.microsoft.com/office/drawing/2014/main" id="{DBBAF39C-459B-A543-22C9-C08E43DADBEB}"/>
              </a:ext>
            </a:extLst>
          </p:cNvPr>
          <p:cNvSpPr txBox="1"/>
          <p:nvPr/>
        </p:nvSpPr>
        <p:spPr>
          <a:xfrm>
            <a:off x="6999697" y="2159905"/>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Google Shape;1830;g30694c2fa8d_3_1560">
            <a:extLst>
              <a:ext uri="{FF2B5EF4-FFF2-40B4-BE49-F238E27FC236}">
                <a16:creationId xmlns:a16="http://schemas.microsoft.com/office/drawing/2014/main" id="{1B8DDB97-2560-F4F7-7352-BBC6B0F0C934}"/>
              </a:ext>
            </a:extLst>
          </p:cNvPr>
          <p:cNvSpPr txBox="1"/>
          <p:nvPr/>
        </p:nvSpPr>
        <p:spPr>
          <a:xfrm>
            <a:off x="6999697" y="2488887"/>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D8</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Google Shape;1831;g30694c2fa8d_3_1560">
            <a:extLst>
              <a:ext uri="{FF2B5EF4-FFF2-40B4-BE49-F238E27FC236}">
                <a16:creationId xmlns:a16="http://schemas.microsoft.com/office/drawing/2014/main" id="{06E0FBF2-C06F-EE15-3445-7704B460F6A2}"/>
              </a:ext>
            </a:extLst>
          </p:cNvPr>
          <p:cNvSpPr txBox="1"/>
          <p:nvPr/>
        </p:nvSpPr>
        <p:spPr>
          <a:xfrm>
            <a:off x="6999697" y="2817868"/>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D15</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Google Shape;1832;g30694c2fa8d_3_1560">
            <a:extLst>
              <a:ext uri="{FF2B5EF4-FFF2-40B4-BE49-F238E27FC236}">
                <a16:creationId xmlns:a16="http://schemas.microsoft.com/office/drawing/2014/main" id="{8A7167DB-5BE9-936A-5F13-ED19A7D65FA0}"/>
              </a:ext>
            </a:extLst>
          </p:cNvPr>
          <p:cNvSpPr txBox="1"/>
          <p:nvPr/>
        </p:nvSpPr>
        <p:spPr>
          <a:xfrm>
            <a:off x="6999697" y="3146850"/>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D22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Google Shape;1833;g30694c2fa8d_3_1560">
            <a:extLst>
              <a:ext uri="{FF2B5EF4-FFF2-40B4-BE49-F238E27FC236}">
                <a16:creationId xmlns:a16="http://schemas.microsoft.com/office/drawing/2014/main" id="{D1653678-B1BA-0551-06E0-C88BB91C3FB6}"/>
              </a:ext>
            </a:extLst>
          </p:cNvPr>
          <p:cNvSpPr txBox="1"/>
          <p:nvPr/>
        </p:nvSpPr>
        <p:spPr>
          <a:xfrm>
            <a:off x="6999697" y="3475831"/>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 40–50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Google Shape;1834;g30694c2fa8d_3_1560">
            <a:extLst>
              <a:ext uri="{FF2B5EF4-FFF2-40B4-BE49-F238E27FC236}">
                <a16:creationId xmlns:a16="http://schemas.microsoft.com/office/drawing/2014/main" id="{2513AD40-4743-2862-33B1-2470E3E06F0E}"/>
              </a:ext>
            </a:extLst>
          </p:cNvPr>
          <p:cNvSpPr/>
          <p:nvPr/>
        </p:nvSpPr>
        <p:spPr>
          <a:xfrm>
            <a:off x="5189164" y="3908943"/>
            <a:ext cx="934156" cy="561029"/>
          </a:xfrm>
          <a:prstGeom prst="roundRect">
            <a:avLst>
              <a:gd name="adj" fmla="val 16667"/>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FB3E9"/>
              </a:buClr>
              <a:buSzPts val="3200"/>
              <a:buFont typeface="Montserrat"/>
              <a:buNone/>
              <a:tabLst/>
              <a:defRPr/>
            </a:pPr>
            <a:r>
              <a:rPr kumimoji="0" lang="fr-FR" sz="3200" b="1" i="0" u="none" strike="noStrike" kern="1200" cap="none" spc="0" normalizeH="0" baseline="0" noProof="0">
                <a:ln>
                  <a:noFill/>
                </a:ln>
                <a:solidFill>
                  <a:srgbClr val="2FB3E9"/>
                </a:solidFill>
                <a:effectLst/>
                <a:uLnTx/>
                <a:uFillTx/>
                <a:latin typeface="Century Gothic" panose="020F0302020204030204"/>
                <a:ea typeface="Montserrat"/>
                <a:cs typeface="Montserrat"/>
                <a:sym typeface="Montserrat"/>
              </a:rPr>
              <a:t>S</a:t>
            </a:r>
            <a:r>
              <a:rPr kumimoji="0" lang="fr-FR" sz="32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rPr>
              <a:t>*</a:t>
            </a:r>
            <a:endParaRPr kumimoji="0" sz="28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endParaRPr>
          </a:p>
        </p:txBody>
      </p:sp>
      <p:sp>
        <p:nvSpPr>
          <p:cNvPr id="33" name="Google Shape;1835;g30694c2fa8d_3_1560">
            <a:extLst>
              <a:ext uri="{FF2B5EF4-FFF2-40B4-BE49-F238E27FC236}">
                <a16:creationId xmlns:a16="http://schemas.microsoft.com/office/drawing/2014/main" id="{C6A79E4B-8D90-49B7-FEB7-E3952472A207}"/>
              </a:ext>
            </a:extLst>
          </p:cNvPr>
          <p:cNvSpPr txBox="1"/>
          <p:nvPr/>
        </p:nvSpPr>
        <p:spPr>
          <a:xfrm>
            <a:off x="6999697" y="3998071"/>
            <a:ext cx="1056163"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1"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CR </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Google Shape;1836;g30694c2fa8d_3_1560">
            <a:extLst>
              <a:ext uri="{FF2B5EF4-FFF2-40B4-BE49-F238E27FC236}">
                <a16:creationId xmlns:a16="http://schemas.microsoft.com/office/drawing/2014/main" id="{9CD4EE45-201F-4FE4-9DC2-4E154FEB5B50}"/>
              </a:ext>
            </a:extLst>
          </p:cNvPr>
          <p:cNvSpPr txBox="1"/>
          <p:nvPr/>
        </p:nvSpPr>
        <p:spPr>
          <a:xfrm>
            <a:off x="3256931" y="3998071"/>
            <a:ext cx="1126354" cy="307736"/>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PR, SD, PD</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nvGrpSpPr>
          <p:cNvPr id="39" name="Google Shape;1841;g30694c2fa8d_3_1560">
            <a:extLst>
              <a:ext uri="{FF2B5EF4-FFF2-40B4-BE49-F238E27FC236}">
                <a16:creationId xmlns:a16="http://schemas.microsoft.com/office/drawing/2014/main" id="{ABB1FB6F-4FCE-9379-5247-0A7BC9071959}"/>
              </a:ext>
            </a:extLst>
          </p:cNvPr>
          <p:cNvGrpSpPr/>
          <p:nvPr/>
        </p:nvGrpSpPr>
        <p:grpSpPr>
          <a:xfrm>
            <a:off x="8587388" y="4538478"/>
            <a:ext cx="2279900" cy="1188000"/>
            <a:chOff x="1792467" y="4804924"/>
            <a:chExt cx="2318042" cy="1272677"/>
          </a:xfrm>
        </p:grpSpPr>
        <p:sp>
          <p:nvSpPr>
            <p:cNvPr id="40" name="Google Shape;1842;g30694c2fa8d_3_1560">
              <a:extLst>
                <a:ext uri="{FF2B5EF4-FFF2-40B4-BE49-F238E27FC236}">
                  <a16:creationId xmlns:a16="http://schemas.microsoft.com/office/drawing/2014/main" id="{5A443A18-C612-48AA-CF21-A11ADD9E7A8A}"/>
                </a:ext>
              </a:extLst>
            </p:cNvPr>
            <p:cNvSpPr txBox="1"/>
            <p:nvPr/>
          </p:nvSpPr>
          <p:spPr>
            <a:xfrm>
              <a:off x="1792467" y="480492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1" name="Google Shape;1843;g30694c2fa8d_3_1560">
              <a:extLst>
                <a:ext uri="{FF2B5EF4-FFF2-40B4-BE49-F238E27FC236}">
                  <a16:creationId xmlns:a16="http://schemas.microsoft.com/office/drawing/2014/main" id="{CE6445FB-90B5-7051-28E6-C5FAD405085A}"/>
                </a:ext>
              </a:extLst>
            </p:cNvPr>
            <p:cNvSpPr txBox="1"/>
            <p:nvPr/>
          </p:nvSpPr>
          <p:spPr>
            <a:xfrm>
              <a:off x="3446248" y="4804924"/>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Google Shape;1844;g30694c2fa8d_3_1560">
              <a:extLst>
                <a:ext uri="{FF2B5EF4-FFF2-40B4-BE49-F238E27FC236}">
                  <a16:creationId xmlns:a16="http://schemas.microsoft.com/office/drawing/2014/main" id="{D4C7D1AC-6D25-36A0-81A2-B629803C780E}"/>
                </a:ext>
              </a:extLst>
            </p:cNvPr>
            <p:cNvSpPr txBox="1"/>
            <p:nvPr/>
          </p:nvSpPr>
          <p:spPr>
            <a:xfrm>
              <a:off x="3446248" y="5125611"/>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Google Shape;1845;g30694c2fa8d_3_1560">
              <a:extLst>
                <a:ext uri="{FF2B5EF4-FFF2-40B4-BE49-F238E27FC236}">
                  <a16:creationId xmlns:a16="http://schemas.microsoft.com/office/drawing/2014/main" id="{E733FDF2-1AE2-A6E2-16AF-202A8F62C004}"/>
                </a:ext>
              </a:extLst>
            </p:cNvPr>
            <p:cNvSpPr txBox="1"/>
            <p:nvPr/>
          </p:nvSpPr>
          <p:spPr>
            <a:xfrm>
              <a:off x="3446248" y="544406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Google Shape;1846;g30694c2fa8d_3_1560">
              <a:extLst>
                <a:ext uri="{FF2B5EF4-FFF2-40B4-BE49-F238E27FC236}">
                  <a16:creationId xmlns:a16="http://schemas.microsoft.com/office/drawing/2014/main" id="{893A574F-DB72-D9F9-8642-3FCCAB37396E}"/>
                </a:ext>
              </a:extLst>
            </p:cNvPr>
            <p:cNvSpPr txBox="1"/>
            <p:nvPr/>
          </p:nvSpPr>
          <p:spPr>
            <a:xfrm>
              <a:off x="3446248" y="576471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45" name="Google Shape;1847;g30694c2fa8d_3_1560">
              <a:extLst>
                <a:ext uri="{FF2B5EF4-FFF2-40B4-BE49-F238E27FC236}">
                  <a16:creationId xmlns:a16="http://schemas.microsoft.com/office/drawing/2014/main" id="{2F25253A-F273-1031-AA90-416B3C8E08D1}"/>
                </a:ext>
              </a:extLst>
            </p:cNvPr>
            <p:cNvSpPr txBox="1"/>
            <p:nvPr/>
          </p:nvSpPr>
          <p:spPr>
            <a:xfrm>
              <a:off x="1792467" y="512496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6" name="Google Shape;1848;g30694c2fa8d_3_1560">
              <a:extLst>
                <a:ext uri="{FF2B5EF4-FFF2-40B4-BE49-F238E27FC236}">
                  <a16:creationId xmlns:a16="http://schemas.microsoft.com/office/drawing/2014/main" id="{CB110D85-6C97-F53D-58D6-C7BF993C8D82}"/>
                </a:ext>
              </a:extLst>
            </p:cNvPr>
            <p:cNvSpPr txBox="1"/>
            <p:nvPr/>
          </p:nvSpPr>
          <p:spPr>
            <a:xfrm>
              <a:off x="1792467" y="544490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Rituximab VII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47" name="Google Shape;1849;g30694c2fa8d_3_1560">
              <a:extLst>
                <a:ext uri="{FF2B5EF4-FFF2-40B4-BE49-F238E27FC236}">
                  <a16:creationId xmlns:a16="http://schemas.microsoft.com/office/drawing/2014/main" id="{87F6F7EC-9B69-95FA-A87C-905C2CDCF243}"/>
                </a:ext>
              </a:extLst>
            </p:cNvPr>
            <p:cNvSpPr txBox="1"/>
            <p:nvPr/>
          </p:nvSpPr>
          <p:spPr>
            <a:xfrm>
              <a:off x="1792467" y="576494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grpSp>
      <p:sp>
        <p:nvSpPr>
          <p:cNvPr id="48" name="Google Shape;1850;g30694c2fa8d_3_1560">
            <a:extLst>
              <a:ext uri="{FF2B5EF4-FFF2-40B4-BE49-F238E27FC236}">
                <a16:creationId xmlns:a16="http://schemas.microsoft.com/office/drawing/2014/main" id="{CCD374BE-8952-8897-37A7-3A5EB563EE30}"/>
              </a:ext>
            </a:extLst>
          </p:cNvPr>
          <p:cNvSpPr txBox="1"/>
          <p:nvPr/>
        </p:nvSpPr>
        <p:spPr>
          <a:xfrm>
            <a:off x="1240089" y="4269137"/>
            <a:ext cx="1328361" cy="29700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HIGH RISK</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sp>
        <p:nvSpPr>
          <p:cNvPr id="49" name="Google Shape;1851;g30694c2fa8d_3_1560">
            <a:extLst>
              <a:ext uri="{FF2B5EF4-FFF2-40B4-BE49-F238E27FC236}">
                <a16:creationId xmlns:a16="http://schemas.microsoft.com/office/drawing/2014/main" id="{DD123F30-77F4-C367-9251-377F9EB07327}"/>
              </a:ext>
            </a:extLst>
          </p:cNvPr>
          <p:cNvSpPr txBox="1"/>
          <p:nvPr/>
        </p:nvSpPr>
        <p:spPr>
          <a:xfrm>
            <a:off x="9054483" y="4253639"/>
            <a:ext cx="1897427" cy="297004"/>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LOW RISK (36%)</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cxnSp>
        <p:nvCxnSpPr>
          <p:cNvPr id="50" name="Google Shape;1852;g30694c2fa8d_3_1560">
            <a:extLst>
              <a:ext uri="{FF2B5EF4-FFF2-40B4-BE49-F238E27FC236}">
                <a16:creationId xmlns:a16="http://schemas.microsoft.com/office/drawing/2014/main" id="{46CE367B-BBBD-3DF4-BDB9-B673EB0EEA15}"/>
              </a:ext>
            </a:extLst>
          </p:cNvPr>
          <p:cNvCxnSpPr/>
          <p:nvPr/>
        </p:nvCxnSpPr>
        <p:spPr>
          <a:xfrm flipH="1">
            <a:off x="2493003" y="3146851"/>
            <a:ext cx="1" cy="776611"/>
          </a:xfrm>
          <a:prstGeom prst="straightConnector1">
            <a:avLst/>
          </a:prstGeom>
          <a:noFill/>
          <a:ln w="34925" cap="flat" cmpd="sng">
            <a:solidFill>
              <a:schemeClr val="accent2"/>
            </a:solidFill>
            <a:prstDash val="solid"/>
            <a:round/>
            <a:headEnd type="none" w="med" len="med"/>
            <a:tailEnd type="triangle" w="med" len="med"/>
          </a:ln>
        </p:spPr>
      </p:cxnSp>
      <p:sp>
        <p:nvSpPr>
          <p:cNvPr id="51" name="Google Shape;1853;g30694c2fa8d_3_1560">
            <a:extLst>
              <a:ext uri="{FF2B5EF4-FFF2-40B4-BE49-F238E27FC236}">
                <a16:creationId xmlns:a16="http://schemas.microsoft.com/office/drawing/2014/main" id="{30A4E5A8-908E-2876-69C6-2F528FF2BC4C}"/>
              </a:ext>
            </a:extLst>
          </p:cNvPr>
          <p:cNvSpPr txBox="1"/>
          <p:nvPr/>
        </p:nvSpPr>
        <p:spPr>
          <a:xfrm>
            <a:off x="1323844" y="2157859"/>
            <a:ext cx="1626291" cy="1274635"/>
          </a:xfrm>
          <a:prstGeom prst="rect">
            <a:avLst/>
          </a:prstGeom>
          <a:solidFill>
            <a:srgbClr val="E0108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In case of progressive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disease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proceed</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at once</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77" name="Groupe 76">
            <a:extLst>
              <a:ext uri="{FF2B5EF4-FFF2-40B4-BE49-F238E27FC236}">
                <a16:creationId xmlns:a16="http://schemas.microsoft.com/office/drawing/2014/main" id="{5B9352A5-1D15-00E0-D050-751A4FC37447}"/>
              </a:ext>
            </a:extLst>
          </p:cNvPr>
          <p:cNvGrpSpPr/>
          <p:nvPr/>
        </p:nvGrpSpPr>
        <p:grpSpPr>
          <a:xfrm>
            <a:off x="1323563" y="4538480"/>
            <a:ext cx="2291117" cy="1188000"/>
            <a:chOff x="1323563" y="4538480"/>
            <a:chExt cx="2291117" cy="1265530"/>
          </a:xfrm>
        </p:grpSpPr>
        <p:sp>
          <p:nvSpPr>
            <p:cNvPr id="35" name="Google Shape;1837;g30694c2fa8d_3_1560">
              <a:extLst>
                <a:ext uri="{FF2B5EF4-FFF2-40B4-BE49-F238E27FC236}">
                  <a16:creationId xmlns:a16="http://schemas.microsoft.com/office/drawing/2014/main" id="{6C43C5FB-C3FB-9091-C148-8ED492D70CD3}"/>
                </a:ext>
              </a:extLst>
            </p:cNvPr>
            <p:cNvSpPr txBox="1"/>
            <p:nvPr/>
          </p:nvSpPr>
          <p:spPr>
            <a:xfrm>
              <a:off x="2961349" y="4538480"/>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Google Shape;1838;g30694c2fa8d_3_1560">
              <a:extLst>
                <a:ext uri="{FF2B5EF4-FFF2-40B4-BE49-F238E27FC236}">
                  <a16:creationId xmlns:a16="http://schemas.microsoft.com/office/drawing/2014/main" id="{AB9569B2-2E5D-1035-C9F5-0C681FBC4A9A}"/>
                </a:ext>
              </a:extLst>
            </p:cNvPr>
            <p:cNvSpPr txBox="1"/>
            <p:nvPr/>
          </p:nvSpPr>
          <p:spPr>
            <a:xfrm>
              <a:off x="2961349" y="4856249"/>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Google Shape;1839;g30694c2fa8d_3_1560">
              <a:extLst>
                <a:ext uri="{FF2B5EF4-FFF2-40B4-BE49-F238E27FC236}">
                  <a16:creationId xmlns:a16="http://schemas.microsoft.com/office/drawing/2014/main" id="{7538D3B0-E48E-B5AA-125A-4269F41049DC}"/>
                </a:ext>
              </a:extLst>
            </p:cNvPr>
            <p:cNvSpPr txBox="1"/>
            <p:nvPr/>
          </p:nvSpPr>
          <p:spPr>
            <a:xfrm>
              <a:off x="2961349" y="517619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Google Shape;1840;g30694c2fa8d_3_1560">
              <a:extLst>
                <a:ext uri="{FF2B5EF4-FFF2-40B4-BE49-F238E27FC236}">
                  <a16:creationId xmlns:a16="http://schemas.microsoft.com/office/drawing/2014/main" id="{1544A1F8-B56B-E58B-83D6-ACB89B408959}"/>
                </a:ext>
              </a:extLst>
            </p:cNvPr>
            <p:cNvSpPr txBox="1"/>
            <p:nvPr/>
          </p:nvSpPr>
          <p:spPr>
            <a:xfrm>
              <a:off x="2961349" y="549623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Google Shape;1854;g30694c2fa8d_3_1560">
              <a:extLst>
                <a:ext uri="{FF2B5EF4-FFF2-40B4-BE49-F238E27FC236}">
                  <a16:creationId xmlns:a16="http://schemas.microsoft.com/office/drawing/2014/main" id="{D61587F1-7B6D-76CE-B35D-0FD7BFD2E5D0}"/>
                </a:ext>
              </a:extLst>
            </p:cNvPr>
            <p:cNvSpPr txBox="1"/>
            <p:nvPr/>
          </p:nvSpPr>
          <p:spPr>
            <a:xfrm>
              <a:off x="1323563" y="4538480"/>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R-CHOP 21 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3" name="Google Shape;1855;g30694c2fa8d_3_1560">
              <a:extLst>
                <a:ext uri="{FF2B5EF4-FFF2-40B4-BE49-F238E27FC236}">
                  <a16:creationId xmlns:a16="http://schemas.microsoft.com/office/drawing/2014/main" id="{9C820490-A46F-DB7D-B483-88A825F9834E}"/>
                </a:ext>
              </a:extLst>
            </p:cNvPr>
            <p:cNvSpPr txBox="1"/>
            <p:nvPr/>
          </p:nvSpPr>
          <p:spPr>
            <a:xfrm>
              <a:off x="1323563" y="4856249"/>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R-CHOP 21 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4" name="Google Shape;1856;g30694c2fa8d_3_1560">
              <a:extLst>
                <a:ext uri="{FF2B5EF4-FFF2-40B4-BE49-F238E27FC236}">
                  <a16:creationId xmlns:a16="http://schemas.microsoft.com/office/drawing/2014/main" id="{4B19F4FF-CBA7-3FA2-71EC-67F67677CE58}"/>
                </a:ext>
              </a:extLst>
            </p:cNvPr>
            <p:cNvSpPr txBox="1"/>
            <p:nvPr/>
          </p:nvSpPr>
          <p:spPr>
            <a:xfrm>
              <a:off x="1323563" y="517619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5" name="Google Shape;1857;g30694c2fa8d_3_1560">
              <a:extLst>
                <a:ext uri="{FF2B5EF4-FFF2-40B4-BE49-F238E27FC236}">
                  <a16:creationId xmlns:a16="http://schemas.microsoft.com/office/drawing/2014/main" id="{268285A4-DF59-254D-D5C7-9A1C89A4D9EB}"/>
                </a:ext>
              </a:extLst>
            </p:cNvPr>
            <p:cNvSpPr txBox="1"/>
            <p:nvPr/>
          </p:nvSpPr>
          <p:spPr>
            <a:xfrm>
              <a:off x="1323563" y="549623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IV</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grpSp>
      <p:sp>
        <p:nvSpPr>
          <p:cNvPr id="56" name="Google Shape;1858;g30694c2fa8d_3_1560">
            <a:extLst>
              <a:ext uri="{FF2B5EF4-FFF2-40B4-BE49-F238E27FC236}">
                <a16:creationId xmlns:a16="http://schemas.microsoft.com/office/drawing/2014/main" id="{3334119F-A3DB-8EDB-0053-7BC6E4CF7269}"/>
              </a:ext>
            </a:extLst>
          </p:cNvPr>
          <p:cNvSpPr txBox="1"/>
          <p:nvPr/>
        </p:nvSpPr>
        <p:spPr>
          <a:xfrm flipH="1">
            <a:off x="10904370" y="4137438"/>
            <a:ext cx="45719" cy="45719"/>
          </a:xfrm>
          <a:prstGeom prst="rect">
            <a:avLst/>
          </a:prstGeom>
          <a:solidFill>
            <a:schemeClr val="lt1"/>
          </a:solid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85000"/>
              </a:lnSpc>
              <a:spcBef>
                <a:spcPts val="0"/>
              </a:spcBef>
              <a:spcAft>
                <a:spcPts val="0"/>
              </a:spcAft>
              <a:buClr>
                <a:srgbClr val="000000"/>
              </a:buClr>
              <a:buSzPts val="1400"/>
              <a:buFont typeface="Calibri"/>
              <a:buNone/>
              <a:tabLst/>
              <a:defRPr/>
            </a:pPr>
            <a:endParaRPr kumimoji="0" sz="1400" b="1" i="0" u="none" strike="noStrike" kern="1200" cap="none" spc="0" normalizeH="0" baseline="0" noProof="0">
              <a:ln>
                <a:noFill/>
              </a:ln>
              <a:solidFill>
                <a:srgbClr val="003A78"/>
              </a:solidFill>
              <a:effectLst/>
              <a:uLnTx/>
              <a:uFillTx/>
              <a:latin typeface="Century Gothic" panose="020F0302020204030204"/>
              <a:ea typeface="Montserrat"/>
              <a:cs typeface="Montserrat"/>
              <a:sym typeface="Montserrat"/>
            </a:endParaRPr>
          </a:p>
        </p:txBody>
      </p:sp>
      <p:sp>
        <p:nvSpPr>
          <p:cNvPr id="57" name="Google Shape;1859;g30694c2fa8d_3_1560">
            <a:extLst>
              <a:ext uri="{FF2B5EF4-FFF2-40B4-BE49-F238E27FC236}">
                <a16:creationId xmlns:a16="http://schemas.microsoft.com/office/drawing/2014/main" id="{E6E176BC-D5F4-0539-9AC2-DDD7AE47E45A}"/>
              </a:ext>
            </a:extLst>
          </p:cNvPr>
          <p:cNvSpPr txBox="1"/>
          <p:nvPr/>
        </p:nvSpPr>
        <p:spPr>
          <a:xfrm>
            <a:off x="3317360" y="1671147"/>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Study inclusion, registration</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9" name="Google Shape;1861;g30694c2fa8d_3_1560">
            <a:extLst>
              <a:ext uri="{FF2B5EF4-FFF2-40B4-BE49-F238E27FC236}">
                <a16:creationId xmlns:a16="http://schemas.microsoft.com/office/drawing/2014/main" id="{122982B1-CE22-E186-9AC5-0868AFE467C2}"/>
              </a:ext>
            </a:extLst>
          </p:cNvPr>
          <p:cNvSpPr/>
          <p:nvPr/>
        </p:nvSpPr>
        <p:spPr>
          <a:xfrm>
            <a:off x="5459370" y="1977704"/>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sp>
        <p:nvSpPr>
          <p:cNvPr id="60" name="Google Shape;1862;g30694c2fa8d_3_1560">
            <a:extLst>
              <a:ext uri="{FF2B5EF4-FFF2-40B4-BE49-F238E27FC236}">
                <a16:creationId xmlns:a16="http://schemas.microsoft.com/office/drawing/2014/main" id="{5E3984EC-744F-0347-3CA7-09A02685E1E9}"/>
              </a:ext>
            </a:extLst>
          </p:cNvPr>
          <p:cNvSpPr/>
          <p:nvPr/>
        </p:nvSpPr>
        <p:spPr>
          <a:xfrm>
            <a:off x="9188613" y="2157859"/>
            <a:ext cx="1056163" cy="1090029"/>
          </a:xfrm>
          <a:prstGeom prst="ellipse">
            <a:avLst/>
          </a:prstGeom>
          <a:solidFill>
            <a:srgbClr val="103D64"/>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rPr>
              <a:t>1</a:t>
            </a:r>
            <a:r>
              <a:rPr kumimoji="0" lang="fr-FR" sz="1800" b="0" i="0" u="none" strike="noStrike" kern="1200" cap="none" spc="0" normalizeH="0" baseline="30000" noProof="0">
                <a:ln>
                  <a:noFill/>
                </a:ln>
                <a:solidFill>
                  <a:srgbClr val="FFFFFF"/>
                </a:solidFill>
                <a:effectLst/>
                <a:uLnTx/>
                <a:uFillTx/>
                <a:latin typeface="Century Gothic" panose="020F0302020204030204"/>
                <a:ea typeface="Calibri"/>
                <a:cs typeface="Calibri"/>
                <a:sym typeface="Calibri"/>
              </a:rPr>
              <a:t>st</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1" name="Rectangle 60">
            <a:extLst>
              <a:ext uri="{FF2B5EF4-FFF2-40B4-BE49-F238E27FC236}">
                <a16:creationId xmlns:a16="http://schemas.microsoft.com/office/drawing/2014/main" id="{B7859B60-4695-F973-33FB-F84A2EB20801}"/>
              </a:ext>
            </a:extLst>
          </p:cNvPr>
          <p:cNvSpPr/>
          <p:nvPr/>
        </p:nvSpPr>
        <p:spPr>
          <a:xfrm>
            <a:off x="3211782" y="1627273"/>
            <a:ext cx="7379509" cy="2211532"/>
          </a:xfrm>
          <a:prstGeom prst="rect">
            <a:avLst/>
          </a:prstGeom>
          <a:noFill/>
          <a:ln w="254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w="22225">
                <a:solidFill>
                  <a:srgbClr val="D90075"/>
                </a:solidFill>
                <a:prstDash val="solid"/>
              </a:ln>
              <a:solidFill>
                <a:srgbClr val="D90075">
                  <a:lumMod val="40000"/>
                  <a:lumOff val="60000"/>
                </a:srgbClr>
              </a:solidFill>
              <a:effectLst/>
              <a:uLnTx/>
              <a:uFillTx/>
              <a:latin typeface="Century Gothic" panose="020F0302020204030204"/>
              <a:ea typeface="+mn-ea"/>
              <a:cs typeface="+mn-cs"/>
            </a:endParaRPr>
          </a:p>
        </p:txBody>
      </p:sp>
      <p:sp>
        <p:nvSpPr>
          <p:cNvPr id="17" name="Google Shape;1819;g30694c2fa8d_3_1560">
            <a:extLst>
              <a:ext uri="{FF2B5EF4-FFF2-40B4-BE49-F238E27FC236}">
                <a16:creationId xmlns:a16="http://schemas.microsoft.com/office/drawing/2014/main" id="{186ED88A-F764-C517-9257-B1A70A0930B4}"/>
              </a:ext>
            </a:extLst>
          </p:cNvPr>
          <p:cNvSpPr txBox="1"/>
          <p:nvPr/>
        </p:nvSpPr>
        <p:spPr>
          <a:xfrm>
            <a:off x="3317361" y="1169184"/>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No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response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tapering</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of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immunesuppression</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8" name="Google Shape;1860;g30694c2fa8d_3_1560">
            <a:extLst>
              <a:ext uri="{FF2B5EF4-FFF2-40B4-BE49-F238E27FC236}">
                <a16:creationId xmlns:a16="http://schemas.microsoft.com/office/drawing/2014/main" id="{19ECB575-A755-B9EC-9FB4-D6E883174B0F}"/>
              </a:ext>
            </a:extLst>
          </p:cNvPr>
          <p:cNvSpPr/>
          <p:nvPr/>
        </p:nvSpPr>
        <p:spPr>
          <a:xfrm>
            <a:off x="5459370" y="1476962"/>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grpSp>
        <p:nvGrpSpPr>
          <p:cNvPr id="67" name="Groupe 66">
            <a:extLst>
              <a:ext uri="{FF2B5EF4-FFF2-40B4-BE49-F238E27FC236}">
                <a16:creationId xmlns:a16="http://schemas.microsoft.com/office/drawing/2014/main" id="{1FB0F079-1AC2-3CE4-D7AE-45F785AF8356}"/>
              </a:ext>
            </a:extLst>
          </p:cNvPr>
          <p:cNvGrpSpPr/>
          <p:nvPr/>
        </p:nvGrpSpPr>
        <p:grpSpPr>
          <a:xfrm>
            <a:off x="468000" y="5797459"/>
            <a:ext cx="6417563" cy="361912"/>
            <a:chOff x="1519721" y="5895766"/>
            <a:chExt cx="6417563" cy="361912"/>
          </a:xfrm>
        </p:grpSpPr>
        <p:sp>
          <p:nvSpPr>
            <p:cNvPr id="64" name="Google Shape;1865;g30694c2fa8d_3_1560">
              <a:extLst>
                <a:ext uri="{FF2B5EF4-FFF2-40B4-BE49-F238E27FC236}">
                  <a16:creationId xmlns:a16="http://schemas.microsoft.com/office/drawing/2014/main" id="{3FBE0481-155D-A17A-6C28-DCC5D4F4AFAA}"/>
                </a:ext>
              </a:extLst>
            </p:cNvPr>
            <p:cNvSpPr txBox="1"/>
            <p:nvPr/>
          </p:nvSpPr>
          <p:spPr>
            <a:xfrm>
              <a:off x="1519721" y="5895766"/>
              <a:ext cx="6417563" cy="184666"/>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Calibri"/>
                  <a:cs typeface="Calibri"/>
                  <a:sym typeface="Calibri"/>
                </a:rPr>
                <a:t>Validé pour formes polymorphes et monomorphes, EBV+ et EBV-</a:t>
              </a:r>
              <a:endParaRPr kumimoji="0"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65" name="Google Shape;1868;g30694c2fa8d_3_1560">
              <a:extLst>
                <a:ext uri="{FF2B5EF4-FFF2-40B4-BE49-F238E27FC236}">
                  <a16:creationId xmlns:a16="http://schemas.microsoft.com/office/drawing/2014/main" id="{66E3DBF7-3595-3BDE-65AB-1B105A01BFEF}"/>
                </a:ext>
              </a:extLst>
            </p:cNvPr>
            <p:cNvSpPr txBox="1"/>
            <p:nvPr/>
          </p:nvSpPr>
          <p:spPr>
            <a:xfrm>
              <a:off x="1519721" y="6073012"/>
              <a:ext cx="2776451" cy="184666"/>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000000"/>
                  </a:solidFill>
                  <a:effectLst/>
                  <a:uLnTx/>
                  <a:uFillTx/>
                  <a:latin typeface="Century Gothic" panose="020F0302020204030204"/>
                  <a:ea typeface="Calibri"/>
                  <a:cs typeface="Calibri"/>
                  <a:sym typeface="Calibri"/>
                </a:rPr>
                <a:t>Hors AMM </a:t>
              </a:r>
              <a:endParaRPr kumimoji="0"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pic>
        <p:nvPicPr>
          <p:cNvPr id="14" name="Audio 13">
            <a:extLst>
              <a:ext uri="{FF2B5EF4-FFF2-40B4-BE49-F238E27FC236}">
                <a16:creationId xmlns:a16="http://schemas.microsoft.com/office/drawing/2014/main" id="{311B3F63-C0F8-175C-8A88-6F0B3DC0F4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33288" y="638526"/>
            <a:ext cx="468000" cy="468000"/>
          </a:xfrm>
          <a:prstGeom prst="rect">
            <a:avLst/>
          </a:prstGeom>
        </p:spPr>
      </p:pic>
    </p:spTree>
    <p:extLst>
      <p:ext uri="{BB962C8B-B14F-4D97-AF65-F5344CB8AC3E}">
        <p14:creationId xmlns:p14="http://schemas.microsoft.com/office/powerpoint/2010/main" val="3321582210"/>
      </p:ext>
    </p:extLst>
  </p:cSld>
  <p:clrMapOvr>
    <a:masterClrMapping/>
  </p:clrMapOvr>
  <mc:AlternateContent xmlns:mc="http://schemas.openxmlformats.org/markup-compatibility/2006" xmlns:p14="http://schemas.microsoft.com/office/powerpoint/2010/main">
    <mc:Choice Requires="p14">
      <p:transition spd="slow" p14:dur="2000" advTm="27584"/>
    </mc:Choice>
    <mc:Fallback xmlns="">
      <p:transition spd="slow" advTm="2758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6C968-73E5-0031-95D3-B305D520DF2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3E68C9BF-D337-9604-C2F8-9C5A75B5A787}"/>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A784A415-3630-42A1-A0F0-53C96D0EB0A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6</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555272A1-0FA7-5FC3-3A7F-2A9AD4FF494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27B326C5-60A6-EEC3-27A9-D9E50ECBE293}"/>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immunosuppression</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7D00412E-4F12-B380-22B6-13BF2FAADF7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On propose une baisse d’IS et 4 cures de rituximab</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pronostic de cette patiente ?</a:t>
            </a:r>
          </a:p>
        </p:txBody>
      </p:sp>
      <p:grpSp>
        <p:nvGrpSpPr>
          <p:cNvPr id="26" name="Groupe 25">
            <a:extLst>
              <a:ext uri="{FF2B5EF4-FFF2-40B4-BE49-F238E27FC236}">
                <a16:creationId xmlns:a16="http://schemas.microsoft.com/office/drawing/2014/main" id="{4621F01C-7234-4988-806C-0B446ACAADD9}"/>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A3E7F26D-AEE4-CC27-A4C6-FB352E21CADB}"/>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8C8B1DC9-B1C2-60E1-4745-8EE47CAE51E3}"/>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76F10376-2277-CA94-0C03-17AFF5FB846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3DA26A9E-390D-B9DE-F03A-80415F8E38E9}"/>
                </a:ext>
              </a:extLst>
            </p:cNvPr>
            <p:cNvSpPr/>
            <p:nvPr/>
          </p:nvSpPr>
          <p:spPr>
            <a:xfrm>
              <a:off x="4074599"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9B962429-61E7-5E47-F822-E7D1C0A64C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50633"/>
            <a:ext cx="468000" cy="468000"/>
          </a:xfrm>
          <a:prstGeom prst="rect">
            <a:avLst/>
          </a:prstGeom>
        </p:spPr>
      </p:pic>
    </p:spTree>
    <p:extLst>
      <p:ext uri="{BB962C8B-B14F-4D97-AF65-F5344CB8AC3E}">
        <p14:creationId xmlns:p14="http://schemas.microsoft.com/office/powerpoint/2010/main" val="2622935880"/>
      </p:ext>
    </p:extLst>
  </p:cSld>
  <p:clrMapOvr>
    <a:masterClrMapping/>
  </p:clrMapOvr>
  <mc:AlternateContent xmlns:mc="http://schemas.openxmlformats.org/markup-compatibility/2006" xmlns:p14="http://schemas.microsoft.com/office/powerpoint/2010/main">
    <mc:Choice Requires="p14">
      <p:transition spd="slow" p14:dur="2000" advTm="9280"/>
    </mc:Choice>
    <mc:Fallback xmlns="">
      <p:transition spd="slow" advTm="9280"/>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63DBF0F-2642-A319-1ABB-407C4591BC33}"/>
              </a:ext>
            </a:extLst>
          </p:cNvPr>
          <p:cNvSpPr>
            <a:spLocks noGrp="1"/>
          </p:cNvSpPr>
          <p:nvPr>
            <p:ph type="title"/>
          </p:nvPr>
        </p:nvSpPr>
        <p:spPr/>
        <p:txBody>
          <a:bodyPr/>
          <a:lstStyle/>
          <a:p>
            <a:r>
              <a:rPr lang="fr-FR" dirty="0"/>
              <a:t>Pronostic des LPT du greffon</a:t>
            </a:r>
          </a:p>
        </p:txBody>
      </p:sp>
      <p:sp>
        <p:nvSpPr>
          <p:cNvPr id="25" name="Espace réservé pour une image  24">
            <a:extLst>
              <a:ext uri="{FF2B5EF4-FFF2-40B4-BE49-F238E27FC236}">
                <a16:creationId xmlns:a16="http://schemas.microsoft.com/office/drawing/2014/main" id="{A2F996AC-24B0-45C5-A78B-D891FCB3C24A}"/>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DE3261B3-39F4-8C48-591F-09B267D2A71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7" name="ZoneTexte 6">
            <a:extLst>
              <a:ext uri="{FF2B5EF4-FFF2-40B4-BE49-F238E27FC236}">
                <a16:creationId xmlns:a16="http://schemas.microsoft.com/office/drawing/2014/main" id="{561E0B39-D72F-AF4D-DEDB-D06948A6336D}"/>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Registre français post transplantation rénale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Caillard</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32" name="Groupe 31">
            <a:extLst>
              <a:ext uri="{FF2B5EF4-FFF2-40B4-BE49-F238E27FC236}">
                <a16:creationId xmlns:a16="http://schemas.microsoft.com/office/drawing/2014/main" id="{9DC74E10-2213-E1B2-877B-C6AD75919E45}"/>
              </a:ext>
            </a:extLst>
          </p:cNvPr>
          <p:cNvGrpSpPr/>
          <p:nvPr/>
        </p:nvGrpSpPr>
        <p:grpSpPr>
          <a:xfrm>
            <a:off x="7282967" y="1770637"/>
            <a:ext cx="4660580" cy="3921480"/>
            <a:chOff x="7282967" y="1988176"/>
            <a:chExt cx="4660580" cy="3921480"/>
          </a:xfrm>
        </p:grpSpPr>
        <p:graphicFrame>
          <p:nvGraphicFramePr>
            <p:cNvPr id="16" name="Object 11">
              <a:extLst>
                <a:ext uri="{FF2B5EF4-FFF2-40B4-BE49-F238E27FC236}">
                  <a16:creationId xmlns:a16="http://schemas.microsoft.com/office/drawing/2014/main" id="{40145212-D12F-F5CB-007D-C6E30E827753}"/>
                </a:ext>
              </a:extLst>
            </p:cNvPr>
            <p:cNvGraphicFramePr>
              <a:graphicFrameLocks noChangeAspect="1"/>
            </p:cNvGraphicFramePr>
            <p:nvPr/>
          </p:nvGraphicFramePr>
          <p:xfrm>
            <a:off x="7362177" y="1988176"/>
            <a:ext cx="3837883" cy="3921480"/>
          </p:xfrm>
          <a:graphic>
            <a:graphicData uri="http://schemas.openxmlformats.org/presentationml/2006/ole">
              <mc:AlternateContent xmlns:mc="http://schemas.openxmlformats.org/markup-compatibility/2006">
                <mc:Choice xmlns:v="urn:schemas-microsoft-com:vml" Requires="v">
                  <p:oleObj name="Image" r:id="rId4" imgW="3606800" imgH="3670300" progId="StaticEnhancedMetafile">
                    <p:embed/>
                  </p:oleObj>
                </mc:Choice>
                <mc:Fallback>
                  <p:oleObj name="Image" r:id="rId4" imgW="3606800" imgH="3670300" progId="StaticEnhancedMetafile">
                    <p:embed/>
                    <p:pic>
                      <p:nvPicPr>
                        <p:cNvPr id="16" name="Object 11">
                          <a:extLst>
                            <a:ext uri="{FF2B5EF4-FFF2-40B4-BE49-F238E27FC236}">
                              <a16:creationId xmlns:a16="http://schemas.microsoft.com/office/drawing/2014/main" id="{40145212-D12F-F5CB-007D-C6E30E8277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62177" y="1988176"/>
                          <a:ext cx="3837883" cy="3921480"/>
                        </a:xfrm>
                        <a:prstGeom prst="rect">
                          <a:avLst/>
                        </a:prstGeom>
                        <a:noFill/>
                        <a:ln>
                          <a:noFill/>
                        </a:ln>
                        <a:effectLst/>
                      </p:spPr>
                    </p:pic>
                  </p:oleObj>
                </mc:Fallback>
              </mc:AlternateContent>
            </a:graphicData>
          </a:graphic>
        </p:graphicFrame>
        <p:sp>
          <p:nvSpPr>
            <p:cNvPr id="17" name="Text Box 4">
              <a:extLst>
                <a:ext uri="{FF2B5EF4-FFF2-40B4-BE49-F238E27FC236}">
                  <a16:creationId xmlns:a16="http://schemas.microsoft.com/office/drawing/2014/main" id="{CA1B9F54-0D79-1DAB-294C-5FE792080AC2}"/>
                </a:ext>
              </a:extLst>
            </p:cNvPr>
            <p:cNvSpPr txBox="1">
              <a:spLocks noChangeArrowheads="1"/>
            </p:cNvSpPr>
            <p:nvPr/>
          </p:nvSpPr>
          <p:spPr bwMode="auto">
            <a:xfrm>
              <a:off x="9825866" y="2363725"/>
              <a:ext cx="11538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P=0,03</a:t>
              </a:r>
            </a:p>
          </p:txBody>
        </p:sp>
        <p:sp>
          <p:nvSpPr>
            <p:cNvPr id="18" name="Text Box 5">
              <a:extLst>
                <a:ext uri="{FF2B5EF4-FFF2-40B4-BE49-F238E27FC236}">
                  <a16:creationId xmlns:a16="http://schemas.microsoft.com/office/drawing/2014/main" id="{D9B5E736-40DF-370D-FFB4-D92A7BBB6354}"/>
                </a:ext>
              </a:extLst>
            </p:cNvPr>
            <p:cNvSpPr txBox="1">
              <a:spLocks noChangeArrowheads="1"/>
            </p:cNvSpPr>
            <p:nvPr/>
          </p:nvSpPr>
          <p:spPr bwMode="auto">
            <a:xfrm>
              <a:off x="11061496" y="4228061"/>
              <a:ext cx="83437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Graft</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19" name="Text Box 9">
              <a:extLst>
                <a:ext uri="{FF2B5EF4-FFF2-40B4-BE49-F238E27FC236}">
                  <a16:creationId xmlns:a16="http://schemas.microsoft.com/office/drawing/2014/main" id="{D4B27ECA-E82E-442B-E732-E3A9A0C02C1A}"/>
                </a:ext>
              </a:extLst>
            </p:cNvPr>
            <p:cNvSpPr txBox="1">
              <a:spLocks noChangeArrowheads="1"/>
            </p:cNvSpPr>
            <p:nvPr/>
          </p:nvSpPr>
          <p:spPr bwMode="auto">
            <a:xfrm>
              <a:off x="11061496" y="4974971"/>
              <a:ext cx="88205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Other</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7" name="ZoneTexte 26">
              <a:extLst>
                <a:ext uri="{FF2B5EF4-FFF2-40B4-BE49-F238E27FC236}">
                  <a16:creationId xmlns:a16="http://schemas.microsoft.com/office/drawing/2014/main" id="{6442DF4F-D474-FFDF-A8CD-EE1285AD3BB6}"/>
                </a:ext>
              </a:extLst>
            </p:cNvPr>
            <p:cNvSpPr txBox="1"/>
            <p:nvPr/>
          </p:nvSpPr>
          <p:spPr>
            <a:xfrm rot="16200000">
              <a:off x="7184484" y="4563164"/>
              <a:ext cx="1191171" cy="1692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Cum Survival</a:t>
              </a:r>
            </a:p>
          </p:txBody>
        </p:sp>
        <p:sp>
          <p:nvSpPr>
            <p:cNvPr id="30" name="Rectangle 29">
              <a:extLst>
                <a:ext uri="{FF2B5EF4-FFF2-40B4-BE49-F238E27FC236}">
                  <a16:creationId xmlns:a16="http://schemas.microsoft.com/office/drawing/2014/main" id="{7EF937D1-4B25-C60C-3A7A-37AC02C10DD6}"/>
                </a:ext>
              </a:extLst>
            </p:cNvPr>
            <p:cNvSpPr/>
            <p:nvPr/>
          </p:nvSpPr>
          <p:spPr>
            <a:xfrm>
              <a:off x="7282967" y="4214842"/>
              <a:ext cx="326785" cy="113430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8C935833-A2D9-6572-2667-6906F19664CA}"/>
              </a:ext>
            </a:extLst>
          </p:cNvPr>
          <p:cNvGrpSpPr/>
          <p:nvPr/>
        </p:nvGrpSpPr>
        <p:grpSpPr>
          <a:xfrm>
            <a:off x="2805680" y="1783802"/>
            <a:ext cx="4653721" cy="3920519"/>
            <a:chOff x="2499954" y="2001341"/>
            <a:chExt cx="4653721" cy="3920519"/>
          </a:xfrm>
        </p:grpSpPr>
        <p:graphicFrame>
          <p:nvGraphicFramePr>
            <p:cNvPr id="9" name="Object 3">
              <a:extLst>
                <a:ext uri="{FF2B5EF4-FFF2-40B4-BE49-F238E27FC236}">
                  <a16:creationId xmlns:a16="http://schemas.microsoft.com/office/drawing/2014/main" id="{B3A9CBC4-4C85-6596-C5FB-159500B3A280}"/>
                </a:ext>
              </a:extLst>
            </p:cNvPr>
            <p:cNvGraphicFramePr>
              <a:graphicFrameLocks noChangeAspect="1"/>
            </p:cNvGraphicFramePr>
            <p:nvPr/>
          </p:nvGraphicFramePr>
          <p:xfrm>
            <a:off x="2596242" y="2001341"/>
            <a:ext cx="3837883" cy="3920519"/>
          </p:xfrm>
          <a:graphic>
            <a:graphicData uri="http://schemas.openxmlformats.org/presentationml/2006/ole">
              <mc:AlternateContent xmlns:mc="http://schemas.openxmlformats.org/markup-compatibility/2006">
                <mc:Choice xmlns:v="urn:schemas-microsoft-com:vml" Requires="v">
                  <p:oleObj name="Image" r:id="rId6" imgW="3606800" imgH="3670300" progId="StaticEnhancedMetafile">
                    <p:embed/>
                  </p:oleObj>
                </mc:Choice>
                <mc:Fallback>
                  <p:oleObj name="Image" r:id="rId6" imgW="3606800" imgH="3670300" progId="StaticEnhancedMetafile">
                    <p:embed/>
                    <p:pic>
                      <p:nvPicPr>
                        <p:cNvPr id="9" name="Object 3">
                          <a:extLst>
                            <a:ext uri="{FF2B5EF4-FFF2-40B4-BE49-F238E27FC236}">
                              <a16:creationId xmlns:a16="http://schemas.microsoft.com/office/drawing/2014/main" id="{B3A9CBC4-4C85-6596-C5FB-159500B3A28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96242" y="2001341"/>
                          <a:ext cx="3837883" cy="3920519"/>
                        </a:xfrm>
                        <a:prstGeom prst="rect">
                          <a:avLst/>
                        </a:prstGeom>
                        <a:noFill/>
                        <a:ln>
                          <a:noFill/>
                        </a:ln>
                        <a:effectLst/>
                      </p:spPr>
                    </p:pic>
                  </p:oleObj>
                </mc:Fallback>
              </mc:AlternateContent>
            </a:graphicData>
          </a:graphic>
        </p:graphicFrame>
        <p:sp>
          <p:nvSpPr>
            <p:cNvPr id="10" name="Text Box 4">
              <a:extLst>
                <a:ext uri="{FF2B5EF4-FFF2-40B4-BE49-F238E27FC236}">
                  <a16:creationId xmlns:a16="http://schemas.microsoft.com/office/drawing/2014/main" id="{D8D38606-E6EF-0E0C-FDF3-393E7E978AC6}"/>
                </a:ext>
              </a:extLst>
            </p:cNvPr>
            <p:cNvSpPr txBox="1">
              <a:spLocks noChangeArrowheads="1"/>
            </p:cNvSpPr>
            <p:nvPr/>
          </p:nvSpPr>
          <p:spPr bwMode="auto">
            <a:xfrm>
              <a:off x="5063121" y="2363725"/>
              <a:ext cx="11538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P=0,04</a:t>
              </a:r>
            </a:p>
          </p:txBody>
        </p:sp>
        <p:sp>
          <p:nvSpPr>
            <p:cNvPr id="11" name="Text Box 5">
              <a:extLst>
                <a:ext uri="{FF2B5EF4-FFF2-40B4-BE49-F238E27FC236}">
                  <a16:creationId xmlns:a16="http://schemas.microsoft.com/office/drawing/2014/main" id="{7DD6C40A-67F9-9733-4E69-21FAA803CBCD}"/>
                </a:ext>
              </a:extLst>
            </p:cNvPr>
            <p:cNvSpPr txBox="1">
              <a:spLocks noChangeArrowheads="1"/>
            </p:cNvSpPr>
            <p:nvPr/>
          </p:nvSpPr>
          <p:spPr bwMode="auto">
            <a:xfrm>
              <a:off x="6271624" y="3907065"/>
              <a:ext cx="83437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Graft</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12" name="Text Box 6">
              <a:extLst>
                <a:ext uri="{FF2B5EF4-FFF2-40B4-BE49-F238E27FC236}">
                  <a16:creationId xmlns:a16="http://schemas.microsoft.com/office/drawing/2014/main" id="{D6BCED1C-EEA6-3230-9BE7-8A6A66A62B6D}"/>
                </a:ext>
              </a:extLst>
            </p:cNvPr>
            <p:cNvSpPr txBox="1">
              <a:spLocks noChangeArrowheads="1"/>
            </p:cNvSpPr>
            <p:nvPr/>
          </p:nvSpPr>
          <p:spPr bwMode="auto">
            <a:xfrm>
              <a:off x="6271624" y="5041369"/>
              <a:ext cx="79277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CNS</a:t>
              </a:r>
            </a:p>
          </p:txBody>
        </p:sp>
        <p:sp>
          <p:nvSpPr>
            <p:cNvPr id="13" name="Text Box 7">
              <a:extLst>
                <a:ext uri="{FF2B5EF4-FFF2-40B4-BE49-F238E27FC236}">
                  <a16:creationId xmlns:a16="http://schemas.microsoft.com/office/drawing/2014/main" id="{A7BAEEDC-8298-A57A-236C-F6F3416ACA3A}"/>
                </a:ext>
              </a:extLst>
            </p:cNvPr>
            <p:cNvSpPr txBox="1">
              <a:spLocks noChangeArrowheads="1"/>
            </p:cNvSpPr>
            <p:nvPr/>
          </p:nvSpPr>
          <p:spPr bwMode="auto">
            <a:xfrm>
              <a:off x="6271624" y="4757793"/>
              <a:ext cx="71253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GIT</a:t>
              </a:r>
            </a:p>
          </p:txBody>
        </p:sp>
        <p:sp>
          <p:nvSpPr>
            <p:cNvPr id="14" name="Text Box 8">
              <a:extLst>
                <a:ext uri="{FF2B5EF4-FFF2-40B4-BE49-F238E27FC236}">
                  <a16:creationId xmlns:a16="http://schemas.microsoft.com/office/drawing/2014/main" id="{A1670BF7-4490-4800-07F1-CBBEDE92861E}"/>
                </a:ext>
              </a:extLst>
            </p:cNvPr>
            <p:cNvSpPr txBox="1">
              <a:spLocks noChangeArrowheads="1"/>
            </p:cNvSpPr>
            <p:nvPr/>
          </p:nvSpPr>
          <p:spPr bwMode="auto">
            <a:xfrm>
              <a:off x="6271624" y="4474217"/>
              <a:ext cx="616245"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LN</a:t>
              </a:r>
            </a:p>
          </p:txBody>
        </p:sp>
        <p:sp>
          <p:nvSpPr>
            <p:cNvPr id="15" name="Text Box 9">
              <a:extLst>
                <a:ext uri="{FF2B5EF4-FFF2-40B4-BE49-F238E27FC236}">
                  <a16:creationId xmlns:a16="http://schemas.microsoft.com/office/drawing/2014/main" id="{0CF5405E-3D32-B548-D78E-2FBEC313B31F}"/>
                </a:ext>
              </a:extLst>
            </p:cNvPr>
            <p:cNvSpPr txBox="1">
              <a:spLocks noChangeArrowheads="1"/>
            </p:cNvSpPr>
            <p:nvPr/>
          </p:nvSpPr>
          <p:spPr bwMode="auto">
            <a:xfrm>
              <a:off x="6271624" y="4190641"/>
              <a:ext cx="88205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Other</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8" name="ZoneTexte 27">
              <a:extLst>
                <a:ext uri="{FF2B5EF4-FFF2-40B4-BE49-F238E27FC236}">
                  <a16:creationId xmlns:a16="http://schemas.microsoft.com/office/drawing/2014/main" id="{16A0EBAF-85E6-8EE3-3578-1241139C9676}"/>
                </a:ext>
              </a:extLst>
            </p:cNvPr>
            <p:cNvSpPr txBox="1"/>
            <p:nvPr/>
          </p:nvSpPr>
          <p:spPr>
            <a:xfrm rot="16200000">
              <a:off x="2413817" y="4563164"/>
              <a:ext cx="1191171" cy="1692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Cum Survival</a:t>
              </a:r>
            </a:p>
          </p:txBody>
        </p:sp>
        <p:sp>
          <p:nvSpPr>
            <p:cNvPr id="29" name="Rectangle 28">
              <a:extLst>
                <a:ext uri="{FF2B5EF4-FFF2-40B4-BE49-F238E27FC236}">
                  <a16:creationId xmlns:a16="http://schemas.microsoft.com/office/drawing/2014/main" id="{F35BE2AD-D72F-6186-8210-6E85740E0583}"/>
                </a:ext>
              </a:extLst>
            </p:cNvPr>
            <p:cNvSpPr/>
            <p:nvPr/>
          </p:nvSpPr>
          <p:spPr>
            <a:xfrm>
              <a:off x="2499954" y="4214842"/>
              <a:ext cx="326785" cy="113430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Espace réservé du contenu 23">
            <a:extLst>
              <a:ext uri="{FF2B5EF4-FFF2-40B4-BE49-F238E27FC236}">
                <a16:creationId xmlns:a16="http://schemas.microsoft.com/office/drawing/2014/main" id="{1C9AB26C-D1F9-7EA0-2E43-D630BCBD6F2A}"/>
              </a:ext>
            </a:extLst>
          </p:cNvPr>
          <p:cNvSpPr>
            <a:spLocks noGrp="1"/>
          </p:cNvSpPr>
          <p:nvPr>
            <p:ph idx="1"/>
          </p:nvPr>
        </p:nvSpPr>
        <p:spPr>
          <a:xfrm>
            <a:off x="467999" y="1926571"/>
            <a:ext cx="2386290" cy="4032854"/>
          </a:xfrm>
        </p:spPr>
        <p:txBody>
          <a:bodyPr>
            <a:normAutofit/>
          </a:bodyPr>
          <a:lstStyle/>
          <a:p>
            <a:pPr marL="227013" indent="-227013">
              <a:lnSpc>
                <a:spcPct val="110000"/>
              </a:lnSpc>
              <a:buClr>
                <a:schemeClr val="accent2"/>
              </a:buClr>
              <a:buFont typeface="Arial" panose="020B0604020202020204" pitchFamily="34" charset="0"/>
              <a:buChar char="•"/>
            </a:pPr>
            <a:r>
              <a:rPr lang="fr-FR" sz="1800" dirty="0"/>
              <a:t>Rémission = 85 %</a:t>
            </a:r>
          </a:p>
          <a:p>
            <a:pPr marL="227013" indent="-227013">
              <a:lnSpc>
                <a:spcPct val="110000"/>
              </a:lnSpc>
              <a:buClr>
                <a:schemeClr val="accent2"/>
              </a:buClr>
              <a:buFont typeface="Arial" panose="020B0604020202020204" pitchFamily="34" charset="0"/>
              <a:buChar char="•"/>
            </a:pPr>
            <a:r>
              <a:rPr lang="fr-FR" sz="1800" dirty="0"/>
              <a:t>Bon pronostic : </a:t>
            </a:r>
            <a:br>
              <a:rPr lang="fr-FR" sz="1800" dirty="0"/>
            </a:br>
            <a:r>
              <a:rPr lang="fr-FR" sz="1800" dirty="0"/>
              <a:t>77 % à 1 an, </a:t>
            </a:r>
            <a:br>
              <a:rPr lang="fr-FR" sz="1800" dirty="0"/>
            </a:br>
            <a:r>
              <a:rPr lang="fr-FR" sz="1800" dirty="0"/>
              <a:t>67 % à 5 ans, </a:t>
            </a:r>
            <a:br>
              <a:rPr lang="fr-FR" sz="1800" dirty="0"/>
            </a:br>
            <a:r>
              <a:rPr lang="fr-FR" sz="1800" dirty="0"/>
              <a:t>61 % à 10 ans de survie globale</a:t>
            </a:r>
          </a:p>
        </p:txBody>
      </p:sp>
      <p:pic>
        <p:nvPicPr>
          <p:cNvPr id="6" name="Audio 5">
            <a:extLst>
              <a:ext uri="{FF2B5EF4-FFF2-40B4-BE49-F238E27FC236}">
                <a16:creationId xmlns:a16="http://schemas.microsoft.com/office/drawing/2014/main" id="{6A3F0D72-283C-59E9-F1CB-4E31FA4365C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3234701519"/>
      </p:ext>
    </p:extLst>
  </p:cSld>
  <p:clrMapOvr>
    <a:masterClrMapping/>
  </p:clrMapOvr>
  <mc:AlternateContent xmlns:mc="http://schemas.openxmlformats.org/markup-compatibility/2006" xmlns:p14="http://schemas.microsoft.com/office/powerpoint/2010/main">
    <mc:Choice Requires="p14">
      <p:transition spd="slow" p14:dur="2000" advTm="18634"/>
    </mc:Choice>
    <mc:Fallback xmlns="">
      <p:transition spd="slow" advTm="1863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D3599-CB87-12D0-80E8-6061843083D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5664E60-5896-1CE9-53FA-67B58C329665}"/>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99B7C42A-EE31-B778-06E6-EF34906CED47}"/>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grpSp>
        <p:nvGrpSpPr>
          <p:cNvPr id="10" name="Groupe 9">
            <a:extLst>
              <a:ext uri="{FF2B5EF4-FFF2-40B4-BE49-F238E27FC236}">
                <a16:creationId xmlns:a16="http://schemas.microsoft.com/office/drawing/2014/main" id="{60912DF3-24CA-0A76-6D5C-2EED0C793E99}"/>
              </a:ext>
            </a:extLst>
          </p:cNvPr>
          <p:cNvGrpSpPr/>
          <p:nvPr/>
        </p:nvGrpSpPr>
        <p:grpSpPr>
          <a:xfrm>
            <a:off x="945601" y="1789865"/>
            <a:ext cx="11246399" cy="3857750"/>
            <a:chOff x="468000" y="1863022"/>
            <a:chExt cx="11246399" cy="3857750"/>
          </a:xfrm>
        </p:grpSpPr>
        <p:sp>
          <p:nvSpPr>
            <p:cNvPr id="7" name="ZoneTexte 6">
              <a:extLst>
                <a:ext uri="{FF2B5EF4-FFF2-40B4-BE49-F238E27FC236}">
                  <a16:creationId xmlns:a16="http://schemas.microsoft.com/office/drawing/2014/main" id="{3DFFD7DF-1895-ABE3-E128-6A8F7CAEBA95}"/>
                </a:ext>
              </a:extLst>
            </p:cNvPr>
            <p:cNvSpPr txBox="1"/>
            <p:nvPr/>
          </p:nvSpPr>
          <p:spPr>
            <a:xfrm>
              <a:off x="1210235" y="1919795"/>
              <a:ext cx="10504164" cy="3800977"/>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Les </a:t>
              </a:r>
              <a:r>
                <a:rPr kumimoji="0" lang="fr-FR" sz="24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lymphoproliférations</a:t>
              </a: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du greffon rénal sont</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Fréquentes : </a:t>
              </a:r>
              <a:r>
                <a:rPr kumimoji="0" lang="fr-FR" sz="2000" b="1" i="0" u="none" strike="noStrike" kern="1200" cap="none" spc="0" normalizeH="0" baseline="0" noProof="0" dirty="0">
                  <a:ln>
                    <a:noFill/>
                  </a:ln>
                  <a:solidFill>
                    <a:srgbClr val="000000"/>
                  </a:solidFill>
                  <a:effectLst/>
                  <a:uLnTx/>
                  <a:uFillTx/>
                  <a:latin typeface="Century Gothic" panose="020F0302020204030204"/>
                  <a:ea typeface="+mn-ea"/>
                  <a:cs typeface="+mn-cs"/>
                </a:rPr>
                <a:t>12,7 %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des cas de LPT à </a:t>
              </a:r>
              <a:r>
                <a:rPr kumimoji="0" lang="fr-FR" sz="2000" b="1" i="0" u="none" strike="noStrike" kern="1200" cap="none" spc="0" normalizeH="0" baseline="0" noProof="0" dirty="0">
                  <a:ln>
                    <a:noFill/>
                  </a:ln>
                  <a:solidFill>
                    <a:srgbClr val="000000"/>
                  </a:solidFill>
                  <a:effectLst/>
                  <a:uLnTx/>
                  <a:uFillTx/>
                  <a:latin typeface="Century Gothic" panose="020F0302020204030204"/>
                  <a:ea typeface="+mn-ea"/>
                  <a:cs typeface="+mn-cs"/>
                </a:rPr>
                <a:t>10 ans</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Surtout dans la première année post-transplantation</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Présentent plus souvent une atteinte isolée</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Plus souvent associées à l’EBV</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Plus souvent originaires du donneur</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De </a:t>
              </a:r>
              <a:r>
                <a:rPr kumimoji="0" lang="fr-FR" sz="2000" b="1" i="0" u="none" strike="noStrike" kern="1200" cap="none" spc="0" normalizeH="0" baseline="0" noProof="0" dirty="0">
                  <a:ln>
                    <a:noFill/>
                  </a:ln>
                  <a:solidFill>
                    <a:srgbClr val="000000"/>
                  </a:solidFill>
                  <a:effectLst/>
                  <a:uLnTx/>
                  <a:uFillTx/>
                  <a:latin typeface="Century Gothic" panose="020F0302020204030204"/>
                  <a:ea typeface="+mn-ea"/>
                  <a:cs typeface="+mn-cs"/>
                </a:rPr>
                <a:t>meilleur pronostic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que les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lymphoproliférations</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hors greffon</a:t>
              </a:r>
            </a:p>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p:txBody>
        </p:sp>
        <p:grpSp>
          <p:nvGrpSpPr>
            <p:cNvPr id="36" name="Groupe 35">
              <a:extLst>
                <a:ext uri="{FF2B5EF4-FFF2-40B4-BE49-F238E27FC236}">
                  <a16:creationId xmlns:a16="http://schemas.microsoft.com/office/drawing/2014/main" id="{FB903EC3-FC8F-C3DE-24B4-6E7DF23E6D97}"/>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548E147B-6A90-09F4-70A8-4C4EF727C0B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F982788-6F97-B5EB-34D5-68AE43FA587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pour une image  5">
            <a:extLst>
              <a:ext uri="{FF2B5EF4-FFF2-40B4-BE49-F238E27FC236}">
                <a16:creationId xmlns:a16="http://schemas.microsoft.com/office/drawing/2014/main" id="{53699E43-8793-926C-820D-0F2E99D0F0C8}"/>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8D56222B-BCA1-90DF-697E-7220113040EF}"/>
              </a:ext>
            </a:extLst>
          </p:cNvPr>
          <p:cNvSpPr txBox="1"/>
          <p:nvPr/>
        </p:nvSpPr>
        <p:spPr>
          <a:xfrm>
            <a:off x="467999" y="6483600"/>
            <a:ext cx="826304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9" name="Audio 8">
            <a:extLst>
              <a:ext uri="{FF2B5EF4-FFF2-40B4-BE49-F238E27FC236}">
                <a16:creationId xmlns:a16="http://schemas.microsoft.com/office/drawing/2014/main" id="{E226F4F0-E8E3-1D81-E0AB-4DFAA97A02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990303520"/>
      </p:ext>
    </p:extLst>
  </p:cSld>
  <p:clrMapOvr>
    <a:masterClrMapping/>
  </p:clrMapOvr>
  <mc:AlternateContent xmlns:mc="http://schemas.openxmlformats.org/markup-compatibility/2006" xmlns:p14="http://schemas.microsoft.com/office/powerpoint/2010/main">
    <mc:Choice Requires="p14">
      <p:transition spd="slow" p14:dur="2000" advTm="42880"/>
    </mc:Choice>
    <mc:Fallback xmlns="">
      <p:transition spd="slow" advTm="42880"/>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9"/>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1F9D8-9452-FFB3-F2EE-B95C9403825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C9FD1F6-7530-C5D5-9EAC-960D31D0BA50}"/>
              </a:ext>
            </a:extLst>
          </p:cNvPr>
          <p:cNvSpPr>
            <a:spLocks noGrp="1"/>
          </p:cNvSpPr>
          <p:nvPr>
            <p:ph type="ctrTitle"/>
          </p:nvPr>
        </p:nvSpPr>
        <p:spPr/>
        <p:txBody>
          <a:bodyPr/>
          <a:lstStyle/>
          <a:p>
            <a:r>
              <a:rPr lang="fr-FR" dirty="0"/>
              <a:t>Cas clinique 5</a:t>
            </a:r>
          </a:p>
        </p:txBody>
      </p:sp>
      <p:sp>
        <p:nvSpPr>
          <p:cNvPr id="3" name="Sous-titre 2">
            <a:extLst>
              <a:ext uri="{FF2B5EF4-FFF2-40B4-BE49-F238E27FC236}">
                <a16:creationId xmlns:a16="http://schemas.microsoft.com/office/drawing/2014/main" id="{71514D40-757F-6A45-EB72-1954BBDC2B1E}"/>
              </a:ext>
            </a:extLst>
          </p:cNvPr>
          <p:cNvSpPr>
            <a:spLocks noGrp="1"/>
          </p:cNvSpPr>
          <p:nvPr>
            <p:ph type="subTitle" idx="1"/>
          </p:nvPr>
        </p:nvSpPr>
        <p:spPr>
          <a:xfrm>
            <a:off x="4392751" y="3743320"/>
            <a:ext cx="6999149" cy="1721045"/>
          </a:xfrm>
        </p:spPr>
        <p:txBody>
          <a:bodyPr>
            <a:normAutofit/>
          </a:bodyPr>
          <a:lstStyle/>
          <a:p>
            <a:r>
              <a:rPr lang="fr-FR" b="1" dirty="0"/>
              <a:t>Lymphome de Hodgkin </a:t>
            </a:r>
            <a:br>
              <a:rPr lang="fr-FR" b="1" dirty="0"/>
            </a:br>
            <a:r>
              <a:rPr lang="fr-FR" b="1" dirty="0"/>
              <a:t>Post-Transplantation</a:t>
            </a:r>
          </a:p>
          <a:p>
            <a:r>
              <a:rPr lang="fr-FR" sz="1600" dirty="0"/>
              <a:t>Pr Guillaume </a:t>
            </a:r>
            <a:r>
              <a:rPr lang="fr-FR" sz="1600" dirty="0" err="1"/>
              <a:t>Cartron</a:t>
            </a:r>
            <a:br>
              <a:rPr lang="fr-FR" sz="1600" dirty="0"/>
            </a:br>
            <a:r>
              <a:rPr lang="fr-FR" sz="1600" dirty="0" err="1"/>
              <a:t>g-cartron@chu-montpellier.fr</a:t>
            </a:r>
            <a:endParaRPr lang="fr-FR" sz="1600" dirty="0"/>
          </a:p>
        </p:txBody>
      </p:sp>
      <p:pic>
        <p:nvPicPr>
          <p:cNvPr id="5" name="Graphique 4" descr="Envoyer avec un remplissage uni">
            <a:extLst>
              <a:ext uri="{FF2B5EF4-FFF2-40B4-BE49-F238E27FC236}">
                <a16:creationId xmlns:a16="http://schemas.microsoft.com/office/drawing/2014/main" id="{24462E35-B9C0-C18D-2CC3-897036F81EF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1581" y="4873314"/>
            <a:ext cx="233313" cy="233313"/>
          </a:xfrm>
          <a:prstGeom prst="rect">
            <a:avLst/>
          </a:prstGeom>
        </p:spPr>
      </p:pic>
      <p:pic>
        <p:nvPicPr>
          <p:cNvPr id="11" name="Graphique 10" descr="Jouer contour">
            <a:extLst>
              <a:ext uri="{FF2B5EF4-FFF2-40B4-BE49-F238E27FC236}">
                <a16:creationId xmlns:a16="http://schemas.microsoft.com/office/drawing/2014/main" id="{46AC09D8-C35D-70EE-A6D7-BE232B40164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1B3A174-EE47-D2E0-9D81-E2368767CBD2}"/>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2D3A7528-746B-A592-8019-049C1E8C6F1D}"/>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25DD78CA-CC71-7054-2507-6DD8CF19A6F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EF9C599F-A4F9-91DA-B046-70BA44947BA0}"/>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72DB9766-FFCC-BAE1-DF38-718B56585220}"/>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CE4E4BA0-9F40-818D-73D5-8DA7FE99B97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3C1BDB92-C76A-472C-890B-C43D78C485A6}"/>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2389F6B6-0178-83F2-ABEF-54DC64B86AFE}"/>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CF83D203-2D3E-5B66-06B5-7AD9BF294E2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4" name="G.Cartron - CC5 - Slide 1">
            <a:hlinkClick r:id="" action="ppaction://media"/>
            <a:extLst>
              <a:ext uri="{FF2B5EF4-FFF2-40B4-BE49-F238E27FC236}">
                <a16:creationId xmlns:a16="http://schemas.microsoft.com/office/drawing/2014/main" id="{52E02FA2-8CD8-FBD0-E253-7ECEEC35F42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622" y="6145084"/>
            <a:ext cx="468000" cy="468000"/>
          </a:xfrm>
          <a:prstGeom prst="rect">
            <a:avLst/>
          </a:prstGeom>
        </p:spPr>
      </p:pic>
    </p:spTree>
    <p:extLst>
      <p:ext uri="{BB962C8B-B14F-4D97-AF65-F5344CB8AC3E}">
        <p14:creationId xmlns:p14="http://schemas.microsoft.com/office/powerpoint/2010/main" val="9893480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BE2CA-018B-1430-0F8C-14C2C1DAC81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54D40CF-C2B7-FF00-A88D-0E6BBC1C2DD0}"/>
              </a:ext>
            </a:extLst>
          </p:cNvPr>
          <p:cNvSpPr>
            <a:spLocks noGrp="1"/>
          </p:cNvSpPr>
          <p:nvPr>
            <p:ph type="title"/>
          </p:nvPr>
        </p:nvSpPr>
        <p:spPr/>
        <p:txBody>
          <a:bodyPr/>
          <a:lstStyle/>
          <a:p>
            <a:r>
              <a:rPr lang="fr-FR" dirty="0"/>
              <a:t>Antécédents et histoire de la maladie</a:t>
            </a:r>
          </a:p>
        </p:txBody>
      </p:sp>
      <p:sp>
        <p:nvSpPr>
          <p:cNvPr id="3" name="Espace réservé du contenu 2">
            <a:extLst>
              <a:ext uri="{FF2B5EF4-FFF2-40B4-BE49-F238E27FC236}">
                <a16:creationId xmlns:a16="http://schemas.microsoft.com/office/drawing/2014/main" id="{6B549925-79F1-3D08-0B75-F86AB7281845}"/>
              </a:ext>
            </a:extLst>
          </p:cNvPr>
          <p:cNvSpPr>
            <a:spLocks noGrp="1"/>
          </p:cNvSpPr>
          <p:nvPr>
            <p:ph idx="1"/>
          </p:nvPr>
        </p:nvSpPr>
        <p:spPr>
          <a:xfrm>
            <a:off x="468000" y="2500995"/>
            <a:ext cx="5413454" cy="3622660"/>
          </a:xfrm>
        </p:spPr>
        <p:txBody>
          <a:bodyPr>
            <a:noAutofit/>
          </a:bodyPr>
          <a:lstStyle/>
          <a:p>
            <a:pPr marL="234950" indent="-220663">
              <a:lnSpc>
                <a:spcPct val="110000"/>
              </a:lnSpc>
              <a:spcBef>
                <a:spcPts val="1200"/>
              </a:spcBef>
              <a:buClr>
                <a:schemeClr val="accent2"/>
              </a:buClr>
              <a:buFont typeface="Arial" panose="020B0604020202020204" pitchFamily="34" charset="0"/>
              <a:buChar char="•"/>
              <a:defRPr/>
            </a:pPr>
            <a:r>
              <a:rPr lang="fr-FR" sz="1600" b="1" dirty="0">
                <a:solidFill>
                  <a:schemeClr val="accent2"/>
                </a:solidFill>
              </a:rPr>
              <a:t>Homme de 24 ans</a:t>
            </a:r>
            <a:r>
              <a:rPr lang="fr-FR" sz="1600" dirty="0">
                <a:solidFill>
                  <a:srgbClr val="202122"/>
                </a:solidFill>
              </a:rPr>
              <a:t>, sans emploi (en formation dans la biologie et l’horticulture)</a:t>
            </a:r>
          </a:p>
          <a:p>
            <a:pPr marL="234950" indent="-220663">
              <a:lnSpc>
                <a:spcPct val="110000"/>
              </a:lnSpc>
              <a:spcBef>
                <a:spcPts val="600"/>
              </a:spcBef>
              <a:buClr>
                <a:schemeClr val="accent2"/>
              </a:buClr>
              <a:buFont typeface="Arial" panose="020B0604020202020204" pitchFamily="34" charset="0"/>
              <a:buChar char="•"/>
              <a:defRPr/>
            </a:pPr>
            <a:r>
              <a:rPr lang="fr-FR" sz="1600" dirty="0">
                <a:solidFill>
                  <a:srgbClr val="202122"/>
                </a:solidFill>
              </a:rPr>
              <a:t>Myopathie d’Emery Dreyfus diagnostiquée à l’âge de 2 ans sur un retard à l’acquisition de la marche</a:t>
            </a:r>
          </a:p>
          <a:p>
            <a:pPr marL="234950" indent="-220663">
              <a:lnSpc>
                <a:spcPct val="110000"/>
              </a:lnSpc>
              <a:spcBef>
                <a:spcPts val="600"/>
              </a:spcBef>
              <a:buClr>
                <a:schemeClr val="accent2"/>
              </a:buClr>
              <a:buFont typeface="Arial" panose="020B0604020202020204" pitchFamily="34" charset="0"/>
              <a:buChar char="•"/>
              <a:defRPr/>
            </a:pPr>
            <a:r>
              <a:rPr lang="fr-FR" sz="1600" dirty="0">
                <a:solidFill>
                  <a:srgbClr val="202122"/>
                </a:solidFill>
              </a:rPr>
              <a:t>Transplantation cardiaque le 27 janvier 2020, avec au décours, rejet aigu grade IIIA, traité par corticothérapie</a:t>
            </a:r>
          </a:p>
          <a:p>
            <a:pPr marL="498475" lvl="2" indent="-220663">
              <a:lnSpc>
                <a:spcPct val="110000"/>
              </a:lnSpc>
              <a:spcBef>
                <a:spcPts val="0"/>
              </a:spcBef>
              <a:defRPr/>
            </a:pPr>
            <a:r>
              <a:rPr lang="fr-FR" sz="1600" dirty="0">
                <a:solidFill>
                  <a:srgbClr val="202122"/>
                </a:solidFill>
              </a:rPr>
              <a:t>FEVG pré-transplantation : 30%</a:t>
            </a:r>
          </a:p>
          <a:p>
            <a:pPr marL="498475" lvl="2" indent="-220663">
              <a:lnSpc>
                <a:spcPct val="110000"/>
              </a:lnSpc>
              <a:spcBef>
                <a:spcPts val="0"/>
              </a:spcBef>
              <a:defRPr/>
            </a:pPr>
            <a:r>
              <a:rPr lang="fr-FR" sz="1600" dirty="0">
                <a:solidFill>
                  <a:srgbClr val="202122"/>
                </a:solidFill>
              </a:rPr>
              <a:t>Troubles du rythme avec TV et ACFA</a:t>
            </a:r>
          </a:p>
          <a:p>
            <a:pPr marL="498475" lvl="2" indent="-220663">
              <a:lnSpc>
                <a:spcPct val="110000"/>
              </a:lnSpc>
              <a:spcBef>
                <a:spcPts val="0"/>
              </a:spcBef>
              <a:defRPr/>
            </a:pPr>
            <a:r>
              <a:rPr lang="fr-FR" sz="1600" dirty="0">
                <a:solidFill>
                  <a:srgbClr val="202122"/>
                </a:solidFill>
              </a:rPr>
              <a:t>Statut sérologique </a:t>
            </a:r>
          </a:p>
          <a:p>
            <a:pPr marL="763588" lvl="2" indent="-273050">
              <a:lnSpc>
                <a:spcPct val="110000"/>
              </a:lnSpc>
              <a:spcBef>
                <a:spcPts val="0"/>
              </a:spcBef>
              <a:buClr>
                <a:schemeClr val="tx1"/>
              </a:buClr>
              <a:defRPr/>
            </a:pPr>
            <a:r>
              <a:rPr lang="fr-FR" sz="1400" dirty="0">
                <a:solidFill>
                  <a:srgbClr val="202122"/>
                </a:solidFill>
              </a:rPr>
              <a:t>Du receveur : CMV - / EBV-</a:t>
            </a:r>
          </a:p>
          <a:p>
            <a:pPr marL="763588" lvl="2" indent="-273050">
              <a:lnSpc>
                <a:spcPct val="110000"/>
              </a:lnSpc>
              <a:spcBef>
                <a:spcPts val="0"/>
              </a:spcBef>
              <a:buClr>
                <a:schemeClr val="tx1"/>
              </a:buClr>
              <a:defRPr/>
            </a:pPr>
            <a:r>
              <a:rPr lang="fr-FR" sz="1400" dirty="0">
                <a:solidFill>
                  <a:srgbClr val="202122"/>
                </a:solidFill>
              </a:rPr>
              <a:t>Du donneur : CMV+ / EBV+</a:t>
            </a:r>
          </a:p>
        </p:txBody>
      </p:sp>
      <p:sp>
        <p:nvSpPr>
          <p:cNvPr id="4" name="Espace réservé pour une image  3">
            <a:extLst>
              <a:ext uri="{FF2B5EF4-FFF2-40B4-BE49-F238E27FC236}">
                <a16:creationId xmlns:a16="http://schemas.microsoft.com/office/drawing/2014/main" id="{49268884-E67F-6273-9EB1-AA886F5BBE5A}"/>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4365C56C-522E-BB94-49F5-555F55D240C8}"/>
              </a:ext>
            </a:extLst>
          </p:cNvPr>
          <p:cNvSpPr>
            <a:spLocks noGrp="1"/>
          </p:cNvSpPr>
          <p:nvPr>
            <p:ph idx="14"/>
          </p:nvPr>
        </p:nvSpPr>
        <p:spPr>
          <a:xfrm>
            <a:off x="6304546" y="2500995"/>
            <a:ext cx="5413454" cy="3705842"/>
          </a:xfrm>
        </p:spPr>
        <p:txBody>
          <a:bodyPr>
            <a:noAutofit/>
          </a:bodyPr>
          <a:lstStyle/>
          <a:p>
            <a:pPr marL="234950" indent="-220663">
              <a:lnSpc>
                <a:spcPct val="110000"/>
              </a:lnSpc>
              <a:spcBef>
                <a:spcPts val="1200"/>
              </a:spcBef>
              <a:buClr>
                <a:schemeClr val="accent2"/>
              </a:buClr>
              <a:buFont typeface="Arial" panose="020B0604020202020204" pitchFamily="34" charset="0"/>
              <a:buChar char="•"/>
              <a:defRPr/>
            </a:pPr>
            <a:r>
              <a:rPr lang="fr-FR" sz="1600" dirty="0">
                <a:solidFill>
                  <a:srgbClr val="202122"/>
                </a:solidFill>
              </a:rPr>
              <a:t>Prise en charge en hématologie en avril 2023 en raison de la constatation par le patient lui-même depuis janvier 2023 d’une adénopathie cervicale gauche haute cliniquement évaluée à 5 cm</a:t>
            </a:r>
          </a:p>
          <a:p>
            <a:pPr marL="498475" lvl="2" indent="-220663">
              <a:lnSpc>
                <a:spcPct val="110000"/>
              </a:lnSpc>
              <a:spcBef>
                <a:spcPts val="0"/>
              </a:spcBef>
              <a:defRPr/>
            </a:pPr>
            <a:r>
              <a:rPr lang="fr-FR" sz="1600" dirty="0">
                <a:solidFill>
                  <a:srgbClr val="202122"/>
                </a:solidFill>
              </a:rPr>
              <a:t>Traitement immunosuppresseur</a:t>
            </a:r>
          </a:p>
          <a:p>
            <a:pPr marL="763588" lvl="2" indent="-273050">
              <a:lnSpc>
                <a:spcPct val="130000"/>
              </a:lnSpc>
              <a:spcBef>
                <a:spcPts val="0"/>
              </a:spcBef>
              <a:buClr>
                <a:schemeClr val="tx1"/>
              </a:buClr>
              <a:defRPr/>
            </a:pPr>
            <a:r>
              <a:rPr lang="fr-FR" sz="1400" dirty="0" err="1">
                <a:solidFill>
                  <a:srgbClr val="202122"/>
                </a:solidFill>
              </a:rPr>
              <a:t>Advagraf</a:t>
            </a:r>
            <a:r>
              <a:rPr lang="fr-FR" sz="1400" baseline="30000" dirty="0">
                <a:solidFill>
                  <a:srgbClr val="202122"/>
                </a:solidFill>
              </a:rPr>
              <a:t>®</a:t>
            </a:r>
            <a:r>
              <a:rPr lang="fr-FR" sz="1400" dirty="0">
                <a:solidFill>
                  <a:srgbClr val="202122"/>
                </a:solidFill>
              </a:rPr>
              <a:t> (tacrolimus) 5 mg le matin</a:t>
            </a:r>
          </a:p>
          <a:p>
            <a:pPr marL="763588" lvl="2" indent="-273050">
              <a:lnSpc>
                <a:spcPct val="130000"/>
              </a:lnSpc>
              <a:spcBef>
                <a:spcPts val="0"/>
              </a:spcBef>
              <a:buClr>
                <a:schemeClr val="tx1"/>
              </a:buClr>
              <a:defRPr/>
            </a:pPr>
            <a:r>
              <a:rPr lang="fr-FR" sz="1400" dirty="0" err="1">
                <a:solidFill>
                  <a:srgbClr val="202122"/>
                </a:solidFill>
              </a:rPr>
              <a:t>Cellcept</a:t>
            </a:r>
            <a:r>
              <a:rPr lang="fr-FR" sz="1400" baseline="30000" dirty="0">
                <a:solidFill>
                  <a:srgbClr val="202122"/>
                </a:solidFill>
              </a:rPr>
              <a:t>®</a:t>
            </a:r>
            <a:r>
              <a:rPr lang="fr-FR" sz="1400" dirty="0">
                <a:solidFill>
                  <a:srgbClr val="202122"/>
                </a:solidFill>
              </a:rPr>
              <a:t> (MMF) 500 mg matin et soir</a:t>
            </a:r>
          </a:p>
          <a:p>
            <a:pPr marL="763588" lvl="2" indent="-273050">
              <a:lnSpc>
                <a:spcPct val="130000"/>
              </a:lnSpc>
              <a:spcBef>
                <a:spcPts val="0"/>
              </a:spcBef>
              <a:buClr>
                <a:schemeClr val="tx1"/>
              </a:buClr>
              <a:defRPr/>
            </a:pPr>
            <a:r>
              <a:rPr lang="fr-FR" sz="1400" dirty="0">
                <a:solidFill>
                  <a:srgbClr val="202122"/>
                </a:solidFill>
              </a:rPr>
              <a:t>Solupred</a:t>
            </a:r>
            <a:r>
              <a:rPr lang="fr-FR" sz="1400" baseline="30000" dirty="0">
                <a:solidFill>
                  <a:srgbClr val="202122"/>
                </a:solidFill>
              </a:rPr>
              <a:t>®</a:t>
            </a:r>
            <a:r>
              <a:rPr lang="fr-FR" sz="1400" dirty="0">
                <a:solidFill>
                  <a:srgbClr val="202122"/>
                </a:solidFill>
              </a:rPr>
              <a:t> (prednisolone) 5 mg le matin</a:t>
            </a:r>
          </a:p>
          <a:p>
            <a:pPr marL="763588" lvl="2" indent="-273050">
              <a:lnSpc>
                <a:spcPct val="130000"/>
              </a:lnSpc>
              <a:spcBef>
                <a:spcPts val="0"/>
              </a:spcBef>
              <a:buClr>
                <a:schemeClr val="tx1"/>
              </a:buClr>
              <a:defRPr/>
            </a:pPr>
            <a:r>
              <a:rPr lang="fr-FR" sz="1400" dirty="0">
                <a:solidFill>
                  <a:srgbClr val="202122"/>
                </a:solidFill>
              </a:rPr>
              <a:t>Kardégic</a:t>
            </a:r>
            <a:r>
              <a:rPr lang="fr-FR" sz="1400" baseline="30000" dirty="0">
                <a:solidFill>
                  <a:srgbClr val="202122"/>
                </a:solidFill>
              </a:rPr>
              <a:t>®</a:t>
            </a:r>
            <a:r>
              <a:rPr lang="fr-FR" sz="1400" dirty="0">
                <a:solidFill>
                  <a:srgbClr val="202122"/>
                </a:solidFill>
              </a:rPr>
              <a:t> (acide acétylsalicylique) 75 mg le matin</a:t>
            </a:r>
          </a:p>
          <a:p>
            <a:pPr marL="763588" lvl="2" indent="-273050">
              <a:lnSpc>
                <a:spcPct val="130000"/>
              </a:lnSpc>
              <a:spcBef>
                <a:spcPts val="0"/>
              </a:spcBef>
              <a:buClr>
                <a:schemeClr val="tx1"/>
              </a:buClr>
              <a:defRPr/>
            </a:pPr>
            <a:r>
              <a:rPr lang="fr-FR" sz="1400" dirty="0" err="1">
                <a:solidFill>
                  <a:srgbClr val="202122"/>
                </a:solidFill>
              </a:rPr>
              <a:t>Vasten</a:t>
            </a:r>
            <a:r>
              <a:rPr lang="fr-FR" sz="1400" baseline="30000" dirty="0">
                <a:solidFill>
                  <a:srgbClr val="202122"/>
                </a:solidFill>
              </a:rPr>
              <a:t>®</a:t>
            </a:r>
            <a:r>
              <a:rPr lang="fr-FR" sz="1400" dirty="0">
                <a:solidFill>
                  <a:srgbClr val="202122"/>
                </a:solidFill>
              </a:rPr>
              <a:t> (pravastatine) 20 mg le matin</a:t>
            </a:r>
          </a:p>
        </p:txBody>
      </p:sp>
      <p:sp>
        <p:nvSpPr>
          <p:cNvPr id="12" name="Titre 1">
            <a:extLst>
              <a:ext uri="{FF2B5EF4-FFF2-40B4-BE49-F238E27FC236}">
                <a16:creationId xmlns:a16="http://schemas.microsoft.com/office/drawing/2014/main" id="{F85A819E-560F-625E-D7B7-6342EC3D085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42" name="Rounded Rectangle 52">
            <a:extLst>
              <a:ext uri="{FF2B5EF4-FFF2-40B4-BE49-F238E27FC236}">
                <a16:creationId xmlns:a16="http://schemas.microsoft.com/office/drawing/2014/main" id="{E50F73C6-871F-9C48-03BD-A8D74ACEF4C2}"/>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cas</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0FAAB8A3-DABD-6448-49C9-234A11869D33}"/>
              </a:ext>
            </a:extLst>
          </p:cNvPr>
          <p:cNvSpPr/>
          <p:nvPr/>
        </p:nvSpPr>
        <p:spPr>
          <a:xfrm>
            <a:off x="467999" y="1473734"/>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ZoneTexte 40">
            <a:extLst>
              <a:ext uri="{FF2B5EF4-FFF2-40B4-BE49-F238E27FC236}">
                <a16:creationId xmlns:a16="http://schemas.microsoft.com/office/drawing/2014/main" id="{A3DAAE56-3EA6-ACC0-F5E6-525D56E0BFEE}"/>
              </a:ext>
            </a:extLst>
          </p:cNvPr>
          <p:cNvSpPr txBox="1"/>
          <p:nvPr/>
        </p:nvSpPr>
        <p:spPr>
          <a:xfrm>
            <a:off x="467999" y="6329711"/>
            <a:ext cx="823150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fraction d'éjection du ventricule gauche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tachycardie ventriculaire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ACFA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arythmie complète par fibrillation atriale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33" name="Groupe 32">
            <a:extLst>
              <a:ext uri="{FF2B5EF4-FFF2-40B4-BE49-F238E27FC236}">
                <a16:creationId xmlns:a16="http://schemas.microsoft.com/office/drawing/2014/main" id="{23D98585-1AE1-670C-B7D2-8BFBEDA652A1}"/>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E9AE74C1-A404-0E0D-F0F2-9BB167241DD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83BB0B7A-6F33-D9ED-4710-F7329D2A0F9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3096C8D-D6D9-F6D5-BB0F-AD0D0689104C}"/>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E5824CAD-7D43-8894-C3CD-2A5FADFC2CB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2592B9FB-C6C9-9333-72DA-FF3965D9DDC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38CDC055-1437-CB84-62FB-57DDB9C29ACE}"/>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E75EAD97-9F53-6C85-3929-E4ED6F54DA2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9D199D26-819E-EAF8-2077-07A45B38601A}"/>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EC3745DE-65F8-EF5B-694E-2AACB748CF76}"/>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30" name="Graphique 29">
            <a:extLst>
              <a:ext uri="{FF2B5EF4-FFF2-40B4-BE49-F238E27FC236}">
                <a16:creationId xmlns:a16="http://schemas.microsoft.com/office/drawing/2014/main" id="{EEF1C3AC-B01B-1F3D-98BF-BAEE5BF745C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3081" y="1581265"/>
            <a:ext cx="519519" cy="562812"/>
          </a:xfrm>
          <a:prstGeom prst="rect">
            <a:avLst/>
          </a:prstGeom>
        </p:spPr>
      </p:pic>
      <p:pic>
        <p:nvPicPr>
          <p:cNvPr id="6" name="G.Cartron - CC5 - Slide 2">
            <a:hlinkClick r:id="" action="ppaction://media"/>
            <a:extLst>
              <a:ext uri="{FF2B5EF4-FFF2-40B4-BE49-F238E27FC236}">
                <a16:creationId xmlns:a16="http://schemas.microsoft.com/office/drawing/2014/main" id="{5A85FE2E-DA8D-C527-50C8-D8E39BD11FD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54573978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F7FC2-2ACD-D2C8-7BA2-545AD4CAC7F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854569C-6078-00E7-FED6-F652A33A0CD8}"/>
              </a:ext>
            </a:extLst>
          </p:cNvPr>
          <p:cNvSpPr>
            <a:spLocks noGrp="1"/>
          </p:cNvSpPr>
          <p:nvPr>
            <p:ph type="title"/>
          </p:nvPr>
        </p:nvSpPr>
        <p:spPr/>
        <p:txBody>
          <a:bodyPr/>
          <a:lstStyle/>
          <a:p>
            <a:r>
              <a:rPr lang="fr-FR" dirty="0"/>
              <a:t>D</a:t>
            </a:r>
            <a:r>
              <a:rPr lang="fr-FR" sz="2400" dirty="0"/>
              <a:t>ystrophie musculaire d'Emery-</a:t>
            </a:r>
            <a:r>
              <a:rPr lang="fr-FR" sz="2400" dirty="0" err="1"/>
              <a:t>Dreifuss</a:t>
            </a:r>
            <a:endParaRPr lang="fr-FR" dirty="0"/>
          </a:p>
        </p:txBody>
      </p:sp>
      <p:sp>
        <p:nvSpPr>
          <p:cNvPr id="6" name="Espace réservé pour une image  5">
            <a:extLst>
              <a:ext uri="{FF2B5EF4-FFF2-40B4-BE49-F238E27FC236}">
                <a16:creationId xmlns:a16="http://schemas.microsoft.com/office/drawing/2014/main" id="{74EE2C02-6CB6-3040-FD3F-10251D93A4E8}"/>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2D7F2131-196D-D6F2-C163-62E5A8A3CDC2}"/>
              </a:ext>
            </a:extLst>
          </p:cNvPr>
          <p:cNvSpPr>
            <a:spLocks noGrp="1"/>
          </p:cNvSpPr>
          <p:nvPr>
            <p:ph idx="14"/>
          </p:nvPr>
        </p:nvSpPr>
        <p:spPr>
          <a:xfrm>
            <a:off x="4197927" y="1658112"/>
            <a:ext cx="7520074" cy="4518851"/>
          </a:xfrm>
        </p:spPr>
        <p:txBody>
          <a:bodyPr>
            <a:noAutofit/>
          </a:bodyPr>
          <a:lstStyle/>
          <a:p>
            <a:pPr marL="14287" algn="just">
              <a:lnSpc>
                <a:spcPct val="110000"/>
              </a:lnSpc>
              <a:spcBef>
                <a:spcPts val="1200"/>
              </a:spcBef>
              <a:buClr>
                <a:schemeClr val="accent2"/>
              </a:buClr>
              <a:defRPr/>
            </a:pPr>
            <a:r>
              <a:rPr lang="fr-FR" sz="1400" b="1" dirty="0">
                <a:solidFill>
                  <a:schemeClr val="accent1"/>
                </a:solidFill>
              </a:rPr>
              <a:t>Epidémiologie </a:t>
            </a:r>
          </a:p>
          <a:p>
            <a:pPr marL="14287" algn="just">
              <a:lnSpc>
                <a:spcPct val="110000"/>
              </a:lnSpc>
              <a:spcBef>
                <a:spcPts val="300"/>
              </a:spcBef>
              <a:buClr>
                <a:schemeClr val="accent2"/>
              </a:buClr>
              <a:defRPr/>
            </a:pPr>
            <a:r>
              <a:rPr lang="fr-FR" sz="1200" dirty="0">
                <a:solidFill>
                  <a:srgbClr val="202122"/>
                </a:solidFill>
              </a:rPr>
              <a:t>La prévalence de la dystrophie musculaire d'Emery-</a:t>
            </a:r>
            <a:r>
              <a:rPr lang="fr-FR" sz="1200" dirty="0" err="1">
                <a:solidFill>
                  <a:srgbClr val="202122"/>
                </a:solidFill>
              </a:rPr>
              <a:t>Dreifuss</a:t>
            </a:r>
            <a:r>
              <a:rPr lang="fr-FR" sz="1200" dirty="0">
                <a:solidFill>
                  <a:srgbClr val="202122"/>
                </a:solidFill>
              </a:rPr>
              <a:t> (DMED) est estimée à 1/400 000. </a:t>
            </a:r>
          </a:p>
          <a:p>
            <a:pPr marL="14287" algn="just">
              <a:lnSpc>
                <a:spcPct val="110000"/>
              </a:lnSpc>
              <a:spcBef>
                <a:spcPts val="1200"/>
              </a:spcBef>
              <a:buClr>
                <a:schemeClr val="accent2"/>
              </a:buClr>
              <a:defRPr/>
            </a:pPr>
            <a:r>
              <a:rPr lang="fr-FR" sz="1400" b="1" dirty="0">
                <a:solidFill>
                  <a:schemeClr val="accent1"/>
                </a:solidFill>
              </a:rPr>
              <a:t>Description clinique </a:t>
            </a:r>
          </a:p>
          <a:p>
            <a:pPr marL="14287" algn="just">
              <a:lnSpc>
                <a:spcPct val="110000"/>
              </a:lnSpc>
              <a:spcBef>
                <a:spcPts val="300"/>
              </a:spcBef>
              <a:buClr>
                <a:schemeClr val="accent2"/>
              </a:buClr>
              <a:defRPr/>
            </a:pPr>
            <a:r>
              <a:rPr lang="fr-FR" sz="1200" dirty="0">
                <a:solidFill>
                  <a:srgbClr val="202122"/>
                </a:solidFill>
              </a:rPr>
              <a:t>La triade clinique associe des contractures articulaires des tendons d'Achille, du coude et du rachis (débutant pendant la petite enfance et s'aggravant de façon à limiter le jeu des articulations). La maladie se manifeste par une faiblesse et une atrophie musculaire lentement progressives (généralement </a:t>
            </a:r>
            <a:r>
              <a:rPr lang="fr-FR" sz="1200" dirty="0" err="1">
                <a:solidFill>
                  <a:srgbClr val="202122"/>
                </a:solidFill>
              </a:rPr>
              <a:t>huméro</a:t>
            </a:r>
            <a:r>
              <a:rPr lang="fr-FR" sz="1200" dirty="0">
                <a:solidFill>
                  <a:srgbClr val="202122"/>
                </a:solidFill>
              </a:rPr>
              <a:t>-péronières au stade initial, puis plus diffuses). Des anomalies cardiaques (troubles de la conduction et du rythme et une cardiomyopathie dilatée) qui se manifestent généralement entre la 2</a:t>
            </a:r>
            <a:r>
              <a:rPr lang="fr-FR" sz="1200" baseline="30000" dirty="0">
                <a:solidFill>
                  <a:srgbClr val="202122"/>
                </a:solidFill>
              </a:rPr>
              <a:t>e</a:t>
            </a:r>
            <a:r>
              <a:rPr lang="fr-FR" sz="1200" dirty="0">
                <a:solidFill>
                  <a:srgbClr val="202122"/>
                </a:solidFill>
              </a:rPr>
              <a:t> et la 3</a:t>
            </a:r>
            <a:r>
              <a:rPr lang="fr-FR" sz="1200" baseline="30000" dirty="0">
                <a:solidFill>
                  <a:srgbClr val="202122"/>
                </a:solidFill>
              </a:rPr>
              <a:t>e</a:t>
            </a:r>
            <a:r>
              <a:rPr lang="fr-FR" sz="1200" dirty="0">
                <a:solidFill>
                  <a:srgbClr val="202122"/>
                </a:solidFill>
              </a:rPr>
              <a:t> décennie de vie peuvent entraîner une mort subite (caractéristique principale de la maladie dans certains cas) et des accidents ischémiques dus à une embolie. L'évolution et la gravité de la maladie varient selon les familles et les membres d'une même famille. </a:t>
            </a:r>
          </a:p>
          <a:p>
            <a:pPr marL="14287" algn="just">
              <a:lnSpc>
                <a:spcPct val="110000"/>
              </a:lnSpc>
              <a:spcBef>
                <a:spcPts val="1200"/>
              </a:spcBef>
              <a:buClr>
                <a:schemeClr val="accent2"/>
              </a:buClr>
              <a:defRPr/>
            </a:pPr>
            <a:r>
              <a:rPr lang="fr-FR" sz="1400" b="1" dirty="0">
                <a:solidFill>
                  <a:schemeClr val="accent1"/>
                </a:solidFill>
              </a:rPr>
              <a:t>Etiologie </a:t>
            </a:r>
          </a:p>
          <a:p>
            <a:pPr marL="14287" algn="just">
              <a:lnSpc>
                <a:spcPct val="110000"/>
              </a:lnSpc>
              <a:spcBef>
                <a:spcPts val="300"/>
              </a:spcBef>
              <a:buClr>
                <a:schemeClr val="accent2"/>
              </a:buClr>
              <a:defRPr/>
            </a:pPr>
            <a:r>
              <a:rPr lang="fr-FR" sz="1200" dirty="0">
                <a:solidFill>
                  <a:srgbClr val="202122"/>
                </a:solidFill>
              </a:rPr>
              <a:t>Plusieurs gènes responsables ont été identifiés, codant pour des protéines ubiquitaires, notamment l'émerine </a:t>
            </a:r>
            <a:r>
              <a:rPr lang="fr-FR" sz="1200" i="1" dirty="0">
                <a:solidFill>
                  <a:srgbClr val="202122"/>
                </a:solidFill>
              </a:rPr>
              <a:t>(EMD ; Xq28 et FHL1 ; Xq26.3)</a:t>
            </a:r>
            <a:r>
              <a:rPr lang="fr-FR" sz="1200" dirty="0">
                <a:solidFill>
                  <a:srgbClr val="202122"/>
                </a:solidFill>
              </a:rPr>
              <a:t> pour la DMDE liée à l'X et la lamine A/C </a:t>
            </a:r>
            <a:r>
              <a:rPr lang="fr-FR" sz="1200" i="1" dirty="0">
                <a:solidFill>
                  <a:srgbClr val="202122"/>
                </a:solidFill>
              </a:rPr>
              <a:t>(LMNA ; 1 q21.2) </a:t>
            </a:r>
            <a:r>
              <a:rPr lang="fr-FR" sz="1200" dirty="0">
                <a:solidFill>
                  <a:srgbClr val="202122"/>
                </a:solidFill>
              </a:rPr>
              <a:t>pour la DMDE à transmission autosomique. Exceptionnellement, des mutations de LUMA </a:t>
            </a:r>
            <a:r>
              <a:rPr lang="fr-FR" sz="1200" i="1" dirty="0">
                <a:solidFill>
                  <a:srgbClr val="202122"/>
                </a:solidFill>
              </a:rPr>
              <a:t>(TMEM43)</a:t>
            </a:r>
            <a:r>
              <a:rPr lang="fr-FR" sz="1200" dirty="0">
                <a:solidFill>
                  <a:srgbClr val="202122"/>
                </a:solidFill>
              </a:rPr>
              <a:t>, Nesprine1 </a:t>
            </a:r>
            <a:r>
              <a:rPr lang="fr-FR" sz="1200" i="1" dirty="0">
                <a:solidFill>
                  <a:srgbClr val="202122"/>
                </a:solidFill>
              </a:rPr>
              <a:t>(SYNE1) </a:t>
            </a:r>
            <a:r>
              <a:rPr lang="fr-FR" sz="1200" dirty="0">
                <a:solidFill>
                  <a:srgbClr val="202122"/>
                </a:solidFill>
              </a:rPr>
              <a:t>et Nesprine2 </a:t>
            </a:r>
            <a:r>
              <a:rPr lang="fr-FR" sz="1200" i="1" dirty="0">
                <a:solidFill>
                  <a:srgbClr val="202122"/>
                </a:solidFill>
              </a:rPr>
              <a:t>(SYNE2) </a:t>
            </a:r>
            <a:r>
              <a:rPr lang="fr-FR" sz="1200" dirty="0">
                <a:solidFill>
                  <a:srgbClr val="202122"/>
                </a:solidFill>
              </a:rPr>
              <a:t>ont été rapportées chez les patients présentant des symptômes de type DMDE avec une transmission autosomique. Émerine, lamine A/C, Nesprine1, Nesprine2 et LUMA sont des protéines de l'enveloppe nucléaire. Environ 45 % des patients ne sont pas porteurs de mutations de ces gènes, ce qui laisse à penser que d'autres gènes responsables restent à identifier. </a:t>
            </a:r>
          </a:p>
        </p:txBody>
      </p:sp>
      <p:sp>
        <p:nvSpPr>
          <p:cNvPr id="12" name="Titre 1">
            <a:extLst>
              <a:ext uri="{FF2B5EF4-FFF2-40B4-BE49-F238E27FC236}">
                <a16:creationId xmlns:a16="http://schemas.microsoft.com/office/drawing/2014/main" id="{4197CE3E-1D11-1192-EA4F-2BB48417710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24" name="Groupe 23">
            <a:extLst>
              <a:ext uri="{FF2B5EF4-FFF2-40B4-BE49-F238E27FC236}">
                <a16:creationId xmlns:a16="http://schemas.microsoft.com/office/drawing/2014/main" id="{5E26DD3D-4939-3E8D-A669-E8F8770CCA5E}"/>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DF22A31C-82AA-8612-30CC-5C43E1E7AEC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460194A-84DE-5F5C-FE3F-8CAC88AD325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AA9A580B-A1BA-782B-559D-854BD57EBF82}"/>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986F7097-5F42-6D9F-365C-11D59022B3A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8BEA7A6E-41EF-C3D7-BDF5-2E7EF35F230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3B41712-C34F-9677-037F-E785AFD49AA6}"/>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1530925A-D604-C1EF-03AD-42AA517C40D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7EE39B8D-09A8-FEE4-D6DA-2383E8BD84DF}"/>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CB1739B3-7B52-739C-FE68-80A885275B4B}"/>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0" name="Espace réservé du contenu 68">
            <a:extLst>
              <a:ext uri="{FF2B5EF4-FFF2-40B4-BE49-F238E27FC236}">
                <a16:creationId xmlns:a16="http://schemas.microsoft.com/office/drawing/2014/main" id="{0BD1010A-51C0-32DA-AB4A-AF3E4FE44BDB}"/>
              </a:ext>
            </a:extLst>
          </p:cNvPr>
          <p:cNvSpPr>
            <a:spLocks noGrp="1"/>
          </p:cNvSpPr>
          <p:nvPr>
            <p:ph idx="1"/>
          </p:nvPr>
        </p:nvSpPr>
        <p:spPr>
          <a:xfrm>
            <a:off x="468000" y="1658112"/>
            <a:ext cx="3438982" cy="241712"/>
          </a:xfrm>
        </p:spPr>
        <p:txBody>
          <a:bodyPr/>
          <a:lstStyle/>
          <a:p>
            <a:pPr algn="ctr"/>
            <a:r>
              <a:rPr lang="fr-FR" sz="1400" b="1" dirty="0"/>
              <a:t>LMNA</a:t>
            </a:r>
            <a:endParaRPr lang="fr-FR" b="1" dirty="0"/>
          </a:p>
        </p:txBody>
      </p:sp>
      <p:grpSp>
        <p:nvGrpSpPr>
          <p:cNvPr id="23" name="Groupe 22">
            <a:extLst>
              <a:ext uri="{FF2B5EF4-FFF2-40B4-BE49-F238E27FC236}">
                <a16:creationId xmlns:a16="http://schemas.microsoft.com/office/drawing/2014/main" id="{D7A0CD13-1699-A715-ECE4-709E35A4D878}"/>
              </a:ext>
            </a:extLst>
          </p:cNvPr>
          <p:cNvGrpSpPr/>
          <p:nvPr/>
        </p:nvGrpSpPr>
        <p:grpSpPr>
          <a:xfrm>
            <a:off x="468000" y="1988004"/>
            <a:ext cx="3438982" cy="4188959"/>
            <a:chOff x="468000" y="1879331"/>
            <a:chExt cx="3438982" cy="4188959"/>
          </a:xfrm>
        </p:grpSpPr>
        <p:pic>
          <p:nvPicPr>
            <p:cNvPr id="7" name="Picture 2" descr="undefined">
              <a:extLst>
                <a:ext uri="{FF2B5EF4-FFF2-40B4-BE49-F238E27FC236}">
                  <a16:creationId xmlns:a16="http://schemas.microsoft.com/office/drawing/2014/main" id="{886EEA20-02F0-F75B-73C4-925BC899340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904" b="-4051"/>
            <a:stretch/>
          </p:blipFill>
          <p:spPr bwMode="auto">
            <a:xfrm>
              <a:off x="468000" y="1998121"/>
              <a:ext cx="3438982" cy="4070169"/>
            </a:xfrm>
            <a:prstGeom prst="rect">
              <a:avLst/>
            </a:prstGeom>
            <a:solidFill>
              <a:srgbClr val="E7E7E7"/>
            </a:solidFill>
          </p:spPr>
        </p:pic>
        <p:sp>
          <p:nvSpPr>
            <p:cNvPr id="22" name="Rectangle 21">
              <a:extLst>
                <a:ext uri="{FF2B5EF4-FFF2-40B4-BE49-F238E27FC236}">
                  <a16:creationId xmlns:a16="http://schemas.microsoft.com/office/drawing/2014/main" id="{1F8D6D35-D800-DACF-7D6E-C15E5A1082D4}"/>
                </a:ext>
              </a:extLst>
            </p:cNvPr>
            <p:cNvSpPr/>
            <p:nvPr/>
          </p:nvSpPr>
          <p:spPr>
            <a:xfrm>
              <a:off x="468000" y="1879331"/>
              <a:ext cx="3438000" cy="360502"/>
            </a:xfrm>
            <a:prstGeom prst="rect">
              <a:avLst/>
            </a:prstGeom>
            <a:solidFill>
              <a:srgbClr val="E7E7E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3" name="G.Cartron - CC5 - Slide 3">
            <a:hlinkClick r:id="" action="ppaction://media"/>
            <a:extLst>
              <a:ext uri="{FF2B5EF4-FFF2-40B4-BE49-F238E27FC236}">
                <a16:creationId xmlns:a16="http://schemas.microsoft.com/office/drawing/2014/main" id="{E85C6D57-19EA-E745-CFDA-525B2E6048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0601696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B59B5-EC33-6213-B2D4-1DEA9236D4F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1E7238B-2C8D-C127-CC43-7C08321F02D1}"/>
              </a:ext>
            </a:extLst>
          </p:cNvPr>
          <p:cNvSpPr>
            <a:spLocks noGrp="1"/>
          </p:cNvSpPr>
          <p:nvPr>
            <p:ph type="title"/>
          </p:nvPr>
        </p:nvSpPr>
        <p:spPr/>
        <p:txBody>
          <a:bodyPr/>
          <a:lstStyle/>
          <a:p>
            <a:r>
              <a:rPr lang="fr-FR" dirty="0"/>
              <a:t>D</a:t>
            </a:r>
            <a:r>
              <a:rPr lang="fr-FR" sz="2400" dirty="0"/>
              <a:t>ystrophie musculaire d'Emery-</a:t>
            </a:r>
            <a:r>
              <a:rPr lang="fr-FR" sz="2400" dirty="0" err="1"/>
              <a:t>Dreifuss</a:t>
            </a:r>
            <a:endParaRPr lang="fr-FR" dirty="0"/>
          </a:p>
        </p:txBody>
      </p:sp>
      <p:sp>
        <p:nvSpPr>
          <p:cNvPr id="6" name="Espace réservé pour une image  5">
            <a:extLst>
              <a:ext uri="{FF2B5EF4-FFF2-40B4-BE49-F238E27FC236}">
                <a16:creationId xmlns:a16="http://schemas.microsoft.com/office/drawing/2014/main" id="{17AE30E3-4507-82D4-3A52-752482621635}"/>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52A66EA5-2208-AD45-F034-6EFA60ED91AB}"/>
              </a:ext>
            </a:extLst>
          </p:cNvPr>
          <p:cNvSpPr>
            <a:spLocks noGrp="1"/>
          </p:cNvSpPr>
          <p:nvPr>
            <p:ph idx="14"/>
          </p:nvPr>
        </p:nvSpPr>
        <p:spPr>
          <a:xfrm>
            <a:off x="467999" y="1658112"/>
            <a:ext cx="5793315" cy="4518851"/>
          </a:xfrm>
        </p:spPr>
        <p:txBody>
          <a:bodyPr>
            <a:noAutofit/>
          </a:bodyPr>
          <a:lstStyle/>
          <a:p>
            <a:pPr marL="14287">
              <a:lnSpc>
                <a:spcPct val="110000"/>
              </a:lnSpc>
              <a:spcBef>
                <a:spcPts val="1200"/>
              </a:spcBef>
              <a:buClr>
                <a:schemeClr val="accent2"/>
              </a:buClr>
              <a:defRPr/>
            </a:pPr>
            <a:r>
              <a:rPr lang="fr-FR" sz="1400" b="1" dirty="0">
                <a:solidFill>
                  <a:schemeClr val="accent1"/>
                </a:solidFill>
              </a:rPr>
              <a:t>Conseil génétique</a:t>
            </a:r>
          </a:p>
          <a:p>
            <a:pPr marL="14287" algn="just">
              <a:lnSpc>
                <a:spcPct val="110000"/>
              </a:lnSpc>
              <a:spcBef>
                <a:spcPts val="300"/>
              </a:spcBef>
              <a:buClr>
                <a:schemeClr val="accent2"/>
              </a:buClr>
              <a:defRPr/>
            </a:pPr>
            <a:r>
              <a:rPr lang="fr-FR" sz="1200" dirty="0">
                <a:solidFill>
                  <a:srgbClr val="202122"/>
                </a:solidFill>
              </a:rPr>
              <a:t>Plusieurs modes de transmission ont été rapportés : le mode lié à l'X et autosomique dominant ou récessif. Le conseil génétique dépend du mode de transmission et du fait que la mutation ait été identifiée ou non. </a:t>
            </a:r>
          </a:p>
          <a:p>
            <a:pPr marL="14287">
              <a:lnSpc>
                <a:spcPct val="110000"/>
              </a:lnSpc>
              <a:spcBef>
                <a:spcPts val="1200"/>
              </a:spcBef>
              <a:buClr>
                <a:schemeClr val="accent2"/>
              </a:buClr>
              <a:defRPr/>
            </a:pPr>
            <a:r>
              <a:rPr lang="fr-FR" sz="1400" b="1" dirty="0">
                <a:solidFill>
                  <a:schemeClr val="accent1"/>
                </a:solidFill>
              </a:rPr>
              <a:t>Prise en charge et traitement </a:t>
            </a:r>
          </a:p>
          <a:p>
            <a:pPr marL="14287" algn="just">
              <a:lnSpc>
                <a:spcPct val="110000"/>
              </a:lnSpc>
              <a:spcBef>
                <a:spcPts val="300"/>
              </a:spcBef>
              <a:buClr>
                <a:schemeClr val="accent2"/>
              </a:buClr>
              <a:defRPr/>
            </a:pPr>
            <a:r>
              <a:rPr lang="fr-FR" sz="1200" dirty="0">
                <a:solidFill>
                  <a:srgbClr val="202122"/>
                </a:solidFill>
              </a:rPr>
              <a:t>La prise en charge doit inclure des mesures orthopédiques (appareillage orthopédique, chirurgie des contractures du tendon d'Achille et de la scoliose). La maladie cardiaque est traitée par des antiarythmiques, y compris des bêta­bloquants, des diurétiques, des inhibiteurs de l'ECA, par des dispositifs cardiaques (stimulateur cardiaque, défibrillateur cardiaque implantable) si nécessaire, une transplantation cardiaque en cas d'insuffisance cardiaque terminale, et par la prise en charge des complications respiratoires (ventilation intermittente par voie nasale, trachéotomie). </a:t>
            </a:r>
          </a:p>
          <a:p>
            <a:pPr marL="14287">
              <a:lnSpc>
                <a:spcPct val="110000"/>
              </a:lnSpc>
              <a:spcBef>
                <a:spcPts val="1200"/>
              </a:spcBef>
              <a:buClr>
                <a:schemeClr val="accent2"/>
              </a:buClr>
              <a:defRPr/>
            </a:pPr>
            <a:r>
              <a:rPr lang="fr-FR" sz="1400" b="1" dirty="0">
                <a:solidFill>
                  <a:schemeClr val="accent1"/>
                </a:solidFill>
              </a:rPr>
              <a:t>Pronostic </a:t>
            </a:r>
          </a:p>
          <a:p>
            <a:pPr marL="14287" algn="just">
              <a:lnSpc>
                <a:spcPct val="110000"/>
              </a:lnSpc>
              <a:spcBef>
                <a:spcPts val="300"/>
              </a:spcBef>
              <a:buClr>
                <a:schemeClr val="accent2"/>
              </a:buClr>
              <a:defRPr/>
            </a:pPr>
            <a:r>
              <a:rPr lang="fr-FR" sz="1200" dirty="0">
                <a:solidFill>
                  <a:srgbClr val="202122"/>
                </a:solidFill>
              </a:rPr>
              <a:t>Le pronostic dépend de la sévérité de la faiblesse musculaire, des contractures articulaires et de l'atteinte cardiaque et respiratoire. Les patients atteints de formes graves de la maladie peuvent être dans l'incapacité de marcher ou avoir besoin d'une ventilation intermittente par voie nasale.  </a:t>
            </a:r>
          </a:p>
        </p:txBody>
      </p:sp>
      <p:sp>
        <p:nvSpPr>
          <p:cNvPr id="12" name="Titre 1">
            <a:extLst>
              <a:ext uri="{FF2B5EF4-FFF2-40B4-BE49-F238E27FC236}">
                <a16:creationId xmlns:a16="http://schemas.microsoft.com/office/drawing/2014/main" id="{E6B54B04-1760-8D9C-E441-1F3036181F2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25" name="Groupe 24">
            <a:extLst>
              <a:ext uri="{FF2B5EF4-FFF2-40B4-BE49-F238E27FC236}">
                <a16:creationId xmlns:a16="http://schemas.microsoft.com/office/drawing/2014/main" id="{E1035EE0-F469-9E3C-BBB5-A3EB58681A74}"/>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1C84A628-C239-E081-5031-2992167F63A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B1272CB-3298-D80A-DCE0-3C60B51A4BC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EA65A0FF-4481-552B-CCAE-CFBC73193A4C}"/>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566E6AC1-FB26-44BB-CB9D-493F819D2C8B}"/>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2FC7A2CB-82D1-D1B7-CEE5-B91C92527EB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610D7B1C-D890-2299-9AAD-F847F46D3022}"/>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56AD84A7-016D-A41D-AB74-BD83C4F2B54E}"/>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973FE766-A856-C6CC-511E-999B5C1AFD5B}"/>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F766767B-9F3B-5190-B121-5CD2919C97A8}"/>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19" name="Picture 2" descr="Cardiac Involvement in Emery-Dreifuss Muscular Dystrophy and Related  Management Strategies. | Semantic Scholar">
            <a:extLst>
              <a:ext uri="{FF2B5EF4-FFF2-40B4-BE49-F238E27FC236}">
                <a16:creationId xmlns:a16="http://schemas.microsoft.com/office/drawing/2014/main" id="{21F0DE32-CE64-0601-1936-0BA1167EAA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7185" y="2051493"/>
            <a:ext cx="4694025" cy="3419593"/>
          </a:xfrm>
          <a:prstGeom prst="rect">
            <a:avLst/>
          </a:prstGeom>
          <a:noFill/>
          <a:extLst>
            <a:ext uri="{909E8E84-426E-40DD-AFC4-6F175D3DCCD1}">
              <a14:hiddenFill xmlns:a14="http://schemas.microsoft.com/office/drawing/2010/main">
                <a:solidFill>
                  <a:srgbClr val="FFFFFF"/>
                </a:solidFill>
              </a14:hiddenFill>
            </a:ext>
          </a:extLst>
        </p:spPr>
      </p:pic>
      <p:sp>
        <p:nvSpPr>
          <p:cNvPr id="21" name="ZoneTexte 20">
            <a:extLst>
              <a:ext uri="{FF2B5EF4-FFF2-40B4-BE49-F238E27FC236}">
                <a16:creationId xmlns:a16="http://schemas.microsoft.com/office/drawing/2014/main" id="{2A5CC8F1-6B94-E203-4AB7-7A54549E4AB6}"/>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enzyme de conversion de l'angiotensine</a:t>
            </a:r>
          </a:p>
        </p:txBody>
      </p:sp>
      <p:pic>
        <p:nvPicPr>
          <p:cNvPr id="3" name="G.Cartron - CC5 - Slide 4">
            <a:hlinkClick r:id="" action="ppaction://media"/>
            <a:extLst>
              <a:ext uri="{FF2B5EF4-FFF2-40B4-BE49-F238E27FC236}">
                <a16:creationId xmlns:a16="http://schemas.microsoft.com/office/drawing/2014/main" id="{7FE544C8-4130-E562-58BB-25C0E41FF80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87842984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25E3A-73E5-03E6-7A9F-2A9A3CC692D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33C1887-7E3A-B39E-14EC-9254E37A9DEB}"/>
              </a:ext>
            </a:extLst>
          </p:cNvPr>
          <p:cNvSpPr>
            <a:spLocks noGrp="1"/>
          </p:cNvSpPr>
          <p:nvPr>
            <p:ph type="title"/>
          </p:nvPr>
        </p:nvSpPr>
        <p:spPr/>
        <p:txBody>
          <a:bodyPr/>
          <a:lstStyle/>
          <a:p>
            <a:r>
              <a:rPr lang="fr-FR" dirty="0"/>
              <a:t>Antécédents et histoire de la maladie</a:t>
            </a:r>
          </a:p>
        </p:txBody>
      </p:sp>
      <p:sp>
        <p:nvSpPr>
          <p:cNvPr id="7" name="Espace réservé pour une image  6">
            <a:extLst>
              <a:ext uri="{FF2B5EF4-FFF2-40B4-BE49-F238E27FC236}">
                <a16:creationId xmlns:a16="http://schemas.microsoft.com/office/drawing/2014/main" id="{5889FE2E-0A9D-6B73-90EC-397E7670E734}"/>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A24CBF68-9A3C-79CB-CFAE-0ECA2A590D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1" name="Groupe 30">
            <a:extLst>
              <a:ext uri="{FF2B5EF4-FFF2-40B4-BE49-F238E27FC236}">
                <a16:creationId xmlns:a16="http://schemas.microsoft.com/office/drawing/2014/main" id="{BBC912B9-F47E-6186-F143-EF09509C91B0}"/>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D0AE37E5-A0B4-B9FD-25A4-BE3D62DDD01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ED95413-F53E-9B83-9ADB-0D758B7609F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6913AB7B-A59D-ED7C-DBDE-7637A6AAE147}"/>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D3B9E17E-A894-5184-07D1-CD149850241D}"/>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ACD7498A-F03E-346A-90A5-52093564E9C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C79293A4-7C7B-ED35-32D2-B71CF9851008}"/>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20995AB0-5028-CB55-87AA-AD5BC4A33916}"/>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066E102C-38D6-DF41-1F84-06024429B979}"/>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E9D94DD1-B1AA-A50B-DA8A-5CB30C97A47F}"/>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2" name="Image 21">
            <a:extLst>
              <a:ext uri="{FF2B5EF4-FFF2-40B4-BE49-F238E27FC236}">
                <a16:creationId xmlns:a16="http://schemas.microsoft.com/office/drawing/2014/main" id="{40207202-A543-11EA-2704-A349AA89E03E}"/>
              </a:ext>
            </a:extLst>
          </p:cNvPr>
          <p:cNvPicPr>
            <a:picLocks noChangeAspect="1"/>
          </p:cNvPicPr>
          <p:nvPr/>
        </p:nvPicPr>
        <p:blipFill>
          <a:blip r:embed="rId5"/>
          <a:srcRect l="36229" r="29533"/>
          <a:stretch/>
        </p:blipFill>
        <p:spPr>
          <a:xfrm>
            <a:off x="467999" y="1832728"/>
            <a:ext cx="2693774" cy="3535050"/>
          </a:xfrm>
          <a:prstGeom prst="rect">
            <a:avLst/>
          </a:prstGeom>
        </p:spPr>
      </p:pic>
      <p:grpSp>
        <p:nvGrpSpPr>
          <p:cNvPr id="29" name="Groupe 28">
            <a:extLst>
              <a:ext uri="{FF2B5EF4-FFF2-40B4-BE49-F238E27FC236}">
                <a16:creationId xmlns:a16="http://schemas.microsoft.com/office/drawing/2014/main" id="{A1EE8CDF-7513-E0C7-B5C5-3C4B538C6D8D}"/>
              </a:ext>
            </a:extLst>
          </p:cNvPr>
          <p:cNvGrpSpPr/>
          <p:nvPr/>
        </p:nvGrpSpPr>
        <p:grpSpPr>
          <a:xfrm>
            <a:off x="3453899" y="1781520"/>
            <a:ext cx="8322245" cy="3629800"/>
            <a:chOff x="3453899" y="1956993"/>
            <a:chExt cx="8322245" cy="3629800"/>
          </a:xfrm>
        </p:grpSpPr>
        <p:pic>
          <p:nvPicPr>
            <p:cNvPr id="20" name="Image 19">
              <a:extLst>
                <a:ext uri="{FF2B5EF4-FFF2-40B4-BE49-F238E27FC236}">
                  <a16:creationId xmlns:a16="http://schemas.microsoft.com/office/drawing/2014/main" id="{2841AB24-8AD5-43A5-11FC-C7275F748172}"/>
                </a:ext>
              </a:extLst>
            </p:cNvPr>
            <p:cNvPicPr>
              <a:picLocks noChangeAspect="1"/>
            </p:cNvPicPr>
            <p:nvPr/>
          </p:nvPicPr>
          <p:blipFill>
            <a:blip r:embed="rId6"/>
            <a:srcRect l="1704" t="9908" r="2026" b="5918"/>
            <a:stretch/>
          </p:blipFill>
          <p:spPr>
            <a:xfrm>
              <a:off x="3453899" y="1956993"/>
              <a:ext cx="8322245" cy="3629800"/>
            </a:xfrm>
            <a:prstGeom prst="rect">
              <a:avLst/>
            </a:prstGeom>
          </p:spPr>
        </p:pic>
        <p:sp>
          <p:nvSpPr>
            <p:cNvPr id="23" name="Rectangle 22">
              <a:extLst>
                <a:ext uri="{FF2B5EF4-FFF2-40B4-BE49-F238E27FC236}">
                  <a16:creationId xmlns:a16="http://schemas.microsoft.com/office/drawing/2014/main" id="{E62DF443-3339-E4C3-D2B3-A1F0E31F3F76}"/>
                </a:ext>
              </a:extLst>
            </p:cNvPr>
            <p:cNvSpPr/>
            <p:nvPr/>
          </p:nvSpPr>
          <p:spPr>
            <a:xfrm>
              <a:off x="6495718" y="2254064"/>
              <a:ext cx="4607013" cy="3000996"/>
            </a:xfrm>
            <a:prstGeom prst="rect">
              <a:avLst/>
            </a:prstGeom>
            <a:solidFill>
              <a:srgbClr val="FEFF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ZoneTexte 23">
            <a:extLst>
              <a:ext uri="{FF2B5EF4-FFF2-40B4-BE49-F238E27FC236}">
                <a16:creationId xmlns:a16="http://schemas.microsoft.com/office/drawing/2014/main" id="{AD80491B-51AB-45AC-A789-2586F5402681}"/>
              </a:ext>
            </a:extLst>
          </p:cNvPr>
          <p:cNvSpPr txBox="1"/>
          <p:nvPr/>
        </p:nvSpPr>
        <p:spPr>
          <a:xfrm>
            <a:off x="467999" y="1471611"/>
            <a:ext cx="2693774"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TEP-CT : SUV max : 10.8</a:t>
            </a:r>
          </a:p>
        </p:txBody>
      </p:sp>
      <p:sp>
        <p:nvSpPr>
          <p:cNvPr id="25" name="ZoneTexte 24">
            <a:extLst>
              <a:ext uri="{FF2B5EF4-FFF2-40B4-BE49-F238E27FC236}">
                <a16:creationId xmlns:a16="http://schemas.microsoft.com/office/drawing/2014/main" id="{9AEBF7AC-A948-2D16-9E32-A7938F4B8A0B}"/>
              </a:ext>
            </a:extLst>
          </p:cNvPr>
          <p:cNvSpPr txBox="1"/>
          <p:nvPr/>
        </p:nvSpPr>
        <p:spPr>
          <a:xfrm>
            <a:off x="7002290" y="1471611"/>
            <a:ext cx="1112108"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ADN-EBV</a:t>
            </a:r>
          </a:p>
        </p:txBody>
      </p:sp>
      <p:sp>
        <p:nvSpPr>
          <p:cNvPr id="28" name="Rounded Rectangle 52">
            <a:extLst>
              <a:ext uri="{FF2B5EF4-FFF2-40B4-BE49-F238E27FC236}">
                <a16:creationId xmlns:a16="http://schemas.microsoft.com/office/drawing/2014/main" id="{4A189412-DA95-62DD-3530-C59519A6082F}"/>
              </a:ext>
            </a:extLst>
          </p:cNvPr>
          <p:cNvSpPr/>
          <p:nvPr/>
        </p:nvSpPr>
        <p:spPr>
          <a:xfrm>
            <a:off x="3481715" y="5790316"/>
            <a:ext cx="522857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 cardio-vasculaire : FEVG à 77 %</a:t>
            </a:r>
          </a:p>
        </p:txBody>
      </p:sp>
      <p:sp>
        <p:nvSpPr>
          <p:cNvPr id="3" name="ZoneTexte 2">
            <a:extLst>
              <a:ext uri="{FF2B5EF4-FFF2-40B4-BE49-F238E27FC236}">
                <a16:creationId xmlns:a16="http://schemas.microsoft.com/office/drawing/2014/main" id="{5D7306C3-1957-2888-353E-314CF5A668F1}"/>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fraction d'éjection du ventricule gauche </a:t>
            </a:r>
          </a:p>
        </p:txBody>
      </p:sp>
      <p:sp>
        <p:nvSpPr>
          <p:cNvPr id="4" name="ZoneTexte 3">
            <a:extLst>
              <a:ext uri="{FF2B5EF4-FFF2-40B4-BE49-F238E27FC236}">
                <a16:creationId xmlns:a16="http://schemas.microsoft.com/office/drawing/2014/main" id="{01B52D09-0BE2-7B83-D259-F0C3BAB913F2}"/>
              </a:ext>
            </a:extLst>
          </p:cNvPr>
          <p:cNvSpPr txBox="1"/>
          <p:nvPr/>
        </p:nvSpPr>
        <p:spPr>
          <a:xfrm>
            <a:off x="344024" y="5544192"/>
            <a:ext cx="2693774" cy="49244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Adénopathie cervicale gauche unique</a:t>
            </a:r>
          </a:p>
        </p:txBody>
      </p:sp>
      <p:pic>
        <p:nvPicPr>
          <p:cNvPr id="5" name="G.Cartron - CC5 - Slide 5">
            <a:hlinkClick r:id="" action="ppaction://media"/>
            <a:extLst>
              <a:ext uri="{FF2B5EF4-FFF2-40B4-BE49-F238E27FC236}">
                <a16:creationId xmlns:a16="http://schemas.microsoft.com/office/drawing/2014/main" id="{9A968FF8-D911-C851-A217-1BDED9F341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4812"/>
            <a:ext cx="468000" cy="468000"/>
          </a:xfrm>
          <a:prstGeom prst="rect">
            <a:avLst/>
          </a:prstGeom>
        </p:spPr>
      </p:pic>
    </p:spTree>
    <p:extLst>
      <p:ext uri="{BB962C8B-B14F-4D97-AF65-F5344CB8AC3E}">
        <p14:creationId xmlns:p14="http://schemas.microsoft.com/office/powerpoint/2010/main" val="316690166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6BB87-B2F3-D08B-2E7C-4B66AA380CE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806A48F-3450-CEC1-8859-11ADAB163F83}"/>
              </a:ext>
            </a:extLst>
          </p:cNvPr>
          <p:cNvSpPr>
            <a:spLocks noGrp="1"/>
          </p:cNvSpPr>
          <p:nvPr>
            <p:ph type="title"/>
          </p:nvPr>
        </p:nvSpPr>
        <p:spPr/>
        <p:txBody>
          <a:bodyPr/>
          <a:lstStyle/>
          <a:p>
            <a:r>
              <a:rPr lang="fr-FR" dirty="0"/>
              <a:t>Résultat de la biopsie</a:t>
            </a:r>
          </a:p>
        </p:txBody>
      </p:sp>
      <p:sp>
        <p:nvSpPr>
          <p:cNvPr id="35" name="Espace réservé pour une image  34">
            <a:extLst>
              <a:ext uri="{FF2B5EF4-FFF2-40B4-BE49-F238E27FC236}">
                <a16:creationId xmlns:a16="http://schemas.microsoft.com/office/drawing/2014/main" id="{115A06AD-5D94-65D8-A8BA-85699FA9DB9B}"/>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560DC742-0E27-53BA-BCB5-1D214EF4232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2" name="Groupe 31">
            <a:extLst>
              <a:ext uri="{FF2B5EF4-FFF2-40B4-BE49-F238E27FC236}">
                <a16:creationId xmlns:a16="http://schemas.microsoft.com/office/drawing/2014/main" id="{9DF0E14D-7A42-FB0D-E7C6-0812CB52EF43}"/>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BD17BF53-C228-9D81-4C4B-A575A8AA087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1CB7174-BEFC-588A-AEE2-D48C500086A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37E2C21-A535-4F1E-14B3-D75E8997CAF9}"/>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A7D6C6C7-3F78-B00B-AFF9-164B3F74A42E}"/>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8E9E5CF5-F489-1E89-91D6-5D91C8167AB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C9B2FE5C-B651-C8E8-1020-75668A590B5B}"/>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D139880F-FC9A-75B8-8DC3-7ED54CDB463E}"/>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A7468B60-EE60-AF83-298A-68AD26B78D04}"/>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CB36405F-6FA5-4350-E192-FDF4547220A4}"/>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38" name="Image 37">
            <a:extLst>
              <a:ext uri="{FF2B5EF4-FFF2-40B4-BE49-F238E27FC236}">
                <a16:creationId xmlns:a16="http://schemas.microsoft.com/office/drawing/2014/main" id="{FA9477B0-BFA2-AFA1-962B-2FB0FF2BA771}"/>
              </a:ext>
            </a:extLst>
          </p:cNvPr>
          <p:cNvPicPr>
            <a:picLocks noChangeAspect="1"/>
          </p:cNvPicPr>
          <p:nvPr/>
        </p:nvPicPr>
        <p:blipFill>
          <a:blip r:embed="rId5"/>
          <a:stretch>
            <a:fillRect/>
          </a:stretch>
        </p:blipFill>
        <p:spPr>
          <a:xfrm>
            <a:off x="6345900" y="3658487"/>
            <a:ext cx="5372100" cy="1841500"/>
          </a:xfrm>
          <a:prstGeom prst="rect">
            <a:avLst/>
          </a:prstGeom>
        </p:spPr>
      </p:pic>
      <p:pic>
        <p:nvPicPr>
          <p:cNvPr id="41" name="Image 40">
            <a:extLst>
              <a:ext uri="{FF2B5EF4-FFF2-40B4-BE49-F238E27FC236}">
                <a16:creationId xmlns:a16="http://schemas.microsoft.com/office/drawing/2014/main" id="{B37AE1E1-BC55-1EDA-6C23-183889632FF5}"/>
              </a:ext>
            </a:extLst>
          </p:cNvPr>
          <p:cNvPicPr>
            <a:picLocks noChangeAspect="1"/>
          </p:cNvPicPr>
          <p:nvPr/>
        </p:nvPicPr>
        <p:blipFill>
          <a:blip r:embed="rId6"/>
          <a:stretch>
            <a:fillRect/>
          </a:stretch>
        </p:blipFill>
        <p:spPr>
          <a:xfrm>
            <a:off x="360564" y="1958211"/>
            <a:ext cx="5397500" cy="3657600"/>
          </a:xfrm>
          <a:prstGeom prst="rect">
            <a:avLst/>
          </a:prstGeom>
        </p:spPr>
      </p:pic>
      <p:sp>
        <p:nvSpPr>
          <p:cNvPr id="3" name="ZoneTexte 2">
            <a:extLst>
              <a:ext uri="{FF2B5EF4-FFF2-40B4-BE49-F238E27FC236}">
                <a16:creationId xmlns:a16="http://schemas.microsoft.com/office/drawing/2014/main" id="{1FA4477D-3F4F-D0F7-ADC8-8CA71E001B91}"/>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4" name="G.Cartron - CC5 - Slide 6">
            <a:hlinkClick r:id="" action="ppaction://media"/>
            <a:extLst>
              <a:ext uri="{FF2B5EF4-FFF2-40B4-BE49-F238E27FC236}">
                <a16:creationId xmlns:a16="http://schemas.microsoft.com/office/drawing/2014/main" id="{2B4935C3-9795-2139-BB75-76FED46948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31725"/>
            <a:ext cx="468000" cy="468000"/>
          </a:xfrm>
          <a:prstGeom prst="rect">
            <a:avLst/>
          </a:prstGeom>
        </p:spPr>
      </p:pic>
    </p:spTree>
    <p:extLst>
      <p:ext uri="{BB962C8B-B14F-4D97-AF65-F5344CB8AC3E}">
        <p14:creationId xmlns:p14="http://schemas.microsoft.com/office/powerpoint/2010/main" val="10249876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C2D9A-C831-4F50-C338-5CB79E7078E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D61B4EBC-7C4B-9F4C-3FD9-CB3ADB76DE86}"/>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6BD4E59D-A038-BB68-DB87-5275278954C8}"/>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30A765DE-98A5-6617-52DB-A0AD79CC1EA6}"/>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6F67B2E-77E7-BC52-7D06-C61D79034F2D}"/>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22E07CE-4375-0C43-3081-1C7F23DC79C6}"/>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1CD9FB21-CBC7-E991-A585-404295BAA9E1}"/>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D0481E7C-E549-8AB6-02D3-B9E14E6197F8}"/>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4657678-3C3B-1698-A0A2-26E6CA7FACB9}"/>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ACAF314-6C54-AD60-D633-A0011F7DED8A}"/>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23FA713-6C37-0D07-F6DB-37EA7D992AA9}"/>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E07008D4-1383-BBA5-4170-5C07D59E3EE6}"/>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887BF08-938F-11A0-6398-8A0E262F908D}"/>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6082DF7-FACB-8FC5-B6DF-98216D19B3C4}"/>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A0B3B8AC-8DF7-63F4-2619-A057758D17A4}"/>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0C808AC1-C7FA-5FC1-46BE-0D4014D2D64F}"/>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ED96A209-C667-E4B1-EAB9-058FEDAE20A4}"/>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826276D-08C6-B0DA-AB53-9F18C12AD5EE}"/>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F3A8086F-04A0-D767-D0BB-4D937CC497A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41854E35-5516-1435-BF3A-FEBE08D6C8F6}"/>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Concernant le statut sérologique EBV du donneur (D)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du receveur (R), quelle est la situation la plus à risque de survenue d’un syndrome lymphoprolifératif post-transplantation?</a:t>
            </a:r>
          </a:p>
        </p:txBody>
      </p:sp>
      <p:sp>
        <p:nvSpPr>
          <p:cNvPr id="37" name="Titre 1">
            <a:extLst>
              <a:ext uri="{FF2B5EF4-FFF2-40B4-BE49-F238E27FC236}">
                <a16:creationId xmlns:a16="http://schemas.microsoft.com/office/drawing/2014/main" id="{E6ABB660-965A-414E-0678-D251CE979D2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42" name="Groupe 41">
            <a:extLst>
              <a:ext uri="{FF2B5EF4-FFF2-40B4-BE49-F238E27FC236}">
                <a16:creationId xmlns:a16="http://schemas.microsoft.com/office/drawing/2014/main" id="{BC876D69-AF44-9BBE-A4C9-405CD977274A}"/>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8CE26136-9DE8-B129-446B-8610E221B6D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BF17C0B0-1D14-02F1-3A70-4C98D47593F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0CD965D4-BAA3-0877-A7F5-F1AD2EC7EC6F}"/>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B720F12E-63FD-64F1-CFA5-E351B93049BC}"/>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437E63A9-75B0-6D3A-F7DE-FD91368EFE2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C8229F2-3874-5005-01E9-3755F1348964}"/>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D69D6A1A-0CE7-54CF-6280-1F5529D77433}"/>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E33ADE5A-F63E-9AF5-6E29-6FED375F7050}"/>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39D0E11-7F86-7B65-8130-09317C0707AB}"/>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7">
            <a:hlinkClick r:id="" action="ppaction://media"/>
            <a:extLst>
              <a:ext uri="{FF2B5EF4-FFF2-40B4-BE49-F238E27FC236}">
                <a16:creationId xmlns:a16="http://schemas.microsoft.com/office/drawing/2014/main" id="{D66FCC0C-C144-F4D4-7F42-966DD3D477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668963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3AD47-5D98-D5B8-73A5-DDAF835CEBB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37002AB4-53D3-29B4-7CD7-475B9183BE21}"/>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BCFC0736-34C7-1DA9-E2C1-5B916CA477A0}"/>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035A5F5F-202C-1A03-1D75-CFF501900D96}"/>
                </a:ext>
              </a:extLst>
            </p:cNvPr>
            <p:cNvSpPr/>
            <p:nvPr/>
          </p:nvSpPr>
          <p:spPr>
            <a:xfrm>
              <a:off x="468000" y="2920016"/>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DE73C17-FBB9-EFB7-9F37-7D34C27FF3C0}"/>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B9241BD-9FB0-1B23-50B2-FBB2910D8BDB}"/>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BBCF3B12-4D72-47AE-A9A1-D66442FC8899}"/>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FEB8918B-D037-AC18-C053-ECBF34DC566F}"/>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7019D7C-96F9-35F8-A45A-825A8D3CBF0F}"/>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C79B7AF-6536-6C5D-A36E-BC4DD301F5BC}"/>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6C70747-28B8-865F-1212-5B1E2F673F14}"/>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177D1CCC-4872-1698-448B-30E16ECB3B2B}"/>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43BFC784-0A28-B60D-8E05-7C220A996F34}"/>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B3C84805-F05A-2289-3561-6278CBE9FA71}"/>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333CF6D7-5010-B2EE-54F6-AAD0F3C13508}"/>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F8A9D245-9046-F826-E723-FAF1F369EAE4}"/>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90B39843-0022-D369-4701-2AF324DEC968}"/>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CAA15E32-86C3-4A63-425C-CEBB19AE8C20}"/>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EFE9A30-602C-E395-F101-3CEAAD195B8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7E44CB76-930E-49DD-7640-19AE0CE98C24}"/>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Concernant le statut sérologique EBV du donneur (D)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du receveur (R), quelle est la situation la plus à risque de survenue d’un syndrome lymphoprolifératif post-transplantation?</a:t>
            </a:r>
          </a:p>
        </p:txBody>
      </p:sp>
      <p:sp>
        <p:nvSpPr>
          <p:cNvPr id="37" name="Titre 1">
            <a:extLst>
              <a:ext uri="{FF2B5EF4-FFF2-40B4-BE49-F238E27FC236}">
                <a16:creationId xmlns:a16="http://schemas.microsoft.com/office/drawing/2014/main" id="{7CCC4608-7F8A-1D0E-319C-9F5A2AC1570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42" name="Groupe 41">
            <a:extLst>
              <a:ext uri="{FF2B5EF4-FFF2-40B4-BE49-F238E27FC236}">
                <a16:creationId xmlns:a16="http://schemas.microsoft.com/office/drawing/2014/main" id="{DA059CDF-CF05-7C92-2897-F13615FA647B}"/>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236D86A3-A272-7EBB-F029-7C677A75CAD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9247B3D7-AEB5-9D6D-BD19-0A140D5F086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D05A7DF7-C950-C81F-0C42-03B8F30DEF45}"/>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DE598219-2EE6-49A8-CACE-F73BE45EF8F0}"/>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E5B2594E-1852-CA5C-72B8-B1F6B806A5C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B2CA13F3-B762-8063-E460-F2828C1C4B66}"/>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4F5C5940-BED8-C526-829A-A8C7A6247AAD}"/>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ACB6ECC2-3418-1165-B4B3-A6E9C64198DD}"/>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7747EB78-F53E-1495-2B3B-1DAD1206743D}"/>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8">
            <a:hlinkClick r:id="" action="ppaction://media"/>
            <a:extLst>
              <a:ext uri="{FF2B5EF4-FFF2-40B4-BE49-F238E27FC236}">
                <a16:creationId xmlns:a16="http://schemas.microsoft.com/office/drawing/2014/main" id="{6E9A56C9-5759-0A02-9CC6-69CFC4C4D2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336114176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28733-FBCC-CE4E-7AAC-1E32FD2F17F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4D16D47-1211-C26A-AE5B-7F9C55390CC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F3511E1A-D85E-5BD6-CA18-5A0955D09645}"/>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ECED8B19-0161-41BF-EDC5-B48A677D9FB8}"/>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D295947-DF03-AB0A-F9CA-837AB36A5DAC}"/>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CF9E54D-550F-A28E-9EA1-C408ABC211F9}"/>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18D67750-20CD-0CBB-C361-D4BFB8DD5A1C}"/>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F7BFEC0A-F4B7-AE54-8B82-665AA5796E63}"/>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1BFFC7FA-39F9-3903-BDF1-03EA4F450C7F}"/>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665C7D1-7E3B-93E3-D5D2-35079152B87F}"/>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C1E72D6E-AE5A-F3DA-3DDF-C3002AAD8F5E}"/>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A1BB4A14-38B1-856F-4D02-8621458F2E8E}"/>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4EAE9534-F261-46FC-3E1C-575FEFBC8093}"/>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D5BFA529-DA09-F86D-69FC-1346E83397D4}"/>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814CBA42-AD3B-E761-EE0E-45FC297BB857}"/>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6FEC9766-286A-7B23-67EA-FD8C1489B286}"/>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5EE80E1F-C453-564F-F312-D6949F643CDC}"/>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0FD8AA5-ECA8-1577-C067-DDF1CEF9D427}"/>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846A059B-BF82-2A1F-28B5-BBD44B455F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4E962DD8-0425-6F1D-24BF-3E12C2F9099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87D740F9-FE0E-567C-C534-98C9A50D7C64}"/>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a:t>
            </a:r>
          </a:p>
        </p:txBody>
      </p:sp>
      <p:grpSp>
        <p:nvGrpSpPr>
          <p:cNvPr id="14" name="Groupe 13">
            <a:extLst>
              <a:ext uri="{FF2B5EF4-FFF2-40B4-BE49-F238E27FC236}">
                <a16:creationId xmlns:a16="http://schemas.microsoft.com/office/drawing/2014/main" id="{368A9E75-5315-F956-4E02-F889C7DC256B}"/>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21FF79CC-60FA-1693-DD5B-EF96E11A47A6}"/>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CD1E172A-FD3D-F0A6-567E-F5F782A2F6A7}"/>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F9270AB2-2D5E-E096-7341-AA94757F0606}"/>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760D3B9E-E51B-928A-00D0-1527F3ED4FEB}"/>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2FC7CBF8-5891-96F2-32A3-093AD69BFE7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0EAD2408-0B3C-BF99-CDB9-B53305210F3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93A09647-226A-D15D-7FB7-E071783AB2C8}"/>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11D0B5AF-805B-A5D6-D099-85692ADA467A}"/>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9884DA27-6FF6-B8D2-F032-98881A01257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EC599B3A-5FD6-D7DB-BC9B-57B6468E76A4}"/>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6BFA02B3-E2D3-9BE2-27FF-59DAD27788FF}"/>
                </a:ext>
              </a:extLst>
            </p:cNvPr>
            <p:cNvSpPr/>
            <p:nvPr/>
          </p:nvSpPr>
          <p:spPr>
            <a:xfrm>
              <a:off x="40775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AC0B3093-2EA9-ADE6-9372-6158F963905C}"/>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156AA0CA-0159-7098-73CA-2F114677D91D}"/>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 name="ZoneTexte 1">
            <a:extLst>
              <a:ext uri="{FF2B5EF4-FFF2-40B4-BE49-F238E27FC236}">
                <a16:creationId xmlns:a16="http://schemas.microsoft.com/office/drawing/2014/main" id="{E16AF59D-C762-2A63-1CEE-86783864974B}"/>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34" name="G.Cartron - CC5 - Slide 9">
            <a:hlinkClick r:id="" action="ppaction://media"/>
            <a:extLst>
              <a:ext uri="{FF2B5EF4-FFF2-40B4-BE49-F238E27FC236}">
                <a16:creationId xmlns:a16="http://schemas.microsoft.com/office/drawing/2014/main" id="{3CAC2085-5D99-A874-FA44-A153642EF2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0633"/>
            <a:ext cx="468000" cy="468000"/>
          </a:xfrm>
          <a:prstGeom prst="rect">
            <a:avLst/>
          </a:prstGeom>
        </p:spPr>
      </p:pic>
    </p:spTree>
    <p:extLst>
      <p:ext uri="{BB962C8B-B14F-4D97-AF65-F5344CB8AC3E}">
        <p14:creationId xmlns:p14="http://schemas.microsoft.com/office/powerpoint/2010/main" val="318868447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4"/>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276C9-1688-128D-746F-9A70FC64C24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19BEEF0C-62A5-2D73-B9D2-5CFC1857F4D8}"/>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3B1E1F45-515C-52EA-09E0-DF0664B3A707}"/>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0CA5AEBC-067E-EBFC-CC2E-8DDAFE14127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22F10B7-1634-63A9-5CDA-1F02CCAA30A8}"/>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7CB8855-9FC8-334E-0EAC-B7AF6197A14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C50C2DFD-5081-6B36-A385-AA437861F5CD}"/>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66984C53-C9B4-7574-4B00-9FF23A3D3FAF}"/>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E79284F2-8C04-09E5-4954-D4AEDF65FB05}"/>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2E0E01-937E-328E-8EC1-5A858ABD043B}"/>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0138F56-92E7-CA27-18B4-2EAFD5F89723}"/>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1D56FC54-F7C2-8A9F-5526-A13DA98BC472}"/>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800E98D7-C270-F372-2064-3A6982FD89F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EF958A9-0754-FC0E-7C5A-1E5D8FB57CD6}"/>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406D53E0-96C0-A991-277D-800DFBCC1685}"/>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F65338EE-EE3D-E69C-73B9-0E21739375AA}"/>
                </a:ext>
              </a:extLst>
            </p:cNvPr>
            <p:cNvSpPr/>
            <p:nvPr/>
          </p:nvSpPr>
          <p:spPr>
            <a:xfrm>
              <a:off x="91313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1" i="0" u="none" strike="noStrike" kern="1200" cap="none" spc="-1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92B6FA53-EF1A-5DC3-06EB-ADBADE5650E4}"/>
                </a:ext>
              </a:extLst>
            </p:cNvPr>
            <p:cNvSpPr/>
            <p:nvPr/>
          </p:nvSpPr>
          <p:spPr>
            <a:xfrm>
              <a:off x="94066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8ACF87D-7596-BE8E-FA3E-951AA490C69B}"/>
                </a:ext>
              </a:extLst>
            </p:cNvPr>
            <p:cNvSpPr/>
            <p:nvPr/>
          </p:nvSpPr>
          <p:spPr>
            <a:xfrm rot="10800000">
              <a:off x="100490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0137630-29DE-9E58-14D1-D37EFBFEB1D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97523E9-96D3-615F-B21D-0D41B8F029B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ED688A9C-2275-2D05-5D65-2283838B8008}"/>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a:t>
            </a:r>
          </a:p>
        </p:txBody>
      </p:sp>
      <p:grpSp>
        <p:nvGrpSpPr>
          <p:cNvPr id="14" name="Groupe 13">
            <a:extLst>
              <a:ext uri="{FF2B5EF4-FFF2-40B4-BE49-F238E27FC236}">
                <a16:creationId xmlns:a16="http://schemas.microsoft.com/office/drawing/2014/main" id="{150DF35A-9D7D-5572-5FBF-3A7CAFB1CFF0}"/>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9FA8DA33-306B-F8FF-3FAC-A261A6891424}"/>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9DD09ADB-D7EC-5A65-7F91-462BC4BA610F}"/>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4C7AAA4-8FC5-3685-B839-629015AE0A3F}"/>
                </a:ext>
              </a:extLst>
            </p:cNvPr>
            <p:cNvSpPr/>
            <p:nvPr/>
          </p:nvSpPr>
          <p:spPr>
            <a:xfrm rot="10800000">
              <a:off x="79793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8ABC7911-7A48-A793-0448-4CACABE56703}"/>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4A3F5117-C61B-FF0B-2E1F-033C6437F32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404FFD45-9076-9CF0-0439-1A195C1AF52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E6717441-E77A-C893-7F3B-40E7F72F0552}"/>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5A3CFAF7-871D-0AED-B709-911EDE9D1384}"/>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F2D1F4F4-6B16-057B-B6F1-59E8A48A019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5D50DAAB-F2BC-C3F9-5AEF-82DEE5E1BC09}"/>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E2E4599A-D583-349F-5C75-B561AEF8F60D}"/>
                </a:ext>
              </a:extLst>
            </p:cNvPr>
            <p:cNvSpPr/>
            <p:nvPr/>
          </p:nvSpPr>
          <p:spPr>
            <a:xfrm>
              <a:off x="40775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10779768-D3B6-93F2-F735-F45A2535AF40}"/>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7D2A9BBA-0097-A36F-03D3-8C96604E6775}"/>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10">
            <a:hlinkClick r:id="" action="ppaction://media"/>
            <a:extLst>
              <a:ext uri="{FF2B5EF4-FFF2-40B4-BE49-F238E27FC236}">
                <a16:creationId xmlns:a16="http://schemas.microsoft.com/office/drawing/2014/main" id="{814A82F6-A7BE-6BAD-5FFF-1035A5C070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03712" y="831725"/>
            <a:ext cx="468000" cy="468000"/>
          </a:xfrm>
          <a:prstGeom prst="rect">
            <a:avLst/>
          </a:prstGeom>
        </p:spPr>
      </p:pic>
    </p:spTree>
    <p:extLst>
      <p:ext uri="{BB962C8B-B14F-4D97-AF65-F5344CB8AC3E}">
        <p14:creationId xmlns:p14="http://schemas.microsoft.com/office/powerpoint/2010/main" val="31984381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8DF52-C9AC-A0CA-A3B5-33D0952A298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F38CB04-F1B7-621B-D505-1299827A7CA8}"/>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A3CFE819-2B10-8879-6CDD-184FBACFD978}"/>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631B1102-8DC7-2650-CCBE-15F60278A2DB}"/>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Sa localisation ganglionnaire exclusive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358C971A-5F7B-9BCF-FDC8-840AE6AB08F5}"/>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1C8EDB7-DC49-205D-8461-71452A855613}"/>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F62549F1-DE89-B7E0-2C7F-B52440082255}"/>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DEFCA558-F34E-A330-65AE-A2AE23C6F6F4}"/>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L’absence d’expression de CD20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D5FFD314-146E-19FD-A592-CC0517DFAA61}"/>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2617FB68-A823-5AE6-518E-0C321508F058}"/>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BC85F920-46F7-DB23-6F83-AA93A7C05B6F}"/>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CF582401-AD2A-63AC-CF9B-652611DA552D}"/>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 CD30+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5C58AEF7-A082-4DAF-E606-8747EF90E51B}"/>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0110F63-0BF4-F50C-02C5-E03702443321}"/>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360C8CD0-9E6F-8B8D-9E79-F027E2388FCE}"/>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8715F2E4-4B51-C1B1-2C3E-E1FA85F2EBDE}"/>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d’EBER+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A9561EBA-D3A9-5478-9309-A7EA26DC3AB2}"/>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1277455-C21F-8E9B-0CC9-D6B6805668CF}"/>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701504BB-A27F-A11C-A1E5-760BFE2912F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68D2570C-6D6E-6AC0-BD81-7CCB1F9D1A00}"/>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arguments en faveur d’un syndrome lymphoprolifératif post transplantation de type Hodgkin classique vs Hodgkin like ?</a:t>
            </a:r>
          </a:p>
        </p:txBody>
      </p:sp>
      <p:sp>
        <p:nvSpPr>
          <p:cNvPr id="37" name="Titre 1">
            <a:extLst>
              <a:ext uri="{FF2B5EF4-FFF2-40B4-BE49-F238E27FC236}">
                <a16:creationId xmlns:a16="http://schemas.microsoft.com/office/drawing/2014/main" id="{8D8E371E-ADE9-B84C-90B5-4F733C8D5A3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8" name="Groupe 37">
            <a:extLst>
              <a:ext uri="{FF2B5EF4-FFF2-40B4-BE49-F238E27FC236}">
                <a16:creationId xmlns:a16="http://schemas.microsoft.com/office/drawing/2014/main" id="{775607CD-FBFA-506F-C363-54F87C3DE6BA}"/>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E3BE80FF-6E3F-22F2-D44F-B74104BBCFA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268E35E5-DA5E-FF76-E778-3A78F79DDD1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E56AA572-7BC3-2931-73E4-DDEECD794721}"/>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8D0FB25A-25C9-902F-4C38-A5F5C0131075}"/>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EA95DB23-A127-A0D0-35CD-AC9E366F0A7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10433EC9-3BAC-B150-6FE8-ED33FDF3DD85}"/>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73DEFB01-CD6F-6B60-8199-6357164117B9}"/>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473C4584-F27C-2246-6000-C124C405B5D4}"/>
                </a:ext>
              </a:extLst>
            </p:cNvPr>
            <p:cNvSpPr/>
            <p:nvPr/>
          </p:nvSpPr>
          <p:spPr>
            <a:xfrm>
              <a:off x="61163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85CB6262-AABF-40F2-42FE-389A1055D82C}"/>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11">
            <a:hlinkClick r:id="" action="ppaction://media"/>
            <a:extLst>
              <a:ext uri="{FF2B5EF4-FFF2-40B4-BE49-F238E27FC236}">
                <a16:creationId xmlns:a16="http://schemas.microsoft.com/office/drawing/2014/main" id="{3368466C-4159-DF4B-E8A7-CE814D0303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36307"/>
            <a:ext cx="468000" cy="468000"/>
          </a:xfrm>
          <a:prstGeom prst="rect">
            <a:avLst/>
          </a:prstGeom>
        </p:spPr>
      </p:pic>
    </p:spTree>
    <p:extLst>
      <p:ext uri="{BB962C8B-B14F-4D97-AF65-F5344CB8AC3E}">
        <p14:creationId xmlns:p14="http://schemas.microsoft.com/office/powerpoint/2010/main" val="337065490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01678E-2BDB-3B84-2960-59902C32E15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519BF43-F5A4-A4A2-630B-F63CFE0D7398}"/>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22B39DD2-71CA-53A2-AB5B-B8678F2368B3}"/>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0277672A-437A-2911-C91B-11279202370E}"/>
                </a:ext>
              </a:extLst>
            </p:cNvPr>
            <p:cNvSpPr/>
            <p:nvPr/>
          </p:nvSpPr>
          <p:spPr>
            <a:xfrm>
              <a:off x="468000" y="2920016"/>
              <a:ext cx="2593559" cy="2376000"/>
            </a:xfrm>
            <a:prstGeom prst="roundRect">
              <a:avLst>
                <a:gd name="adj" fmla="val 0"/>
              </a:avLst>
            </a:prstGeom>
            <a:solidFill>
              <a:schemeClr val="accent2"/>
            </a:solidFill>
            <a:ln>
              <a:solidFill>
                <a:schemeClr val="accent2"/>
              </a:solid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Sa localisation ganglionnaire exclusive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662F9984-136F-E7E8-49F8-C748D268058A}"/>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77A365D-B0B0-88CA-25DC-621A60F1D09C}"/>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AD5C3AB5-6083-D390-AE95-ECC1FE932D7E}"/>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C11970F1-6E6A-F8B1-E03C-ACBA3599802F}"/>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L’absence d’expression de CD20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2DBAA30B-D96B-DEF1-CAD4-C4E130EA3080}"/>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97C564B-AABE-C082-927D-B4D71456591C}"/>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E283DE24-C272-0AF7-6270-1453FC0229FF}"/>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A72C63EC-5571-2720-B010-631B3A61E208}"/>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 CD30+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5767B71-E238-D3E4-4DDD-D5E1A24AC65C}"/>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479CF58-EFBD-EB69-6ECA-1FC94FF1AA62}"/>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BDE7A506-E967-2A71-187E-6C21DC0DAD3E}"/>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5DE43FD7-D2DD-9B5F-4143-F91AF7171D0D}"/>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d’EBER+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B4FD25E1-1F01-DF13-4BAF-E8F654B525C7}"/>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9DD29603-8409-AFB1-21D0-02DCE6975871}"/>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8A69F0A2-1895-F9C3-9B22-D0B443D8249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1C35BCF-EA40-12BE-0B27-CD676E17C286}"/>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arguments en faveur d’un syndrome lymphoprolifératif post transplantation de type Hodgkin classique vs Hodgkin like ?</a:t>
            </a:r>
          </a:p>
        </p:txBody>
      </p:sp>
      <p:sp>
        <p:nvSpPr>
          <p:cNvPr id="37" name="Titre 1">
            <a:extLst>
              <a:ext uri="{FF2B5EF4-FFF2-40B4-BE49-F238E27FC236}">
                <a16:creationId xmlns:a16="http://schemas.microsoft.com/office/drawing/2014/main" id="{1ED6E77E-3423-FE1D-572E-44EDFD2836C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8" name="Groupe 37">
            <a:extLst>
              <a:ext uri="{FF2B5EF4-FFF2-40B4-BE49-F238E27FC236}">
                <a16:creationId xmlns:a16="http://schemas.microsoft.com/office/drawing/2014/main" id="{BCD2F788-A8FE-B9C7-FE9C-7A002B59C580}"/>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DA9FC483-6F64-45A6-A6DB-9D7F32EB542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6CC128C5-B48B-0D99-8F8F-81C7A89B865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2DA81BE9-8989-0207-408B-152536C237C3}"/>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5B3DB98C-D0FE-651A-D1AA-4448A028715C}"/>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6C482002-2A6E-1D4B-9C0E-ABC57E9557E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5829F172-8A9A-6E73-46E8-B30D06FFE02E}"/>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26C29070-93DB-1EBD-1CFF-E9BBB7201B63}"/>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CCDCF860-6B53-2B7F-5E14-93221F906066}"/>
                </a:ext>
              </a:extLst>
            </p:cNvPr>
            <p:cNvSpPr/>
            <p:nvPr/>
          </p:nvSpPr>
          <p:spPr>
            <a:xfrm>
              <a:off x="61163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77DC037-CFB3-4AA8-99EE-894C393BFEEA}"/>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12">
            <a:hlinkClick r:id="" action="ppaction://media"/>
            <a:extLst>
              <a:ext uri="{FF2B5EF4-FFF2-40B4-BE49-F238E27FC236}">
                <a16:creationId xmlns:a16="http://schemas.microsoft.com/office/drawing/2014/main" id="{34BCF357-501B-7A1E-3ED0-0584F8FF0C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106511371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EAE1C-9BA4-5568-FCAA-0C29485E6BE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70D14AD-73F1-5B02-6740-B5273D58B21E}"/>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7FD24176-AE94-7C36-FB74-0B833B0B5B64}"/>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84BC5F1C-7B14-E9BB-EC8E-EC494D2C6FFE}"/>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EBC6453-2ADC-CD15-9B3E-5F717B5BC067}"/>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1681EFD-CB5E-136E-6055-4B45261003CB}"/>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FE2F69CE-9C07-6EB5-6593-8BB88D9CD877}"/>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CB838591-E4BC-A218-FFEE-192E742790F5}"/>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Absence de consensus</a:t>
              </a:r>
            </a:p>
          </p:txBody>
        </p:sp>
        <p:sp>
          <p:nvSpPr>
            <p:cNvPr id="16" name="Rectangle : coins arrondis 15">
              <a:extLst>
                <a:ext uri="{FF2B5EF4-FFF2-40B4-BE49-F238E27FC236}">
                  <a16:creationId xmlns:a16="http://schemas.microsoft.com/office/drawing/2014/main" id="{2A545DD2-0C4E-FB87-E1D5-4B6605533C1D}"/>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BEA1250D-5A6E-A194-80A9-B666A9B0DF3C}"/>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4CA36875-5365-0E5E-EAB8-70A8C12C56C1}"/>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4BCA07A3-A4F9-D304-B567-736CB3746B4F}"/>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Brentuximab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EA2564B-2DC7-8658-B006-A0494C16F869}"/>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33CE612-8B4E-B1A8-3EFF-60A8708BF885}"/>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D3934CA8-8DED-8A83-90AF-2C7C797B9A5C}"/>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A166362D-DE90-3BF4-CB2E-345C153D7BE8}"/>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72E3CDFE-1ABA-34D8-12E6-7FE11894E8E1}"/>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D917895-E0CC-3857-43B1-0C2DC780A968}"/>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B6BC5AA-DC9F-FF01-C8ED-EE3D4672377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E9CAA43-83EA-F0CB-89D7-8E27A679540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F6CF7E81-B34C-E4A8-6A81-374B3CE0F19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Selon vous, quelle serait la prise en charge thérapeutique optimale pour ce patient ?</a:t>
            </a:r>
          </a:p>
        </p:txBody>
      </p:sp>
      <p:grpSp>
        <p:nvGrpSpPr>
          <p:cNvPr id="14" name="Groupe 13">
            <a:extLst>
              <a:ext uri="{FF2B5EF4-FFF2-40B4-BE49-F238E27FC236}">
                <a16:creationId xmlns:a16="http://schemas.microsoft.com/office/drawing/2014/main" id="{F51A8C5A-138A-662A-BD4D-B1A4BEEDEDA2}"/>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27F3978A-B241-F997-E5D4-657577827FC3}"/>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Poly-</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par ABVD</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09EFAB4B-876B-31C7-2FF5-29497A2D64F2}"/>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FF7BD9C-9CDB-426C-0DE9-02395BD10B38}"/>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37437203-20AF-92B7-B59D-B98C2E201A9F}"/>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CEF574E3-D255-46ED-38E4-7D4994F7097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868EFDAD-AF24-F6F0-0983-9A9400DCE44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C81C3A7F-58B9-5158-3544-FC3F1E3C436C}"/>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91F50C22-5513-2ABD-E70D-5BA9DC65F433}"/>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8941D529-1492-8AC9-B301-42351B4B7F0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463F1903-5717-A8AD-64B0-1B9F9825714E}"/>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6B02B90F-F9E4-9BDA-1838-16588C952C48}"/>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C4785565-7D77-A8C9-F900-16EC45230961}"/>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6A1BF71E-A4EA-E23A-EDC4-9645DC25D2C4}"/>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pic>
        <p:nvPicPr>
          <p:cNvPr id="2" name="G.Cartron - CC5 - Slide 13">
            <a:hlinkClick r:id="" action="ppaction://media"/>
            <a:extLst>
              <a:ext uri="{FF2B5EF4-FFF2-40B4-BE49-F238E27FC236}">
                <a16:creationId xmlns:a16="http://schemas.microsoft.com/office/drawing/2014/main" id="{EEA0E77F-BDFA-AFAC-6FBB-A711F60BC5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66785"/>
            <a:ext cx="468000" cy="468000"/>
          </a:xfrm>
          <a:prstGeom prst="rect">
            <a:avLst/>
          </a:prstGeom>
        </p:spPr>
      </p:pic>
    </p:spTree>
    <p:extLst>
      <p:ext uri="{BB962C8B-B14F-4D97-AF65-F5344CB8AC3E}">
        <p14:creationId xmlns:p14="http://schemas.microsoft.com/office/powerpoint/2010/main" val="218521042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C1A8C-2E77-EE5B-C0C6-5B2FBD1F21E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F942DE61-1781-FB9E-CB4D-15BE551CF781}"/>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FBFC7433-CABA-BB46-8977-96AE82B4D108}"/>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E6F8DA72-E1B3-131C-50F4-FF7AFB060A20}"/>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BC77B91-8F81-2626-CD9E-BA9D7C73303E}"/>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17A9227-2FCF-738D-614A-43BD74EFBB77}"/>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960D02AD-07A4-3DD3-859F-379B6BFAF89A}"/>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45B5ECBD-A201-9E8F-7452-D3E110A8AF32}"/>
                </a:ext>
              </a:extLst>
            </p:cNvPr>
            <p:cNvSpPr/>
            <p:nvPr/>
          </p:nvSpPr>
          <p:spPr>
            <a:xfrm>
              <a:off x="2915773"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Absence de consensus</a:t>
              </a:r>
            </a:p>
          </p:txBody>
        </p:sp>
        <p:sp>
          <p:nvSpPr>
            <p:cNvPr id="16" name="Rectangle : coins arrondis 15">
              <a:extLst>
                <a:ext uri="{FF2B5EF4-FFF2-40B4-BE49-F238E27FC236}">
                  <a16:creationId xmlns:a16="http://schemas.microsoft.com/office/drawing/2014/main" id="{1E487E77-DDD8-51BB-17DF-E0A224763620}"/>
                </a:ext>
              </a:extLst>
            </p:cNvPr>
            <p:cNvSpPr/>
            <p:nvPr/>
          </p:nvSpPr>
          <p:spPr>
            <a:xfrm>
              <a:off x="319106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2551CA06-EF2B-570B-BC8D-5211BE1CAC99}"/>
                </a:ext>
              </a:extLst>
            </p:cNvPr>
            <p:cNvSpPr/>
            <p:nvPr/>
          </p:nvSpPr>
          <p:spPr>
            <a:xfrm rot="10800000">
              <a:off x="383347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AD4FDBE1-C14E-2EF0-D799-B58D68182DAD}"/>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A9E2943A-7149-A27F-9C06-03D6DC56F488}"/>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Brentuximab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8E41D9D-4393-5EBE-CF4A-12B624751C09}"/>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05CE7DF-33B1-BE96-66C9-934B2032BF2C}"/>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089ACE76-A5C5-D15F-DA4B-294A253F7191}"/>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A9113F5E-4A5E-DC67-3E8C-7DA746373DD7}"/>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ED6128D2-F4DC-4930-C893-1D71B8491482}"/>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8470CE1-2969-BD5A-2910-4E18831D757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617D1BC5-CA05-61D5-F3C7-8217BCC2054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C5F8D06-68EE-E636-323F-520B7D675F9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8E4B008D-FB20-6D01-7990-2C6110E7425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Selon vous, quelle serait la prise en charge thérapeutique optimale pour ce patient ?</a:t>
            </a:r>
          </a:p>
        </p:txBody>
      </p:sp>
      <p:grpSp>
        <p:nvGrpSpPr>
          <p:cNvPr id="14" name="Groupe 13">
            <a:extLst>
              <a:ext uri="{FF2B5EF4-FFF2-40B4-BE49-F238E27FC236}">
                <a16:creationId xmlns:a16="http://schemas.microsoft.com/office/drawing/2014/main" id="{AB8A340B-FD30-51B6-F4CB-387676B63E91}"/>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5F37B1EF-D335-844B-9709-DE77DD9BAF34}"/>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Poly-</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par ABVD</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60F97F71-C251-8D6C-B77C-BE746430A3E1}"/>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AA4C7CB-B888-E88D-B301-E88FE5F9E260}"/>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2DA1B12B-DD4F-C84A-E893-3039AD3796F9}"/>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0C0F6F1F-4A16-2914-8F6D-20120437AA0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CAE0B95F-6344-A03E-7C89-8ABAAB42391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31FB1E23-3934-3128-3D10-74F9A1D1173E}"/>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15CB253E-1BE9-77A0-B9D1-559D92DFCBAD}"/>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95A272B0-00E7-B725-09F6-9428536C042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354AACF3-EBEF-5A0C-6A79-11744D1A659D}"/>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EDE6D50A-4C22-8542-8FF7-995FAFCD43D2}"/>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A8A1EE60-5FFE-489E-65A6-557B4FF81689}"/>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EB61F512-0624-61EA-87A4-E6A46F715254}"/>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pic>
        <p:nvPicPr>
          <p:cNvPr id="2" name="G.Cartron - CC5 - Slide 14">
            <a:hlinkClick r:id="" action="ppaction://media"/>
            <a:extLst>
              <a:ext uri="{FF2B5EF4-FFF2-40B4-BE49-F238E27FC236}">
                <a16:creationId xmlns:a16="http://schemas.microsoft.com/office/drawing/2014/main" id="{74F17077-2150-31C5-AA88-0A905E4CFA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61532"/>
            <a:ext cx="468000" cy="468000"/>
          </a:xfrm>
          <a:prstGeom prst="rect">
            <a:avLst/>
          </a:prstGeom>
        </p:spPr>
      </p:pic>
    </p:spTree>
    <p:extLst>
      <p:ext uri="{BB962C8B-B14F-4D97-AF65-F5344CB8AC3E}">
        <p14:creationId xmlns:p14="http://schemas.microsoft.com/office/powerpoint/2010/main" val="389153224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5" name="Groupe 124">
            <a:extLst>
              <a:ext uri="{FF2B5EF4-FFF2-40B4-BE49-F238E27FC236}">
                <a16:creationId xmlns:a16="http://schemas.microsoft.com/office/drawing/2014/main" id="{6996031C-DECC-DC5B-FD9B-FEB038357BC5}"/>
              </a:ext>
            </a:extLst>
          </p:cNvPr>
          <p:cNvGrpSpPr/>
          <p:nvPr/>
        </p:nvGrpSpPr>
        <p:grpSpPr>
          <a:xfrm>
            <a:off x="467999" y="3565477"/>
            <a:ext cx="11217966" cy="306836"/>
            <a:chOff x="467999" y="3224989"/>
            <a:chExt cx="11217966" cy="306836"/>
          </a:xfrm>
        </p:grpSpPr>
        <p:sp>
          <p:nvSpPr>
            <p:cNvPr id="69" name="Flèche vers la droite 68">
              <a:extLst>
                <a:ext uri="{FF2B5EF4-FFF2-40B4-BE49-F238E27FC236}">
                  <a16:creationId xmlns:a16="http://schemas.microsoft.com/office/drawing/2014/main" id="{96DECB28-7D48-0392-78BC-E1EE569D38D6}"/>
                </a:ext>
              </a:extLst>
            </p:cNvPr>
            <p:cNvSpPr/>
            <p:nvPr/>
          </p:nvSpPr>
          <p:spPr>
            <a:xfrm flipV="1">
              <a:off x="613955" y="3224989"/>
              <a:ext cx="10739830" cy="306835"/>
            </a:xfrm>
            <a:prstGeom prst="rightArrow">
              <a:avLst>
                <a:gd name="adj1" fmla="val 100000"/>
                <a:gd name="adj2" fmla="val 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endParaRPr kumimoji="0" lang="fr-FR" sz="2000" b="1"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sp>
          <p:nvSpPr>
            <p:cNvPr id="71" name="Ellipse 70">
              <a:extLst>
                <a:ext uri="{FF2B5EF4-FFF2-40B4-BE49-F238E27FC236}">
                  <a16:creationId xmlns:a16="http://schemas.microsoft.com/office/drawing/2014/main" id="{DD0A1DA2-1145-7E8A-7600-36A46E50F39F}"/>
                </a:ext>
              </a:extLst>
            </p:cNvPr>
            <p:cNvSpPr/>
            <p:nvPr/>
          </p:nvSpPr>
          <p:spPr>
            <a:xfrm flipV="1">
              <a:off x="467999" y="3224990"/>
              <a:ext cx="306835" cy="30683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73" name="Connecteur droit avec flèche 72">
              <a:extLst>
                <a:ext uri="{FF2B5EF4-FFF2-40B4-BE49-F238E27FC236}">
                  <a16:creationId xmlns:a16="http://schemas.microsoft.com/office/drawing/2014/main" id="{6C73EE5F-A3CE-F4D5-D0CE-E58F5C9ED0D4}"/>
                </a:ext>
              </a:extLst>
            </p:cNvPr>
            <p:cNvCxnSpPr>
              <a:cxnSpLocks/>
            </p:cNvCxnSpPr>
            <p:nvPr/>
          </p:nvCxnSpPr>
          <p:spPr bwMode="auto">
            <a:xfrm flipV="1">
              <a:off x="11353790" y="3382543"/>
              <a:ext cx="332175" cy="702"/>
            </a:xfrm>
            <a:prstGeom prst="straightConnector1">
              <a:avLst/>
            </a:prstGeom>
            <a:ln w="171450" cap="rnd">
              <a:solidFill>
                <a:schemeClr val="accent2"/>
              </a:solidFill>
              <a:prstDash val="sysDot"/>
              <a:round/>
              <a:headEnd w="lg" len="med"/>
              <a:tailEnd type="stealth"/>
            </a:ln>
          </p:spPr>
          <p:style>
            <a:lnRef idx="1">
              <a:schemeClr val="accent1"/>
            </a:lnRef>
            <a:fillRef idx="0">
              <a:schemeClr val="accent1"/>
            </a:fillRef>
            <a:effectRef idx="0">
              <a:schemeClr val="accent1"/>
            </a:effectRef>
            <a:fontRef idx="minor">
              <a:schemeClr val="tx1"/>
            </a:fontRef>
          </p:style>
        </p:cxnSp>
      </p:grpSp>
      <p:sp>
        <p:nvSpPr>
          <p:cNvPr id="2" name="Titre 1">
            <a:extLst>
              <a:ext uri="{FF2B5EF4-FFF2-40B4-BE49-F238E27FC236}">
                <a16:creationId xmlns:a16="http://schemas.microsoft.com/office/drawing/2014/main" id="{6294F347-BC75-E95A-7617-2CB1884095CD}"/>
              </a:ext>
            </a:extLst>
          </p:cNvPr>
          <p:cNvSpPr>
            <a:spLocks noGrp="1"/>
          </p:cNvSpPr>
          <p:nvPr>
            <p:ph type="title"/>
          </p:nvPr>
        </p:nvSpPr>
        <p:spPr>
          <a:xfrm>
            <a:off x="467999" y="238878"/>
            <a:ext cx="9847576" cy="882000"/>
          </a:xfrm>
        </p:spPr>
        <p:txBody>
          <a:bodyPr/>
          <a:lstStyle/>
          <a:p>
            <a:r>
              <a:rPr lang="fr-FR" dirty="0"/>
              <a:t>Prise en charge et traitement</a:t>
            </a:r>
          </a:p>
        </p:txBody>
      </p:sp>
      <p:sp>
        <p:nvSpPr>
          <p:cNvPr id="4" name="Espace réservé pour une image  3">
            <a:extLst>
              <a:ext uri="{FF2B5EF4-FFF2-40B4-BE49-F238E27FC236}">
                <a16:creationId xmlns:a16="http://schemas.microsoft.com/office/drawing/2014/main" id="{39E6622A-1398-4A80-0E63-4FB5EE2044DF}"/>
              </a:ext>
            </a:extLst>
          </p:cNvPr>
          <p:cNvSpPr>
            <a:spLocks noGrp="1"/>
          </p:cNvSpPr>
          <p:nvPr>
            <p:ph type="pic" sz="quarter" idx="13"/>
          </p:nvPr>
        </p:nvSpPr>
        <p:spPr/>
        <p:txBody>
          <a:bodyPr/>
          <a:lstStyle/>
          <a:p>
            <a:endParaRPr lang="fr-FR"/>
          </a:p>
        </p:txBody>
      </p:sp>
      <p:grpSp>
        <p:nvGrpSpPr>
          <p:cNvPr id="15" name="Groupe 14">
            <a:extLst>
              <a:ext uri="{FF2B5EF4-FFF2-40B4-BE49-F238E27FC236}">
                <a16:creationId xmlns:a16="http://schemas.microsoft.com/office/drawing/2014/main" id="{69D55E80-A799-619D-5A3B-84E724AA1CE2}"/>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5D2B1C5B-9A29-AFF7-3445-FFBB7D6BC85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81789118-AA77-F202-76D8-71D31FEC36A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E377555F-3A31-75E9-82F3-ECF97336E2E8}"/>
                </a:ext>
              </a:extLst>
            </p:cNvPr>
            <p:cNvSpPr/>
            <p:nvPr/>
          </p:nvSpPr>
          <p:spPr>
            <a:xfrm>
              <a:off x="-2" y="0"/>
              <a:ext cx="1998000" cy="212400"/>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07C7B6FC-FAD4-18B4-AA11-FB2A98E3FA42}"/>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2632CFC2-060B-FA16-75C5-744C474FFA7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13E589D8-7C49-0A0E-D0A7-9CD7187154C4}"/>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2" name="Chevron 11">
              <a:extLst>
                <a:ext uri="{FF2B5EF4-FFF2-40B4-BE49-F238E27FC236}">
                  <a16:creationId xmlns:a16="http://schemas.microsoft.com/office/drawing/2014/main" id="{49713528-B9A8-F01F-162C-DE198A9F1108}"/>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78DEDFE9-5B4B-C68C-A40C-5B8176C3583B}"/>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098B712A-5F77-7D6A-07CC-C01701C95590}"/>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44" name="Titre 1">
            <a:extLst>
              <a:ext uri="{FF2B5EF4-FFF2-40B4-BE49-F238E27FC236}">
                <a16:creationId xmlns:a16="http://schemas.microsoft.com/office/drawing/2014/main" id="{8A6232F2-0327-D747-EB70-AC1D8D8804E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75" name="Ellipse 74">
            <a:extLst>
              <a:ext uri="{FF2B5EF4-FFF2-40B4-BE49-F238E27FC236}">
                <a16:creationId xmlns:a16="http://schemas.microsoft.com/office/drawing/2014/main" id="{96E689DB-BF1D-4137-C7E8-B71C1A1B03D5}"/>
              </a:ext>
            </a:extLst>
          </p:cNvPr>
          <p:cNvSpPr/>
          <p:nvPr/>
        </p:nvSpPr>
        <p:spPr>
          <a:xfrm flipV="1">
            <a:off x="1103625"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6" name="ZoneTexte 75">
            <a:extLst>
              <a:ext uri="{FF2B5EF4-FFF2-40B4-BE49-F238E27FC236}">
                <a16:creationId xmlns:a16="http://schemas.microsoft.com/office/drawing/2014/main" id="{F8B734F5-2B79-5C17-629A-CDDFA21DF5D3}"/>
              </a:ext>
            </a:extLst>
          </p:cNvPr>
          <p:cNvSpPr txBox="1"/>
          <p:nvPr/>
        </p:nvSpPr>
        <p:spPr bwMode="auto">
          <a:xfrm>
            <a:off x="350675" y="3994638"/>
            <a:ext cx="1651805" cy="246221"/>
          </a:xfrm>
          <a:prstGeom prst="rect">
            <a:avLst/>
          </a:prstGeom>
          <a:noFill/>
        </p:spPr>
        <p:txBody>
          <a:bodyPr wrap="square" lIns="0" tIns="0" rIns="0" bIns="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003D64"/>
                </a:solidFill>
                <a:effectLst/>
                <a:uLnTx/>
                <a:uFillTx/>
                <a:latin typeface="Century Gothic" panose="020F0302020204030204"/>
                <a:ea typeface="+mn-ea"/>
                <a:cs typeface="+mn-cs"/>
              </a:rPr>
              <a:t>16/03/2023</a:t>
            </a:r>
          </a:p>
        </p:txBody>
      </p:sp>
      <p:cxnSp>
        <p:nvCxnSpPr>
          <p:cNvPr id="78" name="Connecteur droit 77">
            <a:extLst>
              <a:ext uri="{FF2B5EF4-FFF2-40B4-BE49-F238E27FC236}">
                <a16:creationId xmlns:a16="http://schemas.microsoft.com/office/drawing/2014/main" id="{3496E913-D33E-22B1-F7D0-2D9A8FFD9B74}"/>
              </a:ext>
            </a:extLst>
          </p:cNvPr>
          <p:cNvCxnSpPr>
            <a:cxnSpLocks/>
          </p:cNvCxnSpPr>
          <p:nvPr/>
        </p:nvCxnSpPr>
        <p:spPr>
          <a:xfrm>
            <a:off x="1176578" y="3348973"/>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0" name="Ellipse 79">
            <a:extLst>
              <a:ext uri="{FF2B5EF4-FFF2-40B4-BE49-F238E27FC236}">
                <a16:creationId xmlns:a16="http://schemas.microsoft.com/office/drawing/2014/main" id="{BF127695-18E3-96AA-37F5-A7D0055AFC4B}"/>
              </a:ext>
            </a:extLst>
          </p:cNvPr>
          <p:cNvSpPr/>
          <p:nvPr/>
        </p:nvSpPr>
        <p:spPr>
          <a:xfrm flipV="1">
            <a:off x="2643840"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1" name="ZoneTexte 80">
            <a:extLst>
              <a:ext uri="{FF2B5EF4-FFF2-40B4-BE49-F238E27FC236}">
                <a16:creationId xmlns:a16="http://schemas.microsoft.com/office/drawing/2014/main" id="{5F21F0FE-E529-F4C4-898C-36CA9198DB77}"/>
              </a:ext>
            </a:extLst>
          </p:cNvPr>
          <p:cNvSpPr txBox="1"/>
          <p:nvPr/>
        </p:nvSpPr>
        <p:spPr bwMode="auto">
          <a:xfrm>
            <a:off x="1890890" y="3994638"/>
            <a:ext cx="1651805" cy="246221"/>
          </a:xfrm>
          <a:prstGeom prst="rect">
            <a:avLst/>
          </a:prstGeom>
          <a:noFill/>
        </p:spPr>
        <p:txBody>
          <a:bodyPr wrap="square" lIns="0" tIns="0" rIns="0" bIns="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2A3166"/>
                </a:solidFill>
                <a:effectLst/>
                <a:uLnTx/>
                <a:uFillTx/>
                <a:latin typeface="Century Gothic" panose="020F0302020204030204"/>
                <a:ea typeface="+mn-ea"/>
                <a:cs typeface="+mn-cs"/>
              </a:rPr>
              <a:t>31/03/2023</a:t>
            </a:r>
          </a:p>
        </p:txBody>
      </p:sp>
      <p:cxnSp>
        <p:nvCxnSpPr>
          <p:cNvPr id="83" name="Connecteur droit 82">
            <a:extLst>
              <a:ext uri="{FF2B5EF4-FFF2-40B4-BE49-F238E27FC236}">
                <a16:creationId xmlns:a16="http://schemas.microsoft.com/office/drawing/2014/main" id="{B9A8F839-DB20-F5D6-57A4-03CEDFD98DAD}"/>
              </a:ext>
            </a:extLst>
          </p:cNvPr>
          <p:cNvCxnSpPr>
            <a:cxnSpLocks/>
          </p:cNvCxnSpPr>
          <p:nvPr/>
        </p:nvCxnSpPr>
        <p:spPr>
          <a:xfrm>
            <a:off x="2716793" y="3348973"/>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nvGrpSpPr>
          <p:cNvPr id="127" name="Groupe 126">
            <a:extLst>
              <a:ext uri="{FF2B5EF4-FFF2-40B4-BE49-F238E27FC236}">
                <a16:creationId xmlns:a16="http://schemas.microsoft.com/office/drawing/2014/main" id="{3DB2BBEB-63A5-D0BA-2AFE-5C44BAAF1C6F}"/>
              </a:ext>
            </a:extLst>
          </p:cNvPr>
          <p:cNvGrpSpPr/>
          <p:nvPr/>
        </p:nvGrpSpPr>
        <p:grpSpPr>
          <a:xfrm>
            <a:off x="7810121" y="3348973"/>
            <a:ext cx="1651805" cy="891886"/>
            <a:chOff x="7853152" y="3008485"/>
            <a:chExt cx="1651805" cy="891886"/>
          </a:xfrm>
        </p:grpSpPr>
        <p:sp>
          <p:nvSpPr>
            <p:cNvPr id="85" name="ZoneTexte 84">
              <a:extLst>
                <a:ext uri="{FF2B5EF4-FFF2-40B4-BE49-F238E27FC236}">
                  <a16:creationId xmlns:a16="http://schemas.microsoft.com/office/drawing/2014/main" id="{6AA40F9D-1A4D-9611-683A-B467C4118775}"/>
                </a:ext>
              </a:extLst>
            </p:cNvPr>
            <p:cNvSpPr txBox="1"/>
            <p:nvPr/>
          </p:nvSpPr>
          <p:spPr bwMode="auto">
            <a:xfrm>
              <a:off x="7853152" y="3654150"/>
              <a:ext cx="1651805" cy="246221"/>
            </a:xfrm>
            <a:prstGeom prst="rect">
              <a:avLst/>
            </a:prstGeom>
            <a:noFill/>
          </p:spPr>
          <p:txBody>
            <a:bodyPr wrap="square" lIns="0" tIns="0" rIns="0" bIns="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A40E71"/>
                  </a:solidFill>
                  <a:effectLst/>
                  <a:uLnTx/>
                  <a:uFillTx/>
                  <a:latin typeface="Century Gothic" panose="020F0302020204030204"/>
                  <a:ea typeface="+mn-ea"/>
                  <a:cs typeface="+mn-cs"/>
                </a:rPr>
                <a:t>28/08/2023</a:t>
              </a:r>
            </a:p>
          </p:txBody>
        </p:sp>
        <p:grpSp>
          <p:nvGrpSpPr>
            <p:cNvPr id="94" name="Groupe 93">
              <a:extLst>
                <a:ext uri="{FF2B5EF4-FFF2-40B4-BE49-F238E27FC236}">
                  <a16:creationId xmlns:a16="http://schemas.microsoft.com/office/drawing/2014/main" id="{956CC235-A2C1-F224-DC99-E12AEC4D804A}"/>
                </a:ext>
              </a:extLst>
            </p:cNvPr>
            <p:cNvGrpSpPr/>
            <p:nvPr/>
          </p:nvGrpSpPr>
          <p:grpSpPr>
            <a:xfrm flipV="1">
              <a:off x="8606102" y="3008485"/>
              <a:ext cx="145904" cy="439759"/>
              <a:chOff x="8897127" y="2862904"/>
              <a:chExt cx="145904" cy="439759"/>
            </a:xfrm>
          </p:grpSpPr>
          <p:sp>
            <p:nvSpPr>
              <p:cNvPr id="84" name="Ellipse 83">
                <a:extLst>
                  <a:ext uri="{FF2B5EF4-FFF2-40B4-BE49-F238E27FC236}">
                    <a16:creationId xmlns:a16="http://schemas.microsoft.com/office/drawing/2014/main" id="{11B8D2D7-8812-4E90-735C-37675ABB0324}"/>
                  </a:ext>
                </a:extLst>
              </p:cNvPr>
              <p:cNvSpPr/>
              <p:nvPr/>
            </p:nvSpPr>
            <p:spPr>
              <a:xfrm>
                <a:off x="8897127" y="2862904"/>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87" name="Connecteur droit 86">
                <a:extLst>
                  <a:ext uri="{FF2B5EF4-FFF2-40B4-BE49-F238E27FC236}">
                    <a16:creationId xmlns:a16="http://schemas.microsoft.com/office/drawing/2014/main" id="{780C75FD-6696-625B-BAF6-7FD7BC9E2599}"/>
                  </a:ext>
                </a:extLst>
              </p:cNvPr>
              <p:cNvCxnSpPr>
                <a:cxnSpLocks/>
              </p:cNvCxnSpPr>
              <p:nvPr/>
            </p:nvCxnSpPr>
            <p:spPr>
              <a:xfrm flipV="1">
                <a:off x="8970080" y="2949906"/>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sp>
        <p:nvSpPr>
          <p:cNvPr id="89" name="Ellipse 88">
            <a:extLst>
              <a:ext uri="{FF2B5EF4-FFF2-40B4-BE49-F238E27FC236}">
                <a16:creationId xmlns:a16="http://schemas.microsoft.com/office/drawing/2014/main" id="{072692F3-84DC-CA76-C126-5A2AF0F61F9B}"/>
              </a:ext>
            </a:extLst>
          </p:cNvPr>
          <p:cNvSpPr/>
          <p:nvPr/>
        </p:nvSpPr>
        <p:spPr>
          <a:xfrm flipV="1">
            <a:off x="4175140"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95" name="Groupe 94">
            <a:extLst>
              <a:ext uri="{FF2B5EF4-FFF2-40B4-BE49-F238E27FC236}">
                <a16:creationId xmlns:a16="http://schemas.microsoft.com/office/drawing/2014/main" id="{F77B5C5A-8243-BDBA-C2BC-B6C2A347FDD1}"/>
              </a:ext>
            </a:extLst>
          </p:cNvPr>
          <p:cNvGrpSpPr/>
          <p:nvPr/>
        </p:nvGrpSpPr>
        <p:grpSpPr>
          <a:xfrm flipV="1">
            <a:off x="5290005" y="3348973"/>
            <a:ext cx="145904" cy="439759"/>
            <a:chOff x="4437667" y="2862904"/>
            <a:chExt cx="145904" cy="439759"/>
          </a:xfrm>
        </p:grpSpPr>
        <p:sp>
          <p:nvSpPr>
            <p:cNvPr id="96" name="Ellipse 95">
              <a:extLst>
                <a:ext uri="{FF2B5EF4-FFF2-40B4-BE49-F238E27FC236}">
                  <a16:creationId xmlns:a16="http://schemas.microsoft.com/office/drawing/2014/main" id="{18F1E933-FC4F-82C8-2196-8004F741C7C8}"/>
                </a:ext>
              </a:extLst>
            </p:cNvPr>
            <p:cNvSpPr/>
            <p:nvPr/>
          </p:nvSpPr>
          <p:spPr>
            <a:xfrm>
              <a:off x="4437667" y="2862904"/>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97" name="Connecteur droit 96">
              <a:extLst>
                <a:ext uri="{FF2B5EF4-FFF2-40B4-BE49-F238E27FC236}">
                  <a16:creationId xmlns:a16="http://schemas.microsoft.com/office/drawing/2014/main" id="{29B6F447-85E5-9FA3-B077-78B40F45CFAD}"/>
                </a:ext>
              </a:extLst>
            </p:cNvPr>
            <p:cNvCxnSpPr>
              <a:cxnSpLocks/>
            </p:cNvCxnSpPr>
            <p:nvPr/>
          </p:nvCxnSpPr>
          <p:spPr>
            <a:xfrm flipV="1">
              <a:off x="4510620" y="2949906"/>
              <a:ext cx="0" cy="352757"/>
            </a:xfrm>
            <a:prstGeom prst="line">
              <a:avLst/>
            </a:prstGeom>
            <a:ln w="6350">
              <a:noFill/>
            </a:ln>
          </p:spPr>
          <p:style>
            <a:lnRef idx="2">
              <a:schemeClr val="accent1"/>
            </a:lnRef>
            <a:fillRef idx="0">
              <a:schemeClr val="accent1"/>
            </a:fillRef>
            <a:effectRef idx="1">
              <a:schemeClr val="accent1"/>
            </a:effectRef>
            <a:fontRef idx="minor">
              <a:schemeClr val="tx1"/>
            </a:fontRef>
          </p:style>
        </p:cxnSp>
      </p:grpSp>
      <p:grpSp>
        <p:nvGrpSpPr>
          <p:cNvPr id="98" name="Groupe 97">
            <a:extLst>
              <a:ext uri="{FF2B5EF4-FFF2-40B4-BE49-F238E27FC236}">
                <a16:creationId xmlns:a16="http://schemas.microsoft.com/office/drawing/2014/main" id="{CF32EFAB-BC15-8645-AFE5-94BC95E558B1}"/>
              </a:ext>
            </a:extLst>
          </p:cNvPr>
          <p:cNvGrpSpPr/>
          <p:nvPr/>
        </p:nvGrpSpPr>
        <p:grpSpPr>
          <a:xfrm flipV="1">
            <a:off x="6404870" y="3348973"/>
            <a:ext cx="145904" cy="439759"/>
            <a:chOff x="4437667" y="2862904"/>
            <a:chExt cx="145904" cy="439759"/>
          </a:xfrm>
        </p:grpSpPr>
        <p:sp>
          <p:nvSpPr>
            <p:cNvPr id="99" name="Ellipse 98">
              <a:extLst>
                <a:ext uri="{FF2B5EF4-FFF2-40B4-BE49-F238E27FC236}">
                  <a16:creationId xmlns:a16="http://schemas.microsoft.com/office/drawing/2014/main" id="{3050CF3A-3551-FE8C-E129-F317B490D376}"/>
                </a:ext>
              </a:extLst>
            </p:cNvPr>
            <p:cNvSpPr/>
            <p:nvPr/>
          </p:nvSpPr>
          <p:spPr>
            <a:xfrm>
              <a:off x="4437667" y="2862904"/>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00" name="Connecteur droit 99">
              <a:extLst>
                <a:ext uri="{FF2B5EF4-FFF2-40B4-BE49-F238E27FC236}">
                  <a16:creationId xmlns:a16="http://schemas.microsoft.com/office/drawing/2014/main" id="{1524C603-EFEC-8702-356A-52B9849A77B5}"/>
                </a:ext>
              </a:extLst>
            </p:cNvPr>
            <p:cNvCxnSpPr>
              <a:cxnSpLocks/>
            </p:cNvCxnSpPr>
            <p:nvPr/>
          </p:nvCxnSpPr>
          <p:spPr>
            <a:xfrm flipV="1">
              <a:off x="4510620" y="2949906"/>
              <a:ext cx="0" cy="352757"/>
            </a:xfrm>
            <a:prstGeom prst="line">
              <a:avLst/>
            </a:prstGeom>
            <a:ln w="6350">
              <a:noFill/>
            </a:ln>
          </p:spPr>
          <p:style>
            <a:lnRef idx="2">
              <a:schemeClr val="accent1"/>
            </a:lnRef>
            <a:fillRef idx="0">
              <a:schemeClr val="accent1"/>
            </a:fillRef>
            <a:effectRef idx="1">
              <a:schemeClr val="accent1"/>
            </a:effectRef>
            <a:fontRef idx="minor">
              <a:schemeClr val="tx1"/>
            </a:fontRef>
          </p:style>
        </p:cxnSp>
      </p:grpSp>
      <p:sp>
        <p:nvSpPr>
          <p:cNvPr id="102" name="Ellipse 101">
            <a:extLst>
              <a:ext uri="{FF2B5EF4-FFF2-40B4-BE49-F238E27FC236}">
                <a16:creationId xmlns:a16="http://schemas.microsoft.com/office/drawing/2014/main" id="{1552CE89-2158-9F09-E079-85B7E330C506}"/>
              </a:ext>
            </a:extLst>
          </p:cNvPr>
          <p:cNvSpPr/>
          <p:nvPr/>
        </p:nvSpPr>
        <p:spPr>
          <a:xfrm flipV="1">
            <a:off x="7519735"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115" name="Groupe 114">
            <a:extLst>
              <a:ext uri="{FF2B5EF4-FFF2-40B4-BE49-F238E27FC236}">
                <a16:creationId xmlns:a16="http://schemas.microsoft.com/office/drawing/2014/main" id="{8FE0A7B0-78E5-1D61-8BC0-71C9390BC483}"/>
              </a:ext>
            </a:extLst>
          </p:cNvPr>
          <p:cNvGrpSpPr/>
          <p:nvPr/>
        </p:nvGrpSpPr>
        <p:grpSpPr>
          <a:xfrm>
            <a:off x="4248093" y="2751265"/>
            <a:ext cx="3344595" cy="950465"/>
            <a:chOff x="4371995" y="3008485"/>
            <a:chExt cx="3344595" cy="352757"/>
          </a:xfrm>
        </p:grpSpPr>
        <p:cxnSp>
          <p:nvCxnSpPr>
            <p:cNvPr id="92" name="Connecteur droit 91">
              <a:extLst>
                <a:ext uri="{FF2B5EF4-FFF2-40B4-BE49-F238E27FC236}">
                  <a16:creationId xmlns:a16="http://schemas.microsoft.com/office/drawing/2014/main" id="{B88E3148-7743-E363-5E28-27F08DD38A8D}"/>
                </a:ext>
              </a:extLst>
            </p:cNvPr>
            <p:cNvCxnSpPr>
              <a:cxnSpLocks/>
            </p:cNvCxnSpPr>
            <p:nvPr/>
          </p:nvCxnSpPr>
          <p:spPr>
            <a:xfrm>
              <a:off x="4371995" y="3008485"/>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cxnSp>
          <p:nvCxnSpPr>
            <p:cNvPr id="103" name="Connecteur droit 102">
              <a:extLst>
                <a:ext uri="{FF2B5EF4-FFF2-40B4-BE49-F238E27FC236}">
                  <a16:creationId xmlns:a16="http://schemas.microsoft.com/office/drawing/2014/main" id="{C1E7C69A-8A18-F103-088F-7B91C4F527E5}"/>
                </a:ext>
              </a:extLst>
            </p:cNvPr>
            <p:cNvCxnSpPr>
              <a:cxnSpLocks/>
            </p:cNvCxnSpPr>
            <p:nvPr/>
          </p:nvCxnSpPr>
          <p:spPr>
            <a:xfrm>
              <a:off x="7716590" y="3008485"/>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109" name="ZoneTexte 108">
            <a:extLst>
              <a:ext uri="{FF2B5EF4-FFF2-40B4-BE49-F238E27FC236}">
                <a16:creationId xmlns:a16="http://schemas.microsoft.com/office/drawing/2014/main" id="{A6B7D087-3C96-7E8E-8846-37564324D7C5}"/>
              </a:ext>
            </a:extLst>
          </p:cNvPr>
          <p:cNvSpPr txBox="1"/>
          <p:nvPr/>
        </p:nvSpPr>
        <p:spPr bwMode="auto">
          <a:xfrm>
            <a:off x="350675" y="2751265"/>
            <a:ext cx="1651805" cy="492443"/>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ganglionnaire</a:t>
            </a:r>
          </a:p>
        </p:txBody>
      </p:sp>
      <p:sp>
        <p:nvSpPr>
          <p:cNvPr id="110" name="ZoneTexte 109">
            <a:extLst>
              <a:ext uri="{FF2B5EF4-FFF2-40B4-BE49-F238E27FC236}">
                <a16:creationId xmlns:a16="http://schemas.microsoft.com/office/drawing/2014/main" id="{EF9C847B-616C-7D79-23B6-B1FDB4313320}"/>
              </a:ext>
            </a:extLst>
          </p:cNvPr>
          <p:cNvSpPr txBox="1"/>
          <p:nvPr/>
        </p:nvSpPr>
        <p:spPr bwMode="auto">
          <a:xfrm>
            <a:off x="1890890" y="2751265"/>
            <a:ext cx="1651805" cy="492443"/>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Consultation hématologue</a:t>
            </a:r>
          </a:p>
        </p:txBody>
      </p:sp>
      <p:sp>
        <p:nvSpPr>
          <p:cNvPr id="111" name="ZoneTexte 110">
            <a:extLst>
              <a:ext uri="{FF2B5EF4-FFF2-40B4-BE49-F238E27FC236}">
                <a16:creationId xmlns:a16="http://schemas.microsoft.com/office/drawing/2014/main" id="{98A25693-B1C7-915F-7CEF-2F666CC7B2A6}"/>
              </a:ext>
            </a:extLst>
          </p:cNvPr>
          <p:cNvSpPr txBox="1"/>
          <p:nvPr/>
        </p:nvSpPr>
        <p:spPr bwMode="auto">
          <a:xfrm>
            <a:off x="7881650" y="2997487"/>
            <a:ext cx="1651805" cy="246221"/>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Évaluation</a:t>
            </a:r>
          </a:p>
        </p:txBody>
      </p:sp>
      <p:sp>
        <p:nvSpPr>
          <p:cNvPr id="112" name="ZoneTexte 111">
            <a:extLst>
              <a:ext uri="{FF2B5EF4-FFF2-40B4-BE49-F238E27FC236}">
                <a16:creationId xmlns:a16="http://schemas.microsoft.com/office/drawing/2014/main" id="{466BCDEA-8B87-1462-D614-372A995CDB0C}"/>
              </a:ext>
            </a:extLst>
          </p:cNvPr>
          <p:cNvSpPr txBox="1"/>
          <p:nvPr/>
        </p:nvSpPr>
        <p:spPr bwMode="auto">
          <a:xfrm>
            <a:off x="4248093" y="2751265"/>
            <a:ext cx="3344591" cy="492443"/>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Brentuximab</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1.8 mg/kg x 4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J1=J21</a:t>
            </a:r>
          </a:p>
        </p:txBody>
      </p:sp>
      <p:sp>
        <p:nvSpPr>
          <p:cNvPr id="116" name="Ellipse 115">
            <a:extLst>
              <a:ext uri="{FF2B5EF4-FFF2-40B4-BE49-F238E27FC236}">
                <a16:creationId xmlns:a16="http://schemas.microsoft.com/office/drawing/2014/main" id="{FB892433-8D42-12CB-CAF7-0C170C27C32A}"/>
              </a:ext>
            </a:extLst>
          </p:cNvPr>
          <p:cNvSpPr/>
          <p:nvPr/>
        </p:nvSpPr>
        <p:spPr>
          <a:xfrm flipV="1">
            <a:off x="9606408"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18" name="Connecteur droit 117">
            <a:extLst>
              <a:ext uri="{FF2B5EF4-FFF2-40B4-BE49-F238E27FC236}">
                <a16:creationId xmlns:a16="http://schemas.microsoft.com/office/drawing/2014/main" id="{46708F41-C63A-2136-3AFC-5D6D6FDD3094}"/>
              </a:ext>
            </a:extLst>
          </p:cNvPr>
          <p:cNvCxnSpPr>
            <a:cxnSpLocks/>
          </p:cNvCxnSpPr>
          <p:nvPr/>
        </p:nvCxnSpPr>
        <p:spPr>
          <a:xfrm>
            <a:off x="9679361" y="3348973"/>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20" name="ZoneTexte 119">
            <a:extLst>
              <a:ext uri="{FF2B5EF4-FFF2-40B4-BE49-F238E27FC236}">
                <a16:creationId xmlns:a16="http://schemas.microsoft.com/office/drawing/2014/main" id="{CB361951-ABC7-2E6D-CDE7-CE1163B5168D}"/>
              </a:ext>
            </a:extLst>
          </p:cNvPr>
          <p:cNvSpPr txBox="1"/>
          <p:nvPr/>
        </p:nvSpPr>
        <p:spPr bwMode="auto">
          <a:xfrm>
            <a:off x="9657344" y="2997487"/>
            <a:ext cx="1494380" cy="246221"/>
          </a:xfrm>
          <a:prstGeom prst="rect">
            <a:avLst/>
          </a:prstGeom>
          <a:noFill/>
        </p:spPr>
        <p:txBody>
          <a:bodyPr wrap="square" lIns="0" tIns="0" rIns="0" b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RTE : 30 Grays</a:t>
            </a:r>
          </a:p>
        </p:txBody>
      </p:sp>
      <p:cxnSp>
        <p:nvCxnSpPr>
          <p:cNvPr id="122" name="Connecteur droit avec flèche 121">
            <a:extLst>
              <a:ext uri="{FF2B5EF4-FFF2-40B4-BE49-F238E27FC236}">
                <a16:creationId xmlns:a16="http://schemas.microsoft.com/office/drawing/2014/main" id="{2432DFEE-AB52-D3CB-2AA5-D34C48237E3A}"/>
              </a:ext>
            </a:extLst>
          </p:cNvPr>
          <p:cNvCxnSpPr>
            <a:cxnSpLocks/>
          </p:cNvCxnSpPr>
          <p:nvPr/>
        </p:nvCxnSpPr>
        <p:spPr>
          <a:xfrm>
            <a:off x="9677665" y="3348973"/>
            <a:ext cx="1319362" cy="0"/>
          </a:xfrm>
          <a:prstGeom prst="straightConnector1">
            <a:avLst/>
          </a:prstGeom>
          <a:ln w="63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30" name="ZoneTexte 129">
            <a:extLst>
              <a:ext uri="{FF2B5EF4-FFF2-40B4-BE49-F238E27FC236}">
                <a16:creationId xmlns:a16="http://schemas.microsoft.com/office/drawing/2014/main" id="{2BA27A53-83B8-7567-8354-AE103B029756}"/>
              </a:ext>
            </a:extLst>
          </p:cNvPr>
          <p:cNvSpPr txBox="1"/>
          <p:nvPr/>
        </p:nvSpPr>
        <p:spPr>
          <a:xfrm>
            <a:off x="467999" y="1686869"/>
            <a:ext cx="8839973"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Plan Personnalisé de Soins</a:t>
            </a:r>
          </a:p>
        </p:txBody>
      </p:sp>
      <p:pic>
        <p:nvPicPr>
          <p:cNvPr id="3" name="G.Cartron - CC5 - Slide 15">
            <a:hlinkClick r:id="" action="ppaction://media"/>
            <a:extLst>
              <a:ext uri="{FF2B5EF4-FFF2-40B4-BE49-F238E27FC236}">
                <a16:creationId xmlns:a16="http://schemas.microsoft.com/office/drawing/2014/main" id="{F73F08E6-5615-0BAA-59A9-8C6C796A6D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4375"/>
            <a:ext cx="468000" cy="468000"/>
          </a:xfrm>
          <a:prstGeom prst="rect">
            <a:avLst/>
          </a:prstGeom>
        </p:spPr>
      </p:pic>
    </p:spTree>
    <p:extLst>
      <p:ext uri="{BB962C8B-B14F-4D97-AF65-F5344CB8AC3E}">
        <p14:creationId xmlns:p14="http://schemas.microsoft.com/office/powerpoint/2010/main" val="35592488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27FFD-7C75-BA1D-E073-ED331EB4EC86}"/>
            </a:ext>
          </a:extLst>
        </p:cNvPr>
        <p:cNvGrpSpPr/>
        <p:nvPr/>
      </p:nvGrpSpPr>
      <p:grpSpPr>
        <a:xfrm>
          <a:off x="0" y="0"/>
          <a:ext cx="0" cy="0"/>
          <a:chOff x="0" y="0"/>
          <a:chExt cx="0" cy="0"/>
        </a:xfrm>
      </p:grpSpPr>
      <p:grpSp>
        <p:nvGrpSpPr>
          <p:cNvPr id="40" name="Groupe 39">
            <a:extLst>
              <a:ext uri="{FF2B5EF4-FFF2-40B4-BE49-F238E27FC236}">
                <a16:creationId xmlns:a16="http://schemas.microsoft.com/office/drawing/2014/main" id="{A28C6F92-1F04-BF7F-F639-DDCBA34F65CB}"/>
              </a:ext>
            </a:extLst>
          </p:cNvPr>
          <p:cNvGrpSpPr/>
          <p:nvPr/>
        </p:nvGrpSpPr>
        <p:grpSpPr>
          <a:xfrm>
            <a:off x="3474939" y="1678038"/>
            <a:ext cx="8249062" cy="3708351"/>
            <a:chOff x="3998313" y="1997868"/>
            <a:chExt cx="7537614" cy="3388521"/>
          </a:xfrm>
        </p:grpSpPr>
        <p:pic>
          <p:nvPicPr>
            <p:cNvPr id="41" name="Image 40">
              <a:extLst>
                <a:ext uri="{FF2B5EF4-FFF2-40B4-BE49-F238E27FC236}">
                  <a16:creationId xmlns:a16="http://schemas.microsoft.com/office/drawing/2014/main" id="{98316F1A-47E6-1168-CC9C-60260D03330A}"/>
                </a:ext>
              </a:extLst>
            </p:cNvPr>
            <p:cNvPicPr>
              <a:picLocks noChangeAspect="1"/>
            </p:cNvPicPr>
            <p:nvPr/>
          </p:nvPicPr>
          <p:blipFill>
            <a:blip r:embed="rId5"/>
            <a:srcRect l="1989" t="8033" r="2598" b="5981"/>
            <a:stretch/>
          </p:blipFill>
          <p:spPr>
            <a:xfrm>
              <a:off x="3998313" y="1997868"/>
              <a:ext cx="7537614" cy="3388521"/>
            </a:xfrm>
            <a:prstGeom prst="rect">
              <a:avLst/>
            </a:prstGeom>
          </p:spPr>
        </p:pic>
        <p:grpSp>
          <p:nvGrpSpPr>
            <p:cNvPr id="42" name="Groupe 41">
              <a:extLst>
                <a:ext uri="{FF2B5EF4-FFF2-40B4-BE49-F238E27FC236}">
                  <a16:creationId xmlns:a16="http://schemas.microsoft.com/office/drawing/2014/main" id="{D4F9B9A9-79A6-53D8-1D27-02D813309CA8}"/>
                </a:ext>
              </a:extLst>
            </p:cNvPr>
            <p:cNvGrpSpPr/>
            <p:nvPr/>
          </p:nvGrpSpPr>
          <p:grpSpPr>
            <a:xfrm>
              <a:off x="7049233" y="2047503"/>
              <a:ext cx="413571" cy="723638"/>
              <a:chOff x="7119649" y="1871282"/>
              <a:chExt cx="413571" cy="723638"/>
            </a:xfrm>
          </p:grpSpPr>
          <p:cxnSp>
            <p:nvCxnSpPr>
              <p:cNvPr id="54" name="Connecteur droit avec flèche 53">
                <a:extLst>
                  <a:ext uri="{FF2B5EF4-FFF2-40B4-BE49-F238E27FC236}">
                    <a16:creationId xmlns:a16="http://schemas.microsoft.com/office/drawing/2014/main" id="{9A043555-18DE-538B-8E09-9BB3C0900BB6}"/>
                  </a:ext>
                </a:extLst>
              </p:cNvPr>
              <p:cNvCxnSpPr>
                <a:cxnSpLocks/>
              </p:cNvCxnSpPr>
              <p:nvPr/>
            </p:nvCxnSpPr>
            <p:spPr>
              <a:xfrm>
                <a:off x="7306189" y="2216781"/>
                <a:ext cx="0" cy="37813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5" name="ZoneTexte 54">
                <a:extLst>
                  <a:ext uri="{FF2B5EF4-FFF2-40B4-BE49-F238E27FC236}">
                    <a16:creationId xmlns:a16="http://schemas.microsoft.com/office/drawing/2014/main" id="{2B97082F-036E-B0C1-EE97-8CCB3EB16AB2}"/>
                  </a:ext>
                </a:extLst>
              </p:cNvPr>
              <p:cNvSpPr txBox="1"/>
              <p:nvPr/>
            </p:nvSpPr>
            <p:spPr>
              <a:xfrm>
                <a:off x="7119649" y="1871282"/>
                <a:ext cx="413571" cy="33747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nvGrpSpPr>
            <p:cNvPr id="43" name="Groupe 42">
              <a:extLst>
                <a:ext uri="{FF2B5EF4-FFF2-40B4-BE49-F238E27FC236}">
                  <a16:creationId xmlns:a16="http://schemas.microsoft.com/office/drawing/2014/main" id="{C24130B3-65B4-C3A9-1ABF-5898CFB60BB6}"/>
                </a:ext>
              </a:extLst>
            </p:cNvPr>
            <p:cNvGrpSpPr/>
            <p:nvPr/>
          </p:nvGrpSpPr>
          <p:grpSpPr>
            <a:xfrm>
              <a:off x="7571865" y="2577546"/>
              <a:ext cx="1112108" cy="1025025"/>
              <a:chOff x="7110543" y="1569895"/>
              <a:chExt cx="1112108" cy="1025025"/>
            </a:xfrm>
          </p:grpSpPr>
          <p:cxnSp>
            <p:nvCxnSpPr>
              <p:cNvPr id="52" name="Connecteur droit avec flèche 51">
                <a:extLst>
                  <a:ext uri="{FF2B5EF4-FFF2-40B4-BE49-F238E27FC236}">
                    <a16:creationId xmlns:a16="http://schemas.microsoft.com/office/drawing/2014/main" id="{71F7E86A-D14A-5D1D-D9F3-70BD32B5A2D1}"/>
                  </a:ext>
                </a:extLst>
              </p:cNvPr>
              <p:cNvCxnSpPr>
                <a:cxnSpLocks/>
              </p:cNvCxnSpPr>
              <p:nvPr/>
            </p:nvCxnSpPr>
            <p:spPr>
              <a:xfrm>
                <a:off x="7306189" y="1902941"/>
                <a:ext cx="0" cy="69197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3" name="ZoneTexte 52">
                <a:extLst>
                  <a:ext uri="{FF2B5EF4-FFF2-40B4-BE49-F238E27FC236}">
                    <a16:creationId xmlns:a16="http://schemas.microsoft.com/office/drawing/2014/main" id="{CF9376A2-BADF-93CC-4B07-000948EB0E79}"/>
                  </a:ext>
                </a:extLst>
              </p:cNvPr>
              <p:cNvSpPr txBox="1"/>
              <p:nvPr/>
            </p:nvSpPr>
            <p:spPr>
              <a:xfrm>
                <a:off x="7110543" y="1569895"/>
                <a:ext cx="11121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nvGrpSpPr>
            <p:cNvPr id="44" name="Groupe 43">
              <a:extLst>
                <a:ext uri="{FF2B5EF4-FFF2-40B4-BE49-F238E27FC236}">
                  <a16:creationId xmlns:a16="http://schemas.microsoft.com/office/drawing/2014/main" id="{FC294CA5-732A-4083-3D91-5B12748665D9}"/>
                </a:ext>
              </a:extLst>
            </p:cNvPr>
            <p:cNvGrpSpPr/>
            <p:nvPr/>
          </p:nvGrpSpPr>
          <p:grpSpPr>
            <a:xfrm>
              <a:off x="8105697" y="2434365"/>
              <a:ext cx="1112108" cy="1025025"/>
              <a:chOff x="7110543" y="1569895"/>
              <a:chExt cx="1112108" cy="1025025"/>
            </a:xfrm>
          </p:grpSpPr>
          <p:cxnSp>
            <p:nvCxnSpPr>
              <p:cNvPr id="50" name="Connecteur droit avec flèche 49">
                <a:extLst>
                  <a:ext uri="{FF2B5EF4-FFF2-40B4-BE49-F238E27FC236}">
                    <a16:creationId xmlns:a16="http://schemas.microsoft.com/office/drawing/2014/main" id="{6D6E6E68-93FA-182F-F14C-9577EA45B6F1}"/>
                  </a:ext>
                </a:extLst>
              </p:cNvPr>
              <p:cNvCxnSpPr>
                <a:cxnSpLocks/>
              </p:cNvCxnSpPr>
              <p:nvPr/>
            </p:nvCxnSpPr>
            <p:spPr>
              <a:xfrm>
                <a:off x="7306189" y="1902941"/>
                <a:ext cx="0" cy="69197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1" name="ZoneTexte 50">
                <a:extLst>
                  <a:ext uri="{FF2B5EF4-FFF2-40B4-BE49-F238E27FC236}">
                    <a16:creationId xmlns:a16="http://schemas.microsoft.com/office/drawing/2014/main" id="{861EF6BB-3F3A-21BE-AC07-A3841041255D}"/>
                  </a:ext>
                </a:extLst>
              </p:cNvPr>
              <p:cNvSpPr txBox="1"/>
              <p:nvPr/>
            </p:nvSpPr>
            <p:spPr>
              <a:xfrm>
                <a:off x="7110543" y="1569895"/>
                <a:ext cx="11121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nvGrpSpPr>
            <p:cNvPr id="45" name="Groupe 44">
              <a:extLst>
                <a:ext uri="{FF2B5EF4-FFF2-40B4-BE49-F238E27FC236}">
                  <a16:creationId xmlns:a16="http://schemas.microsoft.com/office/drawing/2014/main" id="{546FF894-2F01-27BC-B2C6-F54FB32C8132}"/>
                </a:ext>
              </a:extLst>
            </p:cNvPr>
            <p:cNvGrpSpPr/>
            <p:nvPr/>
          </p:nvGrpSpPr>
          <p:grpSpPr>
            <a:xfrm>
              <a:off x="8441788" y="2896463"/>
              <a:ext cx="1112108" cy="1025025"/>
              <a:chOff x="7110543" y="1569895"/>
              <a:chExt cx="1112108" cy="1025025"/>
            </a:xfrm>
          </p:grpSpPr>
          <p:cxnSp>
            <p:nvCxnSpPr>
              <p:cNvPr id="48" name="Connecteur droit avec flèche 47">
                <a:extLst>
                  <a:ext uri="{FF2B5EF4-FFF2-40B4-BE49-F238E27FC236}">
                    <a16:creationId xmlns:a16="http://schemas.microsoft.com/office/drawing/2014/main" id="{2C4E98C8-A1E6-9105-F54C-290A99E4B1E5}"/>
                  </a:ext>
                </a:extLst>
              </p:cNvPr>
              <p:cNvCxnSpPr>
                <a:cxnSpLocks/>
              </p:cNvCxnSpPr>
              <p:nvPr/>
            </p:nvCxnSpPr>
            <p:spPr>
              <a:xfrm>
                <a:off x="7306189" y="1902941"/>
                <a:ext cx="0" cy="69197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9" name="ZoneTexte 48">
                <a:extLst>
                  <a:ext uri="{FF2B5EF4-FFF2-40B4-BE49-F238E27FC236}">
                    <a16:creationId xmlns:a16="http://schemas.microsoft.com/office/drawing/2014/main" id="{11229AF2-9829-3CCD-F505-D85827EB6007}"/>
                  </a:ext>
                </a:extLst>
              </p:cNvPr>
              <p:cNvSpPr txBox="1"/>
              <p:nvPr/>
            </p:nvSpPr>
            <p:spPr>
              <a:xfrm>
                <a:off x="7110543" y="1569895"/>
                <a:ext cx="11121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cxnSp>
          <p:nvCxnSpPr>
            <p:cNvPr id="46" name="Connecteur droit avec flèche 45">
              <a:extLst>
                <a:ext uri="{FF2B5EF4-FFF2-40B4-BE49-F238E27FC236}">
                  <a16:creationId xmlns:a16="http://schemas.microsoft.com/office/drawing/2014/main" id="{C280D7A3-8B91-832B-96F7-3F29A98E774B}"/>
                </a:ext>
              </a:extLst>
            </p:cNvPr>
            <p:cNvCxnSpPr>
              <a:cxnSpLocks/>
            </p:cNvCxnSpPr>
            <p:nvPr/>
          </p:nvCxnSpPr>
          <p:spPr>
            <a:xfrm>
              <a:off x="8836174" y="3952050"/>
              <a:ext cx="381631" cy="0"/>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7" name="ZoneTexte 46">
              <a:extLst>
                <a:ext uri="{FF2B5EF4-FFF2-40B4-BE49-F238E27FC236}">
                  <a16:creationId xmlns:a16="http://schemas.microsoft.com/office/drawing/2014/main" id="{CAF96906-675E-D6DC-23C8-34306BBF3C93}"/>
                </a:ext>
              </a:extLst>
            </p:cNvPr>
            <p:cNvSpPr txBox="1"/>
            <p:nvPr/>
          </p:nvSpPr>
          <p:spPr>
            <a:xfrm>
              <a:off x="8731141" y="3569549"/>
              <a:ext cx="72904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RTE</a:t>
              </a:r>
            </a:p>
          </p:txBody>
        </p:sp>
      </p:grpSp>
      <p:sp>
        <p:nvSpPr>
          <p:cNvPr id="2" name="Titre 1">
            <a:extLst>
              <a:ext uri="{FF2B5EF4-FFF2-40B4-BE49-F238E27FC236}">
                <a16:creationId xmlns:a16="http://schemas.microsoft.com/office/drawing/2014/main" id="{8704FBB2-7BDE-811C-A69A-F037C0F09FFC}"/>
              </a:ext>
            </a:extLst>
          </p:cNvPr>
          <p:cNvSpPr>
            <a:spLocks noGrp="1"/>
          </p:cNvSpPr>
          <p:nvPr>
            <p:ph type="title"/>
          </p:nvPr>
        </p:nvSpPr>
        <p:spPr/>
        <p:txBody>
          <a:bodyPr/>
          <a:lstStyle/>
          <a:p>
            <a:r>
              <a:rPr lang="fr-FR" dirty="0"/>
              <a:t>Évolution</a:t>
            </a:r>
          </a:p>
        </p:txBody>
      </p:sp>
      <p:sp>
        <p:nvSpPr>
          <p:cNvPr id="7" name="Espace réservé pour une image  6">
            <a:extLst>
              <a:ext uri="{FF2B5EF4-FFF2-40B4-BE49-F238E27FC236}">
                <a16:creationId xmlns:a16="http://schemas.microsoft.com/office/drawing/2014/main" id="{639329C5-F37B-8B98-2F03-2F89BC55B072}"/>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A8509E0A-79A3-4BFC-D3C2-5B429D2005D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66" name="Groupe 65">
            <a:extLst>
              <a:ext uri="{FF2B5EF4-FFF2-40B4-BE49-F238E27FC236}">
                <a16:creationId xmlns:a16="http://schemas.microsoft.com/office/drawing/2014/main" id="{DA2C5636-3806-FD6E-D446-F0D05C651E8D}"/>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8CE94334-BEEA-37DA-4DC4-C757D76BE03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6E2B5262-5701-5F33-4EF0-810BDFA0A11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7554CC00-3878-D6C3-ED4D-54DCF05574CC}"/>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A8A895C4-337E-0D89-5C55-1CDBFBCDADE1}"/>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DC31F039-AC22-88B3-9954-DE3199300DA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D8CE0F7-9300-78ED-E896-557D7DC0D0BD}"/>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59F637E1-9472-66C2-35A6-B124E1BDC927}"/>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82A75506-795E-FC21-DA16-96A1214130E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37D26F89-801F-ABAD-F2E2-B43AF39911D4}"/>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4" name="ZoneTexte 23">
            <a:extLst>
              <a:ext uri="{FF2B5EF4-FFF2-40B4-BE49-F238E27FC236}">
                <a16:creationId xmlns:a16="http://schemas.microsoft.com/office/drawing/2014/main" id="{D09A09A1-42CC-2CB0-B01A-6F02BDE7B89D}"/>
              </a:ext>
            </a:extLst>
          </p:cNvPr>
          <p:cNvSpPr txBox="1"/>
          <p:nvPr/>
        </p:nvSpPr>
        <p:spPr>
          <a:xfrm>
            <a:off x="467999" y="1471611"/>
            <a:ext cx="2693774"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TEP-CT</a:t>
            </a:r>
          </a:p>
        </p:txBody>
      </p:sp>
      <p:sp>
        <p:nvSpPr>
          <p:cNvPr id="25" name="ZoneTexte 24">
            <a:extLst>
              <a:ext uri="{FF2B5EF4-FFF2-40B4-BE49-F238E27FC236}">
                <a16:creationId xmlns:a16="http://schemas.microsoft.com/office/drawing/2014/main" id="{F7087E1F-7E3A-D72F-7C6F-9ED2C677C997}"/>
              </a:ext>
            </a:extLst>
          </p:cNvPr>
          <p:cNvSpPr txBox="1"/>
          <p:nvPr/>
        </p:nvSpPr>
        <p:spPr>
          <a:xfrm>
            <a:off x="7002290" y="1471611"/>
            <a:ext cx="1112108"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ADN-EBV</a:t>
            </a:r>
          </a:p>
        </p:txBody>
      </p:sp>
      <p:sp>
        <p:nvSpPr>
          <p:cNvPr id="28" name="Rounded Rectangle 52">
            <a:extLst>
              <a:ext uri="{FF2B5EF4-FFF2-40B4-BE49-F238E27FC236}">
                <a16:creationId xmlns:a16="http://schemas.microsoft.com/office/drawing/2014/main" id="{A6B8798F-B2A3-9F5D-E063-E8F32121C935}"/>
              </a:ext>
            </a:extLst>
          </p:cNvPr>
          <p:cNvSpPr/>
          <p:nvPr/>
        </p:nvSpPr>
        <p:spPr>
          <a:xfrm>
            <a:off x="3481715" y="5790316"/>
            <a:ext cx="522857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 favorable, réponse complète</a:t>
            </a:r>
          </a:p>
        </p:txBody>
      </p:sp>
      <p:pic>
        <p:nvPicPr>
          <p:cNvPr id="5" name="Image 4">
            <a:extLst>
              <a:ext uri="{FF2B5EF4-FFF2-40B4-BE49-F238E27FC236}">
                <a16:creationId xmlns:a16="http://schemas.microsoft.com/office/drawing/2014/main" id="{1F133673-62C8-0C2C-1CF3-C2A71F9C7160}"/>
              </a:ext>
            </a:extLst>
          </p:cNvPr>
          <p:cNvPicPr>
            <a:picLocks noChangeAspect="1"/>
          </p:cNvPicPr>
          <p:nvPr/>
        </p:nvPicPr>
        <p:blipFill>
          <a:blip r:embed="rId6"/>
          <a:srcRect l="64061" r="13780"/>
          <a:stretch/>
        </p:blipFill>
        <p:spPr>
          <a:xfrm>
            <a:off x="467999" y="1832728"/>
            <a:ext cx="2693774" cy="3535050"/>
          </a:xfrm>
          <a:prstGeom prst="rect">
            <a:avLst/>
          </a:prstGeom>
        </p:spPr>
      </p:pic>
      <p:pic>
        <p:nvPicPr>
          <p:cNvPr id="3" name="G.Cartron - CC5 - Slide 16">
            <a:hlinkClick r:id="" action="ppaction://media"/>
            <a:extLst>
              <a:ext uri="{FF2B5EF4-FFF2-40B4-BE49-F238E27FC236}">
                <a16:creationId xmlns:a16="http://schemas.microsoft.com/office/drawing/2014/main" id="{1D563094-FDF7-A618-0F1E-B3C2527F375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92323168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3C2E5-E913-E5BE-19DF-2F0D5BAB827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C59253-EA00-2618-6035-685B2B815584}"/>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8CD29CD4-680C-DCAA-F15E-5F37BB91FD4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7" name="ZoneTexte 6">
            <a:extLst>
              <a:ext uri="{FF2B5EF4-FFF2-40B4-BE49-F238E27FC236}">
                <a16:creationId xmlns:a16="http://schemas.microsoft.com/office/drawing/2014/main" id="{EDAE16DF-AFE4-0695-66A0-65B7641DFD50}"/>
              </a:ext>
            </a:extLst>
          </p:cNvPr>
          <p:cNvSpPr txBox="1"/>
          <p:nvPr/>
        </p:nvSpPr>
        <p:spPr>
          <a:xfrm>
            <a:off x="1210235" y="2266055"/>
            <a:ext cx="10504164"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Le lymphome de Hodgkin classique post transplantation est rare, </a:t>
            </a:r>
            <a:b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b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il faut savoir y penser</a:t>
            </a:r>
          </a:p>
        </p:txBody>
      </p:sp>
      <p:grpSp>
        <p:nvGrpSpPr>
          <p:cNvPr id="36" name="Groupe 35">
            <a:extLst>
              <a:ext uri="{FF2B5EF4-FFF2-40B4-BE49-F238E27FC236}">
                <a16:creationId xmlns:a16="http://schemas.microsoft.com/office/drawing/2014/main" id="{19C3C18E-0221-2BCB-1C10-1EF61E9AB87F}"/>
              </a:ext>
            </a:extLst>
          </p:cNvPr>
          <p:cNvGrpSpPr/>
          <p:nvPr/>
        </p:nvGrpSpPr>
        <p:grpSpPr>
          <a:xfrm>
            <a:off x="468000" y="2366605"/>
            <a:ext cx="537479" cy="537565"/>
            <a:chOff x="423529" y="2082622"/>
            <a:chExt cx="537479" cy="537565"/>
          </a:xfrm>
        </p:grpSpPr>
        <p:sp>
          <p:nvSpPr>
            <p:cNvPr id="34" name="Forme libre 33">
              <a:extLst>
                <a:ext uri="{FF2B5EF4-FFF2-40B4-BE49-F238E27FC236}">
                  <a16:creationId xmlns:a16="http://schemas.microsoft.com/office/drawing/2014/main" id="{DDF78E9F-8C07-84BE-10E3-7282C74E4C2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F1BFC708-0DC6-E7B1-829C-A356FB08818F}"/>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0648A06B-2614-4F69-9B4A-8D5F7C4B7BC3}"/>
              </a:ext>
            </a:extLst>
          </p:cNvPr>
          <p:cNvSpPr txBox="1"/>
          <p:nvPr/>
        </p:nvSpPr>
        <p:spPr>
          <a:xfrm>
            <a:off x="3221580" y="3759565"/>
            <a:ext cx="8917411"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Ici, stade IA sans facteur de mauvais pronostic,</a:t>
            </a: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b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évolution favorable sous traitement</a:t>
            </a:r>
          </a:p>
        </p:txBody>
      </p:sp>
      <p:grpSp>
        <p:nvGrpSpPr>
          <p:cNvPr id="38" name="Groupe 37">
            <a:extLst>
              <a:ext uri="{FF2B5EF4-FFF2-40B4-BE49-F238E27FC236}">
                <a16:creationId xmlns:a16="http://schemas.microsoft.com/office/drawing/2014/main" id="{04F5C5AB-246C-07BB-1F78-A1BC6E0E081A}"/>
              </a:ext>
            </a:extLst>
          </p:cNvPr>
          <p:cNvGrpSpPr/>
          <p:nvPr/>
        </p:nvGrpSpPr>
        <p:grpSpPr>
          <a:xfrm>
            <a:off x="2479345" y="3849378"/>
            <a:ext cx="537479" cy="537565"/>
            <a:chOff x="423529" y="2082622"/>
            <a:chExt cx="537479" cy="537565"/>
          </a:xfrm>
        </p:grpSpPr>
        <p:sp>
          <p:nvSpPr>
            <p:cNvPr id="39" name="Forme libre 38">
              <a:extLst>
                <a:ext uri="{FF2B5EF4-FFF2-40B4-BE49-F238E27FC236}">
                  <a16:creationId xmlns:a16="http://schemas.microsoft.com/office/drawing/2014/main" id="{F3189171-3331-0338-25EB-BFCB8B51B57B}"/>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E9D380B4-D8FA-B1B4-B09A-AF9B7EA90698}"/>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74BAC9D9-F9FE-FDFB-D706-5FCFC0BA8901}"/>
              </a:ext>
            </a:extLst>
          </p:cNvPr>
          <p:cNvSpPr>
            <a:spLocks noGrp="1"/>
          </p:cNvSpPr>
          <p:nvPr>
            <p:ph type="pic" sz="quarter" idx="13"/>
          </p:nvPr>
        </p:nvSpPr>
        <p:spPr>
          <a:xfrm>
            <a:off x="10607081" y="603445"/>
            <a:ext cx="538163" cy="538163"/>
          </a:xfrm>
        </p:spPr>
        <p:txBody>
          <a:bodyPr/>
          <a:lstStyle/>
          <a:p>
            <a:endParaRPr lang="fr-FR"/>
          </a:p>
        </p:txBody>
      </p:sp>
      <p:pic>
        <p:nvPicPr>
          <p:cNvPr id="4" name="G.Cartron - CC5 - Slide 17">
            <a:hlinkClick r:id="" action="ppaction://media"/>
            <a:extLst>
              <a:ext uri="{FF2B5EF4-FFF2-40B4-BE49-F238E27FC236}">
                <a16:creationId xmlns:a16="http://schemas.microsoft.com/office/drawing/2014/main" id="{D9D067C4-054C-9453-9C53-FB944CE786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5448" y="656086"/>
            <a:ext cx="468000" cy="468000"/>
          </a:xfrm>
          <a:prstGeom prst="rect">
            <a:avLst/>
          </a:prstGeom>
        </p:spPr>
      </p:pic>
    </p:spTree>
    <p:extLst>
      <p:ext uri="{BB962C8B-B14F-4D97-AF65-F5344CB8AC3E}">
        <p14:creationId xmlns:p14="http://schemas.microsoft.com/office/powerpoint/2010/main" val="147881271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83817-C220-E67C-AC3C-F1B2D8A1211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01CA730-7B69-C42F-BFDA-44C1638626E5}"/>
              </a:ext>
            </a:extLst>
          </p:cNvPr>
          <p:cNvSpPr>
            <a:spLocks noGrp="1"/>
          </p:cNvSpPr>
          <p:nvPr>
            <p:ph type="ctrTitle"/>
          </p:nvPr>
        </p:nvSpPr>
        <p:spPr/>
        <p:txBody>
          <a:bodyPr/>
          <a:lstStyle/>
          <a:p>
            <a:r>
              <a:rPr lang="fr-FR" dirty="0"/>
              <a:t>Cas clinique 6</a:t>
            </a:r>
          </a:p>
        </p:txBody>
      </p:sp>
      <p:sp>
        <p:nvSpPr>
          <p:cNvPr id="3" name="Sous-titre 2">
            <a:extLst>
              <a:ext uri="{FF2B5EF4-FFF2-40B4-BE49-F238E27FC236}">
                <a16:creationId xmlns:a16="http://schemas.microsoft.com/office/drawing/2014/main" id="{5F1AD577-8622-4152-DDDA-269696476B86}"/>
              </a:ext>
            </a:extLst>
          </p:cNvPr>
          <p:cNvSpPr>
            <a:spLocks noGrp="1"/>
          </p:cNvSpPr>
          <p:nvPr>
            <p:ph type="subTitle" idx="1"/>
          </p:nvPr>
        </p:nvSpPr>
        <p:spPr>
          <a:xfrm>
            <a:off x="4392751" y="3743320"/>
            <a:ext cx="6999149" cy="1721045"/>
          </a:xfrm>
        </p:spPr>
        <p:txBody>
          <a:bodyPr>
            <a:normAutofit/>
          </a:bodyPr>
          <a:lstStyle/>
          <a:p>
            <a:r>
              <a:rPr lang="fr-FR" b="1" dirty="0"/>
              <a:t>Lymphome cérébral</a:t>
            </a:r>
          </a:p>
          <a:p>
            <a:r>
              <a:rPr lang="fr-FR" sz="1600" dirty="0"/>
              <a:t>Dr Sylvain Choquet </a:t>
            </a:r>
            <a:br>
              <a:rPr lang="fr-FR" sz="1600" dirty="0"/>
            </a:br>
            <a:r>
              <a:rPr lang="fr-FR" sz="1600" dirty="0" err="1"/>
              <a:t>Sylvain.choquet@aphp.fr</a:t>
            </a:r>
            <a:br>
              <a:rPr lang="fr-FR" sz="1600" dirty="0"/>
            </a:br>
            <a:endParaRPr lang="fr-FR" sz="1600" dirty="0"/>
          </a:p>
        </p:txBody>
      </p:sp>
      <p:pic>
        <p:nvPicPr>
          <p:cNvPr id="5" name="Graphique 4" descr="Envoyer avec un remplissage uni">
            <a:extLst>
              <a:ext uri="{FF2B5EF4-FFF2-40B4-BE49-F238E27FC236}">
                <a16:creationId xmlns:a16="http://schemas.microsoft.com/office/drawing/2014/main" id="{C7F19872-91FB-E1D6-25D1-787ADC5C42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92214" y="4487185"/>
            <a:ext cx="233313" cy="233313"/>
          </a:xfrm>
          <a:prstGeom prst="rect">
            <a:avLst/>
          </a:prstGeom>
        </p:spPr>
      </p:pic>
      <p:pic>
        <p:nvPicPr>
          <p:cNvPr id="11" name="Graphique 10" descr="Jouer contour">
            <a:extLst>
              <a:ext uri="{FF2B5EF4-FFF2-40B4-BE49-F238E27FC236}">
                <a16:creationId xmlns:a16="http://schemas.microsoft.com/office/drawing/2014/main" id="{5A5770BD-58B9-124B-63CD-781DBA0DEBB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4DE6FE37-5F36-F95E-2995-42F2F4227D27}"/>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F9653D5E-35C6-5A65-A72F-3F6696AA0ABC}"/>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1A723E7-EF4A-9997-81F4-3B546EEE513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53EBAABC-DFB9-EC47-08BB-FEC710571D17}"/>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CECF3304-694E-8FD5-959A-3250F4105133}"/>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F4B59C68-A403-BD48-1F01-01136DA51E4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6146DA3F-09A8-A6D9-7FDC-5E97F4C30B48}"/>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84D14061-22E5-43E4-D72A-8315E10364D4}"/>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3336F61-DE30-3939-EB8F-E9AA896D5F1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172020572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A88C5-1B4F-32C4-6EEB-41ED5326CFF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EC12720-2683-487C-8110-46811BA53F7A}"/>
              </a:ext>
            </a:extLst>
          </p:cNvPr>
          <p:cNvSpPr>
            <a:spLocks noGrp="1"/>
          </p:cNvSpPr>
          <p:nvPr>
            <p:ph type="title"/>
          </p:nvPr>
        </p:nvSpPr>
        <p:spPr/>
        <p:txBody>
          <a:bodyPr/>
          <a:lstStyle/>
          <a:p>
            <a:r>
              <a:rPr lang="fr-FR" sz="2400" b="1" noProof="0" dirty="0"/>
              <a:t>Contexte et antécédents médicaux</a:t>
            </a:r>
            <a:endParaRPr lang="fr-FR" sz="2400" b="1" baseline="30000" noProof="0" dirty="0"/>
          </a:p>
        </p:txBody>
      </p:sp>
      <p:sp>
        <p:nvSpPr>
          <p:cNvPr id="3" name="Espace réservé du contenu 2">
            <a:extLst>
              <a:ext uri="{FF2B5EF4-FFF2-40B4-BE49-F238E27FC236}">
                <a16:creationId xmlns:a16="http://schemas.microsoft.com/office/drawing/2014/main" id="{A0837867-18A2-177F-19D3-F0FD62179D94}"/>
              </a:ext>
            </a:extLst>
          </p:cNvPr>
          <p:cNvSpPr>
            <a:spLocks noGrp="1"/>
          </p:cNvSpPr>
          <p:nvPr>
            <p:ph idx="1"/>
          </p:nvPr>
        </p:nvSpPr>
        <p:spPr>
          <a:xfrm>
            <a:off x="1458000" y="2883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Homme de 49 ans</a:t>
            </a:r>
            <a:r>
              <a:rPr lang="fr-FR" sz="1800" dirty="0">
                <a:solidFill>
                  <a:srgbClr val="202122"/>
                </a:solidFill>
              </a:rPr>
              <a:t>, célibataire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Double transplantation cardiaque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Dernière greffe en 2005</a:t>
            </a:r>
          </a:p>
          <a:p>
            <a:pPr marL="14287">
              <a:lnSpc>
                <a:spcPct val="110000"/>
              </a:lnSpc>
              <a:spcBef>
                <a:spcPts val="600"/>
              </a:spcBef>
              <a:spcAft>
                <a:spcPts val="400"/>
              </a:spcAft>
              <a:buClr>
                <a:schemeClr val="accent2"/>
              </a:buClr>
              <a:defRPr/>
            </a:pPr>
            <a:endParaRPr lang="fr-FR" sz="1800" dirty="0">
              <a:solidFill>
                <a:srgbClr val="202122"/>
              </a:solidFill>
            </a:endParaRPr>
          </a:p>
        </p:txBody>
      </p:sp>
      <p:sp>
        <p:nvSpPr>
          <p:cNvPr id="4" name="Espace réservé pour une image  3">
            <a:extLst>
              <a:ext uri="{FF2B5EF4-FFF2-40B4-BE49-F238E27FC236}">
                <a16:creationId xmlns:a16="http://schemas.microsoft.com/office/drawing/2014/main" id="{BB762DDD-9CD0-BAA9-2EFC-ED089831A6CB}"/>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2FA2416C-5333-943A-DCAF-B6C85B8ABF7C}"/>
              </a:ext>
            </a:extLst>
          </p:cNvPr>
          <p:cNvSpPr>
            <a:spLocks noGrp="1"/>
          </p:cNvSpPr>
          <p:nvPr>
            <p:ph idx="14"/>
          </p:nvPr>
        </p:nvSpPr>
        <p:spPr>
          <a:xfrm>
            <a:off x="6828312" y="2883110"/>
            <a:ext cx="4892400" cy="3168000"/>
          </a:xfrm>
        </p:spPr>
        <p:txBody>
          <a:bodyPr>
            <a:noAutofit/>
          </a:bodyPr>
          <a:lstStyle/>
          <a:p>
            <a:pPr marL="14287">
              <a:lnSpc>
                <a:spcPct val="110000"/>
              </a:lnSpc>
              <a:spcBef>
                <a:spcPts val="600"/>
              </a:spcBef>
              <a:spcAft>
                <a:spcPts val="400"/>
              </a:spcAft>
              <a:buClr>
                <a:schemeClr val="accent2"/>
              </a:buClr>
              <a:defRPr/>
            </a:pPr>
            <a:r>
              <a:rPr lang="fr-FR" sz="1800" b="1" noProof="0" dirty="0">
                <a:solidFill>
                  <a:schemeClr val="accent2"/>
                </a:solidFill>
                <a:latin typeface="Century Gothic" panose="020B0502020202020204" pitchFamily="34" charset="0"/>
              </a:rPr>
              <a:t>Antécédents médicaux</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HTA</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Insuffisance rénale (DFG &lt; 30 </a:t>
            </a:r>
            <a:r>
              <a:rPr lang="fr-FR" sz="1800" dirty="0" err="1">
                <a:solidFill>
                  <a:srgbClr val="202122"/>
                </a:solidFill>
              </a:rPr>
              <a:t>mL</a:t>
            </a:r>
            <a:r>
              <a:rPr lang="fr-FR" sz="1800" dirty="0">
                <a:solidFill>
                  <a:srgbClr val="202122"/>
                </a:solidFill>
              </a:rPr>
              <a:t>/min)</a:t>
            </a:r>
          </a:p>
        </p:txBody>
      </p:sp>
      <p:sp>
        <p:nvSpPr>
          <p:cNvPr id="12" name="Titre 1">
            <a:extLst>
              <a:ext uri="{FF2B5EF4-FFF2-40B4-BE49-F238E27FC236}">
                <a16:creationId xmlns:a16="http://schemas.microsoft.com/office/drawing/2014/main" id="{6772F331-809E-36C0-7EE5-85DDA7AE4F1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sp>
        <p:nvSpPr>
          <p:cNvPr id="42" name="Rounded Rectangle 52">
            <a:extLst>
              <a:ext uri="{FF2B5EF4-FFF2-40B4-BE49-F238E27FC236}">
                <a16:creationId xmlns:a16="http://schemas.microsoft.com/office/drawing/2014/main" id="{32DD2994-42CA-A938-F009-2996B3391CA8}"/>
              </a:ext>
            </a:extLst>
          </p:cNvPr>
          <p:cNvSpPr/>
          <p:nvPr/>
        </p:nvSpPr>
        <p:spPr>
          <a:xfrm>
            <a:off x="706794" y="2074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DDD344B8-D1BF-6E50-2B49-1C702AA107C9}"/>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ZoneTexte 40">
            <a:extLst>
              <a:ext uri="{FF2B5EF4-FFF2-40B4-BE49-F238E27FC236}">
                <a16:creationId xmlns:a16="http://schemas.microsoft.com/office/drawing/2014/main" id="{F97F0544-8A6A-4882-7F84-40127461CF07}"/>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hypertension artérielle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DFG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débit de filtration glomérulaire</a:t>
            </a:r>
          </a:p>
        </p:txBody>
      </p:sp>
      <p:grpSp>
        <p:nvGrpSpPr>
          <p:cNvPr id="24" name="Groupe 23">
            <a:extLst>
              <a:ext uri="{FF2B5EF4-FFF2-40B4-BE49-F238E27FC236}">
                <a16:creationId xmlns:a16="http://schemas.microsoft.com/office/drawing/2014/main" id="{19CC39A4-D142-B3A4-A07E-933A8951EE44}"/>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4FB0FB96-CD82-D563-4601-29BF338B31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695DD892-275E-694E-E1DE-27FD51C290B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B1C73FAA-81FE-F153-FD02-8C04EEE688B0}"/>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D74B6014-0ED8-AAC8-95D4-26D7C85CAEB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5" name="Rectangle 14">
              <a:extLst>
                <a:ext uri="{FF2B5EF4-FFF2-40B4-BE49-F238E27FC236}">
                  <a16:creationId xmlns:a16="http://schemas.microsoft.com/office/drawing/2014/main" id="{1E69E932-31EE-A740-E161-E3712EC8284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E50EA87E-5AB4-BF9A-1675-DAB7EDC4D02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8" name="Chevron 7">
              <a:extLst>
                <a:ext uri="{FF2B5EF4-FFF2-40B4-BE49-F238E27FC236}">
                  <a16:creationId xmlns:a16="http://schemas.microsoft.com/office/drawing/2014/main" id="{57A47B90-CA7C-E512-9C16-096217FE518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3" name="Chevron 12">
              <a:extLst>
                <a:ext uri="{FF2B5EF4-FFF2-40B4-BE49-F238E27FC236}">
                  <a16:creationId xmlns:a16="http://schemas.microsoft.com/office/drawing/2014/main" id="{E988C1E2-1F13-EA37-5E73-BFC07114683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grpSp>
        <p:nvGrpSpPr>
          <p:cNvPr id="25" name="Graphique 29">
            <a:extLst>
              <a:ext uri="{FF2B5EF4-FFF2-40B4-BE49-F238E27FC236}">
                <a16:creationId xmlns:a16="http://schemas.microsoft.com/office/drawing/2014/main" id="{45C522AC-2886-7DCE-0893-815A431FFA25}"/>
              </a:ext>
            </a:extLst>
          </p:cNvPr>
          <p:cNvGrpSpPr/>
          <p:nvPr/>
        </p:nvGrpSpPr>
        <p:grpSpPr>
          <a:xfrm>
            <a:off x="631582" y="1971996"/>
            <a:ext cx="497793" cy="545029"/>
            <a:chOff x="631582" y="1971996"/>
            <a:chExt cx="497793" cy="545029"/>
          </a:xfrm>
          <a:noFill/>
        </p:grpSpPr>
        <p:sp>
          <p:nvSpPr>
            <p:cNvPr id="26" name="Forme libre 25">
              <a:extLst>
                <a:ext uri="{FF2B5EF4-FFF2-40B4-BE49-F238E27FC236}">
                  <a16:creationId xmlns:a16="http://schemas.microsoft.com/office/drawing/2014/main" id="{2D295674-43F7-F230-B374-2A764953205F}"/>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5ACFFDA6-3C40-C11B-57A5-02A850A09F4F}"/>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F57F8EB6-E0C2-18EA-FD63-5EE853A99869}"/>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7BD06051-672D-F5C0-F451-F81873B6FBEA}"/>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9AA20F8-A49A-A3E4-4FBE-16FEB72265BA}"/>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22EFB34-C644-DCAD-2B04-6FC31880F24E}"/>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pic>
        <p:nvPicPr>
          <p:cNvPr id="6" name="S.Choquet - CC6 - Slide 2">
            <a:hlinkClick r:id="" action="ppaction://media"/>
            <a:extLst>
              <a:ext uri="{FF2B5EF4-FFF2-40B4-BE49-F238E27FC236}">
                <a16:creationId xmlns:a16="http://schemas.microsoft.com/office/drawing/2014/main" id="{4B7207D2-9358-2109-5920-31C03911DE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35452636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221E3-360B-B1F7-15FA-25D14084A8F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9951EB1-5DBB-C4B0-F6FA-100F89B02CC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3" name="Espace réservé du contenu 2">
            <a:extLst>
              <a:ext uri="{FF2B5EF4-FFF2-40B4-BE49-F238E27FC236}">
                <a16:creationId xmlns:a16="http://schemas.microsoft.com/office/drawing/2014/main" id="{6E7941B9-2E82-A9A6-64E3-B189C83F8946}"/>
              </a:ext>
            </a:extLst>
          </p:cNvPr>
          <p:cNvSpPr>
            <a:spLocks noGrp="1"/>
          </p:cNvSpPr>
          <p:nvPr>
            <p:ph idx="1"/>
          </p:nvPr>
        </p:nvSpPr>
        <p:spPr>
          <a:xfrm>
            <a:off x="1458000" y="2883110"/>
            <a:ext cx="4451096" cy="3168000"/>
          </a:xfrm>
        </p:spPr>
        <p:txBody>
          <a:bodyPr>
            <a:noAutofit/>
          </a:bodyPr>
          <a:lstStyle/>
          <a:p>
            <a:pPr marL="14287">
              <a:lnSpc>
                <a:spcPct val="110000"/>
              </a:lnSpc>
              <a:spcBef>
                <a:spcPts val="600"/>
              </a:spcBef>
              <a:spcAft>
                <a:spcPts val="400"/>
              </a:spcAft>
              <a:buClr>
                <a:schemeClr val="accent2"/>
              </a:buClr>
              <a:defRPr/>
            </a:pPr>
            <a:r>
              <a:rPr lang="fr-FR" sz="1800" b="1" dirty="0">
                <a:solidFill>
                  <a:schemeClr val="accent2"/>
                </a:solidFill>
              </a:rPr>
              <a:t>Présentation des symptômes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Céphalées, nausées, vomissements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Statut de performance ECOG PS1</a:t>
            </a:r>
          </a:p>
          <a:p>
            <a:pPr marL="14287">
              <a:lnSpc>
                <a:spcPct val="110000"/>
              </a:lnSpc>
              <a:spcBef>
                <a:spcPts val="1800"/>
              </a:spcBef>
              <a:spcAft>
                <a:spcPts val="400"/>
              </a:spcAft>
              <a:buClr>
                <a:schemeClr val="accent2"/>
              </a:buClr>
              <a:defRPr/>
            </a:pPr>
            <a:r>
              <a:rPr lang="fr-FR" sz="1800" b="1" dirty="0">
                <a:solidFill>
                  <a:schemeClr val="accent2"/>
                </a:solidFill>
              </a:rPr>
              <a:t>Résultats de l’examen physique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RAS</a:t>
            </a:r>
          </a:p>
        </p:txBody>
      </p:sp>
      <p:sp>
        <p:nvSpPr>
          <p:cNvPr id="4" name="Espace réservé pour une image  3">
            <a:extLst>
              <a:ext uri="{FF2B5EF4-FFF2-40B4-BE49-F238E27FC236}">
                <a16:creationId xmlns:a16="http://schemas.microsoft.com/office/drawing/2014/main" id="{ADB74B8D-38B5-5142-7F98-F59D296355DA}"/>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0CF486EB-AAE2-5A86-2009-78226B097081}"/>
              </a:ext>
            </a:extLst>
          </p:cNvPr>
          <p:cNvSpPr>
            <a:spLocks noGrp="1"/>
          </p:cNvSpPr>
          <p:nvPr>
            <p:ph idx="14"/>
          </p:nvPr>
        </p:nvSpPr>
        <p:spPr>
          <a:xfrm>
            <a:off x="7293600" y="2883110"/>
            <a:ext cx="4451096" cy="3168000"/>
          </a:xfrm>
        </p:spPr>
        <p:txBody>
          <a:bodyPr>
            <a:noAutofit/>
          </a:bodyPr>
          <a:lstStyle/>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Ciclosporine + prednisone</a:t>
            </a:r>
          </a:p>
        </p:txBody>
      </p:sp>
      <p:sp>
        <p:nvSpPr>
          <p:cNvPr id="12" name="Titre 1">
            <a:extLst>
              <a:ext uri="{FF2B5EF4-FFF2-40B4-BE49-F238E27FC236}">
                <a16:creationId xmlns:a16="http://schemas.microsoft.com/office/drawing/2014/main" id="{BD897C2B-7C6F-BA60-945C-F3A1D9C047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17" name="Groupe 16">
            <a:extLst>
              <a:ext uri="{FF2B5EF4-FFF2-40B4-BE49-F238E27FC236}">
                <a16:creationId xmlns:a16="http://schemas.microsoft.com/office/drawing/2014/main" id="{1E9BF140-1519-D866-89FE-767FD10CA3FF}"/>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CDEA1B74-677D-185E-43B6-FCFFE224698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24D8723-F390-0EEA-165D-D7DD2E724A7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91FC9658-9813-186C-FCFD-061DFC446B2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28019A08-1797-E44D-376D-7CE996F61D7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5" name="Rectangle 14">
              <a:extLst>
                <a:ext uri="{FF2B5EF4-FFF2-40B4-BE49-F238E27FC236}">
                  <a16:creationId xmlns:a16="http://schemas.microsoft.com/office/drawing/2014/main" id="{11781419-6648-A5BB-F189-B5093984101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8B114608-2630-DB68-B352-D0CAFD21D8DA}"/>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8" name="Chevron 7">
              <a:extLst>
                <a:ext uri="{FF2B5EF4-FFF2-40B4-BE49-F238E27FC236}">
                  <a16:creationId xmlns:a16="http://schemas.microsoft.com/office/drawing/2014/main" id="{43469033-8040-CD3A-7F56-13F403A3071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3" name="Chevron 12">
              <a:extLst>
                <a:ext uri="{FF2B5EF4-FFF2-40B4-BE49-F238E27FC236}">
                  <a16:creationId xmlns:a16="http://schemas.microsoft.com/office/drawing/2014/main" id="{4C2A74B2-FE8A-651A-564D-9097ED92E50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grpSp>
        <p:nvGrpSpPr>
          <p:cNvPr id="24" name="Groupe 23">
            <a:extLst>
              <a:ext uri="{FF2B5EF4-FFF2-40B4-BE49-F238E27FC236}">
                <a16:creationId xmlns:a16="http://schemas.microsoft.com/office/drawing/2014/main" id="{E7C62AD2-9B5B-8F50-F70E-25EA675F5659}"/>
              </a:ext>
            </a:extLst>
          </p:cNvPr>
          <p:cNvGrpSpPr/>
          <p:nvPr/>
        </p:nvGrpSpPr>
        <p:grpSpPr>
          <a:xfrm>
            <a:off x="6304546" y="1855849"/>
            <a:ext cx="3441556" cy="828000"/>
            <a:chOff x="6153181" y="1855849"/>
            <a:chExt cx="3441556" cy="828000"/>
          </a:xfrm>
        </p:grpSpPr>
        <p:sp>
          <p:nvSpPr>
            <p:cNvPr id="21" name="Rounded Rectangle 52">
              <a:extLst>
                <a:ext uri="{FF2B5EF4-FFF2-40B4-BE49-F238E27FC236}">
                  <a16:creationId xmlns:a16="http://schemas.microsoft.com/office/drawing/2014/main" id="{5F93242D-FCFA-FC96-4941-EFC3B3103CD1}"/>
                </a:ext>
              </a:extLst>
            </p:cNvPr>
            <p:cNvSpPr/>
            <p:nvPr/>
          </p:nvSpPr>
          <p:spPr>
            <a:xfrm>
              <a:off x="6391977" y="2074789"/>
              <a:ext cx="320276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Médicaments actuels</a:t>
              </a:r>
            </a:p>
          </p:txBody>
        </p:sp>
        <p:sp>
          <p:nvSpPr>
            <p:cNvPr id="22" name="Ellipse 21">
              <a:extLst>
                <a:ext uri="{FF2B5EF4-FFF2-40B4-BE49-F238E27FC236}">
                  <a16:creationId xmlns:a16="http://schemas.microsoft.com/office/drawing/2014/main" id="{4BAB9B38-5682-CBBE-4C6F-AD937B63DBFC}"/>
                </a:ext>
              </a:extLst>
            </p:cNvPr>
            <p:cNvSpPr/>
            <p:nvPr/>
          </p:nvSpPr>
          <p:spPr>
            <a:xfrm>
              <a:off x="6153181"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3" name="Graphique 22">
              <a:extLst>
                <a:ext uri="{FF2B5EF4-FFF2-40B4-BE49-F238E27FC236}">
                  <a16:creationId xmlns:a16="http://schemas.microsoft.com/office/drawing/2014/main" id="{B496C1E2-B818-DB80-4CC7-94BC02E7F25E}"/>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rot="928100">
              <a:off x="6373467" y="2013067"/>
              <a:ext cx="389112" cy="526446"/>
            </a:xfrm>
            <a:prstGeom prst="rect">
              <a:avLst/>
            </a:prstGeom>
          </p:spPr>
        </p:pic>
      </p:grpSp>
      <p:grpSp>
        <p:nvGrpSpPr>
          <p:cNvPr id="6" name="Groupe 5">
            <a:extLst>
              <a:ext uri="{FF2B5EF4-FFF2-40B4-BE49-F238E27FC236}">
                <a16:creationId xmlns:a16="http://schemas.microsoft.com/office/drawing/2014/main" id="{30905778-3E7D-A9A0-E5E3-398AFE318F3E}"/>
              </a:ext>
            </a:extLst>
          </p:cNvPr>
          <p:cNvGrpSpPr/>
          <p:nvPr/>
        </p:nvGrpSpPr>
        <p:grpSpPr>
          <a:xfrm>
            <a:off x="467999" y="1855849"/>
            <a:ext cx="2235444" cy="828000"/>
            <a:chOff x="467999" y="1855849"/>
            <a:chExt cx="2235444" cy="828000"/>
          </a:xfrm>
        </p:grpSpPr>
        <p:sp>
          <p:nvSpPr>
            <p:cNvPr id="42" name="Rounded Rectangle 52">
              <a:extLst>
                <a:ext uri="{FF2B5EF4-FFF2-40B4-BE49-F238E27FC236}">
                  <a16:creationId xmlns:a16="http://schemas.microsoft.com/office/drawing/2014/main" id="{0FF5E3C8-12DF-CA56-FAA4-7C3EBDA21A29}"/>
                </a:ext>
              </a:extLst>
            </p:cNvPr>
            <p:cNvSpPr/>
            <p:nvPr/>
          </p:nvSpPr>
          <p:spPr>
            <a:xfrm>
              <a:off x="706794" y="2074789"/>
              <a:ext cx="199664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EDF95AB4-5DC9-62A1-D2F5-44BF164AEF72}"/>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681D4092-BB75-4DD3-E234-B47CE7974F01}"/>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C02033F1-AA64-ADE0-4B7F-6C4F6BF92CD3}"/>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2CBE6FB9-5016-B791-714D-E13BB9DB6893}"/>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F9245205-3991-E72C-49F6-A108A6C85C23}"/>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BF5027C6-0AF6-E8A2-DC36-49343E117ECE}"/>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5EFD948B-22AC-9E5E-29C1-0949FFCB4BDE}"/>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9B0DD514-4203-2315-5786-F3F0FC7FF4DB}"/>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49C8C59C-710A-7497-B35F-A2B7741FE875}"/>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16EF0C8A-F534-6F37-AB9F-70835ECA7D9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79A4153D-2BA1-C41C-BD85-A2AAC620C45E}"/>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758B11B1-6C1E-2E06-5137-005C61A2260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E538306F-59A7-38D0-DF14-FCA54D57F107}"/>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1A0B74A6-269E-F76E-2E2A-E916C1830F59}"/>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252F01AD-4C0D-5C5C-5439-FEC8490091D2}"/>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785E2952-E775-98AD-59F5-6D2BB7EBB173}"/>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7" name="S.Choquet - CC6 - Slide 3">
            <a:hlinkClick r:id="" action="ppaction://media"/>
            <a:extLst>
              <a:ext uri="{FF2B5EF4-FFF2-40B4-BE49-F238E27FC236}">
                <a16:creationId xmlns:a16="http://schemas.microsoft.com/office/drawing/2014/main" id="{0CAAE62D-EF1A-B8A5-10AA-B7E42D21040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6135"/>
            <a:ext cx="468000" cy="468000"/>
          </a:xfrm>
          <a:prstGeom prst="rect">
            <a:avLst/>
          </a:prstGeom>
        </p:spPr>
      </p:pic>
    </p:spTree>
    <p:extLst>
      <p:ext uri="{BB962C8B-B14F-4D97-AF65-F5344CB8AC3E}">
        <p14:creationId xmlns:p14="http://schemas.microsoft.com/office/powerpoint/2010/main" val="292203046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751CA-9DCD-6603-66DB-14D91959EB78}"/>
            </a:ext>
          </a:extLst>
        </p:cNvPr>
        <p:cNvGrpSpPr/>
        <p:nvPr/>
      </p:nvGrpSpPr>
      <p:grpSpPr>
        <a:xfrm>
          <a:off x="0" y="0"/>
          <a:ext cx="0" cy="0"/>
          <a:chOff x="0" y="0"/>
          <a:chExt cx="0" cy="0"/>
        </a:xfrm>
      </p:grpSpPr>
      <p:sp>
        <p:nvSpPr>
          <p:cNvPr id="11" name="Rectangle : coins arrondis 10">
            <a:extLst>
              <a:ext uri="{FF2B5EF4-FFF2-40B4-BE49-F238E27FC236}">
                <a16:creationId xmlns:a16="http://schemas.microsoft.com/office/drawing/2014/main" id="{39AB73EB-A5B1-E766-D9E8-BC35A324047B}"/>
              </a:ext>
            </a:extLst>
          </p:cNvPr>
          <p:cNvSpPr/>
          <p:nvPr/>
        </p:nvSpPr>
        <p:spPr>
          <a:xfrm>
            <a:off x="306044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L’imagerie suffit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76313701-8E17-9446-7ED8-6B550D3336E0}"/>
              </a:ext>
            </a:extLst>
          </p:cNvPr>
          <p:cNvSpPr/>
          <p:nvPr/>
        </p:nvSpPr>
        <p:spPr>
          <a:xfrm>
            <a:off x="317156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312B92C3-166B-7DF8-1CEF-19805551D0A2}"/>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ADNct</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dans le sang</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AD62B183-9915-76A4-0439-5714EB904FF4}"/>
              </a:ext>
            </a:extLst>
          </p:cNvPr>
          <p:cNvSpPr/>
          <p:nvPr/>
        </p:nvSpPr>
        <p:spPr>
          <a:xfrm>
            <a:off x="4944703"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086E3760-3C4A-7787-96EF-D432D9857174}"/>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PL avec charge virale EBV (comparé au sang)</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DB9EF6FA-5556-DB8B-3085-59C182CB6B0B}"/>
              </a:ext>
            </a:extLst>
          </p:cNvPr>
          <p:cNvSpPr/>
          <p:nvPr/>
        </p:nvSpPr>
        <p:spPr>
          <a:xfrm>
            <a:off x="671784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9AF4BFEB-02EE-35AF-19C9-43D84DA75781}"/>
              </a:ext>
            </a:extLst>
          </p:cNvPr>
          <p:cNvSpPr/>
          <p:nvPr/>
        </p:nvSpPr>
        <p:spPr>
          <a:xfrm>
            <a:off x="1015301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5A807FAF-DDAC-0BA9-83E6-51FB92035B3E}"/>
              </a:ext>
            </a:extLst>
          </p:cNvPr>
          <p:cNvSpPr/>
          <p:nvPr/>
        </p:nvSpPr>
        <p:spPr>
          <a:xfrm>
            <a:off x="1026413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60EEE32F-425E-F501-800D-434DB595E979}"/>
              </a:ext>
            </a:extLst>
          </p:cNvPr>
          <p:cNvSpPr/>
          <p:nvPr/>
        </p:nvSpPr>
        <p:spPr>
          <a:xfrm>
            <a:off x="8379868"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PL avec phénotypage et clonalité</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09B132AE-A4E5-9132-6237-318B9F5BF45E}"/>
              </a:ext>
            </a:extLst>
          </p:cNvPr>
          <p:cNvSpPr/>
          <p:nvPr/>
        </p:nvSpPr>
        <p:spPr>
          <a:xfrm>
            <a:off x="8490988"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itre 42">
            <a:extLst>
              <a:ext uri="{FF2B5EF4-FFF2-40B4-BE49-F238E27FC236}">
                <a16:creationId xmlns:a16="http://schemas.microsoft.com/office/drawing/2014/main" id="{FDFEACCA-69C8-4960-0B8F-CA2BDA2A061F}"/>
              </a:ext>
            </a:extLst>
          </p:cNvPr>
          <p:cNvSpPr>
            <a:spLocks noGrp="1"/>
          </p:cNvSpPr>
          <p:nvPr>
            <p:ph type="title"/>
          </p:nvPr>
        </p:nvSpPr>
        <p:spPr/>
        <p:txBody>
          <a:bodyPr/>
          <a:lstStyle/>
          <a:p>
            <a:r>
              <a:rPr lang="fr-FR" sz="2400" b="1" noProof="0" dirty="0"/>
              <a:t>Diagnostic ?</a:t>
            </a:r>
            <a:endParaRPr lang="fr-FR" dirty="0"/>
          </a:p>
        </p:txBody>
      </p:sp>
      <p:sp>
        <p:nvSpPr>
          <p:cNvPr id="61" name="Espace réservé pour une image  60">
            <a:extLst>
              <a:ext uri="{FF2B5EF4-FFF2-40B4-BE49-F238E27FC236}">
                <a16:creationId xmlns:a16="http://schemas.microsoft.com/office/drawing/2014/main" id="{49024EF6-EF89-7063-779B-EA1DC8DFFB16}"/>
              </a:ext>
            </a:extLst>
          </p:cNvPr>
          <p:cNvSpPr>
            <a:spLocks noGrp="1"/>
          </p:cNvSpPr>
          <p:nvPr>
            <p:ph type="pic" sz="quarter" idx="13"/>
          </p:nvPr>
        </p:nvSpPr>
        <p:spPr/>
        <p:txBody>
          <a:bodyPr/>
          <a:lstStyle/>
          <a:p>
            <a:endParaRPr lang="fr-FR"/>
          </a:p>
        </p:txBody>
      </p:sp>
      <p:sp>
        <p:nvSpPr>
          <p:cNvPr id="13" name="Triangle 12">
            <a:extLst>
              <a:ext uri="{FF2B5EF4-FFF2-40B4-BE49-F238E27FC236}">
                <a16:creationId xmlns:a16="http://schemas.microsoft.com/office/drawing/2014/main" id="{BCBEC031-7350-8F13-40B0-C6D0F056B2C1}"/>
              </a:ext>
            </a:extLst>
          </p:cNvPr>
          <p:cNvSpPr/>
          <p:nvPr/>
        </p:nvSpPr>
        <p:spPr>
          <a:xfrm rot="10800000">
            <a:off x="728933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7A5D60DB-FBF7-43D7-B241-2ECAFE507698}"/>
              </a:ext>
            </a:extLst>
          </p:cNvPr>
          <p:cNvSpPr/>
          <p:nvPr/>
        </p:nvSpPr>
        <p:spPr>
          <a:xfrm rot="10800000">
            <a:off x="374304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F6639F5-1CF9-D6FE-4E9D-E5741D2056DA}"/>
              </a:ext>
            </a:extLst>
          </p:cNvPr>
          <p:cNvSpPr/>
          <p:nvPr/>
        </p:nvSpPr>
        <p:spPr>
          <a:xfrm rot="10800000">
            <a:off x="5516190"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D48C49E-14F0-FA2A-694C-F48BE6F8CB5C}"/>
              </a:ext>
            </a:extLst>
          </p:cNvPr>
          <p:cNvSpPr/>
          <p:nvPr/>
        </p:nvSpPr>
        <p:spPr>
          <a:xfrm rot="10800000">
            <a:off x="1083561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75663989-4316-EF2B-F727-53157CA9B37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8CE1C330-1C9F-777A-41FC-FB3D2C53E803}"/>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826F7669-1E53-ACE9-ECD4-4F1332F54039}"/>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D4C2EB8E-2D9C-36D3-1EB3-4BDE69CB9CEE}"/>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Quels sont les examens qui peuvent permettre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un diagnostic de LPT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sp>
        <p:nvSpPr>
          <p:cNvPr id="9" name="Triangle 8">
            <a:extLst>
              <a:ext uri="{FF2B5EF4-FFF2-40B4-BE49-F238E27FC236}">
                <a16:creationId xmlns:a16="http://schemas.microsoft.com/office/drawing/2014/main" id="{A84F187A-6BC3-DC61-113B-60EA7F3DF352}"/>
              </a:ext>
            </a:extLst>
          </p:cNvPr>
          <p:cNvSpPr/>
          <p:nvPr/>
        </p:nvSpPr>
        <p:spPr>
          <a:xfrm rot="10800000">
            <a:off x="9062475"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AC96F106-DEF0-D55D-DAD0-81E4BA642AAD}"/>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F4391894-54E1-CADB-1842-08A930A219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96AE5E74-8D1F-F07C-7565-F5014E06345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3349795C-E31F-B58F-F6A2-B4C154B5F571}"/>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B1753FE6-70CF-1C1B-F265-752D0DFB35D5}"/>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3C6EF30C-5411-C864-2D1F-33FF4155222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8A917CB8-2083-AFC4-3DB3-C55ADCA15F17}"/>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C278F0EF-659D-FC4D-0D99-9DCDE6D1739C}"/>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07962574-975D-651A-099F-74159876F71C}"/>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56" name="ZoneTexte 55">
            <a:extLst>
              <a:ext uri="{FF2B5EF4-FFF2-40B4-BE49-F238E27FC236}">
                <a16:creationId xmlns:a16="http://schemas.microsoft.com/office/drawing/2014/main" id="{E6304EFD-2D0D-B74E-A57F-1E9E4DFA26D7}"/>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ADN ct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ADN circulant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ponction lombaire</a:t>
            </a:r>
          </a:p>
        </p:txBody>
      </p:sp>
      <p:grpSp>
        <p:nvGrpSpPr>
          <p:cNvPr id="66" name="Groupe 65">
            <a:extLst>
              <a:ext uri="{FF2B5EF4-FFF2-40B4-BE49-F238E27FC236}">
                <a16:creationId xmlns:a16="http://schemas.microsoft.com/office/drawing/2014/main" id="{031DFCEC-5814-B68D-8B53-671B08B75032}"/>
              </a:ext>
            </a:extLst>
          </p:cNvPr>
          <p:cNvGrpSpPr/>
          <p:nvPr/>
        </p:nvGrpSpPr>
        <p:grpSpPr>
          <a:xfrm>
            <a:off x="467999" y="1512437"/>
            <a:ext cx="2226578" cy="4150510"/>
            <a:chOff x="353334" y="1351595"/>
            <a:chExt cx="2894399" cy="5395377"/>
          </a:xfrm>
        </p:grpSpPr>
        <p:sp>
          <p:nvSpPr>
            <p:cNvPr id="67" name="Rectangle 66">
              <a:extLst>
                <a:ext uri="{FF2B5EF4-FFF2-40B4-BE49-F238E27FC236}">
                  <a16:creationId xmlns:a16="http://schemas.microsoft.com/office/drawing/2014/main" id="{A509799E-9FBD-9EF0-82AD-2876D4B59A65}"/>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68" name="Image 67">
              <a:extLst>
                <a:ext uri="{FF2B5EF4-FFF2-40B4-BE49-F238E27FC236}">
                  <a16:creationId xmlns:a16="http://schemas.microsoft.com/office/drawing/2014/main" id="{B42F0CB3-010C-C3F3-BEA1-AEA29DD05631}"/>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69" name="Image 68">
              <a:extLst>
                <a:ext uri="{FF2B5EF4-FFF2-40B4-BE49-F238E27FC236}">
                  <a16:creationId xmlns:a16="http://schemas.microsoft.com/office/drawing/2014/main" id="{BAAC013E-D44F-45AD-2A20-90E63DD58C9D}"/>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70" name="Rectangle 69">
              <a:extLst>
                <a:ext uri="{FF2B5EF4-FFF2-40B4-BE49-F238E27FC236}">
                  <a16:creationId xmlns:a16="http://schemas.microsoft.com/office/drawing/2014/main" id="{75178B55-E308-AC08-C954-B21E49BFEBDA}"/>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71" name="ZoneTexte 70">
            <a:extLst>
              <a:ext uri="{FF2B5EF4-FFF2-40B4-BE49-F238E27FC236}">
                <a16:creationId xmlns:a16="http://schemas.microsoft.com/office/drawing/2014/main" id="{4636903C-E759-FA05-B045-4E76711CFE95}"/>
              </a:ext>
            </a:extLst>
          </p:cNvPr>
          <p:cNvSpPr txBox="1"/>
          <p:nvPr/>
        </p:nvSpPr>
        <p:spPr>
          <a:xfrm>
            <a:off x="88250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pic>
        <p:nvPicPr>
          <p:cNvPr id="4" name="S.Choquet - CC6 - Slide 4">
            <a:hlinkClick r:id="" action="ppaction://media"/>
            <a:extLst>
              <a:ext uri="{FF2B5EF4-FFF2-40B4-BE49-F238E27FC236}">
                <a16:creationId xmlns:a16="http://schemas.microsoft.com/office/drawing/2014/main" id="{A0774D89-8389-4727-767E-A57B1674F4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955"/>
            <a:ext cx="468000" cy="468000"/>
          </a:xfrm>
          <a:prstGeom prst="rect">
            <a:avLst/>
          </a:prstGeom>
        </p:spPr>
      </p:pic>
    </p:spTree>
    <p:extLst>
      <p:ext uri="{BB962C8B-B14F-4D97-AF65-F5344CB8AC3E}">
        <p14:creationId xmlns:p14="http://schemas.microsoft.com/office/powerpoint/2010/main" val="16744303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0E696-8925-E71A-40FC-F9049530AC7C}"/>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5632994A-DA8F-2FB0-50FD-1B1169E44A2E}"/>
              </a:ext>
            </a:extLst>
          </p:cNvPr>
          <p:cNvSpPr>
            <a:spLocks noGrp="1"/>
          </p:cNvSpPr>
          <p:nvPr>
            <p:ph type="title"/>
          </p:nvPr>
        </p:nvSpPr>
        <p:spPr/>
        <p:txBody>
          <a:bodyPr/>
          <a:lstStyle/>
          <a:p>
            <a:r>
              <a:rPr lang="fr-FR" sz="2400" b="1" noProof="0" dirty="0"/>
              <a:t>Diagnostic ?</a:t>
            </a:r>
            <a:endParaRPr lang="fr-FR" dirty="0"/>
          </a:p>
        </p:txBody>
      </p:sp>
      <p:sp>
        <p:nvSpPr>
          <p:cNvPr id="61" name="Espace réservé pour une image  60">
            <a:extLst>
              <a:ext uri="{FF2B5EF4-FFF2-40B4-BE49-F238E27FC236}">
                <a16:creationId xmlns:a16="http://schemas.microsoft.com/office/drawing/2014/main" id="{5D5260BB-C1B2-5F2D-BD9D-54D464C94FF8}"/>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75521F00-AB18-E2CC-070D-2532BE5076D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sp>
        <p:nvSpPr>
          <p:cNvPr id="11" name="Rectangle : coins arrondis 10">
            <a:extLst>
              <a:ext uri="{FF2B5EF4-FFF2-40B4-BE49-F238E27FC236}">
                <a16:creationId xmlns:a16="http://schemas.microsoft.com/office/drawing/2014/main" id="{D975E1FD-5829-84E3-9DF2-1654BD17D649}"/>
              </a:ext>
            </a:extLst>
          </p:cNvPr>
          <p:cNvSpPr/>
          <p:nvPr/>
        </p:nvSpPr>
        <p:spPr>
          <a:xfrm>
            <a:off x="306044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L’imagerie suffit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82695582-F46D-E470-4BD8-9351F91FA9A0}"/>
              </a:ext>
            </a:extLst>
          </p:cNvPr>
          <p:cNvSpPr/>
          <p:nvPr/>
        </p:nvSpPr>
        <p:spPr>
          <a:xfrm>
            <a:off x="3171560" y="3236454"/>
            <a:ext cx="1349348"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D8BEDF03-F824-6E2F-8396-B6611E5CFF6C}"/>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ADNct</a:t>
            </a: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dans le sang</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486F484D-1CE6-9391-EF42-F6A851FBDE9F}"/>
              </a:ext>
            </a:extLst>
          </p:cNvPr>
          <p:cNvSpPr/>
          <p:nvPr/>
        </p:nvSpPr>
        <p:spPr>
          <a:xfrm>
            <a:off x="4944703" y="3236454"/>
            <a:ext cx="1349348"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0943EB84-FC03-77E2-5FB7-9B64DBC81DC0}"/>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PL avec charge virale EBV (comparé au sang)</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03AB38EA-BE0C-7D82-EC6E-A30687E128AD}"/>
              </a:ext>
            </a:extLst>
          </p:cNvPr>
          <p:cNvSpPr/>
          <p:nvPr/>
        </p:nvSpPr>
        <p:spPr>
          <a:xfrm>
            <a:off x="6717845" y="3236454"/>
            <a:ext cx="1349348"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1B6D37E3-409F-3A70-BB79-07937C9320D5}"/>
              </a:ext>
            </a:extLst>
          </p:cNvPr>
          <p:cNvSpPr/>
          <p:nvPr/>
        </p:nvSpPr>
        <p:spPr>
          <a:xfrm>
            <a:off x="10153010" y="3429000"/>
            <a:ext cx="1571589" cy="22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Biopsie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EC5E7F09-9940-B107-8862-E251C907DC56}"/>
              </a:ext>
            </a:extLst>
          </p:cNvPr>
          <p:cNvSpPr/>
          <p:nvPr/>
        </p:nvSpPr>
        <p:spPr>
          <a:xfrm>
            <a:off x="10264130" y="3236454"/>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6CB739A3-ACB5-DFFF-2235-B723CF8446C4}"/>
              </a:ext>
            </a:extLst>
          </p:cNvPr>
          <p:cNvSpPr/>
          <p:nvPr/>
        </p:nvSpPr>
        <p:spPr>
          <a:xfrm>
            <a:off x="8379868" y="3429000"/>
            <a:ext cx="1571589" cy="22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 avec phénotypage et clonalité</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2D494E0C-B1E0-EC5C-87F9-A774D460FFD3}"/>
              </a:ext>
            </a:extLst>
          </p:cNvPr>
          <p:cNvSpPr/>
          <p:nvPr/>
        </p:nvSpPr>
        <p:spPr>
          <a:xfrm>
            <a:off x="8490988" y="3236454"/>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0CA28CF-0FB7-F590-E93C-DA525906AE84}"/>
              </a:ext>
            </a:extLst>
          </p:cNvPr>
          <p:cNvSpPr/>
          <p:nvPr/>
        </p:nvSpPr>
        <p:spPr>
          <a:xfrm rot="10800000">
            <a:off x="7289332" y="3728892"/>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DBECF2B9-E030-D615-1335-8059C4A992ED}"/>
              </a:ext>
            </a:extLst>
          </p:cNvPr>
          <p:cNvSpPr/>
          <p:nvPr/>
        </p:nvSpPr>
        <p:spPr>
          <a:xfrm rot="10800000">
            <a:off x="3743047" y="3728892"/>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62696F4-B591-770F-3437-FE5358E8B285}"/>
              </a:ext>
            </a:extLst>
          </p:cNvPr>
          <p:cNvSpPr/>
          <p:nvPr/>
        </p:nvSpPr>
        <p:spPr>
          <a:xfrm rot="10800000">
            <a:off x="5516190" y="3728892"/>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8474B42-2D39-E641-E196-F41C1968C119}"/>
              </a:ext>
            </a:extLst>
          </p:cNvPr>
          <p:cNvSpPr/>
          <p:nvPr/>
        </p:nvSpPr>
        <p:spPr>
          <a:xfrm rot="10800000">
            <a:off x="10835617" y="372889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50FE003-4B6F-D493-8252-4E981E812CC3}"/>
              </a:ext>
            </a:extLst>
          </p:cNvPr>
          <p:cNvSpPr/>
          <p:nvPr/>
        </p:nvSpPr>
        <p:spPr>
          <a:xfrm rot="10800000">
            <a:off x="9062475" y="372889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15907C6C-8B53-D5D7-C39A-C7400A60C8C5}"/>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8FC20384-AEF3-086F-3ADD-F3B96009127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293F23A4-486D-B02A-1143-B9D45BFAD21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D8B710F6-11B9-77E5-3765-D9687514BF9B}"/>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6486C53C-2015-144F-1248-1819C787FAFD}"/>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89F9E973-46ED-641C-FBBF-7997B7790EC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FCACFF6A-F5BC-7FC0-5B62-01825891A308}"/>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DB55D8BB-F4A4-8693-BB80-2C5816720E79}"/>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220E243D-7A08-43A9-1DE5-02A42B9EA20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56" name="ZoneTexte 55">
            <a:extLst>
              <a:ext uri="{FF2B5EF4-FFF2-40B4-BE49-F238E27FC236}">
                <a16:creationId xmlns:a16="http://schemas.microsoft.com/office/drawing/2014/main" id="{FECA9AD0-4936-8001-A899-5818837BF0A4}"/>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ADN ct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ADN circulant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ponction lombaire</a:t>
            </a:r>
          </a:p>
        </p:txBody>
      </p:sp>
      <p:grpSp>
        <p:nvGrpSpPr>
          <p:cNvPr id="4" name="Groupe 3">
            <a:extLst>
              <a:ext uri="{FF2B5EF4-FFF2-40B4-BE49-F238E27FC236}">
                <a16:creationId xmlns:a16="http://schemas.microsoft.com/office/drawing/2014/main" id="{2988888C-8B25-11CD-ADBD-B8A41A7036E3}"/>
              </a:ext>
            </a:extLst>
          </p:cNvPr>
          <p:cNvGrpSpPr/>
          <p:nvPr/>
        </p:nvGrpSpPr>
        <p:grpSpPr>
          <a:xfrm>
            <a:off x="3060440" y="1360957"/>
            <a:ext cx="8664159" cy="1787125"/>
            <a:chOff x="3060440" y="1489874"/>
            <a:chExt cx="8664159" cy="1787125"/>
          </a:xfrm>
        </p:grpSpPr>
        <p:sp>
          <p:nvSpPr>
            <p:cNvPr id="5" name="Rounded Rectangle 52">
              <a:extLst>
                <a:ext uri="{FF2B5EF4-FFF2-40B4-BE49-F238E27FC236}">
                  <a16:creationId xmlns:a16="http://schemas.microsoft.com/office/drawing/2014/main" id="{558256DB-0B62-7CA0-BCD0-7A83B3EED512}"/>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Titre 1">
              <a:extLst>
                <a:ext uri="{FF2B5EF4-FFF2-40B4-BE49-F238E27FC236}">
                  <a16:creationId xmlns:a16="http://schemas.microsoft.com/office/drawing/2014/main" id="{F23A41C3-176D-0CB4-2D5E-8D5D8FDCD221}"/>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Quels sont les examens qui peuvent permettre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un diagnostic de LPT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28" name="Groupe 27">
            <a:extLst>
              <a:ext uri="{FF2B5EF4-FFF2-40B4-BE49-F238E27FC236}">
                <a16:creationId xmlns:a16="http://schemas.microsoft.com/office/drawing/2014/main" id="{2DD81C84-DFE9-5B15-A007-A0C39585540D}"/>
              </a:ext>
            </a:extLst>
          </p:cNvPr>
          <p:cNvGrpSpPr/>
          <p:nvPr/>
        </p:nvGrpSpPr>
        <p:grpSpPr>
          <a:xfrm>
            <a:off x="467999" y="1512437"/>
            <a:ext cx="2226578" cy="4150510"/>
            <a:chOff x="353334" y="1351595"/>
            <a:chExt cx="2894399" cy="5395377"/>
          </a:xfrm>
        </p:grpSpPr>
        <p:sp>
          <p:nvSpPr>
            <p:cNvPr id="29" name="Rectangle 28">
              <a:extLst>
                <a:ext uri="{FF2B5EF4-FFF2-40B4-BE49-F238E27FC236}">
                  <a16:creationId xmlns:a16="http://schemas.microsoft.com/office/drawing/2014/main" id="{19EF9A4B-EB6A-712D-06A0-D5906680C535}"/>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0" name="Image 29">
              <a:extLst>
                <a:ext uri="{FF2B5EF4-FFF2-40B4-BE49-F238E27FC236}">
                  <a16:creationId xmlns:a16="http://schemas.microsoft.com/office/drawing/2014/main" id="{069186C4-BB2F-02E8-0D34-AF6029E4DAA5}"/>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31" name="Image 30">
              <a:extLst>
                <a:ext uri="{FF2B5EF4-FFF2-40B4-BE49-F238E27FC236}">
                  <a16:creationId xmlns:a16="http://schemas.microsoft.com/office/drawing/2014/main" id="{B251096F-27AC-171B-8135-5D7D34814372}"/>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32" name="Rectangle 31">
              <a:extLst>
                <a:ext uri="{FF2B5EF4-FFF2-40B4-BE49-F238E27FC236}">
                  <a16:creationId xmlns:a16="http://schemas.microsoft.com/office/drawing/2014/main" id="{2CBC3F36-DF26-B7EF-47FF-79BA6DECAD80}"/>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33" name="ZoneTexte 32">
            <a:extLst>
              <a:ext uri="{FF2B5EF4-FFF2-40B4-BE49-F238E27FC236}">
                <a16:creationId xmlns:a16="http://schemas.microsoft.com/office/drawing/2014/main" id="{4C35AE19-E2C2-D6DA-172D-A4771F7F5CF6}"/>
              </a:ext>
            </a:extLst>
          </p:cNvPr>
          <p:cNvSpPr txBox="1"/>
          <p:nvPr/>
        </p:nvSpPr>
        <p:spPr>
          <a:xfrm>
            <a:off x="88250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pic>
        <p:nvPicPr>
          <p:cNvPr id="3" name="S.Choquet - CC6 - Slide 5">
            <a:hlinkClick r:id="" action="ppaction://media"/>
            <a:extLst>
              <a:ext uri="{FF2B5EF4-FFF2-40B4-BE49-F238E27FC236}">
                <a16:creationId xmlns:a16="http://schemas.microsoft.com/office/drawing/2014/main" id="{A8151550-CC1F-05B2-F74D-5DA3A07B427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3984"/>
            <a:ext cx="468000" cy="468000"/>
          </a:xfrm>
          <a:prstGeom prst="rect">
            <a:avLst/>
          </a:prstGeom>
        </p:spPr>
      </p:pic>
    </p:spTree>
    <p:extLst>
      <p:ext uri="{BB962C8B-B14F-4D97-AF65-F5344CB8AC3E}">
        <p14:creationId xmlns:p14="http://schemas.microsoft.com/office/powerpoint/2010/main" val="91653096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09C246-938E-61FF-EB28-B4B729E84198}"/>
            </a:ext>
          </a:extLst>
        </p:cNvPr>
        <p:cNvGrpSpPr/>
        <p:nvPr/>
      </p:nvGrpSpPr>
      <p:grpSpPr>
        <a:xfrm>
          <a:off x="0" y="0"/>
          <a:ext cx="0" cy="0"/>
          <a:chOff x="0" y="0"/>
          <a:chExt cx="0" cy="0"/>
        </a:xfrm>
      </p:grpSpPr>
      <p:sp>
        <p:nvSpPr>
          <p:cNvPr id="11" name="Rectangle : coins arrondis 10">
            <a:extLst>
              <a:ext uri="{FF2B5EF4-FFF2-40B4-BE49-F238E27FC236}">
                <a16:creationId xmlns:a16="http://schemas.microsoft.com/office/drawing/2014/main" id="{8CBB5BDA-BA6C-6277-4D85-688E459DC11E}"/>
              </a:ext>
            </a:extLst>
          </p:cNvPr>
          <p:cNvSpPr/>
          <p:nvPr/>
        </p:nvSpPr>
        <p:spPr>
          <a:xfrm>
            <a:off x="3060440"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l’immunosuppression et bilan à 1 mois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5" name="Rectangle : coins arrondis 14">
            <a:extLst>
              <a:ext uri="{FF2B5EF4-FFF2-40B4-BE49-F238E27FC236}">
                <a16:creationId xmlns:a16="http://schemas.microsoft.com/office/drawing/2014/main" id="{3FD07133-B8F0-92FE-CCB8-04BD91920FC4}"/>
              </a:ext>
            </a:extLst>
          </p:cNvPr>
          <p:cNvSpPr/>
          <p:nvPr/>
        </p:nvSpPr>
        <p:spPr>
          <a:xfrm>
            <a:off x="6005559"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 hebdomadaire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9" name="Rectangle : coins arrondis 18">
            <a:extLst>
              <a:ext uri="{FF2B5EF4-FFF2-40B4-BE49-F238E27FC236}">
                <a16:creationId xmlns:a16="http://schemas.microsoft.com/office/drawing/2014/main" id="{530EB4E0-6A6A-4742-3100-5B60BE603B18}"/>
              </a:ext>
            </a:extLst>
          </p:cNvPr>
          <p:cNvSpPr/>
          <p:nvPr/>
        </p:nvSpPr>
        <p:spPr>
          <a:xfrm>
            <a:off x="8950678"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R-CHOP21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grpSp>
        <p:nvGrpSpPr>
          <p:cNvPr id="52" name="Groupe 51">
            <a:extLst>
              <a:ext uri="{FF2B5EF4-FFF2-40B4-BE49-F238E27FC236}">
                <a16:creationId xmlns:a16="http://schemas.microsoft.com/office/drawing/2014/main" id="{3DC5EE8F-845C-062B-28AB-92E70C82E9A3}"/>
              </a:ext>
            </a:extLst>
          </p:cNvPr>
          <p:cNvGrpSpPr/>
          <p:nvPr/>
        </p:nvGrpSpPr>
        <p:grpSpPr>
          <a:xfrm>
            <a:off x="467999" y="1512437"/>
            <a:ext cx="2226578" cy="4150510"/>
            <a:chOff x="353334" y="1351595"/>
            <a:chExt cx="2894399" cy="5395377"/>
          </a:xfrm>
        </p:grpSpPr>
        <p:sp>
          <p:nvSpPr>
            <p:cNvPr id="47" name="Rectangle 46">
              <a:extLst>
                <a:ext uri="{FF2B5EF4-FFF2-40B4-BE49-F238E27FC236}">
                  <a16:creationId xmlns:a16="http://schemas.microsoft.com/office/drawing/2014/main" id="{1150F95F-25AA-03F7-654B-EAD0BA028887}"/>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49" name="Image 48">
              <a:extLst>
                <a:ext uri="{FF2B5EF4-FFF2-40B4-BE49-F238E27FC236}">
                  <a16:creationId xmlns:a16="http://schemas.microsoft.com/office/drawing/2014/main" id="{D510AECF-AE47-6C06-1C5E-01CC6199A0DC}"/>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50" name="Image 49">
              <a:extLst>
                <a:ext uri="{FF2B5EF4-FFF2-40B4-BE49-F238E27FC236}">
                  <a16:creationId xmlns:a16="http://schemas.microsoft.com/office/drawing/2014/main" id="{60EC11E9-1EA5-C492-A8E9-59F236701172}"/>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51" name="Rectangle 50">
              <a:extLst>
                <a:ext uri="{FF2B5EF4-FFF2-40B4-BE49-F238E27FC236}">
                  <a16:creationId xmlns:a16="http://schemas.microsoft.com/office/drawing/2014/main" id="{3AF29CF1-6957-19C9-D8FC-A7231C2234A4}"/>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8" name="ZoneTexte 57">
            <a:extLst>
              <a:ext uri="{FF2B5EF4-FFF2-40B4-BE49-F238E27FC236}">
                <a16:creationId xmlns:a16="http://schemas.microsoft.com/office/drawing/2014/main" id="{73A117C1-106B-2BAE-3501-72EB62DDE59B}"/>
              </a:ext>
            </a:extLst>
          </p:cNvPr>
          <p:cNvSpPr txBox="1"/>
          <p:nvPr/>
        </p:nvSpPr>
        <p:spPr>
          <a:xfrm>
            <a:off x="88207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sp>
        <p:nvSpPr>
          <p:cNvPr id="43" name="Titre 42">
            <a:extLst>
              <a:ext uri="{FF2B5EF4-FFF2-40B4-BE49-F238E27FC236}">
                <a16:creationId xmlns:a16="http://schemas.microsoft.com/office/drawing/2014/main" id="{9AE023EE-30B6-2E0F-7542-443A59858F37}"/>
              </a:ext>
            </a:extLst>
          </p:cNvPr>
          <p:cNvSpPr>
            <a:spLocks noGrp="1"/>
          </p:cNvSpPr>
          <p:nvPr>
            <p:ph type="title"/>
          </p:nvPr>
        </p:nvSpPr>
        <p:spPr>
          <a:xfrm>
            <a:off x="467999" y="238878"/>
            <a:ext cx="9847576" cy="882000"/>
          </a:xfrm>
        </p:spPr>
        <p:txBody>
          <a:bodyPr/>
          <a:lstStyle/>
          <a:p>
            <a:r>
              <a:rPr lang="fr-FR" sz="2400" b="1" noProof="0" dirty="0"/>
              <a:t>Diagnostic de LPT de type LNH B diffus à grandes cellules EBV+</a:t>
            </a:r>
            <a:endParaRPr lang="fr-FR" sz="2400" b="1" baseline="30000" noProof="0" dirty="0"/>
          </a:p>
        </p:txBody>
      </p:sp>
      <p:sp>
        <p:nvSpPr>
          <p:cNvPr id="61" name="Espace réservé pour une image  60">
            <a:extLst>
              <a:ext uri="{FF2B5EF4-FFF2-40B4-BE49-F238E27FC236}">
                <a16:creationId xmlns:a16="http://schemas.microsoft.com/office/drawing/2014/main" id="{5C5DFF30-8C65-C9B7-CB89-8FD85DEEC133}"/>
              </a:ext>
            </a:extLst>
          </p:cNvPr>
          <p:cNvSpPr>
            <a:spLocks noGrp="1"/>
          </p:cNvSpPr>
          <p:nvPr>
            <p:ph type="pic" sz="quarter" idx="13"/>
          </p:nvPr>
        </p:nvSpPr>
        <p:spPr/>
        <p:txBody>
          <a:bodyPr/>
          <a:lstStyle/>
          <a:p>
            <a:endParaRPr lang="fr-FR"/>
          </a:p>
        </p:txBody>
      </p:sp>
      <p:sp>
        <p:nvSpPr>
          <p:cNvPr id="13" name="Triangle 12">
            <a:extLst>
              <a:ext uri="{FF2B5EF4-FFF2-40B4-BE49-F238E27FC236}">
                <a16:creationId xmlns:a16="http://schemas.microsoft.com/office/drawing/2014/main" id="{A660709A-2472-5CAA-F25E-11A68CE3004F}"/>
              </a:ext>
            </a:extLst>
          </p:cNvPr>
          <p:cNvSpPr/>
          <p:nvPr/>
        </p:nvSpPr>
        <p:spPr>
          <a:xfrm rot="10800000">
            <a:off x="10234451" y="304956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9B7C95E-384A-65B6-E5AF-4ECB69657DB3}"/>
              </a:ext>
            </a:extLst>
          </p:cNvPr>
          <p:cNvSpPr/>
          <p:nvPr/>
        </p:nvSpPr>
        <p:spPr>
          <a:xfrm rot="10800000">
            <a:off x="4344213" y="304956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A5889E1-E541-49AE-B04C-3A9464E27331}"/>
              </a:ext>
            </a:extLst>
          </p:cNvPr>
          <p:cNvSpPr/>
          <p:nvPr/>
        </p:nvSpPr>
        <p:spPr>
          <a:xfrm rot="10800000">
            <a:off x="7289332" y="304956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CE449473-E695-04AA-C45C-C814ED94F3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DF939E0B-854B-F32D-0364-D45957E53B4C}"/>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AD50FF18-B998-C9D7-6B2C-6DD4A5374398}"/>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8976EAC8-F818-D751-43F1-3AD116703461}"/>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endPar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grpSp>
        <p:nvGrpSpPr>
          <p:cNvPr id="2" name="Groupe 1">
            <a:extLst>
              <a:ext uri="{FF2B5EF4-FFF2-40B4-BE49-F238E27FC236}">
                <a16:creationId xmlns:a16="http://schemas.microsoft.com/office/drawing/2014/main" id="{93AAFFFE-D227-6D09-B73B-B5ADB8B46443}"/>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CDF8AB31-87CC-1B06-2C98-4CCAA680F8F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69303B5D-EDF8-4161-5C5C-D10E5FBC20A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C6B822A0-D5DB-A47E-6ADD-1BA3876C2814}"/>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963632AA-9CD9-421F-B613-86A32CF231CF}"/>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A2E88816-E019-30ED-5BD2-F134E43E7DD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6E20501C-1BDC-7FED-7549-14D4D76DEA8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24FEC238-FEF0-5C4B-A6CD-C08495551ADB}"/>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E6EBB39B-B27B-9E7E-9839-5BED0AD9D775}"/>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56" name="ZoneTexte 55">
            <a:extLst>
              <a:ext uri="{FF2B5EF4-FFF2-40B4-BE49-F238E27FC236}">
                <a16:creationId xmlns:a16="http://schemas.microsoft.com/office/drawing/2014/main" id="{D87A946B-F124-3283-237F-3094068BABD2}"/>
              </a:ext>
            </a:extLst>
          </p:cNvPr>
          <p:cNvSpPr txBox="1"/>
          <p:nvPr/>
        </p:nvSpPr>
        <p:spPr>
          <a:xfrm>
            <a:off x="326335" y="6417675"/>
            <a:ext cx="905592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positif au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DFG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débit de filtration glomérulaire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27" name="ZoneTexte 26">
            <a:extLst>
              <a:ext uri="{FF2B5EF4-FFF2-40B4-BE49-F238E27FC236}">
                <a16:creationId xmlns:a16="http://schemas.microsoft.com/office/drawing/2014/main" id="{D4148961-25EF-4B62-170F-AC8EF0F6A39C}"/>
              </a:ext>
            </a:extLst>
          </p:cNvPr>
          <p:cNvSpPr txBox="1"/>
          <p:nvPr/>
        </p:nvSpPr>
        <p:spPr>
          <a:xfrm>
            <a:off x="467999" y="5733877"/>
            <a:ext cx="2226578" cy="43088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HTA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DFG 25mL/min</a:t>
            </a:r>
          </a:p>
        </p:txBody>
      </p:sp>
      <p:sp>
        <p:nvSpPr>
          <p:cNvPr id="28" name="Rectangle : coins arrondis 27">
            <a:extLst>
              <a:ext uri="{FF2B5EF4-FFF2-40B4-BE49-F238E27FC236}">
                <a16:creationId xmlns:a16="http://schemas.microsoft.com/office/drawing/2014/main" id="{EA1C7427-103C-157D-0D77-C9F6B9280E87}"/>
              </a:ext>
            </a:extLst>
          </p:cNvPr>
          <p:cNvSpPr/>
          <p:nvPr/>
        </p:nvSpPr>
        <p:spPr>
          <a:xfrm>
            <a:off x="3701804" y="255253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Rectangle : coins arrondis 29">
            <a:extLst>
              <a:ext uri="{FF2B5EF4-FFF2-40B4-BE49-F238E27FC236}">
                <a16:creationId xmlns:a16="http://schemas.microsoft.com/office/drawing/2014/main" id="{FCB8BFAF-58B1-E642-E31D-6908CDB8469A}"/>
              </a:ext>
            </a:extLst>
          </p:cNvPr>
          <p:cNvSpPr/>
          <p:nvPr/>
        </p:nvSpPr>
        <p:spPr>
          <a:xfrm>
            <a:off x="6646923" y="255253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Rectangle : coins arrondis 30">
            <a:extLst>
              <a:ext uri="{FF2B5EF4-FFF2-40B4-BE49-F238E27FC236}">
                <a16:creationId xmlns:a16="http://schemas.microsoft.com/office/drawing/2014/main" id="{BBFE6F10-E649-3CD5-BAB2-4AD50467FAFF}"/>
              </a:ext>
            </a:extLst>
          </p:cNvPr>
          <p:cNvSpPr/>
          <p:nvPr/>
        </p:nvSpPr>
        <p:spPr>
          <a:xfrm>
            <a:off x="9592042" y="255253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Rectangle : coins arrondis 31">
            <a:extLst>
              <a:ext uri="{FF2B5EF4-FFF2-40B4-BE49-F238E27FC236}">
                <a16:creationId xmlns:a16="http://schemas.microsoft.com/office/drawing/2014/main" id="{3B8F42A9-EF73-6A83-4D64-F3E68FDDC059}"/>
              </a:ext>
            </a:extLst>
          </p:cNvPr>
          <p:cNvSpPr/>
          <p:nvPr/>
        </p:nvSpPr>
        <p:spPr>
          <a:xfrm>
            <a:off x="3060440" y="4438946"/>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à base de méthotrexate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33" name="Rectangle : coins arrondis 32">
            <a:extLst>
              <a:ext uri="{FF2B5EF4-FFF2-40B4-BE49-F238E27FC236}">
                <a16:creationId xmlns:a16="http://schemas.microsoft.com/office/drawing/2014/main" id="{EEFF40F6-3D2B-2CC8-03E0-9A2F616474AC}"/>
              </a:ext>
            </a:extLst>
          </p:cNvPr>
          <p:cNvSpPr/>
          <p:nvPr/>
        </p:nvSpPr>
        <p:spPr>
          <a:xfrm>
            <a:off x="6005559"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4" name="Rectangle : coins arrondis 43">
            <a:extLst>
              <a:ext uri="{FF2B5EF4-FFF2-40B4-BE49-F238E27FC236}">
                <a16:creationId xmlns:a16="http://schemas.microsoft.com/office/drawing/2014/main" id="{E1DDF59E-3673-A8D5-4A35-C56729E85ECE}"/>
              </a:ext>
            </a:extLst>
          </p:cNvPr>
          <p:cNvSpPr/>
          <p:nvPr/>
        </p:nvSpPr>
        <p:spPr>
          <a:xfrm>
            <a:off x="8950678"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5" name="Triangle 44">
            <a:extLst>
              <a:ext uri="{FF2B5EF4-FFF2-40B4-BE49-F238E27FC236}">
                <a16:creationId xmlns:a16="http://schemas.microsoft.com/office/drawing/2014/main" id="{6EC4CE5F-A39F-C826-1A65-4E2DBC68259A}"/>
              </a:ext>
            </a:extLst>
          </p:cNvPr>
          <p:cNvSpPr/>
          <p:nvPr/>
        </p:nvSpPr>
        <p:spPr>
          <a:xfrm rot="10800000">
            <a:off x="10234451" y="473884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35FDB0AE-9C42-CA52-92E6-5207897F288F}"/>
              </a:ext>
            </a:extLst>
          </p:cNvPr>
          <p:cNvSpPr/>
          <p:nvPr/>
        </p:nvSpPr>
        <p:spPr>
          <a:xfrm rot="10800000">
            <a:off x="4344213" y="473884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8" name="Triangle 47">
            <a:extLst>
              <a:ext uri="{FF2B5EF4-FFF2-40B4-BE49-F238E27FC236}">
                <a16:creationId xmlns:a16="http://schemas.microsoft.com/office/drawing/2014/main" id="{9404F399-1543-4899-7E6F-47DEABCDACF6}"/>
              </a:ext>
            </a:extLst>
          </p:cNvPr>
          <p:cNvSpPr/>
          <p:nvPr/>
        </p:nvSpPr>
        <p:spPr>
          <a:xfrm rot="10800000">
            <a:off x="7289332" y="473884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3" name="Rectangle : coins arrondis 52">
            <a:extLst>
              <a:ext uri="{FF2B5EF4-FFF2-40B4-BE49-F238E27FC236}">
                <a16:creationId xmlns:a16="http://schemas.microsoft.com/office/drawing/2014/main" id="{15FC139E-BDFB-FEFE-336A-6AA56D8A54A0}"/>
              </a:ext>
            </a:extLst>
          </p:cNvPr>
          <p:cNvSpPr/>
          <p:nvPr/>
        </p:nvSpPr>
        <p:spPr>
          <a:xfrm>
            <a:off x="3701804" y="424181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4" name="Rectangle : coins arrondis 53">
            <a:extLst>
              <a:ext uri="{FF2B5EF4-FFF2-40B4-BE49-F238E27FC236}">
                <a16:creationId xmlns:a16="http://schemas.microsoft.com/office/drawing/2014/main" id="{04FF6C8E-60CC-6950-0097-2981EC71F51C}"/>
              </a:ext>
            </a:extLst>
          </p:cNvPr>
          <p:cNvSpPr/>
          <p:nvPr/>
        </p:nvSpPr>
        <p:spPr>
          <a:xfrm>
            <a:off x="6646923" y="424181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Rectangle : coins arrondis 54">
            <a:extLst>
              <a:ext uri="{FF2B5EF4-FFF2-40B4-BE49-F238E27FC236}">
                <a16:creationId xmlns:a16="http://schemas.microsoft.com/office/drawing/2014/main" id="{D2B8A760-EEF0-DEE3-FFDC-C49C07426BD6}"/>
              </a:ext>
            </a:extLst>
          </p:cNvPr>
          <p:cNvSpPr/>
          <p:nvPr/>
        </p:nvSpPr>
        <p:spPr>
          <a:xfrm>
            <a:off x="9592042" y="424181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4" name="S.Choquet - CC6 - Slide 6">
            <a:hlinkClick r:id="" action="ppaction://media"/>
            <a:extLst>
              <a:ext uri="{FF2B5EF4-FFF2-40B4-BE49-F238E27FC236}">
                <a16:creationId xmlns:a16="http://schemas.microsoft.com/office/drawing/2014/main" id="{28ED77B3-AA4C-BF20-3604-4FA7AE94C72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788963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6E7CB-8C55-E9ED-DE6C-B7FEFADEF0F0}"/>
            </a:ext>
          </a:extLst>
        </p:cNvPr>
        <p:cNvGrpSpPr/>
        <p:nvPr/>
      </p:nvGrpSpPr>
      <p:grpSpPr>
        <a:xfrm>
          <a:off x="0" y="0"/>
          <a:ext cx="0" cy="0"/>
          <a:chOff x="0" y="0"/>
          <a:chExt cx="0" cy="0"/>
        </a:xfrm>
      </p:grpSpPr>
      <p:sp>
        <p:nvSpPr>
          <p:cNvPr id="11" name="Rectangle : coins arrondis 10">
            <a:extLst>
              <a:ext uri="{FF2B5EF4-FFF2-40B4-BE49-F238E27FC236}">
                <a16:creationId xmlns:a16="http://schemas.microsoft.com/office/drawing/2014/main" id="{1D553B3A-F187-784A-3300-3F986BDC1AEC}"/>
              </a:ext>
            </a:extLst>
          </p:cNvPr>
          <p:cNvSpPr/>
          <p:nvPr/>
        </p:nvSpPr>
        <p:spPr>
          <a:xfrm>
            <a:off x="3060440"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Baisse de l’immunosuppression et bilan à 1 mois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5" name="Rectangle : coins arrondis 14">
            <a:extLst>
              <a:ext uri="{FF2B5EF4-FFF2-40B4-BE49-F238E27FC236}">
                <a16:creationId xmlns:a16="http://schemas.microsoft.com/office/drawing/2014/main" id="{AF3CE191-C173-4124-BC22-E324704BDF20}"/>
              </a:ext>
            </a:extLst>
          </p:cNvPr>
          <p:cNvSpPr/>
          <p:nvPr/>
        </p:nvSpPr>
        <p:spPr>
          <a:xfrm>
            <a:off x="6005559"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 hebdomadaire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9" name="Rectangle : coins arrondis 18">
            <a:extLst>
              <a:ext uri="{FF2B5EF4-FFF2-40B4-BE49-F238E27FC236}">
                <a16:creationId xmlns:a16="http://schemas.microsoft.com/office/drawing/2014/main" id="{C280C101-AE51-F472-D488-63B3DADCB948}"/>
              </a:ext>
            </a:extLst>
          </p:cNvPr>
          <p:cNvSpPr/>
          <p:nvPr/>
        </p:nvSpPr>
        <p:spPr>
          <a:xfrm>
            <a:off x="8950678"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R-CHOP21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grpSp>
        <p:nvGrpSpPr>
          <p:cNvPr id="52" name="Groupe 51">
            <a:extLst>
              <a:ext uri="{FF2B5EF4-FFF2-40B4-BE49-F238E27FC236}">
                <a16:creationId xmlns:a16="http://schemas.microsoft.com/office/drawing/2014/main" id="{E7769381-1876-AE90-F47D-7BE5C6B07CE2}"/>
              </a:ext>
            </a:extLst>
          </p:cNvPr>
          <p:cNvGrpSpPr/>
          <p:nvPr/>
        </p:nvGrpSpPr>
        <p:grpSpPr>
          <a:xfrm>
            <a:off x="467999" y="1512437"/>
            <a:ext cx="2226578" cy="4150510"/>
            <a:chOff x="353334" y="1351595"/>
            <a:chExt cx="2894399" cy="5395377"/>
          </a:xfrm>
        </p:grpSpPr>
        <p:sp>
          <p:nvSpPr>
            <p:cNvPr id="47" name="Rectangle 46">
              <a:extLst>
                <a:ext uri="{FF2B5EF4-FFF2-40B4-BE49-F238E27FC236}">
                  <a16:creationId xmlns:a16="http://schemas.microsoft.com/office/drawing/2014/main" id="{AF98C122-C7FF-94B9-84A0-0274CDA76D25}"/>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49" name="Image 48">
              <a:extLst>
                <a:ext uri="{FF2B5EF4-FFF2-40B4-BE49-F238E27FC236}">
                  <a16:creationId xmlns:a16="http://schemas.microsoft.com/office/drawing/2014/main" id="{3761B7C2-2E7C-ADA6-FDA0-B0A50A4FFF2E}"/>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50" name="Image 49">
              <a:extLst>
                <a:ext uri="{FF2B5EF4-FFF2-40B4-BE49-F238E27FC236}">
                  <a16:creationId xmlns:a16="http://schemas.microsoft.com/office/drawing/2014/main" id="{6ED2ABEE-4BD8-531D-1446-923C2522FD40}"/>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51" name="Rectangle 50">
              <a:extLst>
                <a:ext uri="{FF2B5EF4-FFF2-40B4-BE49-F238E27FC236}">
                  <a16:creationId xmlns:a16="http://schemas.microsoft.com/office/drawing/2014/main" id="{0A420E17-5519-C47F-BD41-4699B30059BB}"/>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8" name="ZoneTexte 57">
            <a:extLst>
              <a:ext uri="{FF2B5EF4-FFF2-40B4-BE49-F238E27FC236}">
                <a16:creationId xmlns:a16="http://schemas.microsoft.com/office/drawing/2014/main" id="{3E114712-321D-86AC-141F-16F759E74F86}"/>
              </a:ext>
            </a:extLst>
          </p:cNvPr>
          <p:cNvSpPr txBox="1"/>
          <p:nvPr/>
        </p:nvSpPr>
        <p:spPr>
          <a:xfrm>
            <a:off x="88207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sp>
        <p:nvSpPr>
          <p:cNvPr id="43" name="Titre 42">
            <a:extLst>
              <a:ext uri="{FF2B5EF4-FFF2-40B4-BE49-F238E27FC236}">
                <a16:creationId xmlns:a16="http://schemas.microsoft.com/office/drawing/2014/main" id="{434849D0-0A9F-0186-69B0-832A213B6392}"/>
              </a:ext>
            </a:extLst>
          </p:cNvPr>
          <p:cNvSpPr>
            <a:spLocks noGrp="1"/>
          </p:cNvSpPr>
          <p:nvPr>
            <p:ph type="title"/>
          </p:nvPr>
        </p:nvSpPr>
        <p:spPr>
          <a:xfrm>
            <a:off x="467999" y="238878"/>
            <a:ext cx="9847576" cy="882000"/>
          </a:xfrm>
        </p:spPr>
        <p:txBody>
          <a:bodyPr/>
          <a:lstStyle/>
          <a:p>
            <a:r>
              <a:rPr lang="fr-FR" sz="2400" b="1" noProof="0" dirty="0"/>
              <a:t>Diagnostic de LPT de type LNH B diffus à grandes cellules EBV+</a:t>
            </a:r>
            <a:endParaRPr lang="fr-FR" sz="2400" b="1" baseline="30000" noProof="0" dirty="0"/>
          </a:p>
        </p:txBody>
      </p:sp>
      <p:sp>
        <p:nvSpPr>
          <p:cNvPr id="61" name="Espace réservé pour une image  60">
            <a:extLst>
              <a:ext uri="{FF2B5EF4-FFF2-40B4-BE49-F238E27FC236}">
                <a16:creationId xmlns:a16="http://schemas.microsoft.com/office/drawing/2014/main" id="{12653390-BDCF-9F3B-D890-5D040199C58F}"/>
              </a:ext>
            </a:extLst>
          </p:cNvPr>
          <p:cNvSpPr>
            <a:spLocks noGrp="1"/>
          </p:cNvSpPr>
          <p:nvPr>
            <p:ph type="pic" sz="quarter" idx="13"/>
          </p:nvPr>
        </p:nvSpPr>
        <p:spPr/>
        <p:txBody>
          <a:bodyPr/>
          <a:lstStyle/>
          <a:p>
            <a:endParaRPr lang="fr-FR"/>
          </a:p>
        </p:txBody>
      </p:sp>
      <p:sp>
        <p:nvSpPr>
          <p:cNvPr id="13" name="Triangle 12">
            <a:extLst>
              <a:ext uri="{FF2B5EF4-FFF2-40B4-BE49-F238E27FC236}">
                <a16:creationId xmlns:a16="http://schemas.microsoft.com/office/drawing/2014/main" id="{72C1B3E2-C7EF-E348-E12F-C8DBCEA95A28}"/>
              </a:ext>
            </a:extLst>
          </p:cNvPr>
          <p:cNvSpPr/>
          <p:nvPr/>
        </p:nvSpPr>
        <p:spPr>
          <a:xfrm rot="10800000">
            <a:off x="10234451" y="304956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5048341-30E4-91F6-C7DB-F1BCA0B91FCA}"/>
              </a:ext>
            </a:extLst>
          </p:cNvPr>
          <p:cNvSpPr/>
          <p:nvPr/>
        </p:nvSpPr>
        <p:spPr>
          <a:xfrm rot="10800000">
            <a:off x="4344213" y="304956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4653A73-83A8-428C-36EB-9B5B1C80941B}"/>
              </a:ext>
            </a:extLst>
          </p:cNvPr>
          <p:cNvSpPr/>
          <p:nvPr/>
        </p:nvSpPr>
        <p:spPr>
          <a:xfrm rot="10800000">
            <a:off x="7289332" y="304956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D5C11E96-03E1-C61A-C589-4F8B5117D7B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C467DB72-AC95-552A-A8BE-DD3E0DBAC3AA}"/>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3E9CCD5C-F0D6-B63B-A597-8698B32FDBA7}"/>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2A349E8A-065B-C822-FB36-CE7DF7B5DD3B}"/>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endPar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grpSp>
        <p:nvGrpSpPr>
          <p:cNvPr id="2" name="Groupe 1">
            <a:extLst>
              <a:ext uri="{FF2B5EF4-FFF2-40B4-BE49-F238E27FC236}">
                <a16:creationId xmlns:a16="http://schemas.microsoft.com/office/drawing/2014/main" id="{20B14D5C-8CC9-0A72-6D5E-544AED22D596}"/>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C751AD3F-EA7C-FA4A-909E-BC07D6537B7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1848B3F0-0A38-24F7-7596-15425282694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5E13C139-B914-9D5B-99CB-98E22CEA73C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FAEBF9DA-BBAE-4A8B-37A6-79B82F92A29B}"/>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CE69D766-A233-CC04-BDB4-6639500B376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07AEF717-5B36-55BA-53BD-CC06B472378D}"/>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DE81D855-7B02-9FFF-4D92-1718DA5E68EF}"/>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CCD614BF-2533-E2B6-8B88-5BF4888FB06B}"/>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27" name="ZoneTexte 26">
            <a:extLst>
              <a:ext uri="{FF2B5EF4-FFF2-40B4-BE49-F238E27FC236}">
                <a16:creationId xmlns:a16="http://schemas.microsoft.com/office/drawing/2014/main" id="{6AE2333E-FAAD-391B-E011-46C5829A29DD}"/>
              </a:ext>
            </a:extLst>
          </p:cNvPr>
          <p:cNvSpPr txBox="1"/>
          <p:nvPr/>
        </p:nvSpPr>
        <p:spPr>
          <a:xfrm>
            <a:off x="467999" y="5733877"/>
            <a:ext cx="2226578" cy="43088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HTA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DFG 25mL/min</a:t>
            </a:r>
          </a:p>
        </p:txBody>
      </p:sp>
      <p:sp>
        <p:nvSpPr>
          <p:cNvPr id="28" name="Rectangle : coins arrondis 27">
            <a:extLst>
              <a:ext uri="{FF2B5EF4-FFF2-40B4-BE49-F238E27FC236}">
                <a16:creationId xmlns:a16="http://schemas.microsoft.com/office/drawing/2014/main" id="{F25AEC38-568E-F630-F218-3B95456B1C33}"/>
              </a:ext>
            </a:extLst>
          </p:cNvPr>
          <p:cNvSpPr/>
          <p:nvPr/>
        </p:nvSpPr>
        <p:spPr>
          <a:xfrm>
            <a:off x="3701804" y="255253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Rectangle : coins arrondis 29">
            <a:extLst>
              <a:ext uri="{FF2B5EF4-FFF2-40B4-BE49-F238E27FC236}">
                <a16:creationId xmlns:a16="http://schemas.microsoft.com/office/drawing/2014/main" id="{C5049666-28A4-BCDE-5CF9-91C758860889}"/>
              </a:ext>
            </a:extLst>
          </p:cNvPr>
          <p:cNvSpPr/>
          <p:nvPr/>
        </p:nvSpPr>
        <p:spPr>
          <a:xfrm>
            <a:off x="6646923" y="255253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Rectangle : coins arrondis 30">
            <a:extLst>
              <a:ext uri="{FF2B5EF4-FFF2-40B4-BE49-F238E27FC236}">
                <a16:creationId xmlns:a16="http://schemas.microsoft.com/office/drawing/2014/main" id="{1EB2D520-C712-F0E4-F22E-B79E5DC3ED17}"/>
              </a:ext>
            </a:extLst>
          </p:cNvPr>
          <p:cNvSpPr/>
          <p:nvPr/>
        </p:nvSpPr>
        <p:spPr>
          <a:xfrm>
            <a:off x="9592042" y="255253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Rectangle : coins arrondis 31">
            <a:extLst>
              <a:ext uri="{FF2B5EF4-FFF2-40B4-BE49-F238E27FC236}">
                <a16:creationId xmlns:a16="http://schemas.microsoft.com/office/drawing/2014/main" id="{41924C3C-D35B-43FD-269B-86407214A0DF}"/>
              </a:ext>
            </a:extLst>
          </p:cNvPr>
          <p:cNvSpPr/>
          <p:nvPr/>
        </p:nvSpPr>
        <p:spPr>
          <a:xfrm>
            <a:off x="3060440" y="4438946"/>
            <a:ext cx="2773921" cy="1224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Chimiothérapie à base de méthotrexate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33" name="Rectangle : coins arrondis 32">
            <a:extLst>
              <a:ext uri="{FF2B5EF4-FFF2-40B4-BE49-F238E27FC236}">
                <a16:creationId xmlns:a16="http://schemas.microsoft.com/office/drawing/2014/main" id="{A9A80441-A64D-873B-F7B5-06FEA887158A}"/>
              </a:ext>
            </a:extLst>
          </p:cNvPr>
          <p:cNvSpPr/>
          <p:nvPr/>
        </p:nvSpPr>
        <p:spPr>
          <a:xfrm>
            <a:off x="6005559"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44" name="Rectangle : coins arrondis 43">
            <a:extLst>
              <a:ext uri="{FF2B5EF4-FFF2-40B4-BE49-F238E27FC236}">
                <a16:creationId xmlns:a16="http://schemas.microsoft.com/office/drawing/2014/main" id="{954AD88C-8FDA-7492-9C67-36478FFFF06F}"/>
              </a:ext>
            </a:extLst>
          </p:cNvPr>
          <p:cNvSpPr/>
          <p:nvPr/>
        </p:nvSpPr>
        <p:spPr>
          <a:xfrm>
            <a:off x="8950678"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45" name="Triangle 44">
            <a:extLst>
              <a:ext uri="{FF2B5EF4-FFF2-40B4-BE49-F238E27FC236}">
                <a16:creationId xmlns:a16="http://schemas.microsoft.com/office/drawing/2014/main" id="{8223A386-574D-BAEA-A233-7AEBE5241C7D}"/>
              </a:ext>
            </a:extLst>
          </p:cNvPr>
          <p:cNvSpPr/>
          <p:nvPr/>
        </p:nvSpPr>
        <p:spPr>
          <a:xfrm rot="10800000">
            <a:off x="10234451" y="473884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40B0131E-C392-C4E1-AD82-969D2EEED71F}"/>
              </a:ext>
            </a:extLst>
          </p:cNvPr>
          <p:cNvSpPr/>
          <p:nvPr/>
        </p:nvSpPr>
        <p:spPr>
          <a:xfrm rot="10800000">
            <a:off x="4344213" y="4738841"/>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8" name="Triangle 47">
            <a:extLst>
              <a:ext uri="{FF2B5EF4-FFF2-40B4-BE49-F238E27FC236}">
                <a16:creationId xmlns:a16="http://schemas.microsoft.com/office/drawing/2014/main" id="{C915B228-D7F3-D6AA-F485-3B4BC82A7FCB}"/>
              </a:ext>
            </a:extLst>
          </p:cNvPr>
          <p:cNvSpPr/>
          <p:nvPr/>
        </p:nvSpPr>
        <p:spPr>
          <a:xfrm rot="10800000">
            <a:off x="7289332" y="473884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3" name="Rectangle : coins arrondis 52">
            <a:extLst>
              <a:ext uri="{FF2B5EF4-FFF2-40B4-BE49-F238E27FC236}">
                <a16:creationId xmlns:a16="http://schemas.microsoft.com/office/drawing/2014/main" id="{48F17DAA-3072-F665-C4C1-2F65FB689C81}"/>
              </a:ext>
            </a:extLst>
          </p:cNvPr>
          <p:cNvSpPr/>
          <p:nvPr/>
        </p:nvSpPr>
        <p:spPr>
          <a:xfrm>
            <a:off x="3701804" y="424181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4" name="Rectangle : coins arrondis 53">
            <a:extLst>
              <a:ext uri="{FF2B5EF4-FFF2-40B4-BE49-F238E27FC236}">
                <a16:creationId xmlns:a16="http://schemas.microsoft.com/office/drawing/2014/main" id="{09BF0031-E21E-8C4C-2C8F-F218DE18F4A0}"/>
              </a:ext>
            </a:extLst>
          </p:cNvPr>
          <p:cNvSpPr/>
          <p:nvPr/>
        </p:nvSpPr>
        <p:spPr>
          <a:xfrm>
            <a:off x="6646923" y="424181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Rectangle : coins arrondis 54">
            <a:extLst>
              <a:ext uri="{FF2B5EF4-FFF2-40B4-BE49-F238E27FC236}">
                <a16:creationId xmlns:a16="http://schemas.microsoft.com/office/drawing/2014/main" id="{CF4DF884-FA4D-7C95-3D00-3BE5C8AF8089}"/>
              </a:ext>
            </a:extLst>
          </p:cNvPr>
          <p:cNvSpPr/>
          <p:nvPr/>
        </p:nvSpPr>
        <p:spPr>
          <a:xfrm>
            <a:off x="9592042" y="424181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 name="ZoneTexte 4">
            <a:extLst>
              <a:ext uri="{FF2B5EF4-FFF2-40B4-BE49-F238E27FC236}">
                <a16:creationId xmlns:a16="http://schemas.microsoft.com/office/drawing/2014/main" id="{E7B88C28-4B2F-89B8-AE14-19BF0A476AB6}"/>
              </a:ext>
            </a:extLst>
          </p:cNvPr>
          <p:cNvSpPr txBox="1"/>
          <p:nvPr/>
        </p:nvSpPr>
        <p:spPr>
          <a:xfrm>
            <a:off x="326335" y="6417675"/>
            <a:ext cx="905592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positif au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DFG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débit de filtration glomérulaire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pic>
        <p:nvPicPr>
          <p:cNvPr id="4" name="S.Choquet - CC6 - Slide 7">
            <a:hlinkClick r:id="" action="ppaction://media"/>
            <a:extLst>
              <a:ext uri="{FF2B5EF4-FFF2-40B4-BE49-F238E27FC236}">
                <a16:creationId xmlns:a16="http://schemas.microsoft.com/office/drawing/2014/main" id="{5018AC66-1320-B2D5-50E2-9B5CD03A21E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3961"/>
            <a:ext cx="468000" cy="468000"/>
          </a:xfrm>
          <a:prstGeom prst="rect">
            <a:avLst/>
          </a:prstGeom>
        </p:spPr>
      </p:pic>
    </p:spTree>
    <p:extLst>
      <p:ext uri="{BB962C8B-B14F-4D97-AF65-F5344CB8AC3E}">
        <p14:creationId xmlns:p14="http://schemas.microsoft.com/office/powerpoint/2010/main" val="329260831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B4B4230-5861-E842-36DA-F635E27E02D0}"/>
              </a:ext>
            </a:extLst>
          </p:cNvPr>
          <p:cNvSpPr>
            <a:spLocks noGrp="1"/>
          </p:cNvSpPr>
          <p:nvPr>
            <p:ph type="title"/>
          </p:nvPr>
        </p:nvSpPr>
        <p:spPr/>
        <p:txBody>
          <a:bodyPr/>
          <a:lstStyle/>
          <a:p>
            <a:r>
              <a:rPr lang="fr-FR" sz="2400" b="1" noProof="0" dirty="0"/>
              <a:t>Plan de traitement du LPT EBV+ : 1</a:t>
            </a:r>
            <a:r>
              <a:rPr lang="fr-FR" baseline="30000" dirty="0" err="1"/>
              <a:t>èr</a:t>
            </a:r>
            <a:r>
              <a:rPr lang="fr-FR" sz="2400" b="1" baseline="30000" noProof="0" dirty="0"/>
              <a:t>e</a:t>
            </a:r>
            <a:r>
              <a:rPr lang="fr-FR" sz="2400" b="1" noProof="0" dirty="0"/>
              <a:t> ligne</a:t>
            </a:r>
            <a:endParaRPr lang="fr-FR" sz="2400" b="1" baseline="30000" noProof="0" dirty="0"/>
          </a:p>
        </p:txBody>
      </p:sp>
      <p:sp>
        <p:nvSpPr>
          <p:cNvPr id="4" name="Espace réservé pour une image  3">
            <a:extLst>
              <a:ext uri="{FF2B5EF4-FFF2-40B4-BE49-F238E27FC236}">
                <a16:creationId xmlns:a16="http://schemas.microsoft.com/office/drawing/2014/main" id="{12F472AA-2CF2-4097-0094-C8DBEC9EEB33}"/>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8EBC0B52-4041-DB56-FDDA-EA7E1C1480A6}"/>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A21B984D-EDC8-6871-8364-D4BAE4590C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2EF4E199-03BD-686E-3894-F9A754E6F9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ACA3B28B-24D6-C0B7-826A-2F1C1E03BB5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0" name="Chevron 9">
              <a:extLst>
                <a:ext uri="{FF2B5EF4-FFF2-40B4-BE49-F238E27FC236}">
                  <a16:creationId xmlns:a16="http://schemas.microsoft.com/office/drawing/2014/main" id="{EAF6851B-650A-2BAB-9B4A-12DADEA16D1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1" name="Rectangle 10">
              <a:extLst>
                <a:ext uri="{FF2B5EF4-FFF2-40B4-BE49-F238E27FC236}">
                  <a16:creationId xmlns:a16="http://schemas.microsoft.com/office/drawing/2014/main" id="{E3FBF2D0-2E4B-9409-B3BD-42AC1AECCFA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C2CCEC9-C1B2-C05B-45F2-95A12A0CAA1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13" name="Chevron 12">
              <a:extLst>
                <a:ext uri="{FF2B5EF4-FFF2-40B4-BE49-F238E27FC236}">
                  <a16:creationId xmlns:a16="http://schemas.microsoft.com/office/drawing/2014/main" id="{DA34555A-8CDD-30E6-81E0-9023BDDC2A40}"/>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14" name="Chevron 13">
              <a:extLst>
                <a:ext uri="{FF2B5EF4-FFF2-40B4-BE49-F238E27FC236}">
                  <a16:creationId xmlns:a16="http://schemas.microsoft.com/office/drawing/2014/main" id="{F8B0C630-77BA-597E-C176-C1EFF6770E4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16" name="Titre 1">
            <a:extLst>
              <a:ext uri="{FF2B5EF4-FFF2-40B4-BE49-F238E27FC236}">
                <a16:creationId xmlns:a16="http://schemas.microsoft.com/office/drawing/2014/main" id="{DF3944CB-31AA-B57F-3AB8-545D7A4D2FD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9" name="Groupe 68">
            <a:extLst>
              <a:ext uri="{FF2B5EF4-FFF2-40B4-BE49-F238E27FC236}">
                <a16:creationId xmlns:a16="http://schemas.microsoft.com/office/drawing/2014/main" id="{0CC01997-DF09-1C0C-CF38-3A1C89164934}"/>
              </a:ext>
            </a:extLst>
          </p:cNvPr>
          <p:cNvGrpSpPr/>
          <p:nvPr/>
        </p:nvGrpSpPr>
        <p:grpSpPr>
          <a:xfrm>
            <a:off x="6428309" y="1360957"/>
            <a:ext cx="2423357" cy="4498106"/>
            <a:chOff x="6428309" y="1360957"/>
            <a:chExt cx="2423357" cy="4498106"/>
          </a:xfrm>
        </p:grpSpPr>
        <p:grpSp>
          <p:nvGrpSpPr>
            <p:cNvPr id="65" name="Groupe 64">
              <a:extLst>
                <a:ext uri="{FF2B5EF4-FFF2-40B4-BE49-F238E27FC236}">
                  <a16:creationId xmlns:a16="http://schemas.microsoft.com/office/drawing/2014/main" id="{1C4063BE-FC62-F256-854C-82AA9DE1C976}"/>
                </a:ext>
              </a:extLst>
            </p:cNvPr>
            <p:cNvGrpSpPr/>
            <p:nvPr/>
          </p:nvGrpSpPr>
          <p:grpSpPr>
            <a:xfrm>
              <a:off x="6428309" y="1512434"/>
              <a:ext cx="2423357" cy="4346629"/>
              <a:chOff x="4838897" y="1645415"/>
              <a:chExt cx="2869661" cy="5147137"/>
            </a:xfrm>
          </p:grpSpPr>
          <p:sp>
            <p:nvSpPr>
              <p:cNvPr id="66" name="Rectangle 65">
                <a:extLst>
                  <a:ext uri="{FF2B5EF4-FFF2-40B4-BE49-F238E27FC236}">
                    <a16:creationId xmlns:a16="http://schemas.microsoft.com/office/drawing/2014/main" id="{C031F0C3-20FB-C615-7460-BD0D688CCEFE}"/>
                  </a:ext>
                </a:extLst>
              </p:cNvPr>
              <p:cNvSpPr/>
              <p:nvPr/>
            </p:nvSpPr>
            <p:spPr>
              <a:xfrm>
                <a:off x="4838897" y="1645415"/>
                <a:ext cx="2869661" cy="514713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67" name="Image 66">
                <a:extLst>
                  <a:ext uri="{FF2B5EF4-FFF2-40B4-BE49-F238E27FC236}">
                    <a16:creationId xmlns:a16="http://schemas.microsoft.com/office/drawing/2014/main" id="{A4A69046-B1DE-D737-5DD3-14364C74DB6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 b="2628"/>
              <a:stretch/>
            </p:blipFill>
            <p:spPr>
              <a:xfrm>
                <a:off x="4903529" y="4372054"/>
                <a:ext cx="2653131" cy="2420498"/>
              </a:xfrm>
              <a:prstGeom prst="rect">
                <a:avLst/>
              </a:prstGeom>
            </p:spPr>
          </p:pic>
          <p:pic>
            <p:nvPicPr>
              <p:cNvPr id="68" name="Image 67">
                <a:extLst>
                  <a:ext uri="{FF2B5EF4-FFF2-40B4-BE49-F238E27FC236}">
                    <a16:creationId xmlns:a16="http://schemas.microsoft.com/office/drawing/2014/main" id="{E06601E9-EB2F-EDB2-2BE8-DC976E6A0005}"/>
                  </a:ext>
                </a:extLst>
              </p:cNvPr>
              <p:cNvPicPr>
                <a:picLocks noChangeAspect="1"/>
              </p:cNvPicPr>
              <p:nvPr/>
            </p:nvPicPr>
            <p:blipFill rotWithShape="1">
              <a:blip r:embed="rId6">
                <a:extLst>
                  <a:ext uri="{28A0092B-C50C-407E-A947-70E740481C1C}">
                    <a14:useLocalDpi xmlns:a14="http://schemas.microsoft.com/office/drawing/2010/main" val="0"/>
                  </a:ext>
                </a:extLst>
              </a:blip>
              <a:srcRect t="3009"/>
              <a:stretch/>
            </p:blipFill>
            <p:spPr>
              <a:xfrm>
                <a:off x="4993575" y="1768198"/>
                <a:ext cx="2452254" cy="2627841"/>
              </a:xfrm>
              <a:prstGeom prst="rect">
                <a:avLst/>
              </a:prstGeom>
            </p:spPr>
          </p:pic>
        </p:grpSp>
        <p:sp>
          <p:nvSpPr>
            <p:cNvPr id="22" name="ZoneTexte 21">
              <a:extLst>
                <a:ext uri="{FF2B5EF4-FFF2-40B4-BE49-F238E27FC236}">
                  <a16:creationId xmlns:a16="http://schemas.microsoft.com/office/drawing/2014/main" id="{74C59C69-C545-A0C2-45C4-7FA5FD35543E}"/>
                </a:ext>
              </a:extLst>
            </p:cNvPr>
            <p:cNvSpPr txBox="1"/>
            <p:nvPr/>
          </p:nvSpPr>
          <p:spPr>
            <a:xfrm>
              <a:off x="6764121" y="1360957"/>
              <a:ext cx="1751733"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Septembre 2019</a:t>
              </a:r>
            </a:p>
          </p:txBody>
        </p:sp>
      </p:grpSp>
      <p:sp>
        <p:nvSpPr>
          <p:cNvPr id="34" name="Espace réservé du contenu 2">
            <a:extLst>
              <a:ext uri="{FF2B5EF4-FFF2-40B4-BE49-F238E27FC236}">
                <a16:creationId xmlns:a16="http://schemas.microsoft.com/office/drawing/2014/main" id="{A5A67ED7-C821-A390-FA86-72157C825EFD}"/>
              </a:ext>
            </a:extLst>
          </p:cNvPr>
          <p:cNvSpPr>
            <a:spLocks noGrp="1"/>
          </p:cNvSpPr>
          <p:nvPr>
            <p:ph idx="1"/>
          </p:nvPr>
        </p:nvSpPr>
        <p:spPr>
          <a:xfrm>
            <a:off x="1458000" y="2514869"/>
            <a:ext cx="4451096" cy="3354378"/>
          </a:xfrm>
        </p:spPr>
        <p:txBody>
          <a:bodyPr>
            <a:noAutofit/>
          </a:bodyPr>
          <a:lstStyle/>
          <a:p>
            <a:pPr marL="14287">
              <a:lnSpc>
                <a:spcPct val="110000"/>
              </a:lnSpc>
              <a:spcBef>
                <a:spcPts val="600"/>
              </a:spcBef>
              <a:spcAft>
                <a:spcPts val="400"/>
              </a:spcAft>
              <a:buClr>
                <a:schemeClr val="accent2"/>
              </a:buClr>
              <a:defRPr/>
            </a:pPr>
            <a:r>
              <a:rPr lang="fr-FR" sz="1800" b="1" noProof="0" dirty="0">
                <a:solidFill>
                  <a:schemeClr val="tx2"/>
                </a:solidFill>
                <a:latin typeface="Century Gothic" panose="020B0502020202020204" pitchFamily="34" charset="0"/>
              </a:rPr>
              <a:t>Traitement de 1</a:t>
            </a:r>
            <a:r>
              <a:rPr lang="fr-FR" sz="1800" b="1" baseline="30000" noProof="0" dirty="0">
                <a:solidFill>
                  <a:schemeClr val="tx2"/>
                </a:solidFill>
                <a:latin typeface="Century Gothic" panose="020B0502020202020204" pitchFamily="34" charset="0"/>
              </a:rPr>
              <a:t>ère</a:t>
            </a:r>
            <a:r>
              <a:rPr lang="fr-FR" sz="1800" b="1" noProof="0" dirty="0">
                <a:solidFill>
                  <a:schemeClr val="tx2"/>
                </a:solidFill>
                <a:latin typeface="Century Gothic" panose="020B0502020202020204" pitchFamily="34" charset="0"/>
              </a:rPr>
              <a:t> ligne </a:t>
            </a:r>
          </a:p>
          <a:p>
            <a:pPr marL="14287">
              <a:lnSpc>
                <a:spcPct val="110000"/>
              </a:lnSpc>
              <a:spcBef>
                <a:spcPts val="600"/>
              </a:spcBef>
              <a:spcAft>
                <a:spcPts val="400"/>
              </a:spcAft>
              <a:buClr>
                <a:schemeClr val="accent2"/>
              </a:buClr>
              <a:defRPr/>
            </a:pPr>
            <a:r>
              <a:rPr lang="fr-FR" sz="1800" b="1" dirty="0">
                <a:solidFill>
                  <a:schemeClr val="accent2"/>
                </a:solidFill>
              </a:rPr>
              <a:t>Détails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err="1">
                <a:solidFill>
                  <a:srgbClr val="202122"/>
                </a:solidFill>
              </a:rPr>
              <a:t>Mtx</a:t>
            </a:r>
            <a:r>
              <a:rPr lang="fr-FR" sz="1800" dirty="0">
                <a:solidFill>
                  <a:srgbClr val="202122"/>
                </a:solidFill>
              </a:rPr>
              <a:t> adapté à la fonction rénale + </a:t>
            </a:r>
            <a:r>
              <a:rPr lang="fr-FR" sz="1800" dirty="0" err="1">
                <a:solidFill>
                  <a:srgbClr val="202122"/>
                </a:solidFill>
              </a:rPr>
              <a:t>AraC</a:t>
            </a:r>
            <a:r>
              <a:rPr lang="fr-FR" sz="1800" dirty="0">
                <a:solidFill>
                  <a:srgbClr val="202122"/>
                </a:solidFill>
              </a:rPr>
              <a:t> adaptée + rituximab</a:t>
            </a:r>
          </a:p>
          <a:p>
            <a:pPr marL="14287">
              <a:lnSpc>
                <a:spcPct val="110000"/>
              </a:lnSpc>
              <a:spcBef>
                <a:spcPts val="1800"/>
              </a:spcBef>
              <a:spcAft>
                <a:spcPts val="400"/>
              </a:spcAft>
              <a:buClr>
                <a:schemeClr val="accent2"/>
              </a:buClr>
              <a:defRPr/>
            </a:pPr>
            <a:r>
              <a:rPr lang="fr-FR" sz="1800" b="1" dirty="0">
                <a:solidFill>
                  <a:schemeClr val="accent2"/>
                </a:solidFill>
              </a:rPr>
              <a:t>Durée du traitement</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6 cures</a:t>
            </a:r>
          </a:p>
          <a:p>
            <a:pPr marL="14287">
              <a:lnSpc>
                <a:spcPct val="110000"/>
              </a:lnSpc>
              <a:spcBef>
                <a:spcPts val="1800"/>
              </a:spcBef>
              <a:spcAft>
                <a:spcPts val="400"/>
              </a:spcAft>
              <a:buClr>
                <a:schemeClr val="accent2"/>
              </a:buClr>
              <a:defRPr/>
            </a:pPr>
            <a:r>
              <a:rPr lang="fr-FR" sz="1800" b="1" dirty="0">
                <a:solidFill>
                  <a:schemeClr val="accent2"/>
                </a:solidFill>
              </a:rPr>
              <a:t>Tolérance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Bonne</a:t>
            </a:r>
          </a:p>
        </p:txBody>
      </p:sp>
      <p:grpSp>
        <p:nvGrpSpPr>
          <p:cNvPr id="35" name="Groupe 34">
            <a:extLst>
              <a:ext uri="{FF2B5EF4-FFF2-40B4-BE49-F238E27FC236}">
                <a16:creationId xmlns:a16="http://schemas.microsoft.com/office/drawing/2014/main" id="{F8227B50-55CC-6141-B20C-FEB1B92A4F8F}"/>
              </a:ext>
            </a:extLst>
          </p:cNvPr>
          <p:cNvGrpSpPr/>
          <p:nvPr/>
        </p:nvGrpSpPr>
        <p:grpSpPr>
          <a:xfrm>
            <a:off x="467999" y="1673986"/>
            <a:ext cx="2235444" cy="828000"/>
            <a:chOff x="467999" y="1855849"/>
            <a:chExt cx="2235444" cy="828000"/>
          </a:xfrm>
        </p:grpSpPr>
        <p:sp>
          <p:nvSpPr>
            <p:cNvPr id="36" name="Rounded Rectangle 52">
              <a:extLst>
                <a:ext uri="{FF2B5EF4-FFF2-40B4-BE49-F238E27FC236}">
                  <a16:creationId xmlns:a16="http://schemas.microsoft.com/office/drawing/2014/main" id="{DEB65827-6A3F-E897-ABFE-59A921AD5223}"/>
                </a:ext>
              </a:extLst>
            </p:cNvPr>
            <p:cNvSpPr/>
            <p:nvPr/>
          </p:nvSpPr>
          <p:spPr>
            <a:xfrm>
              <a:off x="706794" y="2074789"/>
              <a:ext cx="199664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Ellipse 36">
              <a:extLst>
                <a:ext uri="{FF2B5EF4-FFF2-40B4-BE49-F238E27FC236}">
                  <a16:creationId xmlns:a16="http://schemas.microsoft.com/office/drawing/2014/main" id="{5985E535-D936-D6F0-0E2B-75D6BC5C2A82}"/>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8" name="Graphique 29">
              <a:extLst>
                <a:ext uri="{FF2B5EF4-FFF2-40B4-BE49-F238E27FC236}">
                  <a16:creationId xmlns:a16="http://schemas.microsoft.com/office/drawing/2014/main" id="{BA308E70-7073-ACC2-B0DF-D42FDE903F6D}"/>
                </a:ext>
              </a:extLst>
            </p:cNvPr>
            <p:cNvGrpSpPr/>
            <p:nvPr/>
          </p:nvGrpSpPr>
          <p:grpSpPr>
            <a:xfrm>
              <a:off x="657743" y="2032595"/>
              <a:ext cx="456544" cy="461072"/>
              <a:chOff x="633250" y="1973510"/>
              <a:chExt cx="540937" cy="546302"/>
            </a:xfrm>
            <a:noFill/>
          </p:grpSpPr>
          <p:sp>
            <p:nvSpPr>
              <p:cNvPr id="39" name="Forme libre 38">
                <a:extLst>
                  <a:ext uri="{FF2B5EF4-FFF2-40B4-BE49-F238E27FC236}">
                    <a16:creationId xmlns:a16="http://schemas.microsoft.com/office/drawing/2014/main" id="{F5174AEC-B116-FD88-6090-168DBF48A972}"/>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EB3C9F10-D0AB-A390-0731-6671AEDAC497}"/>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E4020C77-C36B-2BD9-F2CF-A8D1C646D94C}"/>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917B3C9B-E7A9-5313-BA00-26A2501B0ED7}"/>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E1FBEBFF-8C71-E6C5-0F0C-853A50991AB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1D39712-37C2-08BA-887B-52AF66567DDC}"/>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49E80061-9309-8953-C5E0-DE1AF517E0B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D913815B-EED2-32D2-F64F-2EE9CA6B7051}"/>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A150FA6E-EA04-D20F-A86A-091FB4F7AF22}"/>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EE1E13D7-B308-6CC9-503A-7A6E4EE8BF8E}"/>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EDFC944B-A5F1-F5C8-48C1-39FFB5420D4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5F6BEF90-3756-61B9-3CEA-2B8B3A4DC9FB}"/>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BA60AC7A-497D-EBBD-D883-BAB968B01C00}"/>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1DDA8641-159B-92DC-4EC3-A2454AB56F50}"/>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7" name="ZoneTexte 56">
            <a:extLst>
              <a:ext uri="{FF2B5EF4-FFF2-40B4-BE49-F238E27FC236}">
                <a16:creationId xmlns:a16="http://schemas.microsoft.com/office/drawing/2014/main" id="{A5EF329F-5933-8492-AD2B-1FCE9417426C}"/>
              </a:ext>
            </a:extLst>
          </p:cNvPr>
          <p:cNvSpPr txBox="1"/>
          <p:nvPr/>
        </p:nvSpPr>
        <p:spPr>
          <a:xfrm>
            <a:off x="467999" y="6483600"/>
            <a:ext cx="831293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3" name="S.Choquet - CC6 - Slide 8">
            <a:hlinkClick r:id="" action="ppaction://media"/>
            <a:extLst>
              <a:ext uri="{FF2B5EF4-FFF2-40B4-BE49-F238E27FC236}">
                <a16:creationId xmlns:a16="http://schemas.microsoft.com/office/drawing/2014/main" id="{C672698F-324B-B47F-85FD-3221F40C8D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85318484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53B96-0984-8D5B-85CD-996C5D1E1F87}"/>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C6576E35-0B06-5BAD-BB6A-12C340434333}"/>
              </a:ext>
            </a:extLst>
          </p:cNvPr>
          <p:cNvSpPr>
            <a:spLocks noGrp="1"/>
          </p:cNvSpPr>
          <p:nvPr>
            <p:ph type="title"/>
          </p:nvPr>
        </p:nvSpPr>
        <p:spPr/>
        <p:txBody>
          <a:bodyPr/>
          <a:lstStyle/>
          <a:p>
            <a:r>
              <a:rPr lang="fr-FR" sz="2400" b="1" noProof="0" dirty="0"/>
              <a:t>Plan de traitement du LPT EBV+ : 1</a:t>
            </a:r>
            <a:r>
              <a:rPr lang="fr-FR" sz="2400" b="1" baseline="30000" noProof="0" dirty="0"/>
              <a:t>ère</a:t>
            </a:r>
            <a:r>
              <a:rPr lang="fr-FR" sz="2400" b="1" noProof="0" dirty="0"/>
              <a:t> ligne</a:t>
            </a:r>
            <a:endParaRPr lang="fr-FR" dirty="0"/>
          </a:p>
        </p:txBody>
      </p:sp>
      <p:sp>
        <p:nvSpPr>
          <p:cNvPr id="61" name="Espace réservé pour une image  60">
            <a:extLst>
              <a:ext uri="{FF2B5EF4-FFF2-40B4-BE49-F238E27FC236}">
                <a16:creationId xmlns:a16="http://schemas.microsoft.com/office/drawing/2014/main" id="{8AAD38F7-8EA4-F307-3356-E4B11CE636A0}"/>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D66FEF71-2D1E-1147-BD61-3CA44D63295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952B59F6-EAE6-5334-D057-AB9D7B09A2D0}"/>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57DBA29B-74BF-8FCA-F21C-BCE8E1218DDA}"/>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74FA051F-BBA1-BE28-B803-3779D82C6592}"/>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attitude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endParaRPr kumimoji="0" lang="fr-FR" sz="16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sp>
        <p:nvSpPr>
          <p:cNvPr id="73" name="Rectangle : coins arrondis 72">
            <a:extLst>
              <a:ext uri="{FF2B5EF4-FFF2-40B4-BE49-F238E27FC236}">
                <a16:creationId xmlns:a16="http://schemas.microsoft.com/office/drawing/2014/main" id="{6838ADE7-731B-E87C-503F-D49B55AFB86F}"/>
              </a:ext>
            </a:extLst>
          </p:cNvPr>
          <p:cNvSpPr/>
          <p:nvPr/>
        </p:nvSpPr>
        <p:spPr>
          <a:xfrm>
            <a:off x="3060440"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74" name="Rectangle : coins arrondis 73">
            <a:extLst>
              <a:ext uri="{FF2B5EF4-FFF2-40B4-BE49-F238E27FC236}">
                <a16:creationId xmlns:a16="http://schemas.microsoft.com/office/drawing/2014/main" id="{E44FC720-7535-5E78-8CB2-EE6CA05694E7}"/>
              </a:ext>
            </a:extLst>
          </p:cNvPr>
          <p:cNvSpPr/>
          <p:nvPr/>
        </p:nvSpPr>
        <p:spPr>
          <a:xfrm>
            <a:off x="6005559"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des cures </a:t>
            </a:r>
            <a:b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R-</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Mtx</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75" name="Rectangle : coins arrondis 74">
            <a:extLst>
              <a:ext uri="{FF2B5EF4-FFF2-40B4-BE49-F238E27FC236}">
                <a16:creationId xmlns:a16="http://schemas.microsoft.com/office/drawing/2014/main" id="{0A65B53E-0B1A-2224-F4EA-89EDD54EAB1B}"/>
              </a:ext>
            </a:extLst>
          </p:cNvPr>
          <p:cNvSpPr/>
          <p:nvPr/>
        </p:nvSpPr>
        <p:spPr>
          <a:xfrm>
            <a:off x="8950678"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76" name="Triangle 75">
            <a:extLst>
              <a:ext uri="{FF2B5EF4-FFF2-40B4-BE49-F238E27FC236}">
                <a16:creationId xmlns:a16="http://schemas.microsoft.com/office/drawing/2014/main" id="{216C0C71-1152-7AF3-CD02-2D3F45B36706}"/>
              </a:ext>
            </a:extLst>
          </p:cNvPr>
          <p:cNvSpPr/>
          <p:nvPr/>
        </p:nvSpPr>
        <p:spPr>
          <a:xfrm rot="10800000">
            <a:off x="10234451" y="324567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7" name="Triangle 76">
            <a:extLst>
              <a:ext uri="{FF2B5EF4-FFF2-40B4-BE49-F238E27FC236}">
                <a16:creationId xmlns:a16="http://schemas.microsoft.com/office/drawing/2014/main" id="{32ECAFC7-C67A-5CB3-0B41-EDAF33EDFC78}"/>
              </a:ext>
            </a:extLst>
          </p:cNvPr>
          <p:cNvSpPr/>
          <p:nvPr/>
        </p:nvSpPr>
        <p:spPr>
          <a:xfrm rot="10800000">
            <a:off x="4344213" y="324567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90D224F9-64C7-58D0-3B62-B0B989A7ECB4}"/>
              </a:ext>
            </a:extLst>
          </p:cNvPr>
          <p:cNvSpPr/>
          <p:nvPr/>
        </p:nvSpPr>
        <p:spPr>
          <a:xfrm rot="10800000">
            <a:off x="7289332" y="324567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9" name="Rectangle : coins arrondis 78">
            <a:extLst>
              <a:ext uri="{FF2B5EF4-FFF2-40B4-BE49-F238E27FC236}">
                <a16:creationId xmlns:a16="http://schemas.microsoft.com/office/drawing/2014/main" id="{22CE65D2-C1CA-460B-EDCB-68A146854729}"/>
              </a:ext>
            </a:extLst>
          </p:cNvPr>
          <p:cNvSpPr/>
          <p:nvPr/>
        </p:nvSpPr>
        <p:spPr>
          <a:xfrm>
            <a:off x="3701804" y="274865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9F088A4B-65A4-74D4-AE2F-B1A79ED2A507}"/>
              </a:ext>
            </a:extLst>
          </p:cNvPr>
          <p:cNvSpPr/>
          <p:nvPr/>
        </p:nvSpPr>
        <p:spPr>
          <a:xfrm>
            <a:off x="6646923" y="274865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1" name="Rectangle : coins arrondis 80">
            <a:extLst>
              <a:ext uri="{FF2B5EF4-FFF2-40B4-BE49-F238E27FC236}">
                <a16:creationId xmlns:a16="http://schemas.microsoft.com/office/drawing/2014/main" id="{76D61F33-B7CF-F5BB-E519-E2103357EB59}"/>
              </a:ext>
            </a:extLst>
          </p:cNvPr>
          <p:cNvSpPr/>
          <p:nvPr/>
        </p:nvSpPr>
        <p:spPr>
          <a:xfrm>
            <a:off x="9592042" y="274865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Rectangle : coins arrondis 81">
            <a:extLst>
              <a:ext uri="{FF2B5EF4-FFF2-40B4-BE49-F238E27FC236}">
                <a16:creationId xmlns:a16="http://schemas.microsoft.com/office/drawing/2014/main" id="{D2DE8BB2-CB04-FDB9-D401-0A94C7E39D6B}"/>
              </a:ext>
            </a:extLst>
          </p:cNvPr>
          <p:cNvSpPr/>
          <p:nvPr/>
        </p:nvSpPr>
        <p:spPr>
          <a:xfrm>
            <a:off x="3060440" y="4635060"/>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3" name="Rectangle : coins arrondis 82">
            <a:extLst>
              <a:ext uri="{FF2B5EF4-FFF2-40B4-BE49-F238E27FC236}">
                <a16:creationId xmlns:a16="http://schemas.microsoft.com/office/drawing/2014/main" id="{81FA50F0-4530-FCE8-84F7-CFBDAED5DD7A}"/>
              </a:ext>
            </a:extLst>
          </p:cNvPr>
          <p:cNvSpPr/>
          <p:nvPr/>
        </p:nvSpPr>
        <p:spPr>
          <a:xfrm>
            <a:off x="6005559"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grpSp>
        <p:nvGrpSpPr>
          <p:cNvPr id="29" name="Groupe 28">
            <a:extLst>
              <a:ext uri="{FF2B5EF4-FFF2-40B4-BE49-F238E27FC236}">
                <a16:creationId xmlns:a16="http://schemas.microsoft.com/office/drawing/2014/main" id="{0E2F1049-2405-3E35-1A6C-C31D86D8DB02}"/>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0ACE506A-3255-AD7C-7225-8333B14BDA4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349DBDBD-1DD4-A55B-30D9-78DF279F1FD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DDCE2879-ACE0-5E41-5CB6-65EC301530DA}"/>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99D1020C-4AC4-8597-C46C-98C467806284}"/>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8" name="Rectangle 17">
              <a:extLst>
                <a:ext uri="{FF2B5EF4-FFF2-40B4-BE49-F238E27FC236}">
                  <a16:creationId xmlns:a16="http://schemas.microsoft.com/office/drawing/2014/main" id="{7BB54D98-9AD2-1EAE-1D01-636E15B3A90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6C506366-6B2A-E77C-4D62-C48B6C6B2CEB}"/>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27" name="Chevron 26">
              <a:extLst>
                <a:ext uri="{FF2B5EF4-FFF2-40B4-BE49-F238E27FC236}">
                  <a16:creationId xmlns:a16="http://schemas.microsoft.com/office/drawing/2014/main" id="{91A6B3F1-609C-A7AB-F865-3D927E487CD4}"/>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28" name="Chevron 27">
              <a:extLst>
                <a:ext uri="{FF2B5EF4-FFF2-40B4-BE49-F238E27FC236}">
                  <a16:creationId xmlns:a16="http://schemas.microsoft.com/office/drawing/2014/main" id="{5CADBCAA-0F31-1B2E-5F6D-86668A954C9A}"/>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84" name="Rectangle : coins arrondis 83">
            <a:extLst>
              <a:ext uri="{FF2B5EF4-FFF2-40B4-BE49-F238E27FC236}">
                <a16:creationId xmlns:a16="http://schemas.microsoft.com/office/drawing/2014/main" id="{2122FE36-03D2-8580-F4F8-F58BB9A25875}"/>
              </a:ext>
            </a:extLst>
          </p:cNvPr>
          <p:cNvSpPr/>
          <p:nvPr/>
        </p:nvSpPr>
        <p:spPr>
          <a:xfrm>
            <a:off x="8950678"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5" name="Triangle 84">
            <a:extLst>
              <a:ext uri="{FF2B5EF4-FFF2-40B4-BE49-F238E27FC236}">
                <a16:creationId xmlns:a16="http://schemas.microsoft.com/office/drawing/2014/main" id="{EDA9B4A5-AC17-E186-CEA5-8DEC12680E5A}"/>
              </a:ext>
            </a:extLst>
          </p:cNvPr>
          <p:cNvSpPr/>
          <p:nvPr/>
        </p:nvSpPr>
        <p:spPr>
          <a:xfrm rot="10800000">
            <a:off x="10234451" y="493495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Triangle 85">
            <a:extLst>
              <a:ext uri="{FF2B5EF4-FFF2-40B4-BE49-F238E27FC236}">
                <a16:creationId xmlns:a16="http://schemas.microsoft.com/office/drawing/2014/main" id="{EDCD3484-F4EC-631A-E94A-F3C5E1AA67F4}"/>
              </a:ext>
            </a:extLst>
          </p:cNvPr>
          <p:cNvSpPr/>
          <p:nvPr/>
        </p:nvSpPr>
        <p:spPr>
          <a:xfrm rot="10800000">
            <a:off x="4344213" y="493495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7" name="Triangle 86">
            <a:extLst>
              <a:ext uri="{FF2B5EF4-FFF2-40B4-BE49-F238E27FC236}">
                <a16:creationId xmlns:a16="http://schemas.microsoft.com/office/drawing/2014/main" id="{39AC887A-C1CA-6E2D-BCA7-A34E67BDFB53}"/>
              </a:ext>
            </a:extLst>
          </p:cNvPr>
          <p:cNvSpPr/>
          <p:nvPr/>
        </p:nvSpPr>
        <p:spPr>
          <a:xfrm rot="10800000">
            <a:off x="7289332" y="493495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8" name="Rectangle : coins arrondis 87">
            <a:extLst>
              <a:ext uri="{FF2B5EF4-FFF2-40B4-BE49-F238E27FC236}">
                <a16:creationId xmlns:a16="http://schemas.microsoft.com/office/drawing/2014/main" id="{9669DE76-464F-4BC6-1E73-36EF6260DFF6}"/>
              </a:ext>
            </a:extLst>
          </p:cNvPr>
          <p:cNvSpPr/>
          <p:nvPr/>
        </p:nvSpPr>
        <p:spPr>
          <a:xfrm>
            <a:off x="3701804" y="443793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A0EFC47F-99EA-57E2-D85B-C8ED30B0EB19}"/>
              </a:ext>
            </a:extLst>
          </p:cNvPr>
          <p:cNvSpPr/>
          <p:nvPr/>
        </p:nvSpPr>
        <p:spPr>
          <a:xfrm>
            <a:off x="6646923" y="443793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0" name="Rectangle : coins arrondis 89">
            <a:extLst>
              <a:ext uri="{FF2B5EF4-FFF2-40B4-BE49-F238E27FC236}">
                <a16:creationId xmlns:a16="http://schemas.microsoft.com/office/drawing/2014/main" id="{D7FDD56F-DDCD-6AFC-29EE-7D749F1EC190}"/>
              </a:ext>
            </a:extLst>
          </p:cNvPr>
          <p:cNvSpPr/>
          <p:nvPr/>
        </p:nvSpPr>
        <p:spPr>
          <a:xfrm>
            <a:off x="9592042" y="443793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1" name="ZoneTexte 90">
            <a:extLst>
              <a:ext uri="{FF2B5EF4-FFF2-40B4-BE49-F238E27FC236}">
                <a16:creationId xmlns:a16="http://schemas.microsoft.com/office/drawing/2014/main" id="{D50FDB3C-44B6-42DA-7B39-19757C3831EC}"/>
              </a:ext>
            </a:extLst>
          </p:cNvPr>
          <p:cNvSpPr txBox="1"/>
          <p:nvPr/>
        </p:nvSpPr>
        <p:spPr>
          <a:xfrm>
            <a:off x="467999" y="6329711"/>
            <a:ext cx="831293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R-ICE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ifosfamide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carboplatine, étoposide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positif à l’EBV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grpSp>
        <p:nvGrpSpPr>
          <p:cNvPr id="100" name="Groupe 99">
            <a:extLst>
              <a:ext uri="{FF2B5EF4-FFF2-40B4-BE49-F238E27FC236}">
                <a16:creationId xmlns:a16="http://schemas.microsoft.com/office/drawing/2014/main" id="{A560CF54-5A70-D5EA-E80E-6E0DB6871DD6}"/>
              </a:ext>
            </a:extLst>
          </p:cNvPr>
          <p:cNvGrpSpPr/>
          <p:nvPr/>
        </p:nvGrpSpPr>
        <p:grpSpPr>
          <a:xfrm>
            <a:off x="286690" y="1476241"/>
            <a:ext cx="2423357" cy="4498106"/>
            <a:chOff x="6428309" y="1360957"/>
            <a:chExt cx="2423357" cy="4498106"/>
          </a:xfrm>
        </p:grpSpPr>
        <p:grpSp>
          <p:nvGrpSpPr>
            <p:cNvPr id="101" name="Groupe 100">
              <a:extLst>
                <a:ext uri="{FF2B5EF4-FFF2-40B4-BE49-F238E27FC236}">
                  <a16:creationId xmlns:a16="http://schemas.microsoft.com/office/drawing/2014/main" id="{C0F9C609-D221-7EC0-6ED6-29F8A63D21D2}"/>
                </a:ext>
              </a:extLst>
            </p:cNvPr>
            <p:cNvGrpSpPr/>
            <p:nvPr/>
          </p:nvGrpSpPr>
          <p:grpSpPr>
            <a:xfrm>
              <a:off x="6428309" y="1512434"/>
              <a:ext cx="2423357" cy="4346629"/>
              <a:chOff x="4838897" y="1645415"/>
              <a:chExt cx="2869661" cy="5147137"/>
            </a:xfrm>
          </p:grpSpPr>
          <p:sp>
            <p:nvSpPr>
              <p:cNvPr id="103" name="Rectangle 102">
                <a:extLst>
                  <a:ext uri="{FF2B5EF4-FFF2-40B4-BE49-F238E27FC236}">
                    <a16:creationId xmlns:a16="http://schemas.microsoft.com/office/drawing/2014/main" id="{61752E05-4B27-6774-28B0-D5F0B89CBCA6}"/>
                  </a:ext>
                </a:extLst>
              </p:cNvPr>
              <p:cNvSpPr/>
              <p:nvPr/>
            </p:nvSpPr>
            <p:spPr>
              <a:xfrm>
                <a:off x="4838897" y="1645415"/>
                <a:ext cx="2869661" cy="514713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104" name="Image 103">
                <a:extLst>
                  <a:ext uri="{FF2B5EF4-FFF2-40B4-BE49-F238E27FC236}">
                    <a16:creationId xmlns:a16="http://schemas.microsoft.com/office/drawing/2014/main" id="{D18E335A-764E-E8EE-1860-C1416EDE99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 b="2628"/>
              <a:stretch/>
            </p:blipFill>
            <p:spPr>
              <a:xfrm>
                <a:off x="4903529" y="4372054"/>
                <a:ext cx="2653131" cy="2420498"/>
              </a:xfrm>
              <a:prstGeom prst="rect">
                <a:avLst/>
              </a:prstGeom>
            </p:spPr>
          </p:pic>
          <p:pic>
            <p:nvPicPr>
              <p:cNvPr id="105" name="Image 104">
                <a:extLst>
                  <a:ext uri="{FF2B5EF4-FFF2-40B4-BE49-F238E27FC236}">
                    <a16:creationId xmlns:a16="http://schemas.microsoft.com/office/drawing/2014/main" id="{BDA96536-1BC4-9667-4F89-57FB6CEA8090}"/>
                  </a:ext>
                </a:extLst>
              </p:cNvPr>
              <p:cNvPicPr>
                <a:picLocks noChangeAspect="1"/>
              </p:cNvPicPr>
              <p:nvPr/>
            </p:nvPicPr>
            <p:blipFill rotWithShape="1">
              <a:blip r:embed="rId6">
                <a:extLst>
                  <a:ext uri="{28A0092B-C50C-407E-A947-70E740481C1C}">
                    <a14:useLocalDpi xmlns:a14="http://schemas.microsoft.com/office/drawing/2010/main" val="0"/>
                  </a:ext>
                </a:extLst>
              </a:blip>
              <a:srcRect t="3009"/>
              <a:stretch/>
            </p:blipFill>
            <p:spPr>
              <a:xfrm>
                <a:off x="4993575" y="1768198"/>
                <a:ext cx="2452254" cy="2627841"/>
              </a:xfrm>
              <a:prstGeom prst="rect">
                <a:avLst/>
              </a:prstGeom>
            </p:spPr>
          </p:pic>
        </p:grpSp>
        <p:sp>
          <p:nvSpPr>
            <p:cNvPr id="102" name="ZoneTexte 101">
              <a:extLst>
                <a:ext uri="{FF2B5EF4-FFF2-40B4-BE49-F238E27FC236}">
                  <a16:creationId xmlns:a16="http://schemas.microsoft.com/office/drawing/2014/main" id="{76925135-4798-E3DA-903C-A9367575143A}"/>
                </a:ext>
              </a:extLst>
            </p:cNvPr>
            <p:cNvSpPr txBox="1"/>
            <p:nvPr/>
          </p:nvSpPr>
          <p:spPr>
            <a:xfrm>
              <a:off x="6764121" y="1360957"/>
              <a:ext cx="1751733"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Septembre 2019</a:t>
              </a:r>
            </a:p>
          </p:txBody>
        </p:sp>
      </p:grpSp>
      <p:pic>
        <p:nvPicPr>
          <p:cNvPr id="2" name="S.Choquet - CC6 - Slide 9">
            <a:hlinkClick r:id="" action="ppaction://media"/>
            <a:extLst>
              <a:ext uri="{FF2B5EF4-FFF2-40B4-BE49-F238E27FC236}">
                <a16:creationId xmlns:a16="http://schemas.microsoft.com/office/drawing/2014/main" id="{552E0DF0-FC89-F352-DF98-F9D321753A2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865"/>
            <a:ext cx="468000" cy="468000"/>
          </a:xfrm>
          <a:prstGeom prst="rect">
            <a:avLst/>
          </a:prstGeom>
        </p:spPr>
      </p:pic>
    </p:spTree>
    <p:extLst>
      <p:ext uri="{BB962C8B-B14F-4D97-AF65-F5344CB8AC3E}">
        <p14:creationId xmlns:p14="http://schemas.microsoft.com/office/powerpoint/2010/main" val="125643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nodeType="afterEffect">
                                  <p:stCondLst>
                                    <p:cond delay="0"/>
                                  </p:stCondLst>
                                  <p:childTnLst>
                                    <p:animMotion origin="layout" path="M -0.00117 1.11111E-6 L -0.4888 1.11111E-6 " pathEditMode="relative" rAng="0" ptsTypes="AA">
                                      <p:cBhvr>
                                        <p:cTn id="6" dur="2000" fill="hold"/>
                                        <p:tgtEl>
                                          <p:spTgt spid="100"/>
                                        </p:tgtEl>
                                        <p:attrNameLst>
                                          <p:attrName>ppt_x</p:attrName>
                                          <p:attrName>ppt_y</p:attrName>
                                        </p:attrNameLst>
                                      </p:cBhvr>
                                      <p:rCtr x="-24388" y="0"/>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065B6-90DE-4A0D-BEB5-F737343C50A4}"/>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742E9474-C429-92D3-CA8C-1011972DC80F}"/>
              </a:ext>
            </a:extLst>
          </p:cNvPr>
          <p:cNvSpPr>
            <a:spLocks noGrp="1"/>
          </p:cNvSpPr>
          <p:nvPr>
            <p:ph type="title"/>
          </p:nvPr>
        </p:nvSpPr>
        <p:spPr/>
        <p:txBody>
          <a:bodyPr/>
          <a:lstStyle/>
          <a:p>
            <a:r>
              <a:rPr lang="fr-FR" sz="2400" b="1" noProof="0" dirty="0"/>
              <a:t>Plan de traitement du LPT EBV+ : 1</a:t>
            </a:r>
            <a:r>
              <a:rPr lang="fr-FR" baseline="30000" dirty="0" err="1"/>
              <a:t>èr</a:t>
            </a:r>
            <a:r>
              <a:rPr lang="fr-FR" sz="2400" b="1" baseline="30000" noProof="0" dirty="0"/>
              <a:t>e</a:t>
            </a:r>
            <a:r>
              <a:rPr lang="fr-FR" sz="2400" b="1" noProof="0" dirty="0"/>
              <a:t> ligne</a:t>
            </a:r>
            <a:endParaRPr lang="fr-FR" dirty="0"/>
          </a:p>
        </p:txBody>
      </p:sp>
      <p:sp>
        <p:nvSpPr>
          <p:cNvPr id="61" name="Espace réservé pour une image  60">
            <a:extLst>
              <a:ext uri="{FF2B5EF4-FFF2-40B4-BE49-F238E27FC236}">
                <a16:creationId xmlns:a16="http://schemas.microsoft.com/office/drawing/2014/main" id="{273B68B6-082A-4B4C-DC21-867A6F12720D}"/>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A5062687-8185-3FEF-E0AD-C5A1D0F6450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9EA46755-5458-B1E9-AD42-89BC4132372B}"/>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BFBEC382-0BDE-09EF-8481-30B40F613B06}"/>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B9369F80-C0D5-33E2-3FC1-8EDDF0640BFB}"/>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attitude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endParaRPr kumimoji="0" lang="fr-FR" sz="16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grpSp>
        <p:nvGrpSpPr>
          <p:cNvPr id="29" name="Groupe 28">
            <a:extLst>
              <a:ext uri="{FF2B5EF4-FFF2-40B4-BE49-F238E27FC236}">
                <a16:creationId xmlns:a16="http://schemas.microsoft.com/office/drawing/2014/main" id="{869EA196-F267-2160-8E45-344C6D2D2FA7}"/>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02815C66-A721-E691-65CF-E7090BBD531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38DA3FE0-2FF4-2EFE-50E9-98F5E314205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E223FCBC-5D09-39CB-12DD-CA21867E7FDC}"/>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1AD8A658-F50D-A752-0936-88C70FF1E99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8" name="Rectangle 17">
              <a:extLst>
                <a:ext uri="{FF2B5EF4-FFF2-40B4-BE49-F238E27FC236}">
                  <a16:creationId xmlns:a16="http://schemas.microsoft.com/office/drawing/2014/main" id="{CFCD50E6-8EC1-E4EF-98E0-1DAC1ABE88C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A5F05FAE-A749-B4D3-47C0-0DE0F6048FAB}"/>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27" name="Chevron 26">
              <a:extLst>
                <a:ext uri="{FF2B5EF4-FFF2-40B4-BE49-F238E27FC236}">
                  <a16:creationId xmlns:a16="http://schemas.microsoft.com/office/drawing/2014/main" id="{1AD63ED5-37A1-09E7-59F2-0E43977855CC}"/>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28" name="Chevron 27">
              <a:extLst>
                <a:ext uri="{FF2B5EF4-FFF2-40B4-BE49-F238E27FC236}">
                  <a16:creationId xmlns:a16="http://schemas.microsoft.com/office/drawing/2014/main" id="{846363A8-C002-7A14-55AA-9D6820F28D3C}"/>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73" name="Rectangle : coins arrondis 72">
            <a:extLst>
              <a:ext uri="{FF2B5EF4-FFF2-40B4-BE49-F238E27FC236}">
                <a16:creationId xmlns:a16="http://schemas.microsoft.com/office/drawing/2014/main" id="{1972D279-34ED-8D84-DF86-606088920A52}"/>
              </a:ext>
            </a:extLst>
          </p:cNvPr>
          <p:cNvSpPr/>
          <p:nvPr/>
        </p:nvSpPr>
        <p:spPr>
          <a:xfrm>
            <a:off x="3060440" y="2945769"/>
            <a:ext cx="2773921" cy="129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74" name="Rectangle : coins arrondis 73">
            <a:extLst>
              <a:ext uri="{FF2B5EF4-FFF2-40B4-BE49-F238E27FC236}">
                <a16:creationId xmlns:a16="http://schemas.microsoft.com/office/drawing/2014/main" id="{0C08FFB2-820D-CC1E-6B2F-04891628F3BC}"/>
              </a:ext>
            </a:extLst>
          </p:cNvPr>
          <p:cNvSpPr/>
          <p:nvPr/>
        </p:nvSpPr>
        <p:spPr>
          <a:xfrm>
            <a:off x="6005559"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Poursuite des cures </a:t>
            </a:r>
            <a:b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de R-</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Mtx</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AraC</a:t>
            </a: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75" name="Rectangle : coins arrondis 74">
            <a:extLst>
              <a:ext uri="{FF2B5EF4-FFF2-40B4-BE49-F238E27FC236}">
                <a16:creationId xmlns:a16="http://schemas.microsoft.com/office/drawing/2014/main" id="{ABA1A714-EA60-DFFD-F284-4133C86A1657}"/>
              </a:ext>
            </a:extLst>
          </p:cNvPr>
          <p:cNvSpPr/>
          <p:nvPr/>
        </p:nvSpPr>
        <p:spPr>
          <a:xfrm>
            <a:off x="8950678"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76" name="Triangle 75">
            <a:extLst>
              <a:ext uri="{FF2B5EF4-FFF2-40B4-BE49-F238E27FC236}">
                <a16:creationId xmlns:a16="http://schemas.microsoft.com/office/drawing/2014/main" id="{F1D02683-CA92-F6DD-EE2C-B0686B01E576}"/>
              </a:ext>
            </a:extLst>
          </p:cNvPr>
          <p:cNvSpPr/>
          <p:nvPr/>
        </p:nvSpPr>
        <p:spPr>
          <a:xfrm rot="10800000">
            <a:off x="10234451" y="324567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7" name="Triangle 76">
            <a:extLst>
              <a:ext uri="{FF2B5EF4-FFF2-40B4-BE49-F238E27FC236}">
                <a16:creationId xmlns:a16="http://schemas.microsoft.com/office/drawing/2014/main" id="{4497610E-F848-A828-0AFF-79C8FD443D4B}"/>
              </a:ext>
            </a:extLst>
          </p:cNvPr>
          <p:cNvSpPr/>
          <p:nvPr/>
        </p:nvSpPr>
        <p:spPr>
          <a:xfrm rot="10800000">
            <a:off x="4344213" y="3245675"/>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72131C79-2F61-A802-8029-9F25C9B1E6DC}"/>
              </a:ext>
            </a:extLst>
          </p:cNvPr>
          <p:cNvSpPr/>
          <p:nvPr/>
        </p:nvSpPr>
        <p:spPr>
          <a:xfrm rot="10800000">
            <a:off x="7289332" y="324567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9" name="Rectangle : coins arrondis 78">
            <a:extLst>
              <a:ext uri="{FF2B5EF4-FFF2-40B4-BE49-F238E27FC236}">
                <a16:creationId xmlns:a16="http://schemas.microsoft.com/office/drawing/2014/main" id="{1298388D-427F-8BA5-7D34-51ED3540E0DA}"/>
              </a:ext>
            </a:extLst>
          </p:cNvPr>
          <p:cNvSpPr/>
          <p:nvPr/>
        </p:nvSpPr>
        <p:spPr>
          <a:xfrm>
            <a:off x="3701804" y="274865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95C8183C-B3AF-BA04-2709-2DEAB760B797}"/>
              </a:ext>
            </a:extLst>
          </p:cNvPr>
          <p:cNvSpPr/>
          <p:nvPr/>
        </p:nvSpPr>
        <p:spPr>
          <a:xfrm>
            <a:off x="6646923" y="274865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1" name="Rectangle : coins arrondis 80">
            <a:extLst>
              <a:ext uri="{FF2B5EF4-FFF2-40B4-BE49-F238E27FC236}">
                <a16:creationId xmlns:a16="http://schemas.microsoft.com/office/drawing/2014/main" id="{28B25878-051D-221A-863E-65E9861B9B58}"/>
              </a:ext>
            </a:extLst>
          </p:cNvPr>
          <p:cNvSpPr/>
          <p:nvPr/>
        </p:nvSpPr>
        <p:spPr>
          <a:xfrm>
            <a:off x="9592042" y="274865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Rectangle : coins arrondis 81">
            <a:extLst>
              <a:ext uri="{FF2B5EF4-FFF2-40B4-BE49-F238E27FC236}">
                <a16:creationId xmlns:a16="http://schemas.microsoft.com/office/drawing/2014/main" id="{51EA37A3-C8A5-320D-74C2-918EC0AA4355}"/>
              </a:ext>
            </a:extLst>
          </p:cNvPr>
          <p:cNvSpPr/>
          <p:nvPr/>
        </p:nvSpPr>
        <p:spPr>
          <a:xfrm>
            <a:off x="3060440" y="4635060"/>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83" name="Rectangle : coins arrondis 82">
            <a:extLst>
              <a:ext uri="{FF2B5EF4-FFF2-40B4-BE49-F238E27FC236}">
                <a16:creationId xmlns:a16="http://schemas.microsoft.com/office/drawing/2014/main" id="{B27AE030-BF0B-3D62-936D-36C0CF74C5AC}"/>
              </a:ext>
            </a:extLst>
          </p:cNvPr>
          <p:cNvSpPr/>
          <p:nvPr/>
        </p:nvSpPr>
        <p:spPr>
          <a:xfrm>
            <a:off x="6005559"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84" name="Rectangle : coins arrondis 83">
            <a:extLst>
              <a:ext uri="{FF2B5EF4-FFF2-40B4-BE49-F238E27FC236}">
                <a16:creationId xmlns:a16="http://schemas.microsoft.com/office/drawing/2014/main" id="{B91CAA75-B121-212E-1621-E32201AC68F8}"/>
              </a:ext>
            </a:extLst>
          </p:cNvPr>
          <p:cNvSpPr/>
          <p:nvPr/>
        </p:nvSpPr>
        <p:spPr>
          <a:xfrm>
            <a:off x="8950678"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85" name="Triangle 84">
            <a:extLst>
              <a:ext uri="{FF2B5EF4-FFF2-40B4-BE49-F238E27FC236}">
                <a16:creationId xmlns:a16="http://schemas.microsoft.com/office/drawing/2014/main" id="{6E4B0A31-DD5A-A4A1-FD59-38CE0D6AA821}"/>
              </a:ext>
            </a:extLst>
          </p:cNvPr>
          <p:cNvSpPr/>
          <p:nvPr/>
        </p:nvSpPr>
        <p:spPr>
          <a:xfrm rot="10800000">
            <a:off x="10234451" y="493495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Triangle 85">
            <a:extLst>
              <a:ext uri="{FF2B5EF4-FFF2-40B4-BE49-F238E27FC236}">
                <a16:creationId xmlns:a16="http://schemas.microsoft.com/office/drawing/2014/main" id="{75694952-F2D3-201D-E9B6-5DE6C20531E6}"/>
              </a:ext>
            </a:extLst>
          </p:cNvPr>
          <p:cNvSpPr/>
          <p:nvPr/>
        </p:nvSpPr>
        <p:spPr>
          <a:xfrm rot="10800000">
            <a:off x="4344213" y="493495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7" name="Triangle 86">
            <a:extLst>
              <a:ext uri="{FF2B5EF4-FFF2-40B4-BE49-F238E27FC236}">
                <a16:creationId xmlns:a16="http://schemas.microsoft.com/office/drawing/2014/main" id="{0195BE73-1F94-D0E3-C129-96A11E4F6DDB}"/>
              </a:ext>
            </a:extLst>
          </p:cNvPr>
          <p:cNvSpPr/>
          <p:nvPr/>
        </p:nvSpPr>
        <p:spPr>
          <a:xfrm rot="10800000">
            <a:off x="7289332" y="493495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8" name="Rectangle : coins arrondis 87">
            <a:extLst>
              <a:ext uri="{FF2B5EF4-FFF2-40B4-BE49-F238E27FC236}">
                <a16:creationId xmlns:a16="http://schemas.microsoft.com/office/drawing/2014/main" id="{6AC52EDF-6BD5-2065-749B-FA70327C1267}"/>
              </a:ext>
            </a:extLst>
          </p:cNvPr>
          <p:cNvSpPr/>
          <p:nvPr/>
        </p:nvSpPr>
        <p:spPr>
          <a:xfrm>
            <a:off x="3701804" y="443793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4F58AA0F-11C9-AA0D-73B8-319FD62E31CE}"/>
              </a:ext>
            </a:extLst>
          </p:cNvPr>
          <p:cNvSpPr/>
          <p:nvPr/>
        </p:nvSpPr>
        <p:spPr>
          <a:xfrm>
            <a:off x="6646923" y="443793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0" name="Rectangle : coins arrondis 89">
            <a:extLst>
              <a:ext uri="{FF2B5EF4-FFF2-40B4-BE49-F238E27FC236}">
                <a16:creationId xmlns:a16="http://schemas.microsoft.com/office/drawing/2014/main" id="{D1BC92AD-8B0C-7FFA-F30E-208F194AB7CC}"/>
              </a:ext>
            </a:extLst>
          </p:cNvPr>
          <p:cNvSpPr/>
          <p:nvPr/>
        </p:nvSpPr>
        <p:spPr>
          <a:xfrm>
            <a:off x="9592042" y="443793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1" name="ZoneTexte 90">
            <a:extLst>
              <a:ext uri="{FF2B5EF4-FFF2-40B4-BE49-F238E27FC236}">
                <a16:creationId xmlns:a16="http://schemas.microsoft.com/office/drawing/2014/main" id="{21B6B32E-FB86-138B-E8A1-FD579D09453F}"/>
              </a:ext>
            </a:extLst>
          </p:cNvPr>
          <p:cNvSpPr txBox="1"/>
          <p:nvPr/>
        </p:nvSpPr>
        <p:spPr>
          <a:xfrm>
            <a:off x="467999" y="6175823"/>
            <a:ext cx="8312930"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Schulz 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Neurooncol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R-ICE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ifosfamide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carboplatine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positif à l’EBV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grpSp>
        <p:nvGrpSpPr>
          <p:cNvPr id="2" name="Groupe 1">
            <a:extLst>
              <a:ext uri="{FF2B5EF4-FFF2-40B4-BE49-F238E27FC236}">
                <a16:creationId xmlns:a16="http://schemas.microsoft.com/office/drawing/2014/main" id="{8FDB63B8-29A0-68AC-AF85-8178A308A4FE}"/>
              </a:ext>
            </a:extLst>
          </p:cNvPr>
          <p:cNvGrpSpPr/>
          <p:nvPr/>
        </p:nvGrpSpPr>
        <p:grpSpPr>
          <a:xfrm>
            <a:off x="467999" y="1360957"/>
            <a:ext cx="2423357" cy="4498106"/>
            <a:chOff x="6428309" y="1360957"/>
            <a:chExt cx="2423357" cy="4498106"/>
          </a:xfrm>
        </p:grpSpPr>
        <p:grpSp>
          <p:nvGrpSpPr>
            <p:cNvPr id="4" name="Groupe 3">
              <a:extLst>
                <a:ext uri="{FF2B5EF4-FFF2-40B4-BE49-F238E27FC236}">
                  <a16:creationId xmlns:a16="http://schemas.microsoft.com/office/drawing/2014/main" id="{E5F542CE-D598-E17E-48F9-B9EFBE0BB980}"/>
                </a:ext>
              </a:extLst>
            </p:cNvPr>
            <p:cNvGrpSpPr/>
            <p:nvPr/>
          </p:nvGrpSpPr>
          <p:grpSpPr>
            <a:xfrm>
              <a:off x="6428309" y="1512434"/>
              <a:ext cx="2423357" cy="4346629"/>
              <a:chOff x="4838897" y="1645415"/>
              <a:chExt cx="2869661" cy="5147137"/>
            </a:xfrm>
          </p:grpSpPr>
          <p:sp>
            <p:nvSpPr>
              <p:cNvPr id="8" name="Rectangle 7">
                <a:extLst>
                  <a:ext uri="{FF2B5EF4-FFF2-40B4-BE49-F238E27FC236}">
                    <a16:creationId xmlns:a16="http://schemas.microsoft.com/office/drawing/2014/main" id="{85495F48-FAAF-CFC2-D5A0-DB3E4AEC2C5A}"/>
                  </a:ext>
                </a:extLst>
              </p:cNvPr>
              <p:cNvSpPr/>
              <p:nvPr/>
            </p:nvSpPr>
            <p:spPr>
              <a:xfrm>
                <a:off x="4838897" y="1645415"/>
                <a:ext cx="2869661" cy="514713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9" name="Image 8">
                <a:extLst>
                  <a:ext uri="{FF2B5EF4-FFF2-40B4-BE49-F238E27FC236}">
                    <a16:creationId xmlns:a16="http://schemas.microsoft.com/office/drawing/2014/main" id="{0BDC35DA-F4C5-E6BD-31CD-AE761B97092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 b="2628"/>
              <a:stretch/>
            </p:blipFill>
            <p:spPr>
              <a:xfrm>
                <a:off x="4903529" y="4372054"/>
                <a:ext cx="2653131" cy="2420498"/>
              </a:xfrm>
              <a:prstGeom prst="rect">
                <a:avLst/>
              </a:prstGeom>
            </p:spPr>
          </p:pic>
          <p:pic>
            <p:nvPicPr>
              <p:cNvPr id="11" name="Image 10">
                <a:extLst>
                  <a:ext uri="{FF2B5EF4-FFF2-40B4-BE49-F238E27FC236}">
                    <a16:creationId xmlns:a16="http://schemas.microsoft.com/office/drawing/2014/main" id="{6A6C2D77-E91C-00D0-F0AE-3AD041C04D24}"/>
                  </a:ext>
                </a:extLst>
              </p:cNvPr>
              <p:cNvPicPr>
                <a:picLocks noChangeAspect="1"/>
              </p:cNvPicPr>
              <p:nvPr/>
            </p:nvPicPr>
            <p:blipFill rotWithShape="1">
              <a:blip r:embed="rId6">
                <a:extLst>
                  <a:ext uri="{28A0092B-C50C-407E-A947-70E740481C1C}">
                    <a14:useLocalDpi xmlns:a14="http://schemas.microsoft.com/office/drawing/2010/main" val="0"/>
                  </a:ext>
                </a:extLst>
              </a:blip>
              <a:srcRect t="3009"/>
              <a:stretch/>
            </p:blipFill>
            <p:spPr>
              <a:xfrm>
                <a:off x="4993575" y="1768198"/>
                <a:ext cx="2452254" cy="2627841"/>
              </a:xfrm>
              <a:prstGeom prst="rect">
                <a:avLst/>
              </a:prstGeom>
            </p:spPr>
          </p:pic>
        </p:grpSp>
        <p:sp>
          <p:nvSpPr>
            <p:cNvPr id="7" name="ZoneTexte 6">
              <a:extLst>
                <a:ext uri="{FF2B5EF4-FFF2-40B4-BE49-F238E27FC236}">
                  <a16:creationId xmlns:a16="http://schemas.microsoft.com/office/drawing/2014/main" id="{9DBF1911-0DCB-9C1F-3B56-CAEC96B9BDD4}"/>
                </a:ext>
              </a:extLst>
            </p:cNvPr>
            <p:cNvSpPr txBox="1"/>
            <p:nvPr/>
          </p:nvSpPr>
          <p:spPr>
            <a:xfrm>
              <a:off x="6764121" y="1360957"/>
              <a:ext cx="1751733"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Septembre 2019</a:t>
              </a:r>
            </a:p>
          </p:txBody>
        </p:sp>
      </p:grpSp>
      <p:pic>
        <p:nvPicPr>
          <p:cNvPr id="12" name="S.Choquet - CC6 - Slide 10">
            <a:hlinkClick r:id="" action="ppaction://media"/>
            <a:extLst>
              <a:ext uri="{FF2B5EF4-FFF2-40B4-BE49-F238E27FC236}">
                <a16:creationId xmlns:a16="http://schemas.microsoft.com/office/drawing/2014/main" id="{7FD86405-8230-033B-8EBB-9D6F08774D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865"/>
            <a:ext cx="468000" cy="468000"/>
          </a:xfrm>
          <a:prstGeom prst="rect">
            <a:avLst/>
          </a:prstGeom>
        </p:spPr>
      </p:pic>
    </p:spTree>
    <p:extLst>
      <p:ext uri="{BB962C8B-B14F-4D97-AF65-F5344CB8AC3E}">
        <p14:creationId xmlns:p14="http://schemas.microsoft.com/office/powerpoint/2010/main" val="100787414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2"/>
                </p:tgtEl>
              </p:cMediaNode>
            </p:audio>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A7B8-A1CD-052A-61DA-2C783718E18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2EA74B4-052A-D23C-F875-58A75B9BFBC6}"/>
              </a:ext>
            </a:extLst>
          </p:cNvPr>
          <p:cNvSpPr>
            <a:spLocks noGrp="1"/>
          </p:cNvSpPr>
          <p:nvPr>
            <p:ph type="title"/>
          </p:nvPr>
        </p:nvSpPr>
        <p:spPr/>
        <p:txBody>
          <a:bodyPr/>
          <a:lstStyle/>
          <a:p>
            <a:r>
              <a:rPr lang="fr-FR" sz="2400" b="1" noProof="0" dirty="0"/>
              <a:t>Plan de traitement de la LPT EBV+ : 2</a:t>
            </a:r>
            <a:r>
              <a:rPr lang="fr-FR" baseline="30000" dirty="0" err="1"/>
              <a:t>ème</a:t>
            </a:r>
            <a:r>
              <a:rPr lang="fr-FR" sz="2400" b="1" noProof="0" dirty="0"/>
              <a:t> ligne</a:t>
            </a:r>
            <a:endParaRPr lang="fr-FR" sz="2400" b="1" baseline="30000" noProof="0" dirty="0"/>
          </a:p>
        </p:txBody>
      </p:sp>
      <p:sp>
        <p:nvSpPr>
          <p:cNvPr id="4" name="Espace réservé pour une image  3">
            <a:extLst>
              <a:ext uri="{FF2B5EF4-FFF2-40B4-BE49-F238E27FC236}">
                <a16:creationId xmlns:a16="http://schemas.microsoft.com/office/drawing/2014/main" id="{4CCB2C0B-A707-F1AE-AC31-D5F0CF7C2C79}"/>
              </a:ext>
            </a:extLst>
          </p:cNvPr>
          <p:cNvSpPr>
            <a:spLocks noGrp="1"/>
          </p:cNvSpPr>
          <p:nvPr>
            <p:ph type="pic" sz="quarter" idx="13"/>
          </p:nvPr>
        </p:nvSpPr>
        <p:spPr/>
        <p:txBody>
          <a:bodyPr/>
          <a:lstStyle/>
          <a:p>
            <a:endParaRPr lang="fr-FR"/>
          </a:p>
        </p:txBody>
      </p:sp>
      <p:sp>
        <p:nvSpPr>
          <p:cNvPr id="7" name="Rectangle 6">
            <a:extLst>
              <a:ext uri="{FF2B5EF4-FFF2-40B4-BE49-F238E27FC236}">
                <a16:creationId xmlns:a16="http://schemas.microsoft.com/office/drawing/2014/main" id="{ADA50B4A-9401-D6F1-C3DE-AEFC3DC2BD8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EE5BA55-27ED-2C67-FD87-4E0D6D6B1E0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BAD82F57-291F-CD18-A5F8-E149CE39256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0" name="Chevron 9">
            <a:extLst>
              <a:ext uri="{FF2B5EF4-FFF2-40B4-BE49-F238E27FC236}">
                <a16:creationId xmlns:a16="http://schemas.microsoft.com/office/drawing/2014/main" id="{C78230FB-3ACD-7236-1FE0-6DA771DBE44E}"/>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1" name="Rectangle 10">
            <a:extLst>
              <a:ext uri="{FF2B5EF4-FFF2-40B4-BE49-F238E27FC236}">
                <a16:creationId xmlns:a16="http://schemas.microsoft.com/office/drawing/2014/main" id="{9D12D007-9022-5BFD-520A-CE691FCC72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AE0E2F6A-5F7F-15F1-A526-A8AB850B6325}"/>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13" name="Chevron 12">
            <a:extLst>
              <a:ext uri="{FF2B5EF4-FFF2-40B4-BE49-F238E27FC236}">
                <a16:creationId xmlns:a16="http://schemas.microsoft.com/office/drawing/2014/main" id="{3A1C0411-426F-F330-1363-4F2205420FC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4" name="Chevron 13">
            <a:extLst>
              <a:ext uri="{FF2B5EF4-FFF2-40B4-BE49-F238E27FC236}">
                <a16:creationId xmlns:a16="http://schemas.microsoft.com/office/drawing/2014/main" id="{CCB829CF-7ADC-0746-9B68-F4338ECD03F6}"/>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Août 2020</a:t>
            </a:r>
          </a:p>
        </p:txBody>
      </p:sp>
      <p:sp>
        <p:nvSpPr>
          <p:cNvPr id="16" name="Titre 1">
            <a:extLst>
              <a:ext uri="{FF2B5EF4-FFF2-40B4-BE49-F238E27FC236}">
                <a16:creationId xmlns:a16="http://schemas.microsoft.com/office/drawing/2014/main" id="{3E88228B-2265-BE4E-89A7-7555426B223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90" name="Groupe 89">
            <a:extLst>
              <a:ext uri="{FF2B5EF4-FFF2-40B4-BE49-F238E27FC236}">
                <a16:creationId xmlns:a16="http://schemas.microsoft.com/office/drawing/2014/main" id="{A016FD31-E8FC-02BE-9922-3B6F05E95E78}"/>
              </a:ext>
            </a:extLst>
          </p:cNvPr>
          <p:cNvGrpSpPr/>
          <p:nvPr/>
        </p:nvGrpSpPr>
        <p:grpSpPr>
          <a:xfrm>
            <a:off x="4884322" y="1512434"/>
            <a:ext cx="2423357" cy="4449095"/>
            <a:chOff x="5125313" y="1512434"/>
            <a:chExt cx="2423357" cy="4449095"/>
          </a:xfrm>
        </p:grpSpPr>
        <p:sp>
          <p:nvSpPr>
            <p:cNvPr id="64" name="Rectangle 63">
              <a:extLst>
                <a:ext uri="{FF2B5EF4-FFF2-40B4-BE49-F238E27FC236}">
                  <a16:creationId xmlns:a16="http://schemas.microsoft.com/office/drawing/2014/main" id="{46A9A03D-1E47-F202-432C-088CA66C004F}"/>
                </a:ext>
              </a:extLst>
            </p:cNvPr>
            <p:cNvSpPr/>
            <p:nvPr/>
          </p:nvSpPr>
          <p:spPr>
            <a:xfrm>
              <a:off x="5125313" y="1512434"/>
              <a:ext cx="2423357" cy="444909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71" name="Image 70">
              <a:extLst>
                <a:ext uri="{FF2B5EF4-FFF2-40B4-BE49-F238E27FC236}">
                  <a16:creationId xmlns:a16="http://schemas.microsoft.com/office/drawing/2014/main" id="{8364BA43-9E51-DC1B-02A9-EEADEAE13A6D}"/>
                </a:ext>
              </a:extLst>
            </p:cNvPr>
            <p:cNvPicPr>
              <a:picLocks noChangeAspect="1"/>
            </p:cNvPicPr>
            <p:nvPr/>
          </p:nvPicPr>
          <p:blipFill rotWithShape="1">
            <a:blip r:embed="rId5">
              <a:extLst>
                <a:ext uri="{28A0092B-C50C-407E-A947-70E740481C1C}">
                  <a14:useLocalDpi xmlns:a14="http://schemas.microsoft.com/office/drawing/2010/main" val="0"/>
                </a:ext>
              </a:extLst>
            </a:blip>
            <a:srcRect t="3367"/>
            <a:stretch/>
          </p:blipFill>
          <p:spPr>
            <a:xfrm>
              <a:off x="5425840" y="1762112"/>
              <a:ext cx="1822301" cy="2148668"/>
            </a:xfrm>
            <a:prstGeom prst="rect">
              <a:avLst/>
            </a:prstGeom>
          </p:spPr>
        </p:pic>
        <p:grpSp>
          <p:nvGrpSpPr>
            <p:cNvPr id="82" name="Groupe 81">
              <a:extLst>
                <a:ext uri="{FF2B5EF4-FFF2-40B4-BE49-F238E27FC236}">
                  <a16:creationId xmlns:a16="http://schemas.microsoft.com/office/drawing/2014/main" id="{88B0DF4B-B715-80B7-0E55-63B035276688}"/>
                </a:ext>
              </a:extLst>
            </p:cNvPr>
            <p:cNvGrpSpPr/>
            <p:nvPr/>
          </p:nvGrpSpPr>
          <p:grpSpPr>
            <a:xfrm>
              <a:off x="5159437" y="3935308"/>
              <a:ext cx="2355109" cy="2026221"/>
              <a:chOff x="5159437" y="3710232"/>
              <a:chExt cx="2355109" cy="2026221"/>
            </a:xfrm>
          </p:grpSpPr>
          <p:pic>
            <p:nvPicPr>
              <p:cNvPr id="70" name="Image 69">
                <a:extLst>
                  <a:ext uri="{FF2B5EF4-FFF2-40B4-BE49-F238E27FC236}">
                    <a16:creationId xmlns:a16="http://schemas.microsoft.com/office/drawing/2014/main" id="{2EF13190-F5C1-1EFD-2C88-D4EB265780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6200000">
                <a:off x="5284483" y="3655399"/>
                <a:ext cx="2026221" cy="2135887"/>
              </a:xfrm>
              <a:prstGeom prst="rect">
                <a:avLst/>
              </a:prstGeom>
            </p:spPr>
          </p:pic>
          <p:sp>
            <p:nvSpPr>
              <p:cNvPr id="72" name="Rectangle 71">
                <a:extLst>
                  <a:ext uri="{FF2B5EF4-FFF2-40B4-BE49-F238E27FC236}">
                    <a16:creationId xmlns:a16="http://schemas.microsoft.com/office/drawing/2014/main" id="{5FA1CB25-1F84-B6F8-AC07-4A38F8B2DB0E}"/>
                  </a:ext>
                </a:extLst>
              </p:cNvPr>
              <p:cNvSpPr/>
              <p:nvPr/>
            </p:nvSpPr>
            <p:spPr>
              <a:xfrm>
                <a:off x="5159437" y="5457033"/>
                <a:ext cx="2355109" cy="279420"/>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sp>
        <p:nvSpPr>
          <p:cNvPr id="22" name="ZoneTexte 21">
            <a:extLst>
              <a:ext uri="{FF2B5EF4-FFF2-40B4-BE49-F238E27FC236}">
                <a16:creationId xmlns:a16="http://schemas.microsoft.com/office/drawing/2014/main" id="{C5DC0E7A-00DC-27DD-52CB-33903EFF7DE5}"/>
              </a:ext>
            </a:extLst>
          </p:cNvPr>
          <p:cNvSpPr txBox="1"/>
          <p:nvPr/>
        </p:nvSpPr>
        <p:spPr>
          <a:xfrm>
            <a:off x="5424995" y="1360957"/>
            <a:ext cx="1342011"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Août 2020</a:t>
            </a:r>
          </a:p>
        </p:txBody>
      </p:sp>
      <p:sp>
        <p:nvSpPr>
          <p:cNvPr id="34" name="Espace réservé du contenu 2">
            <a:extLst>
              <a:ext uri="{FF2B5EF4-FFF2-40B4-BE49-F238E27FC236}">
                <a16:creationId xmlns:a16="http://schemas.microsoft.com/office/drawing/2014/main" id="{3738163F-7265-B307-3B68-71DB2D94FDBE}"/>
              </a:ext>
            </a:extLst>
          </p:cNvPr>
          <p:cNvSpPr>
            <a:spLocks noGrp="1"/>
          </p:cNvSpPr>
          <p:nvPr>
            <p:ph idx="1"/>
          </p:nvPr>
        </p:nvSpPr>
        <p:spPr>
          <a:xfrm>
            <a:off x="1458000" y="2514869"/>
            <a:ext cx="3633189" cy="3354378"/>
          </a:xfrm>
        </p:spPr>
        <p:txBody>
          <a:bodyPr>
            <a:noAutofit/>
          </a:bodyPr>
          <a:lstStyle/>
          <a:p>
            <a:pPr marL="14287">
              <a:lnSpc>
                <a:spcPct val="110000"/>
              </a:lnSpc>
              <a:spcBef>
                <a:spcPts val="600"/>
              </a:spcBef>
              <a:spcAft>
                <a:spcPts val="400"/>
              </a:spcAft>
              <a:buClr>
                <a:schemeClr val="accent2"/>
              </a:buClr>
              <a:defRPr/>
            </a:pPr>
            <a:r>
              <a:rPr lang="fr-FR" sz="1800" b="1" dirty="0">
                <a:solidFill>
                  <a:schemeClr val="accent2"/>
                </a:solidFill>
              </a:rPr>
              <a:t>Clinique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Pas de symptômes</a:t>
            </a:r>
          </a:p>
          <a:p>
            <a:pPr marL="14287">
              <a:lnSpc>
                <a:spcPct val="110000"/>
              </a:lnSpc>
              <a:spcBef>
                <a:spcPts val="1800"/>
              </a:spcBef>
              <a:spcAft>
                <a:spcPts val="400"/>
              </a:spcAft>
              <a:buClr>
                <a:schemeClr val="accent2"/>
              </a:buClr>
              <a:defRPr/>
            </a:pPr>
            <a:r>
              <a:rPr lang="fr-FR" sz="1800" b="1" dirty="0">
                <a:solidFill>
                  <a:schemeClr val="accent2"/>
                </a:solidFill>
              </a:rPr>
              <a:t>Diagnostic</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LCR : clonalité</a:t>
            </a:r>
          </a:p>
          <a:p>
            <a:pPr marL="14287">
              <a:lnSpc>
                <a:spcPct val="110000"/>
              </a:lnSpc>
              <a:spcBef>
                <a:spcPts val="1800"/>
              </a:spcBef>
              <a:spcAft>
                <a:spcPts val="400"/>
              </a:spcAft>
              <a:buClr>
                <a:schemeClr val="accent2"/>
              </a:buClr>
              <a:defRPr/>
            </a:pPr>
            <a:r>
              <a:rPr lang="fr-FR" sz="1800" b="1" dirty="0">
                <a:solidFill>
                  <a:schemeClr val="accent2"/>
                </a:solidFill>
              </a:rPr>
              <a:t>Traitement</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R-ICE</a:t>
            </a:r>
          </a:p>
        </p:txBody>
      </p:sp>
      <p:grpSp>
        <p:nvGrpSpPr>
          <p:cNvPr id="35" name="Groupe 34">
            <a:extLst>
              <a:ext uri="{FF2B5EF4-FFF2-40B4-BE49-F238E27FC236}">
                <a16:creationId xmlns:a16="http://schemas.microsoft.com/office/drawing/2014/main" id="{5693DE3D-40C0-2BEA-8C70-39EC034CC3D6}"/>
              </a:ext>
            </a:extLst>
          </p:cNvPr>
          <p:cNvGrpSpPr/>
          <p:nvPr/>
        </p:nvGrpSpPr>
        <p:grpSpPr>
          <a:xfrm>
            <a:off x="467999" y="1673986"/>
            <a:ext cx="2235444" cy="828000"/>
            <a:chOff x="467999" y="1855849"/>
            <a:chExt cx="2235444" cy="828000"/>
          </a:xfrm>
        </p:grpSpPr>
        <p:sp>
          <p:nvSpPr>
            <p:cNvPr id="36" name="Rounded Rectangle 52">
              <a:extLst>
                <a:ext uri="{FF2B5EF4-FFF2-40B4-BE49-F238E27FC236}">
                  <a16:creationId xmlns:a16="http://schemas.microsoft.com/office/drawing/2014/main" id="{8F54167C-7B8A-125D-82F7-34D2772E084C}"/>
                </a:ext>
              </a:extLst>
            </p:cNvPr>
            <p:cNvSpPr/>
            <p:nvPr/>
          </p:nvSpPr>
          <p:spPr>
            <a:xfrm>
              <a:off x="706794" y="2074789"/>
              <a:ext cx="199664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Août 2020</a:t>
              </a:r>
            </a:p>
          </p:txBody>
        </p:sp>
        <p:sp>
          <p:nvSpPr>
            <p:cNvPr id="37" name="Ellipse 36">
              <a:extLst>
                <a:ext uri="{FF2B5EF4-FFF2-40B4-BE49-F238E27FC236}">
                  <a16:creationId xmlns:a16="http://schemas.microsoft.com/office/drawing/2014/main" id="{7BF7C09A-CB3A-7116-5479-CFE01C7676B3}"/>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8" name="Graphique 29">
              <a:extLst>
                <a:ext uri="{FF2B5EF4-FFF2-40B4-BE49-F238E27FC236}">
                  <a16:creationId xmlns:a16="http://schemas.microsoft.com/office/drawing/2014/main" id="{7BAFB3CF-02DA-DBD2-4992-54C153B6916A}"/>
                </a:ext>
              </a:extLst>
            </p:cNvPr>
            <p:cNvGrpSpPr/>
            <p:nvPr/>
          </p:nvGrpSpPr>
          <p:grpSpPr>
            <a:xfrm>
              <a:off x="657743" y="2032595"/>
              <a:ext cx="456544" cy="461072"/>
              <a:chOff x="633250" y="1973510"/>
              <a:chExt cx="540937" cy="546302"/>
            </a:xfrm>
            <a:noFill/>
          </p:grpSpPr>
          <p:sp>
            <p:nvSpPr>
              <p:cNvPr id="39" name="Forme libre 38">
                <a:extLst>
                  <a:ext uri="{FF2B5EF4-FFF2-40B4-BE49-F238E27FC236}">
                    <a16:creationId xmlns:a16="http://schemas.microsoft.com/office/drawing/2014/main" id="{7D7320D7-B545-2B4F-F2FE-3A65949D5F05}"/>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B2E5F2E6-DB4E-C800-4D41-01129CCD827B}"/>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7255EC42-3CEC-A43A-9736-3784A867EAD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B029943B-D073-8C35-7577-38AFADB2C737}"/>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0ECD3017-EEB6-632C-F63E-DE34283DDEB9}"/>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1A9E4D6D-C711-4886-F2C2-91AD58EEBAF8}"/>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9F6F7B63-4C51-C4AC-74F3-1650DE581F27}"/>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C9BF3795-D865-9EA8-D840-F3B60D731D7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49E1A46E-9180-9BB8-19FE-86B554675A1B}"/>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781478A2-7E2B-EDCD-22DD-C3E56762332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66B78ECE-3FF6-D04D-68ED-08FF5DAAC5CA}"/>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27A6FD3D-E3D4-7E2D-3EA8-A05612C96C9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45B2C9C5-D5AD-5B92-951E-70B4F39E333E}"/>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E5114ABD-8F29-2521-4C0A-5B4FA402F0C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7" name="ZoneTexte 56">
            <a:extLst>
              <a:ext uri="{FF2B5EF4-FFF2-40B4-BE49-F238E27FC236}">
                <a16:creationId xmlns:a16="http://schemas.microsoft.com/office/drawing/2014/main" id="{716859E4-B7D4-718D-5405-65079E79F36F}"/>
              </a:ext>
            </a:extLst>
          </p:cNvPr>
          <p:cNvSpPr txBox="1"/>
          <p:nvPr/>
        </p:nvSpPr>
        <p:spPr>
          <a:xfrm>
            <a:off x="467999" y="6329711"/>
            <a:ext cx="831293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positif à l’EBV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maladie lymphoproliférative post-transplantation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R-ICE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rituximab</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ifosfamide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carboplatine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étoposide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 </a:t>
            </a:r>
            <a:b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br>
            <a:r>
              <a:rPr kumimoji="0" lang="en-GB" sz="1000" b="1" i="1" u="none" strike="noStrike" kern="1200" cap="none" spc="0" normalizeH="0" baseline="0" noProof="0" dirty="0">
                <a:ln>
                  <a:noFill/>
                </a:ln>
                <a:solidFill>
                  <a:srgbClr val="003D64">
                    <a:alpha val="74641"/>
                  </a:srgbClr>
                </a:solidFill>
                <a:effectLst/>
                <a:uLnTx/>
                <a:uFillTx/>
                <a:latin typeface="Century Gothic"/>
                <a:ea typeface="+mn-ea"/>
                <a:cs typeface="+mn-cs"/>
              </a:rPr>
              <a:t>LCR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liquide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céphalorachidien</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 </a:t>
            </a:r>
            <a:r>
              <a:rPr kumimoji="0" lang="en-GB" sz="1000" b="1" i="1" u="none" strike="noStrike" kern="1200" cap="none" spc="0" normalizeH="0" baseline="0" noProof="0" dirty="0" err="1">
                <a:ln>
                  <a:noFill/>
                </a:ln>
                <a:solidFill>
                  <a:srgbClr val="003D64">
                    <a:alpha val="74641"/>
                  </a:srgbClr>
                </a:solidFill>
                <a:effectLst/>
                <a:uLnTx/>
                <a:uFillTx/>
                <a:latin typeface="Century Gothic"/>
                <a:ea typeface="+mn-ea"/>
                <a:cs typeface="+mn-cs"/>
              </a:rPr>
              <a:t>dex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déxaméthasone</a:t>
            </a:r>
            <a:endPar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endParaRPr>
          </a:p>
        </p:txBody>
      </p:sp>
      <p:sp>
        <p:nvSpPr>
          <p:cNvPr id="89" name="TextBox 17">
            <a:extLst>
              <a:ext uri="{FF2B5EF4-FFF2-40B4-BE49-F238E27FC236}">
                <a16:creationId xmlns:a16="http://schemas.microsoft.com/office/drawing/2014/main" id="{E95710C7-D609-0EB2-402D-B13A6E59B51E}"/>
              </a:ext>
            </a:extLst>
          </p:cNvPr>
          <p:cNvSpPr txBox="1"/>
          <p:nvPr/>
        </p:nvSpPr>
        <p:spPr>
          <a:xfrm>
            <a:off x="7554563" y="2514869"/>
            <a:ext cx="4268775" cy="3627660"/>
          </a:xfrm>
          <a:prstGeom prst="rect">
            <a:avLst/>
          </a:prstGeom>
          <a:noFill/>
        </p:spPr>
        <p:txBody>
          <a:bodyPr wrap="square" lIns="0" t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Tolérance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Choc septique, réanimation, aplasie prolongée, dénutrition ++</a:t>
            </a:r>
          </a:p>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Raison de l’arrêt du traitement </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Toxicité</a:t>
            </a:r>
          </a:p>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Traitements (avec échecs)</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Ibrutinib</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lénalidomide-dex</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pomalidomide</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dex</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187200" marR="0" lvl="0" indent="0" algn="l" defTabSz="914400" rtl="0" eaLnBrk="1" fontAlgn="auto" latinLnBrk="0" hangingPunct="1">
              <a:lnSpc>
                <a:spcPct val="100000"/>
              </a:lnSpc>
              <a:spcBef>
                <a:spcPts val="1000"/>
              </a:spcBef>
              <a:spcAft>
                <a:spcPts val="200"/>
              </a:spcAft>
              <a:buClr>
                <a:srgbClr val="0061A1"/>
              </a:buClr>
              <a:buSzTx/>
              <a:buFontTx/>
              <a:buNone/>
              <a:tabLst/>
              <a:defRPr/>
            </a:pPr>
            <a:endParaRPr kumimoji="0" lang="fr-FR" sz="1600" b="1" i="0" u="none" strike="noStrike" kern="1200" cap="none" spc="0" normalizeH="0" baseline="0" noProof="0" dirty="0">
              <a:ln>
                <a:noFill/>
              </a:ln>
              <a:solidFill>
                <a:srgbClr val="0061A1"/>
              </a:solidFill>
              <a:effectLst/>
              <a:uLnTx/>
              <a:uFillTx/>
              <a:latin typeface="Century Gothic" panose="020B0502020202020204" pitchFamily="34" charset="0"/>
              <a:ea typeface="+mn-ea"/>
              <a:cs typeface="+mn-cs"/>
            </a:endParaRPr>
          </a:p>
        </p:txBody>
      </p:sp>
      <p:pic>
        <p:nvPicPr>
          <p:cNvPr id="3" name="S.Choquet - CC6 - Slide 11">
            <a:hlinkClick r:id="" action="ppaction://media"/>
            <a:extLst>
              <a:ext uri="{FF2B5EF4-FFF2-40B4-BE49-F238E27FC236}">
                <a16:creationId xmlns:a16="http://schemas.microsoft.com/office/drawing/2014/main" id="{08F09DDF-CC19-C371-E7EA-C535609335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6375"/>
            <a:ext cx="468000" cy="468000"/>
          </a:xfrm>
          <a:prstGeom prst="rect">
            <a:avLst/>
          </a:prstGeom>
        </p:spPr>
      </p:pic>
    </p:spTree>
    <p:extLst>
      <p:ext uri="{BB962C8B-B14F-4D97-AF65-F5344CB8AC3E}">
        <p14:creationId xmlns:p14="http://schemas.microsoft.com/office/powerpoint/2010/main" val="21345142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4EA21-5D0E-B80A-50E5-E971074D9F8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1D9D94B-54B8-4A90-F6E4-050DD0479C91}"/>
              </a:ext>
            </a:extLst>
          </p:cNvPr>
          <p:cNvSpPr>
            <a:spLocks noGrp="1"/>
          </p:cNvSpPr>
          <p:nvPr>
            <p:ph type="title"/>
          </p:nvPr>
        </p:nvSpPr>
        <p:spPr/>
        <p:txBody>
          <a:bodyPr/>
          <a:lstStyle/>
          <a:p>
            <a:r>
              <a:rPr lang="fr-FR" sz="2400" b="1" noProof="0" dirty="0"/>
              <a:t>Situation juillet 2021</a:t>
            </a:r>
            <a:endParaRPr lang="fr-FR" dirty="0"/>
          </a:p>
        </p:txBody>
      </p:sp>
      <p:sp>
        <p:nvSpPr>
          <p:cNvPr id="4" name="Espace réservé pour une image  3">
            <a:extLst>
              <a:ext uri="{FF2B5EF4-FFF2-40B4-BE49-F238E27FC236}">
                <a16:creationId xmlns:a16="http://schemas.microsoft.com/office/drawing/2014/main" id="{1CEE3956-CA75-5E46-484A-163B6D527CE6}"/>
              </a:ext>
            </a:extLst>
          </p:cNvPr>
          <p:cNvSpPr>
            <a:spLocks noGrp="1"/>
          </p:cNvSpPr>
          <p:nvPr>
            <p:ph type="pic" sz="quarter" idx="13"/>
          </p:nvPr>
        </p:nvSpPr>
        <p:spPr/>
        <p:txBody>
          <a:bodyPr/>
          <a:lstStyle/>
          <a:p>
            <a:endParaRPr lang="fr-FR"/>
          </a:p>
        </p:txBody>
      </p:sp>
      <p:grpSp>
        <p:nvGrpSpPr>
          <p:cNvPr id="15" name="Groupe 14">
            <a:extLst>
              <a:ext uri="{FF2B5EF4-FFF2-40B4-BE49-F238E27FC236}">
                <a16:creationId xmlns:a16="http://schemas.microsoft.com/office/drawing/2014/main" id="{94794911-13BC-2968-B322-B1121D0A37E7}"/>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F63F689-9829-F004-1B89-9CE2B5B2404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44E713D-0285-89A4-3FC9-6023E340F1B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1E7E7568-783D-CB9B-C2EF-09DFE05B175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0" name="Chevron 9">
              <a:extLst>
                <a:ext uri="{FF2B5EF4-FFF2-40B4-BE49-F238E27FC236}">
                  <a16:creationId xmlns:a16="http://schemas.microsoft.com/office/drawing/2014/main" id="{6D3655DB-88E0-D012-07B5-64457DA571AE}"/>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11" name="Rectangle 10">
              <a:extLst>
                <a:ext uri="{FF2B5EF4-FFF2-40B4-BE49-F238E27FC236}">
                  <a16:creationId xmlns:a16="http://schemas.microsoft.com/office/drawing/2014/main" id="{D6034A6F-D384-4B35-A087-46446BC90E8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6A1F819-21D3-03A7-9E41-B929A909FA1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13" name="Chevron 12">
              <a:extLst>
                <a:ext uri="{FF2B5EF4-FFF2-40B4-BE49-F238E27FC236}">
                  <a16:creationId xmlns:a16="http://schemas.microsoft.com/office/drawing/2014/main" id="{67769006-D8AA-C60F-DB12-1F04F7F92A9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4" name="Chevron 13">
              <a:extLst>
                <a:ext uri="{FF2B5EF4-FFF2-40B4-BE49-F238E27FC236}">
                  <a16:creationId xmlns:a16="http://schemas.microsoft.com/office/drawing/2014/main" id="{856E9526-5CDD-01CB-CE93-552A8C7D399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16" name="Titre 1">
            <a:extLst>
              <a:ext uri="{FF2B5EF4-FFF2-40B4-BE49-F238E27FC236}">
                <a16:creationId xmlns:a16="http://schemas.microsoft.com/office/drawing/2014/main" id="{B821DE20-4286-F6C4-9429-A5C54B67D1A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23" name="Groupe 22">
            <a:extLst>
              <a:ext uri="{FF2B5EF4-FFF2-40B4-BE49-F238E27FC236}">
                <a16:creationId xmlns:a16="http://schemas.microsoft.com/office/drawing/2014/main" id="{B749782C-DF9B-22A5-E9A7-E2FDC1246CA3}"/>
              </a:ext>
            </a:extLst>
          </p:cNvPr>
          <p:cNvGrpSpPr/>
          <p:nvPr/>
        </p:nvGrpSpPr>
        <p:grpSpPr>
          <a:xfrm>
            <a:off x="4884322" y="1360957"/>
            <a:ext cx="2423357" cy="4300043"/>
            <a:chOff x="4876843" y="1360957"/>
            <a:chExt cx="2423357" cy="4300043"/>
          </a:xfrm>
        </p:grpSpPr>
        <p:grpSp>
          <p:nvGrpSpPr>
            <p:cNvPr id="17" name="Groupe 16">
              <a:extLst>
                <a:ext uri="{FF2B5EF4-FFF2-40B4-BE49-F238E27FC236}">
                  <a16:creationId xmlns:a16="http://schemas.microsoft.com/office/drawing/2014/main" id="{FDF5EE74-CD84-08B7-BFB3-18E4155FB9CC}"/>
                </a:ext>
              </a:extLst>
            </p:cNvPr>
            <p:cNvGrpSpPr/>
            <p:nvPr/>
          </p:nvGrpSpPr>
          <p:grpSpPr>
            <a:xfrm>
              <a:off x="4876843" y="1512434"/>
              <a:ext cx="2423357" cy="4148566"/>
              <a:chOff x="4352138" y="1523744"/>
              <a:chExt cx="3051420" cy="5223752"/>
            </a:xfrm>
          </p:grpSpPr>
          <p:sp>
            <p:nvSpPr>
              <p:cNvPr id="18" name="Rectangle 17">
                <a:extLst>
                  <a:ext uri="{FF2B5EF4-FFF2-40B4-BE49-F238E27FC236}">
                    <a16:creationId xmlns:a16="http://schemas.microsoft.com/office/drawing/2014/main" id="{118DE82C-CA55-613E-4DD2-FBA252BD25D6}"/>
                  </a:ext>
                </a:extLst>
              </p:cNvPr>
              <p:cNvSpPr/>
              <p:nvPr/>
            </p:nvSpPr>
            <p:spPr>
              <a:xfrm>
                <a:off x="4352138" y="1523744"/>
                <a:ext cx="3051420" cy="5223752"/>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19" name="Image 18">
                <a:extLst>
                  <a:ext uri="{FF2B5EF4-FFF2-40B4-BE49-F238E27FC236}">
                    <a16:creationId xmlns:a16="http://schemas.microsoft.com/office/drawing/2014/main" id="{83E1CF34-85CC-EECC-0222-FE38865A0F2F}"/>
                  </a:ext>
                </a:extLst>
              </p:cNvPr>
              <p:cNvPicPr>
                <a:picLocks noChangeAspect="1"/>
              </p:cNvPicPr>
              <p:nvPr/>
            </p:nvPicPr>
            <p:blipFill rotWithShape="1">
              <a:blip r:embed="rId5">
                <a:extLst>
                  <a:ext uri="{28A0092B-C50C-407E-A947-70E740481C1C}">
                    <a14:useLocalDpi xmlns:a14="http://schemas.microsoft.com/office/drawing/2010/main" val="0"/>
                  </a:ext>
                </a:extLst>
              </a:blip>
              <a:srcRect t="5351" b="1012"/>
              <a:stretch/>
            </p:blipFill>
            <p:spPr>
              <a:xfrm>
                <a:off x="4585146" y="4096708"/>
                <a:ext cx="2471956" cy="2587557"/>
              </a:xfrm>
              <a:prstGeom prst="rect">
                <a:avLst/>
              </a:prstGeom>
            </p:spPr>
          </p:pic>
          <p:pic>
            <p:nvPicPr>
              <p:cNvPr id="20" name="Image 19">
                <a:extLst>
                  <a:ext uri="{FF2B5EF4-FFF2-40B4-BE49-F238E27FC236}">
                    <a16:creationId xmlns:a16="http://schemas.microsoft.com/office/drawing/2014/main" id="{83857356-2381-6D24-08C7-724CD073CE7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36"/>
              <a:stretch/>
            </p:blipFill>
            <p:spPr>
              <a:xfrm>
                <a:off x="4473765" y="1548063"/>
                <a:ext cx="2729378" cy="2493698"/>
              </a:xfrm>
              <a:prstGeom prst="rect">
                <a:avLst/>
              </a:prstGeom>
            </p:spPr>
          </p:pic>
          <p:sp>
            <p:nvSpPr>
              <p:cNvPr id="21" name="Rectangle 20">
                <a:extLst>
                  <a:ext uri="{FF2B5EF4-FFF2-40B4-BE49-F238E27FC236}">
                    <a16:creationId xmlns:a16="http://schemas.microsoft.com/office/drawing/2014/main" id="{2E35DE88-4AB6-76CD-4FA7-756FD9875D62}"/>
                  </a:ext>
                </a:extLst>
              </p:cNvPr>
              <p:cNvSpPr/>
              <p:nvPr/>
            </p:nvSpPr>
            <p:spPr>
              <a:xfrm>
                <a:off x="4673329" y="3756239"/>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22" name="ZoneTexte 21">
              <a:extLst>
                <a:ext uri="{FF2B5EF4-FFF2-40B4-BE49-F238E27FC236}">
                  <a16:creationId xmlns:a16="http://schemas.microsoft.com/office/drawing/2014/main" id="{7600A0B1-5939-D53F-161C-FE6CE4D54542}"/>
                </a:ext>
              </a:extLst>
            </p:cNvPr>
            <p:cNvSpPr txBox="1"/>
            <p:nvPr/>
          </p:nvSpPr>
          <p:spPr>
            <a:xfrm>
              <a:off x="5389303" y="1360957"/>
              <a:ext cx="1398437"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Juillet 2021</a:t>
              </a:r>
            </a:p>
          </p:txBody>
        </p:sp>
      </p:grpSp>
      <p:sp>
        <p:nvSpPr>
          <p:cNvPr id="24" name="Espace réservé du contenu 2">
            <a:extLst>
              <a:ext uri="{FF2B5EF4-FFF2-40B4-BE49-F238E27FC236}">
                <a16:creationId xmlns:a16="http://schemas.microsoft.com/office/drawing/2014/main" id="{89EF4ECB-75BB-9D02-7DFF-C28064305186}"/>
              </a:ext>
            </a:extLst>
          </p:cNvPr>
          <p:cNvSpPr txBox="1">
            <a:spLocks/>
          </p:cNvSpPr>
          <p:nvPr/>
        </p:nvSpPr>
        <p:spPr>
          <a:xfrm>
            <a:off x="468000" y="1658112"/>
            <a:ext cx="2924557"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287" marR="0" lvl="0" indent="0"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IRM</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a:t>
            </a:r>
          </a:p>
        </p:txBody>
      </p:sp>
      <p:sp>
        <p:nvSpPr>
          <p:cNvPr id="3" name="ZoneTexte 2">
            <a:extLst>
              <a:ext uri="{FF2B5EF4-FFF2-40B4-BE49-F238E27FC236}">
                <a16:creationId xmlns:a16="http://schemas.microsoft.com/office/drawing/2014/main" id="{A4BC7FD7-F148-33C4-63DE-925C1E75DAF5}"/>
              </a:ext>
            </a:extLst>
          </p:cNvPr>
          <p:cNvSpPr txBox="1"/>
          <p:nvPr/>
        </p:nvSpPr>
        <p:spPr>
          <a:xfrm>
            <a:off x="467999" y="6483600"/>
            <a:ext cx="905592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a:t>
            </a:r>
          </a:p>
        </p:txBody>
      </p:sp>
      <p:pic>
        <p:nvPicPr>
          <p:cNvPr id="5" name="S.Choquet - CC6 - Slide 12">
            <a:hlinkClick r:id="" action="ppaction://media"/>
            <a:extLst>
              <a:ext uri="{FF2B5EF4-FFF2-40B4-BE49-F238E27FC236}">
                <a16:creationId xmlns:a16="http://schemas.microsoft.com/office/drawing/2014/main" id="{9AAF1625-9B8D-2AEB-4295-4031E68902B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3821350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C741B-C23A-E13D-81C1-1E515DAD0276}"/>
            </a:ext>
          </a:extLst>
        </p:cNvPr>
        <p:cNvGrpSpPr/>
        <p:nvPr/>
      </p:nvGrpSpPr>
      <p:grpSpPr>
        <a:xfrm>
          <a:off x="0" y="0"/>
          <a:ext cx="0" cy="0"/>
          <a:chOff x="0" y="0"/>
          <a:chExt cx="0" cy="0"/>
        </a:xfrm>
      </p:grpSpPr>
      <p:sp>
        <p:nvSpPr>
          <p:cNvPr id="23" name="Rectangle : coins arrondis 22">
            <a:extLst>
              <a:ext uri="{FF2B5EF4-FFF2-40B4-BE49-F238E27FC236}">
                <a16:creationId xmlns:a16="http://schemas.microsoft.com/office/drawing/2014/main" id="{89B68C39-2C51-CA53-B648-10A088E82256}"/>
              </a:ext>
            </a:extLst>
          </p:cNvPr>
          <p:cNvSpPr/>
          <p:nvPr/>
        </p:nvSpPr>
        <p:spPr>
          <a:xfrm>
            <a:off x="1015301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CAR-T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cells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C7432F6D-984F-A3A3-57AB-FA923BB5DADD}"/>
              </a:ext>
            </a:extLst>
          </p:cNvPr>
          <p:cNvSpPr/>
          <p:nvPr/>
        </p:nvSpPr>
        <p:spPr>
          <a:xfrm>
            <a:off x="1026413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itre 42">
            <a:extLst>
              <a:ext uri="{FF2B5EF4-FFF2-40B4-BE49-F238E27FC236}">
                <a16:creationId xmlns:a16="http://schemas.microsoft.com/office/drawing/2014/main" id="{0B43D4D1-B081-9930-A4A5-1A5C5BFC23B9}"/>
              </a:ext>
            </a:extLst>
          </p:cNvPr>
          <p:cNvSpPr>
            <a:spLocks noGrp="1"/>
          </p:cNvSpPr>
          <p:nvPr>
            <p:ph type="title"/>
          </p:nvPr>
        </p:nvSpPr>
        <p:spPr/>
        <p:txBody>
          <a:bodyPr/>
          <a:lstStyle/>
          <a:p>
            <a:r>
              <a:rPr lang="fr-FR" sz="2400" b="1" noProof="0" dirty="0"/>
              <a:t>Situation juillet 2021</a:t>
            </a:r>
            <a:endParaRPr lang="fr-FR" dirty="0"/>
          </a:p>
        </p:txBody>
      </p:sp>
      <p:sp>
        <p:nvSpPr>
          <p:cNvPr id="61" name="Espace réservé pour une image  60">
            <a:extLst>
              <a:ext uri="{FF2B5EF4-FFF2-40B4-BE49-F238E27FC236}">
                <a16:creationId xmlns:a16="http://schemas.microsoft.com/office/drawing/2014/main" id="{5D6CD93D-D78A-6687-1468-1E0EF9CE7726}"/>
              </a:ext>
            </a:extLst>
          </p:cNvPr>
          <p:cNvSpPr>
            <a:spLocks noGrp="1"/>
          </p:cNvSpPr>
          <p:nvPr>
            <p:ph type="pic" sz="quarter" idx="13"/>
          </p:nvPr>
        </p:nvSpPr>
        <p:spPr/>
        <p:txBody>
          <a:bodyPr/>
          <a:lstStyle/>
          <a:p>
            <a:endParaRPr lang="fr-FR"/>
          </a:p>
        </p:txBody>
      </p:sp>
      <p:grpSp>
        <p:nvGrpSpPr>
          <p:cNvPr id="49" name="Groupe 48">
            <a:extLst>
              <a:ext uri="{FF2B5EF4-FFF2-40B4-BE49-F238E27FC236}">
                <a16:creationId xmlns:a16="http://schemas.microsoft.com/office/drawing/2014/main" id="{EEED10D4-4BC6-54B1-7C37-0A42C0E7D9EA}"/>
              </a:ext>
            </a:extLst>
          </p:cNvPr>
          <p:cNvGrpSpPr/>
          <p:nvPr/>
        </p:nvGrpSpPr>
        <p:grpSpPr>
          <a:xfrm>
            <a:off x="6450388" y="3236454"/>
            <a:ext cx="1571589" cy="2424546"/>
            <a:chOff x="6606725" y="3236454"/>
            <a:chExt cx="1571589" cy="2424546"/>
          </a:xfrm>
        </p:grpSpPr>
        <p:sp>
          <p:nvSpPr>
            <p:cNvPr id="19" name="Rectangle : coins arrondis 18">
              <a:extLst>
                <a:ext uri="{FF2B5EF4-FFF2-40B4-BE49-F238E27FC236}">
                  <a16:creationId xmlns:a16="http://schemas.microsoft.com/office/drawing/2014/main" id="{2B36CA10-D294-4029-DBC9-0509F982C479}"/>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E547E5B-9519-9BDC-70A3-0D89151A41DC}"/>
                </a:ext>
              </a:extLst>
            </p:cNvPr>
            <p:cNvSpPr/>
            <p:nvPr/>
          </p:nvSpPr>
          <p:spPr>
            <a:xfrm>
              <a:off x="671784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97A7DA1-1B35-0073-DF6C-3A7321021CDF}"/>
                </a:ext>
              </a:extLst>
            </p:cNvPr>
            <p:cNvSpPr/>
            <p:nvPr/>
          </p:nvSpPr>
          <p:spPr>
            <a:xfrm rot="10800000">
              <a:off x="728933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DD0F1F6E-DB80-2535-8518-11EB618D6A81}"/>
              </a:ext>
            </a:extLst>
          </p:cNvPr>
          <p:cNvGrpSpPr/>
          <p:nvPr/>
        </p:nvGrpSpPr>
        <p:grpSpPr>
          <a:xfrm>
            <a:off x="3092909" y="3236454"/>
            <a:ext cx="1539120" cy="2424546"/>
            <a:chOff x="3092909" y="3236454"/>
            <a:chExt cx="1539120" cy="2424546"/>
          </a:xfrm>
        </p:grpSpPr>
        <p:sp>
          <p:nvSpPr>
            <p:cNvPr id="11" name="Rectangle : coins arrondis 10">
              <a:extLst>
                <a:ext uri="{FF2B5EF4-FFF2-40B4-BE49-F238E27FC236}">
                  <a16:creationId xmlns:a16="http://schemas.microsoft.com/office/drawing/2014/main" id="{EF249257-3C8F-89E3-32C2-5AC68AF31D96}"/>
                </a:ext>
              </a:extLst>
            </p:cNvPr>
            <p:cNvSpPr/>
            <p:nvPr/>
          </p:nvSpPr>
          <p:spPr>
            <a:xfrm>
              <a:off x="3092909" y="3429000"/>
              <a:ext cx="1539120"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Soins de confort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27C7C5DC-A323-E718-D762-EF440E31B87F}"/>
                </a:ext>
              </a:extLst>
            </p:cNvPr>
            <p:cNvSpPr/>
            <p:nvPr/>
          </p:nvSpPr>
          <p:spPr>
            <a:xfrm>
              <a:off x="318779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574FC6B-FD42-B311-EEF0-DC8A8D3EE7B5}"/>
                </a:ext>
              </a:extLst>
            </p:cNvPr>
            <p:cNvSpPr/>
            <p:nvPr/>
          </p:nvSpPr>
          <p:spPr>
            <a:xfrm rot="10800000">
              <a:off x="375928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F7BBD3F6-3F8E-9E59-23AB-7F34FBD25E30}"/>
              </a:ext>
            </a:extLst>
          </p:cNvPr>
          <p:cNvGrpSpPr/>
          <p:nvPr/>
        </p:nvGrpSpPr>
        <p:grpSpPr>
          <a:xfrm>
            <a:off x="4755414" y="3236454"/>
            <a:ext cx="1571589" cy="2424546"/>
            <a:chOff x="4833583" y="3236454"/>
            <a:chExt cx="1571589" cy="2424546"/>
          </a:xfrm>
        </p:grpSpPr>
        <p:sp>
          <p:nvSpPr>
            <p:cNvPr id="15" name="Rectangle : coins arrondis 14">
              <a:extLst>
                <a:ext uri="{FF2B5EF4-FFF2-40B4-BE49-F238E27FC236}">
                  <a16:creationId xmlns:a16="http://schemas.microsoft.com/office/drawing/2014/main" id="{A6E22F21-D499-0C49-898D-3617E0ED50C3}"/>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Reprise R-</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Mtx</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1BA2DE2-3550-672E-68CD-192E5A1FCB4E}"/>
                </a:ext>
              </a:extLst>
            </p:cNvPr>
            <p:cNvSpPr/>
            <p:nvPr/>
          </p:nvSpPr>
          <p:spPr>
            <a:xfrm>
              <a:off x="4944703"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29D45F5-A435-1971-FF52-CD49FD44C55E}"/>
                </a:ext>
              </a:extLst>
            </p:cNvPr>
            <p:cNvSpPr/>
            <p:nvPr/>
          </p:nvSpPr>
          <p:spPr>
            <a:xfrm rot="10800000">
              <a:off x="5516190"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5" name="Triangle 24">
            <a:extLst>
              <a:ext uri="{FF2B5EF4-FFF2-40B4-BE49-F238E27FC236}">
                <a16:creationId xmlns:a16="http://schemas.microsoft.com/office/drawing/2014/main" id="{8DD7066E-DC1A-357A-3E9A-926E9A8013BB}"/>
              </a:ext>
            </a:extLst>
          </p:cNvPr>
          <p:cNvSpPr/>
          <p:nvPr/>
        </p:nvSpPr>
        <p:spPr>
          <a:xfrm rot="10800000">
            <a:off x="1083561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ADC344C5-7B41-B76D-60A7-98DDF7DA7E7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B6E38189-5F9C-AF66-CA15-C3C1CAEF1620}"/>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E810BB2A-0785-DBE8-2536-DAF57F4814F9}"/>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76DF3371-20AF-B990-D34D-58E2BF7052A9}"/>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46" name="Groupe 45">
            <a:extLst>
              <a:ext uri="{FF2B5EF4-FFF2-40B4-BE49-F238E27FC236}">
                <a16:creationId xmlns:a16="http://schemas.microsoft.com/office/drawing/2014/main" id="{2FB3D1DF-025A-ED61-D7C1-3C39B786599F}"/>
              </a:ext>
            </a:extLst>
          </p:cNvPr>
          <p:cNvGrpSpPr/>
          <p:nvPr/>
        </p:nvGrpSpPr>
        <p:grpSpPr>
          <a:xfrm>
            <a:off x="8145362" y="3236454"/>
            <a:ext cx="1884262" cy="2424546"/>
            <a:chOff x="8379868" y="3236454"/>
            <a:chExt cx="1884262" cy="2424546"/>
          </a:xfrm>
        </p:grpSpPr>
        <p:sp>
          <p:nvSpPr>
            <p:cNvPr id="7" name="Rectangle : coins arrondis 6">
              <a:extLst>
                <a:ext uri="{FF2B5EF4-FFF2-40B4-BE49-F238E27FC236}">
                  <a16:creationId xmlns:a16="http://schemas.microsoft.com/office/drawing/2014/main" id="{6E68D5F3-A1E9-7E0C-BE2F-7AA20FB2CEF8}"/>
                </a:ext>
              </a:extLst>
            </p:cNvPr>
            <p:cNvSpPr/>
            <p:nvPr/>
          </p:nvSpPr>
          <p:spPr>
            <a:xfrm>
              <a:off x="8379868" y="3429000"/>
              <a:ext cx="1884262"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6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307B8A46-ADC3-BAB5-EB14-C83E0356CD1C}"/>
                </a:ext>
              </a:extLst>
            </p:cNvPr>
            <p:cNvSpPr/>
            <p:nvPr/>
          </p:nvSpPr>
          <p:spPr>
            <a:xfrm>
              <a:off x="864732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687E31A3-8443-14D5-7B56-A6BE8CAFE0C7}"/>
                </a:ext>
              </a:extLst>
            </p:cNvPr>
            <p:cNvSpPr/>
            <p:nvPr/>
          </p:nvSpPr>
          <p:spPr>
            <a:xfrm rot="10800000">
              <a:off x="921881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2F244724-DA1F-8190-EBA1-5DD6F1D3593E}"/>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7B1E2102-7EE9-DB51-A811-D1147AA74D6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E8D3949A-98B7-1448-D316-470BB151881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E40387C2-F204-1ADE-E34E-CC63DB762B9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9263A845-0E87-53B0-DBE4-1BFD53793B6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E60FD0F0-2B4D-F5FF-4916-63B5A1E9A8B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6585CFCF-73E7-622D-84FC-0038EC932259}"/>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2196DA2B-0D30-74D8-0299-B9CB0846E42A}"/>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760292DB-BF17-23FC-9016-576C3EF20CE6}"/>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4" name="ZoneTexte 3">
            <a:extLst>
              <a:ext uri="{FF2B5EF4-FFF2-40B4-BE49-F238E27FC236}">
                <a16:creationId xmlns:a16="http://schemas.microsoft.com/office/drawing/2014/main" id="{41CC5FA9-7F8B-C8D0-E722-8FC43F26959D}"/>
              </a:ext>
            </a:extLst>
          </p:cNvPr>
          <p:cNvSpPr txBox="1"/>
          <p:nvPr/>
        </p:nvSpPr>
        <p:spPr>
          <a:xfrm>
            <a:off x="467999" y="6483600"/>
            <a:ext cx="905592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 MTX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méthotrexate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50" name="Groupe 49">
            <a:extLst>
              <a:ext uri="{FF2B5EF4-FFF2-40B4-BE49-F238E27FC236}">
                <a16:creationId xmlns:a16="http://schemas.microsoft.com/office/drawing/2014/main" id="{9EF56605-A057-FE94-448E-A3C1A7170DD0}"/>
              </a:ext>
            </a:extLst>
          </p:cNvPr>
          <p:cNvGrpSpPr/>
          <p:nvPr/>
        </p:nvGrpSpPr>
        <p:grpSpPr>
          <a:xfrm>
            <a:off x="217611" y="1398655"/>
            <a:ext cx="2423357" cy="4300043"/>
            <a:chOff x="4876843" y="1360957"/>
            <a:chExt cx="2423357" cy="4300043"/>
          </a:xfrm>
        </p:grpSpPr>
        <p:grpSp>
          <p:nvGrpSpPr>
            <p:cNvPr id="51" name="Groupe 50">
              <a:extLst>
                <a:ext uri="{FF2B5EF4-FFF2-40B4-BE49-F238E27FC236}">
                  <a16:creationId xmlns:a16="http://schemas.microsoft.com/office/drawing/2014/main" id="{C06522B5-64ED-EFAD-7E81-E5D9119654A3}"/>
                </a:ext>
              </a:extLst>
            </p:cNvPr>
            <p:cNvGrpSpPr/>
            <p:nvPr/>
          </p:nvGrpSpPr>
          <p:grpSpPr>
            <a:xfrm>
              <a:off x="4876843" y="1512434"/>
              <a:ext cx="2423357" cy="4148566"/>
              <a:chOff x="4352138" y="1523744"/>
              <a:chExt cx="3051420" cy="5223752"/>
            </a:xfrm>
          </p:grpSpPr>
          <p:sp>
            <p:nvSpPr>
              <p:cNvPr id="53" name="Rectangle 52">
                <a:extLst>
                  <a:ext uri="{FF2B5EF4-FFF2-40B4-BE49-F238E27FC236}">
                    <a16:creationId xmlns:a16="http://schemas.microsoft.com/office/drawing/2014/main" id="{555D173D-EF7B-1800-8DF3-554E32260664}"/>
                  </a:ext>
                </a:extLst>
              </p:cNvPr>
              <p:cNvSpPr/>
              <p:nvPr/>
            </p:nvSpPr>
            <p:spPr>
              <a:xfrm>
                <a:off x="4352138" y="1523744"/>
                <a:ext cx="3051420" cy="5223752"/>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54" name="Image 53">
                <a:extLst>
                  <a:ext uri="{FF2B5EF4-FFF2-40B4-BE49-F238E27FC236}">
                    <a16:creationId xmlns:a16="http://schemas.microsoft.com/office/drawing/2014/main" id="{756EE0A8-D585-C176-7DAF-E1AEDA43A811}"/>
                  </a:ext>
                </a:extLst>
              </p:cNvPr>
              <p:cNvPicPr>
                <a:picLocks noChangeAspect="1"/>
              </p:cNvPicPr>
              <p:nvPr/>
            </p:nvPicPr>
            <p:blipFill rotWithShape="1">
              <a:blip r:embed="rId5">
                <a:extLst>
                  <a:ext uri="{28A0092B-C50C-407E-A947-70E740481C1C}">
                    <a14:useLocalDpi xmlns:a14="http://schemas.microsoft.com/office/drawing/2010/main" val="0"/>
                  </a:ext>
                </a:extLst>
              </a:blip>
              <a:srcRect t="5351" b="1012"/>
              <a:stretch/>
            </p:blipFill>
            <p:spPr>
              <a:xfrm>
                <a:off x="4585146" y="4096708"/>
                <a:ext cx="2471956" cy="2587557"/>
              </a:xfrm>
              <a:prstGeom prst="rect">
                <a:avLst/>
              </a:prstGeom>
            </p:spPr>
          </p:pic>
          <p:pic>
            <p:nvPicPr>
              <p:cNvPr id="55" name="Image 54">
                <a:extLst>
                  <a:ext uri="{FF2B5EF4-FFF2-40B4-BE49-F238E27FC236}">
                    <a16:creationId xmlns:a16="http://schemas.microsoft.com/office/drawing/2014/main" id="{466962A5-C724-2900-997D-DF510B9156F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36"/>
              <a:stretch/>
            </p:blipFill>
            <p:spPr>
              <a:xfrm>
                <a:off x="4473765" y="1548063"/>
                <a:ext cx="2729378" cy="2493698"/>
              </a:xfrm>
              <a:prstGeom prst="rect">
                <a:avLst/>
              </a:prstGeom>
            </p:spPr>
          </p:pic>
          <p:sp>
            <p:nvSpPr>
              <p:cNvPr id="57" name="Rectangle 56">
                <a:extLst>
                  <a:ext uri="{FF2B5EF4-FFF2-40B4-BE49-F238E27FC236}">
                    <a16:creationId xmlns:a16="http://schemas.microsoft.com/office/drawing/2014/main" id="{FE9D300F-F917-DABC-0CC0-9CA592C42851}"/>
                  </a:ext>
                </a:extLst>
              </p:cNvPr>
              <p:cNvSpPr/>
              <p:nvPr/>
            </p:nvSpPr>
            <p:spPr>
              <a:xfrm>
                <a:off x="4673329" y="3756239"/>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2" name="ZoneTexte 51">
              <a:extLst>
                <a:ext uri="{FF2B5EF4-FFF2-40B4-BE49-F238E27FC236}">
                  <a16:creationId xmlns:a16="http://schemas.microsoft.com/office/drawing/2014/main" id="{3AF8E953-3B31-D24E-4A03-48AE88EEE537}"/>
                </a:ext>
              </a:extLst>
            </p:cNvPr>
            <p:cNvSpPr txBox="1"/>
            <p:nvPr/>
          </p:nvSpPr>
          <p:spPr>
            <a:xfrm>
              <a:off x="5389303"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Juillet 2021</a:t>
              </a:r>
            </a:p>
          </p:txBody>
        </p:sp>
      </p:grpSp>
      <p:pic>
        <p:nvPicPr>
          <p:cNvPr id="2" name="S.Choquet - CC6 - Slide 13">
            <a:hlinkClick r:id="" action="ppaction://media"/>
            <a:extLst>
              <a:ext uri="{FF2B5EF4-FFF2-40B4-BE49-F238E27FC236}">
                <a16:creationId xmlns:a16="http://schemas.microsoft.com/office/drawing/2014/main" id="{050BD761-24DC-7BBA-4066-2E26C419EF1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955"/>
            <a:ext cx="468000" cy="468000"/>
          </a:xfrm>
          <a:prstGeom prst="rect">
            <a:avLst/>
          </a:prstGeom>
        </p:spPr>
      </p:pic>
    </p:spTree>
    <p:extLst>
      <p:ext uri="{BB962C8B-B14F-4D97-AF65-F5344CB8AC3E}">
        <p14:creationId xmlns:p14="http://schemas.microsoft.com/office/powerpoint/2010/main" val="298343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nodeType="afterEffect">
                                  <p:stCondLst>
                                    <p:cond delay="0"/>
                                  </p:stCondLst>
                                  <p:childTnLst>
                                    <p:animMotion origin="layout" path="M -0.00117 4.44444E-6 L -0.36198 0.00023 " pathEditMode="relative" rAng="0" ptsTypes="AA">
                                      <p:cBhvr>
                                        <p:cTn id="6" dur="2000" fill="hold"/>
                                        <p:tgtEl>
                                          <p:spTgt spid="50"/>
                                        </p:tgtEl>
                                        <p:attrNameLst>
                                          <p:attrName>ppt_x</p:attrName>
                                          <p:attrName>ppt_y</p:attrName>
                                        </p:attrNameLst>
                                      </p:cBhvr>
                                      <p:rCtr x="-18047" y="0"/>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EB094-2EC5-F5E1-FBCD-42111A683F00}"/>
            </a:ext>
          </a:extLst>
        </p:cNvPr>
        <p:cNvGrpSpPr/>
        <p:nvPr/>
      </p:nvGrpSpPr>
      <p:grpSpPr>
        <a:xfrm>
          <a:off x="0" y="0"/>
          <a:ext cx="0" cy="0"/>
          <a:chOff x="0" y="0"/>
          <a:chExt cx="0" cy="0"/>
        </a:xfrm>
      </p:grpSpPr>
      <p:sp>
        <p:nvSpPr>
          <p:cNvPr id="23" name="Rectangle : coins arrondis 22">
            <a:extLst>
              <a:ext uri="{FF2B5EF4-FFF2-40B4-BE49-F238E27FC236}">
                <a16:creationId xmlns:a16="http://schemas.microsoft.com/office/drawing/2014/main" id="{E8D3EF68-076D-408F-7F46-08A67FE302E7}"/>
              </a:ext>
            </a:extLst>
          </p:cNvPr>
          <p:cNvSpPr/>
          <p:nvPr/>
        </p:nvSpPr>
        <p:spPr>
          <a:xfrm>
            <a:off x="1015301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CAR-T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cells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33EF8EC0-2431-38FC-460D-2AD75BA4FEA9}"/>
              </a:ext>
            </a:extLst>
          </p:cNvPr>
          <p:cNvSpPr/>
          <p:nvPr/>
        </p:nvSpPr>
        <p:spPr>
          <a:xfrm>
            <a:off x="1026413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itre 42">
            <a:extLst>
              <a:ext uri="{FF2B5EF4-FFF2-40B4-BE49-F238E27FC236}">
                <a16:creationId xmlns:a16="http://schemas.microsoft.com/office/drawing/2014/main" id="{DCAB1A70-A021-41EE-77FC-4C7CEB9F4B2C}"/>
              </a:ext>
            </a:extLst>
          </p:cNvPr>
          <p:cNvSpPr>
            <a:spLocks noGrp="1"/>
          </p:cNvSpPr>
          <p:nvPr>
            <p:ph type="title"/>
          </p:nvPr>
        </p:nvSpPr>
        <p:spPr/>
        <p:txBody>
          <a:bodyPr/>
          <a:lstStyle/>
          <a:p>
            <a:r>
              <a:rPr lang="fr-FR" sz="2400" b="1" noProof="0" dirty="0"/>
              <a:t>Situation juillet 2021</a:t>
            </a:r>
            <a:endParaRPr lang="fr-FR" dirty="0"/>
          </a:p>
        </p:txBody>
      </p:sp>
      <p:sp>
        <p:nvSpPr>
          <p:cNvPr id="61" name="Espace réservé pour une image  60">
            <a:extLst>
              <a:ext uri="{FF2B5EF4-FFF2-40B4-BE49-F238E27FC236}">
                <a16:creationId xmlns:a16="http://schemas.microsoft.com/office/drawing/2014/main" id="{DF5DC6E1-303C-614B-E5C8-CCAFF76BEF2A}"/>
              </a:ext>
            </a:extLst>
          </p:cNvPr>
          <p:cNvSpPr>
            <a:spLocks noGrp="1"/>
          </p:cNvSpPr>
          <p:nvPr>
            <p:ph type="pic" sz="quarter" idx="13"/>
          </p:nvPr>
        </p:nvSpPr>
        <p:spPr/>
        <p:txBody>
          <a:bodyPr/>
          <a:lstStyle/>
          <a:p>
            <a:endParaRPr lang="fr-FR"/>
          </a:p>
        </p:txBody>
      </p:sp>
      <p:grpSp>
        <p:nvGrpSpPr>
          <p:cNvPr id="49" name="Groupe 48">
            <a:extLst>
              <a:ext uri="{FF2B5EF4-FFF2-40B4-BE49-F238E27FC236}">
                <a16:creationId xmlns:a16="http://schemas.microsoft.com/office/drawing/2014/main" id="{69983213-C14B-4E53-0FB2-C7BF4D08BD05}"/>
              </a:ext>
            </a:extLst>
          </p:cNvPr>
          <p:cNvGrpSpPr/>
          <p:nvPr/>
        </p:nvGrpSpPr>
        <p:grpSpPr>
          <a:xfrm>
            <a:off x="6450388" y="3236454"/>
            <a:ext cx="1571589" cy="2424546"/>
            <a:chOff x="6606725" y="3236454"/>
            <a:chExt cx="1571589" cy="2424546"/>
          </a:xfrm>
        </p:grpSpPr>
        <p:sp>
          <p:nvSpPr>
            <p:cNvPr id="19" name="Rectangle : coins arrondis 18">
              <a:extLst>
                <a:ext uri="{FF2B5EF4-FFF2-40B4-BE49-F238E27FC236}">
                  <a16:creationId xmlns:a16="http://schemas.microsoft.com/office/drawing/2014/main" id="{41BF4A39-67B4-F313-1717-E3CB33AC3A7B}"/>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6A437EDA-8FCC-916D-A975-CA54BDF56A8F}"/>
                </a:ext>
              </a:extLst>
            </p:cNvPr>
            <p:cNvSpPr/>
            <p:nvPr/>
          </p:nvSpPr>
          <p:spPr>
            <a:xfrm>
              <a:off x="671784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BCA5186-0C4B-4F88-53A5-846EA62AE078}"/>
                </a:ext>
              </a:extLst>
            </p:cNvPr>
            <p:cNvSpPr/>
            <p:nvPr/>
          </p:nvSpPr>
          <p:spPr>
            <a:xfrm rot="10800000">
              <a:off x="728933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34196FEF-2C08-F3AA-DC42-E4077F5FD4B0}"/>
              </a:ext>
            </a:extLst>
          </p:cNvPr>
          <p:cNvGrpSpPr/>
          <p:nvPr/>
        </p:nvGrpSpPr>
        <p:grpSpPr>
          <a:xfrm>
            <a:off x="3092909" y="3236454"/>
            <a:ext cx="1539120" cy="2424546"/>
            <a:chOff x="3092909" y="3236454"/>
            <a:chExt cx="1539120" cy="2424546"/>
          </a:xfrm>
        </p:grpSpPr>
        <p:sp>
          <p:nvSpPr>
            <p:cNvPr id="11" name="Rectangle : coins arrondis 10">
              <a:extLst>
                <a:ext uri="{FF2B5EF4-FFF2-40B4-BE49-F238E27FC236}">
                  <a16:creationId xmlns:a16="http://schemas.microsoft.com/office/drawing/2014/main" id="{FF3D32ED-FDF3-C4AC-0913-80222E52643B}"/>
                </a:ext>
              </a:extLst>
            </p:cNvPr>
            <p:cNvSpPr/>
            <p:nvPr/>
          </p:nvSpPr>
          <p:spPr>
            <a:xfrm>
              <a:off x="3092909" y="3429000"/>
              <a:ext cx="1539120"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Soins de confort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DE20DC7-F8D2-654D-1D4B-3AEED8EA8AAB}"/>
                </a:ext>
              </a:extLst>
            </p:cNvPr>
            <p:cNvSpPr/>
            <p:nvPr/>
          </p:nvSpPr>
          <p:spPr>
            <a:xfrm>
              <a:off x="318779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789A1DB-D095-E6FC-B396-6FD4BD2B33D1}"/>
                </a:ext>
              </a:extLst>
            </p:cNvPr>
            <p:cNvSpPr/>
            <p:nvPr/>
          </p:nvSpPr>
          <p:spPr>
            <a:xfrm rot="10800000">
              <a:off x="375928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25C74621-50A3-66F5-A273-C097EB1DED97}"/>
              </a:ext>
            </a:extLst>
          </p:cNvPr>
          <p:cNvGrpSpPr/>
          <p:nvPr/>
        </p:nvGrpSpPr>
        <p:grpSpPr>
          <a:xfrm>
            <a:off x="4755414" y="3236454"/>
            <a:ext cx="1571589" cy="2424546"/>
            <a:chOff x="4833583" y="3236454"/>
            <a:chExt cx="1571589" cy="2424546"/>
          </a:xfrm>
        </p:grpSpPr>
        <p:sp>
          <p:nvSpPr>
            <p:cNvPr id="15" name="Rectangle : coins arrondis 14">
              <a:extLst>
                <a:ext uri="{FF2B5EF4-FFF2-40B4-BE49-F238E27FC236}">
                  <a16:creationId xmlns:a16="http://schemas.microsoft.com/office/drawing/2014/main" id="{5D9A8A42-ECA8-8394-A289-7429F047BCE3}"/>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Reprise R-</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Mtx</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3989876-2AB0-C09C-DE46-B7E14ADB4B79}"/>
                </a:ext>
              </a:extLst>
            </p:cNvPr>
            <p:cNvSpPr/>
            <p:nvPr/>
          </p:nvSpPr>
          <p:spPr>
            <a:xfrm>
              <a:off x="4944703"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F19A0A5D-92D3-BBEF-0EFE-43176B9C17FA}"/>
                </a:ext>
              </a:extLst>
            </p:cNvPr>
            <p:cNvSpPr/>
            <p:nvPr/>
          </p:nvSpPr>
          <p:spPr>
            <a:xfrm rot="10800000">
              <a:off x="5516190"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5" name="Triangle 24">
            <a:extLst>
              <a:ext uri="{FF2B5EF4-FFF2-40B4-BE49-F238E27FC236}">
                <a16:creationId xmlns:a16="http://schemas.microsoft.com/office/drawing/2014/main" id="{AC1FB29B-3C98-C2ED-BC91-CD2E24F510A5}"/>
              </a:ext>
            </a:extLst>
          </p:cNvPr>
          <p:cNvSpPr/>
          <p:nvPr/>
        </p:nvSpPr>
        <p:spPr>
          <a:xfrm rot="10800000">
            <a:off x="1083561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7D49B0A4-826E-018C-20E7-4F53442BD1F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sp>
        <p:nvSpPr>
          <p:cNvPr id="22" name="Rounded Rectangle 52">
            <a:extLst>
              <a:ext uri="{FF2B5EF4-FFF2-40B4-BE49-F238E27FC236}">
                <a16:creationId xmlns:a16="http://schemas.microsoft.com/office/drawing/2014/main" id="{9A99CA2E-7E8B-A458-73E6-B0F68A06DE21}"/>
              </a:ext>
            </a:extLst>
          </p:cNvPr>
          <p:cNvSpPr/>
          <p:nvPr/>
        </p:nvSpPr>
        <p:spPr>
          <a:xfrm>
            <a:off x="6063335"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29974148-F466-AAAC-614D-52B58BF298AB}"/>
              </a:ext>
            </a:extLst>
          </p:cNvPr>
          <p:cNvSpPr txBox="1">
            <a:spLocks/>
          </p:cNvSpPr>
          <p:nvPr/>
        </p:nvSpPr>
        <p:spPr>
          <a:xfrm>
            <a:off x="3060440" y="1687150"/>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6" name="Groupe 45">
            <a:extLst>
              <a:ext uri="{FF2B5EF4-FFF2-40B4-BE49-F238E27FC236}">
                <a16:creationId xmlns:a16="http://schemas.microsoft.com/office/drawing/2014/main" id="{05291B44-0B81-1A07-DB47-C67F9BA06419}"/>
              </a:ext>
            </a:extLst>
          </p:cNvPr>
          <p:cNvGrpSpPr/>
          <p:nvPr/>
        </p:nvGrpSpPr>
        <p:grpSpPr>
          <a:xfrm>
            <a:off x="8145362" y="3236454"/>
            <a:ext cx="1884262" cy="2424546"/>
            <a:chOff x="8379868" y="3236454"/>
            <a:chExt cx="1884262" cy="2424546"/>
          </a:xfrm>
        </p:grpSpPr>
        <p:sp>
          <p:nvSpPr>
            <p:cNvPr id="7" name="Rectangle : coins arrondis 6">
              <a:extLst>
                <a:ext uri="{FF2B5EF4-FFF2-40B4-BE49-F238E27FC236}">
                  <a16:creationId xmlns:a16="http://schemas.microsoft.com/office/drawing/2014/main" id="{C70EC53E-7637-DF41-0B95-442C80358172}"/>
                </a:ext>
              </a:extLst>
            </p:cNvPr>
            <p:cNvSpPr/>
            <p:nvPr/>
          </p:nvSpPr>
          <p:spPr>
            <a:xfrm>
              <a:off x="8379868" y="3429000"/>
              <a:ext cx="1884262" cy="22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Ebvallo</a:t>
              </a:r>
              <a:r>
                <a:rPr kumimoji="0" lang="fr-FR" sz="1600" b="1"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tabelecleucel</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DB149F8F-6CAD-7C88-E4CD-428715147071}"/>
                </a:ext>
              </a:extLst>
            </p:cNvPr>
            <p:cNvSpPr/>
            <p:nvPr/>
          </p:nvSpPr>
          <p:spPr>
            <a:xfrm>
              <a:off x="8647325" y="3236454"/>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1F4DC9C6-F534-A20E-DA53-A4597EB54A3D}"/>
                </a:ext>
              </a:extLst>
            </p:cNvPr>
            <p:cNvSpPr/>
            <p:nvPr/>
          </p:nvSpPr>
          <p:spPr>
            <a:xfrm rot="10800000">
              <a:off x="9218812" y="372889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64B5525E-BF48-2829-3895-2A9FCE494D95}"/>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7B84FD06-3230-4C61-BF57-1A1A1F5560B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3274FECC-1862-95E3-0BDB-815E6634B07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D308D904-E54E-1C9C-526D-E0A37393748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E722D598-A350-D111-BF1F-4A07C04A9003}"/>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F2DD681C-5432-288D-D5AA-5B436EB2D74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4C879CB0-CAFC-4C54-7D8E-DEE592FA5419}"/>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2B5D6382-39F1-C87B-FDCD-8331F9BAF0BD}"/>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8C35FC8A-04EC-0F30-8D85-F0403227553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4" name="ZoneTexte 3">
            <a:extLst>
              <a:ext uri="{FF2B5EF4-FFF2-40B4-BE49-F238E27FC236}">
                <a16:creationId xmlns:a16="http://schemas.microsoft.com/office/drawing/2014/main" id="{EFDA0DDA-A275-0612-D1C9-FF80FB180E87}"/>
              </a:ext>
            </a:extLst>
          </p:cNvPr>
          <p:cNvSpPr txBox="1"/>
          <p:nvPr/>
        </p:nvSpPr>
        <p:spPr>
          <a:xfrm>
            <a:off x="467999" y="6483600"/>
            <a:ext cx="905592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 MTX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méthotrexate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5" name="Groupe 44">
            <a:extLst>
              <a:ext uri="{FF2B5EF4-FFF2-40B4-BE49-F238E27FC236}">
                <a16:creationId xmlns:a16="http://schemas.microsoft.com/office/drawing/2014/main" id="{42713F31-F6D4-CCA1-5BE1-3B99A9524E9C}"/>
              </a:ext>
            </a:extLst>
          </p:cNvPr>
          <p:cNvGrpSpPr/>
          <p:nvPr/>
        </p:nvGrpSpPr>
        <p:grpSpPr>
          <a:xfrm>
            <a:off x="467999" y="1512434"/>
            <a:ext cx="2423357" cy="4148566"/>
            <a:chOff x="4352138" y="1523744"/>
            <a:chExt cx="3051420" cy="5223752"/>
          </a:xfrm>
        </p:grpSpPr>
        <p:sp>
          <p:nvSpPr>
            <p:cNvPr id="31" name="Rectangle 30">
              <a:extLst>
                <a:ext uri="{FF2B5EF4-FFF2-40B4-BE49-F238E27FC236}">
                  <a16:creationId xmlns:a16="http://schemas.microsoft.com/office/drawing/2014/main" id="{57C24AE4-6EF0-25D8-7366-EF80C3787168}"/>
                </a:ext>
              </a:extLst>
            </p:cNvPr>
            <p:cNvSpPr/>
            <p:nvPr/>
          </p:nvSpPr>
          <p:spPr>
            <a:xfrm>
              <a:off x="4352138" y="1523744"/>
              <a:ext cx="3051420" cy="5223752"/>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2" name="Image 31">
              <a:extLst>
                <a:ext uri="{FF2B5EF4-FFF2-40B4-BE49-F238E27FC236}">
                  <a16:creationId xmlns:a16="http://schemas.microsoft.com/office/drawing/2014/main" id="{4FF69280-75E5-1230-3D60-98265E5C7A83}"/>
                </a:ext>
              </a:extLst>
            </p:cNvPr>
            <p:cNvPicPr>
              <a:picLocks noChangeAspect="1"/>
            </p:cNvPicPr>
            <p:nvPr/>
          </p:nvPicPr>
          <p:blipFill rotWithShape="1">
            <a:blip r:embed="rId5">
              <a:extLst>
                <a:ext uri="{28A0092B-C50C-407E-A947-70E740481C1C}">
                  <a14:useLocalDpi xmlns:a14="http://schemas.microsoft.com/office/drawing/2010/main" val="0"/>
                </a:ext>
              </a:extLst>
            </a:blip>
            <a:srcRect t="5351" b="1012"/>
            <a:stretch/>
          </p:blipFill>
          <p:spPr>
            <a:xfrm>
              <a:off x="4585146" y="4096708"/>
              <a:ext cx="2471956" cy="2587557"/>
            </a:xfrm>
            <a:prstGeom prst="rect">
              <a:avLst/>
            </a:prstGeom>
          </p:spPr>
        </p:pic>
        <p:pic>
          <p:nvPicPr>
            <p:cNvPr id="33" name="Image 32">
              <a:extLst>
                <a:ext uri="{FF2B5EF4-FFF2-40B4-BE49-F238E27FC236}">
                  <a16:creationId xmlns:a16="http://schemas.microsoft.com/office/drawing/2014/main" id="{979DF346-AAB5-1CF9-E3CE-AEC7E07F25C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36"/>
            <a:stretch/>
          </p:blipFill>
          <p:spPr>
            <a:xfrm>
              <a:off x="4473765" y="1548063"/>
              <a:ext cx="2729378" cy="2493698"/>
            </a:xfrm>
            <a:prstGeom prst="rect">
              <a:avLst/>
            </a:prstGeom>
          </p:spPr>
        </p:pic>
        <p:sp>
          <p:nvSpPr>
            <p:cNvPr id="44" name="Rectangle 43">
              <a:extLst>
                <a:ext uri="{FF2B5EF4-FFF2-40B4-BE49-F238E27FC236}">
                  <a16:creationId xmlns:a16="http://schemas.microsoft.com/office/drawing/2014/main" id="{5381D87F-A45D-D8A0-BE6B-1CED042C6558}"/>
                </a:ext>
              </a:extLst>
            </p:cNvPr>
            <p:cNvSpPr/>
            <p:nvPr/>
          </p:nvSpPr>
          <p:spPr>
            <a:xfrm>
              <a:off x="4673329" y="3756239"/>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71" name="ZoneTexte 70">
            <a:extLst>
              <a:ext uri="{FF2B5EF4-FFF2-40B4-BE49-F238E27FC236}">
                <a16:creationId xmlns:a16="http://schemas.microsoft.com/office/drawing/2014/main" id="{4F74C22E-B2F0-7465-3441-40C88DF05042}"/>
              </a:ext>
            </a:extLst>
          </p:cNvPr>
          <p:cNvSpPr txBox="1"/>
          <p:nvPr/>
        </p:nvSpPr>
        <p:spPr>
          <a:xfrm>
            <a:off x="980459"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Juillet 2021</a:t>
            </a:r>
          </a:p>
        </p:txBody>
      </p:sp>
      <p:pic>
        <p:nvPicPr>
          <p:cNvPr id="2" name="S.Choquet - CC6 - Slide 14">
            <a:hlinkClick r:id="" action="ppaction://media"/>
            <a:extLst>
              <a:ext uri="{FF2B5EF4-FFF2-40B4-BE49-F238E27FC236}">
                <a16:creationId xmlns:a16="http://schemas.microsoft.com/office/drawing/2014/main" id="{6403CD0E-55E9-3355-517D-383C6E4EAF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955"/>
            <a:ext cx="468000" cy="468000"/>
          </a:xfrm>
          <a:prstGeom prst="rect">
            <a:avLst/>
          </a:prstGeom>
        </p:spPr>
      </p:pic>
    </p:spTree>
    <p:extLst>
      <p:ext uri="{BB962C8B-B14F-4D97-AF65-F5344CB8AC3E}">
        <p14:creationId xmlns:p14="http://schemas.microsoft.com/office/powerpoint/2010/main" val="6724428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3E9081-C5CB-107C-7AFC-BBF0B993E2E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43DA7D0-D16D-CEE1-4201-701638E03C72}"/>
              </a:ext>
            </a:extLst>
          </p:cNvPr>
          <p:cNvSpPr>
            <a:spLocks noGrp="1"/>
          </p:cNvSpPr>
          <p:nvPr>
            <p:ph type="title"/>
          </p:nvPr>
        </p:nvSpPr>
        <p:spPr/>
        <p:txBody>
          <a:bodyPr/>
          <a:lstStyle/>
          <a:p>
            <a:r>
              <a:rPr lang="fr-FR" sz="2400" b="1" noProof="0" dirty="0"/>
              <a:t>Résultats d’imagerie</a:t>
            </a:r>
            <a:endParaRPr lang="fr-FR" dirty="0"/>
          </a:p>
        </p:txBody>
      </p:sp>
      <p:sp>
        <p:nvSpPr>
          <p:cNvPr id="60" name="Espace réservé pour une image  59">
            <a:extLst>
              <a:ext uri="{FF2B5EF4-FFF2-40B4-BE49-F238E27FC236}">
                <a16:creationId xmlns:a16="http://schemas.microsoft.com/office/drawing/2014/main" id="{70087FF7-5A5E-0D19-D511-6699E1A51878}"/>
              </a:ext>
            </a:extLst>
          </p:cNvPr>
          <p:cNvSpPr>
            <a:spLocks noGrp="1"/>
          </p:cNvSpPr>
          <p:nvPr>
            <p:ph type="pic" sz="quarter" idx="13"/>
          </p:nvPr>
        </p:nvSpPr>
        <p:spPr/>
        <p:txBody>
          <a:bodyPr/>
          <a:lstStyle/>
          <a:p>
            <a:endParaRPr lang="fr-FR"/>
          </a:p>
        </p:txBody>
      </p:sp>
      <p:sp>
        <p:nvSpPr>
          <p:cNvPr id="44" name="Titre 1">
            <a:extLst>
              <a:ext uri="{FF2B5EF4-FFF2-40B4-BE49-F238E27FC236}">
                <a16:creationId xmlns:a16="http://schemas.microsoft.com/office/drawing/2014/main" id="{94F6F7D7-1B12-A558-C609-043CC1E50EF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31" name="Groupe 30">
            <a:extLst>
              <a:ext uri="{FF2B5EF4-FFF2-40B4-BE49-F238E27FC236}">
                <a16:creationId xmlns:a16="http://schemas.microsoft.com/office/drawing/2014/main" id="{03D5C97F-9588-D212-7226-A9B9050E1F5B}"/>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72CCFBDD-502A-C517-AD28-95481EFC190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Rectangle 15">
              <a:extLst>
                <a:ext uri="{FF2B5EF4-FFF2-40B4-BE49-F238E27FC236}">
                  <a16:creationId xmlns:a16="http://schemas.microsoft.com/office/drawing/2014/main" id="{C2C81C08-A0FC-A1C1-C6E7-83178A14ECA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1F205C89-8D4A-66CA-B0CD-B9C4A152D76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8" name="Chevron 17">
              <a:extLst>
                <a:ext uri="{FF2B5EF4-FFF2-40B4-BE49-F238E27FC236}">
                  <a16:creationId xmlns:a16="http://schemas.microsoft.com/office/drawing/2014/main" id="{6B40A2A4-CF8E-B29C-B61E-0D463040F3DF}"/>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19" name="Rectangle 18">
              <a:extLst>
                <a:ext uri="{FF2B5EF4-FFF2-40B4-BE49-F238E27FC236}">
                  <a16:creationId xmlns:a16="http://schemas.microsoft.com/office/drawing/2014/main" id="{C13F0C7D-88D5-B2B2-F93A-9C86CAAFC15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165AB800-02ED-A1EE-E0B6-9BFE7667EB6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21" name="Chevron 20">
              <a:extLst>
                <a:ext uri="{FF2B5EF4-FFF2-40B4-BE49-F238E27FC236}">
                  <a16:creationId xmlns:a16="http://schemas.microsoft.com/office/drawing/2014/main" id="{093B40E2-092E-31D2-EA15-C1C245149B9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22" name="Chevron 21">
              <a:extLst>
                <a:ext uri="{FF2B5EF4-FFF2-40B4-BE49-F238E27FC236}">
                  <a16:creationId xmlns:a16="http://schemas.microsoft.com/office/drawing/2014/main" id="{EF2CC62D-D47C-38D8-1A89-41916CF1259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grpSp>
        <p:nvGrpSpPr>
          <p:cNvPr id="41" name="Groupe 40">
            <a:extLst>
              <a:ext uri="{FF2B5EF4-FFF2-40B4-BE49-F238E27FC236}">
                <a16:creationId xmlns:a16="http://schemas.microsoft.com/office/drawing/2014/main" id="{7FAC266E-A358-9139-4992-55EBBD25FC51}"/>
              </a:ext>
            </a:extLst>
          </p:cNvPr>
          <p:cNvGrpSpPr/>
          <p:nvPr/>
        </p:nvGrpSpPr>
        <p:grpSpPr>
          <a:xfrm>
            <a:off x="3024230" y="1600200"/>
            <a:ext cx="2475698" cy="4357150"/>
            <a:chOff x="2944190" y="1615989"/>
            <a:chExt cx="2916989" cy="5133809"/>
          </a:xfrm>
        </p:grpSpPr>
        <p:sp>
          <p:nvSpPr>
            <p:cNvPr id="34" name="Rectangle 33">
              <a:extLst>
                <a:ext uri="{FF2B5EF4-FFF2-40B4-BE49-F238E27FC236}">
                  <a16:creationId xmlns:a16="http://schemas.microsoft.com/office/drawing/2014/main" id="{2D50E34F-A7AC-7FA6-B333-F82B0D9F6EB4}"/>
                </a:ext>
              </a:extLst>
            </p:cNvPr>
            <p:cNvSpPr/>
            <p:nvPr/>
          </p:nvSpPr>
          <p:spPr>
            <a:xfrm>
              <a:off x="2944190" y="1615989"/>
              <a:ext cx="2916989" cy="513380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5" name="Image 34">
              <a:extLst>
                <a:ext uri="{FF2B5EF4-FFF2-40B4-BE49-F238E27FC236}">
                  <a16:creationId xmlns:a16="http://schemas.microsoft.com/office/drawing/2014/main" id="{7434C33D-BDB6-F979-DBC2-FA820400CF7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40156" y="1702659"/>
              <a:ext cx="2585980" cy="2399549"/>
            </a:xfrm>
            <a:prstGeom prst="rect">
              <a:avLst/>
            </a:prstGeom>
          </p:spPr>
        </p:pic>
        <p:sp>
          <p:nvSpPr>
            <p:cNvPr id="36" name="Rectangle 35">
              <a:extLst>
                <a:ext uri="{FF2B5EF4-FFF2-40B4-BE49-F238E27FC236}">
                  <a16:creationId xmlns:a16="http://schemas.microsoft.com/office/drawing/2014/main" id="{D701CDF5-58BD-E53D-0291-AA582C75FA3D}"/>
                </a:ext>
              </a:extLst>
            </p:cNvPr>
            <p:cNvSpPr/>
            <p:nvPr/>
          </p:nvSpPr>
          <p:spPr>
            <a:xfrm>
              <a:off x="3123496" y="3797293"/>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8" name="Image 37">
              <a:extLst>
                <a:ext uri="{FF2B5EF4-FFF2-40B4-BE49-F238E27FC236}">
                  <a16:creationId xmlns:a16="http://schemas.microsoft.com/office/drawing/2014/main" id="{A445E3C4-B0C1-BFB6-C97C-A5409326FE58}"/>
                </a:ext>
              </a:extLst>
            </p:cNvPr>
            <p:cNvPicPr>
              <a:picLocks noChangeAspect="1"/>
            </p:cNvPicPr>
            <p:nvPr/>
          </p:nvPicPr>
          <p:blipFill rotWithShape="1">
            <a:blip r:embed="rId6">
              <a:extLst>
                <a:ext uri="{28A0092B-C50C-407E-A947-70E740481C1C}">
                  <a14:useLocalDpi xmlns:a14="http://schemas.microsoft.com/office/drawing/2010/main" val="0"/>
                </a:ext>
              </a:extLst>
            </a:blip>
            <a:srcRect l="10867" t="4051"/>
            <a:stretch/>
          </p:blipFill>
          <p:spPr>
            <a:xfrm>
              <a:off x="3340695" y="4137762"/>
              <a:ext cx="2123977" cy="2555964"/>
            </a:xfrm>
            <a:prstGeom prst="rect">
              <a:avLst/>
            </a:prstGeom>
          </p:spPr>
        </p:pic>
      </p:grpSp>
      <p:grpSp>
        <p:nvGrpSpPr>
          <p:cNvPr id="40" name="Groupe 39">
            <a:extLst>
              <a:ext uri="{FF2B5EF4-FFF2-40B4-BE49-F238E27FC236}">
                <a16:creationId xmlns:a16="http://schemas.microsoft.com/office/drawing/2014/main" id="{28175FE3-A2B5-BC17-4872-7E0CE77B1470}"/>
              </a:ext>
            </a:extLst>
          </p:cNvPr>
          <p:cNvGrpSpPr/>
          <p:nvPr/>
        </p:nvGrpSpPr>
        <p:grpSpPr>
          <a:xfrm>
            <a:off x="6499164" y="1600200"/>
            <a:ext cx="2475698" cy="4357150"/>
            <a:chOff x="6419124" y="1615989"/>
            <a:chExt cx="2916989" cy="5133809"/>
          </a:xfrm>
        </p:grpSpPr>
        <p:sp>
          <p:nvSpPr>
            <p:cNvPr id="32" name="Rectangle 31">
              <a:extLst>
                <a:ext uri="{FF2B5EF4-FFF2-40B4-BE49-F238E27FC236}">
                  <a16:creationId xmlns:a16="http://schemas.microsoft.com/office/drawing/2014/main" id="{2EFA4A66-DEB2-3B46-5B0B-936566558F77}"/>
                </a:ext>
              </a:extLst>
            </p:cNvPr>
            <p:cNvSpPr/>
            <p:nvPr/>
          </p:nvSpPr>
          <p:spPr>
            <a:xfrm>
              <a:off x="6419124" y="1615989"/>
              <a:ext cx="2916989" cy="513380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3" name="Image 32">
              <a:extLst>
                <a:ext uri="{FF2B5EF4-FFF2-40B4-BE49-F238E27FC236}">
                  <a16:creationId xmlns:a16="http://schemas.microsoft.com/office/drawing/2014/main" id="{1DF19A78-8FE6-14CB-70F3-48FA239356A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4758"/>
            <a:stretch/>
          </p:blipFill>
          <p:spPr>
            <a:xfrm>
              <a:off x="6600011" y="1680144"/>
              <a:ext cx="2687801" cy="2327057"/>
            </a:xfrm>
            <a:prstGeom prst="rect">
              <a:avLst/>
            </a:prstGeom>
          </p:spPr>
        </p:pic>
        <p:sp>
          <p:nvSpPr>
            <p:cNvPr id="37" name="Rectangle 36">
              <a:extLst>
                <a:ext uri="{FF2B5EF4-FFF2-40B4-BE49-F238E27FC236}">
                  <a16:creationId xmlns:a16="http://schemas.microsoft.com/office/drawing/2014/main" id="{FBC52C4B-4677-D6BC-34A8-289B68BAB3F8}"/>
                </a:ext>
              </a:extLst>
            </p:cNvPr>
            <p:cNvSpPr/>
            <p:nvPr/>
          </p:nvSpPr>
          <p:spPr>
            <a:xfrm>
              <a:off x="6664724" y="3722080"/>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9" name="Image 38">
              <a:extLst>
                <a:ext uri="{FF2B5EF4-FFF2-40B4-BE49-F238E27FC236}">
                  <a16:creationId xmlns:a16="http://schemas.microsoft.com/office/drawing/2014/main" id="{ACB29379-5CF9-34BE-A56A-AF3C2478A0E9}"/>
                </a:ext>
              </a:extLst>
            </p:cNvPr>
            <p:cNvPicPr>
              <a:picLocks noChangeAspect="1"/>
            </p:cNvPicPr>
            <p:nvPr/>
          </p:nvPicPr>
          <p:blipFill rotWithShape="1">
            <a:blip r:embed="rId8">
              <a:extLst>
                <a:ext uri="{28A0092B-C50C-407E-A947-70E740481C1C}">
                  <a14:useLocalDpi xmlns:a14="http://schemas.microsoft.com/office/drawing/2010/main" val="0"/>
                </a:ext>
              </a:extLst>
            </a:blip>
            <a:srcRect l="6940" t="2787" r="9227" b="4530"/>
            <a:stretch/>
          </p:blipFill>
          <p:spPr>
            <a:xfrm>
              <a:off x="6777444" y="4121965"/>
              <a:ext cx="2139128" cy="2587557"/>
            </a:xfrm>
            <a:prstGeom prst="rect">
              <a:avLst/>
            </a:prstGeom>
          </p:spPr>
        </p:pic>
      </p:grpSp>
      <p:sp>
        <p:nvSpPr>
          <p:cNvPr id="43" name="Rectangle 42">
            <a:extLst>
              <a:ext uri="{FF2B5EF4-FFF2-40B4-BE49-F238E27FC236}">
                <a16:creationId xmlns:a16="http://schemas.microsoft.com/office/drawing/2014/main" id="{0917DE4C-DF10-3811-F4D6-9A5C8294DE5C}"/>
              </a:ext>
            </a:extLst>
          </p:cNvPr>
          <p:cNvSpPr/>
          <p:nvPr/>
        </p:nvSpPr>
        <p:spPr>
          <a:xfrm>
            <a:off x="3024230" y="6093673"/>
            <a:ext cx="2475698" cy="3934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pPr marL="0" marR="0" lvl="0"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Avant le traitement </a:t>
            </a:r>
          </a:p>
        </p:txBody>
      </p:sp>
      <p:sp>
        <p:nvSpPr>
          <p:cNvPr id="45" name="Rectangle 44">
            <a:extLst>
              <a:ext uri="{FF2B5EF4-FFF2-40B4-BE49-F238E27FC236}">
                <a16:creationId xmlns:a16="http://schemas.microsoft.com/office/drawing/2014/main" id="{BAD93EAA-F78B-0B54-9415-A13E358E8608}"/>
              </a:ext>
            </a:extLst>
          </p:cNvPr>
          <p:cNvSpPr/>
          <p:nvPr/>
        </p:nvSpPr>
        <p:spPr>
          <a:xfrm>
            <a:off x="6499163" y="6093673"/>
            <a:ext cx="2475699" cy="3934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pPr marL="0" marR="0" lvl="0"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Après le traitement </a:t>
            </a:r>
          </a:p>
        </p:txBody>
      </p:sp>
      <p:sp>
        <p:nvSpPr>
          <p:cNvPr id="52" name="Rectangle: Rounded Corners 127">
            <a:extLst>
              <a:ext uri="{FF2B5EF4-FFF2-40B4-BE49-F238E27FC236}">
                <a16:creationId xmlns:a16="http://schemas.microsoft.com/office/drawing/2014/main" id="{C40CB822-3AD5-BFEB-AA9A-8B1FAC5666CC}"/>
              </a:ext>
            </a:extLst>
          </p:cNvPr>
          <p:cNvSpPr/>
          <p:nvPr/>
        </p:nvSpPr>
        <p:spPr>
          <a:xfrm>
            <a:off x="506034" y="3778775"/>
            <a:ext cx="2387731" cy="306835"/>
          </a:xfrm>
          <a:prstGeom prst="roundRect">
            <a:avLst>
              <a:gd name="adj" fmla="val 0"/>
            </a:avLst>
          </a:prstGeom>
          <a:noFill/>
          <a:ln w="3502"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endParaRPr kumimoji="0" lang="fr-FR"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4" name="ZoneTexte 53">
            <a:extLst>
              <a:ext uri="{FF2B5EF4-FFF2-40B4-BE49-F238E27FC236}">
                <a16:creationId xmlns:a16="http://schemas.microsoft.com/office/drawing/2014/main" id="{E854C4B3-D15B-8688-D511-84F175BBFDC9}"/>
              </a:ext>
            </a:extLst>
          </p:cNvPr>
          <p:cNvSpPr txBox="1"/>
          <p:nvPr/>
        </p:nvSpPr>
        <p:spPr>
          <a:xfrm>
            <a:off x="2311156" y="1464885"/>
            <a:ext cx="1398437"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E6EEEE"/>
                </a:solidFill>
                <a:effectLst/>
                <a:uLnTx/>
                <a:uFillTx/>
                <a:latin typeface="Century Gothic" panose="020F0302020204030204"/>
                <a:ea typeface="+mn-ea"/>
                <a:cs typeface="Arial" panose="020B0604020202020204" pitchFamily="34" charset="0"/>
              </a:rPr>
              <a:t>Juillet 2021</a:t>
            </a:r>
          </a:p>
        </p:txBody>
      </p:sp>
      <p:sp>
        <p:nvSpPr>
          <p:cNvPr id="55" name="ZoneTexte 54">
            <a:extLst>
              <a:ext uri="{FF2B5EF4-FFF2-40B4-BE49-F238E27FC236}">
                <a16:creationId xmlns:a16="http://schemas.microsoft.com/office/drawing/2014/main" id="{975A54B8-83D5-5E97-0911-2A991C2E3F15}"/>
              </a:ext>
            </a:extLst>
          </p:cNvPr>
          <p:cNvSpPr txBox="1"/>
          <p:nvPr/>
        </p:nvSpPr>
        <p:spPr>
          <a:xfrm>
            <a:off x="8275643" y="1464885"/>
            <a:ext cx="1398437"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Février 2022</a:t>
            </a:r>
          </a:p>
        </p:txBody>
      </p:sp>
      <p:pic>
        <p:nvPicPr>
          <p:cNvPr id="3" name="S.Choquet - CC6 - Slide 15">
            <a:hlinkClick r:id="" action="ppaction://media"/>
            <a:extLst>
              <a:ext uri="{FF2B5EF4-FFF2-40B4-BE49-F238E27FC236}">
                <a16:creationId xmlns:a16="http://schemas.microsoft.com/office/drawing/2014/main" id="{92717203-3A91-791E-6CC7-B776689B615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37432212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9C7BC-23AF-26EB-4E82-311D5F0EBE2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CBC4870-7275-43DE-524C-5671848373C6}"/>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FFF2841E-8173-3EED-EBA6-5EC7CC550C4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10" name="Groupe 9">
            <a:extLst>
              <a:ext uri="{FF2B5EF4-FFF2-40B4-BE49-F238E27FC236}">
                <a16:creationId xmlns:a16="http://schemas.microsoft.com/office/drawing/2014/main" id="{E71A82CD-6D8F-44EB-9448-15F8C23CEC39}"/>
              </a:ext>
            </a:extLst>
          </p:cNvPr>
          <p:cNvGrpSpPr/>
          <p:nvPr/>
        </p:nvGrpSpPr>
        <p:grpSpPr>
          <a:xfrm>
            <a:off x="1758401" y="1789865"/>
            <a:ext cx="9948178" cy="4111666"/>
            <a:chOff x="468000" y="1863022"/>
            <a:chExt cx="9948178" cy="4111666"/>
          </a:xfrm>
        </p:grpSpPr>
        <p:sp>
          <p:nvSpPr>
            <p:cNvPr id="7" name="ZoneTexte 6">
              <a:extLst>
                <a:ext uri="{FF2B5EF4-FFF2-40B4-BE49-F238E27FC236}">
                  <a16:creationId xmlns:a16="http://schemas.microsoft.com/office/drawing/2014/main" id="{B3D6C79B-4591-6450-AF47-601F44C1C49E}"/>
                </a:ext>
              </a:extLst>
            </p:cNvPr>
            <p:cNvSpPr txBox="1"/>
            <p:nvPr/>
          </p:nvSpPr>
          <p:spPr>
            <a:xfrm>
              <a:off x="1210236" y="1919795"/>
              <a:ext cx="9205942" cy="4054893"/>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Particularités des LPT cérébraux</a:t>
              </a: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endParaRP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Représentent 10 à 20% des LPT</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Chimiothérapies différentes</a:t>
              </a: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Rituximab monothérapie non conseillé</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Baisse de l’IS seule non conseillée </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Rémission complète même avec des rehaussements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au gadolinium persistants</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Ebvallo</a:t>
              </a:r>
              <a:r>
                <a:rPr kumimoji="0" lang="fr-FR" sz="2000" b="0" i="0" u="none" strike="noStrike" kern="1200" cap="none" spc="0" normalizeH="0" baseline="30000" noProof="0" dirty="0">
                  <a:ln>
                    <a:noFill/>
                  </a:ln>
                  <a:solidFill>
                    <a:srgbClr val="000000"/>
                  </a:solidFill>
                  <a:effectLst/>
                  <a:uLnTx/>
                  <a:uFillTx/>
                  <a:latin typeface="Century Gothic" panose="020F0302020204030204"/>
                  <a:ea typeface="+mn-ea"/>
                  <a:cs typeface="+mn-cs"/>
                </a:rPr>
                <a:t>®</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est un très bon traitement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dès la seconde ligne </a:t>
              </a:r>
            </a:p>
          </p:txBody>
        </p:sp>
        <p:grpSp>
          <p:nvGrpSpPr>
            <p:cNvPr id="36" name="Groupe 35">
              <a:extLst>
                <a:ext uri="{FF2B5EF4-FFF2-40B4-BE49-F238E27FC236}">
                  <a16:creationId xmlns:a16="http://schemas.microsoft.com/office/drawing/2014/main" id="{CAB3B1C6-C4BB-E75E-FE79-C782C534D962}"/>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8489C0CA-8495-5FE9-EC30-9041A9F6075C}"/>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3AB71864-1AAB-045C-5F90-49715A105295}"/>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pour une image  5">
            <a:extLst>
              <a:ext uri="{FF2B5EF4-FFF2-40B4-BE49-F238E27FC236}">
                <a16:creationId xmlns:a16="http://schemas.microsoft.com/office/drawing/2014/main" id="{7D4BF2DE-929B-EF4C-C115-1F2879B1706D}"/>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0D1AA44F-269C-108B-ECAE-34D5C926E9B0}"/>
              </a:ext>
            </a:extLst>
          </p:cNvPr>
          <p:cNvSpPr txBox="1"/>
          <p:nvPr/>
        </p:nvSpPr>
        <p:spPr>
          <a:xfrm>
            <a:off x="467999" y="6483600"/>
            <a:ext cx="831293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maladie lymphoproliférative post-transplantation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IS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immunosuppression </a:t>
            </a:r>
          </a:p>
        </p:txBody>
      </p:sp>
      <p:pic>
        <p:nvPicPr>
          <p:cNvPr id="6" name="S.Choquet - CC6 - Slide 16">
            <a:hlinkClick r:id="" action="ppaction://media"/>
            <a:extLst>
              <a:ext uri="{FF2B5EF4-FFF2-40B4-BE49-F238E27FC236}">
                <a16:creationId xmlns:a16="http://schemas.microsoft.com/office/drawing/2014/main" id="{B048F5D6-6925-6AB4-B449-56E79B5B79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33323779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F8A56-AF6A-8D33-0ADC-51EAF4AC866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708359B-C5A1-8E89-27D6-76D6620382DF}"/>
              </a:ext>
            </a:extLst>
          </p:cNvPr>
          <p:cNvSpPr>
            <a:spLocks noGrp="1"/>
          </p:cNvSpPr>
          <p:nvPr>
            <p:ph type="ctrTitle"/>
          </p:nvPr>
        </p:nvSpPr>
        <p:spPr>
          <a:xfrm>
            <a:off x="4392751" y="1041400"/>
            <a:ext cx="6999149" cy="2387600"/>
          </a:xfrm>
        </p:spPr>
        <p:txBody>
          <a:bodyPr/>
          <a:lstStyle/>
          <a:p>
            <a:r>
              <a:rPr lang="fr-FR" dirty="0"/>
              <a:t>Cas clinique 7</a:t>
            </a:r>
          </a:p>
        </p:txBody>
      </p:sp>
      <p:sp>
        <p:nvSpPr>
          <p:cNvPr id="3" name="Sous-titre 2">
            <a:extLst>
              <a:ext uri="{FF2B5EF4-FFF2-40B4-BE49-F238E27FC236}">
                <a16:creationId xmlns:a16="http://schemas.microsoft.com/office/drawing/2014/main" id="{5E52823E-500D-2245-1563-9A75428A5640}"/>
              </a:ext>
            </a:extLst>
          </p:cNvPr>
          <p:cNvSpPr>
            <a:spLocks noGrp="1"/>
          </p:cNvSpPr>
          <p:nvPr>
            <p:ph type="subTitle" idx="1"/>
          </p:nvPr>
        </p:nvSpPr>
        <p:spPr>
          <a:xfrm>
            <a:off x="4392751" y="3521074"/>
            <a:ext cx="6999149" cy="1721045"/>
          </a:xfrm>
        </p:spPr>
        <p:txBody>
          <a:bodyPr>
            <a:normAutofit lnSpcReduction="10000"/>
          </a:bodyPr>
          <a:lstStyle/>
          <a:p>
            <a:r>
              <a:rPr lang="fr-FR" b="1" dirty="0"/>
              <a:t>Lymphoprolifération post transplantation </a:t>
            </a:r>
            <a:br>
              <a:rPr lang="fr-FR" b="1" dirty="0"/>
            </a:br>
            <a:r>
              <a:rPr lang="fr-FR" b="1" dirty="0"/>
              <a:t>liée à l’EBV, après allogreffe de CSH, </a:t>
            </a:r>
            <a:br>
              <a:rPr lang="fr-FR" b="1" dirty="0"/>
            </a:br>
            <a:r>
              <a:rPr lang="fr-FR" b="1" dirty="0"/>
              <a:t>chez une enfant </a:t>
            </a:r>
            <a:br>
              <a:rPr lang="fr-FR" b="1" dirty="0"/>
            </a:br>
            <a:r>
              <a:rPr lang="fr-FR" sz="1600" b="0" dirty="0">
                <a:latin typeface="+mn-lt"/>
                <a:ea typeface="+mn-ea"/>
                <a:cs typeface="+mn-cs"/>
              </a:rPr>
              <a:t>Cécile Renard </a:t>
            </a:r>
            <a:br>
              <a:rPr lang="fr-FR" sz="1200" dirty="0">
                <a:latin typeface="+mn-lt"/>
                <a:ea typeface="+mn-ea"/>
                <a:cs typeface="+mn-cs"/>
              </a:rPr>
            </a:br>
            <a:r>
              <a:rPr lang="fr-FR" sz="1600" b="0" dirty="0" err="1">
                <a:latin typeface="+mn-lt"/>
                <a:ea typeface="+mn-ea"/>
                <a:cs typeface="+mn-cs"/>
              </a:rPr>
              <a:t>cecile.renard@ihope.fr</a:t>
            </a:r>
            <a:br>
              <a:rPr lang="fr-FR" sz="1600" dirty="0"/>
            </a:br>
            <a:endParaRPr lang="fr-FR" sz="1600" dirty="0"/>
          </a:p>
        </p:txBody>
      </p:sp>
      <p:pic>
        <p:nvPicPr>
          <p:cNvPr id="5" name="Graphique 4" descr="Envoyer avec un remplissage uni">
            <a:extLst>
              <a:ext uri="{FF2B5EF4-FFF2-40B4-BE49-F238E27FC236}">
                <a16:creationId xmlns:a16="http://schemas.microsoft.com/office/drawing/2014/main" id="{E52AA457-727F-EA8E-8BC2-CBF11CA535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58914" y="4709439"/>
            <a:ext cx="233313" cy="233313"/>
          </a:xfrm>
          <a:prstGeom prst="rect">
            <a:avLst/>
          </a:prstGeom>
        </p:spPr>
      </p:pic>
      <p:pic>
        <p:nvPicPr>
          <p:cNvPr id="11" name="Graphique 10" descr="Jouer contour">
            <a:extLst>
              <a:ext uri="{FF2B5EF4-FFF2-40B4-BE49-F238E27FC236}">
                <a16:creationId xmlns:a16="http://schemas.microsoft.com/office/drawing/2014/main" id="{0288E3CA-10DE-E11D-6E47-52D513E605E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84F4B6E-1127-75DA-CCCC-4235055CD76A}"/>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456ADE7B-787A-2C49-31BA-669D97EC839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569AAA5-A6F1-CF70-873D-1460EFF4643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052CA11A-172D-C4BD-10EB-C2A270D0BFC5}"/>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DD269606-D524-71CA-1113-C3325762284C}"/>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8F68E63-4268-F0F9-3968-69D065CE4EB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7C01D514-DFD0-D539-599D-F9CFE3073D56}"/>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5E94DBB2-2DF9-3687-733D-64B4EF61EB0D}"/>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C9DF06C9-A8D3-7B32-6889-A4B53879204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52543990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9245457-B36D-B78F-B7DF-079D60C75047}"/>
              </a:ext>
            </a:extLst>
          </p:cNvPr>
          <p:cNvSpPr>
            <a:spLocks noGrp="1"/>
          </p:cNvSpPr>
          <p:nvPr>
            <p:ph type="title"/>
          </p:nvPr>
        </p:nvSpPr>
        <p:spPr/>
        <p:txBody>
          <a:bodyPr/>
          <a:lstStyle/>
          <a:p>
            <a:r>
              <a:rPr lang="fr-FR" dirty="0"/>
              <a:t>Présentation du cas</a:t>
            </a:r>
          </a:p>
        </p:txBody>
      </p:sp>
      <p:sp>
        <p:nvSpPr>
          <p:cNvPr id="4" name="Espace réservé pour une image  3">
            <a:extLst>
              <a:ext uri="{FF2B5EF4-FFF2-40B4-BE49-F238E27FC236}">
                <a16:creationId xmlns:a16="http://schemas.microsoft.com/office/drawing/2014/main" id="{42A5009F-C1F9-553C-52F0-73DA1D546466}"/>
              </a:ext>
            </a:extLst>
          </p:cNvPr>
          <p:cNvSpPr>
            <a:spLocks noGrp="1"/>
          </p:cNvSpPr>
          <p:nvPr>
            <p:ph type="pic" sz="quarter" idx="13"/>
          </p:nvPr>
        </p:nvSpPr>
        <p:spPr/>
        <p:txBody>
          <a:bodyPr/>
          <a:lstStyle/>
          <a:p>
            <a:endParaRPr lang="fr-FR"/>
          </a:p>
        </p:txBody>
      </p:sp>
      <p:grpSp>
        <p:nvGrpSpPr>
          <p:cNvPr id="41" name="Groupe 40">
            <a:extLst>
              <a:ext uri="{FF2B5EF4-FFF2-40B4-BE49-F238E27FC236}">
                <a16:creationId xmlns:a16="http://schemas.microsoft.com/office/drawing/2014/main" id="{0BDD0B87-FC44-E359-68C8-017D7E15F655}"/>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9844A76B-D49B-C52A-28E3-151CEEF7C33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B86E89EB-ADDF-4620-6D60-6DFD9FB87D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A7B6085-E3BF-2489-7007-FE5EB5D1CA8B}"/>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B59940A8-471A-957A-4884-EC887DDF8D9E}"/>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51BAABBF-634E-9C76-E9E3-106B506857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15E9C01-2BE6-2511-7E00-AF0F76D1C1D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DB91C864-AA58-DE83-57E7-B7603284117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F4F435AC-51F0-D4F4-39C4-74C86534DA2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5" name="Rounded Rectangle 52">
            <a:extLst>
              <a:ext uri="{FF2B5EF4-FFF2-40B4-BE49-F238E27FC236}">
                <a16:creationId xmlns:a16="http://schemas.microsoft.com/office/drawing/2014/main" id="{8E9399BC-7FEF-3982-346A-8A0B90FEF9B4}"/>
              </a:ext>
            </a:extLst>
          </p:cNvPr>
          <p:cNvSpPr/>
          <p:nvPr/>
        </p:nvSpPr>
        <p:spPr>
          <a:xfrm>
            <a:off x="706794" y="1555877"/>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6" name="Groupe 25">
            <a:extLst>
              <a:ext uri="{FF2B5EF4-FFF2-40B4-BE49-F238E27FC236}">
                <a16:creationId xmlns:a16="http://schemas.microsoft.com/office/drawing/2014/main" id="{0D9874CD-706D-2C00-E10F-D1C5E4B1C21B}"/>
              </a:ext>
            </a:extLst>
          </p:cNvPr>
          <p:cNvGrpSpPr>
            <a:grpSpLocks noChangeAspect="1"/>
          </p:cNvGrpSpPr>
          <p:nvPr/>
        </p:nvGrpSpPr>
        <p:grpSpPr>
          <a:xfrm>
            <a:off x="467999" y="1336937"/>
            <a:ext cx="829682" cy="828000"/>
            <a:chOff x="467999" y="1326304"/>
            <a:chExt cx="862148" cy="862148"/>
          </a:xfrm>
        </p:grpSpPr>
        <p:sp>
          <p:nvSpPr>
            <p:cNvPr id="27" name="Ellipse 26">
              <a:extLst>
                <a:ext uri="{FF2B5EF4-FFF2-40B4-BE49-F238E27FC236}">
                  <a16:creationId xmlns:a16="http://schemas.microsoft.com/office/drawing/2014/main" id="{3D6DF484-8422-82C5-FD54-842F5D73009E}"/>
                </a:ext>
              </a:extLst>
            </p:cNvPr>
            <p:cNvSpPr/>
            <p:nvPr/>
          </p:nvSpPr>
          <p:spPr>
            <a:xfrm>
              <a:off x="467999" y="1326304"/>
              <a:ext cx="862148" cy="862148"/>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120">
              <a:extLst>
                <a:ext uri="{FF2B5EF4-FFF2-40B4-BE49-F238E27FC236}">
                  <a16:creationId xmlns:a16="http://schemas.microsoft.com/office/drawing/2014/main" id="{8EAB0D6F-CC8E-8D7A-8D25-12443F0A4668}"/>
                </a:ext>
              </a:extLst>
            </p:cNvPr>
            <p:cNvGrpSpPr/>
            <p:nvPr/>
          </p:nvGrpSpPr>
          <p:grpSpPr>
            <a:xfrm>
              <a:off x="653131" y="1438270"/>
              <a:ext cx="491884" cy="611738"/>
              <a:chOff x="942554" y="1485600"/>
              <a:chExt cx="530187" cy="659376"/>
            </a:xfrm>
            <a:noFill/>
          </p:grpSpPr>
          <p:sp>
            <p:nvSpPr>
              <p:cNvPr id="29" name="Forme libre 28">
                <a:extLst>
                  <a:ext uri="{FF2B5EF4-FFF2-40B4-BE49-F238E27FC236}">
                    <a16:creationId xmlns:a16="http://schemas.microsoft.com/office/drawing/2014/main" id="{688262CC-9C0E-2B81-CF96-6D45F5B17F8D}"/>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093B8D8E-DACE-679D-6C90-740CF19DF91D}"/>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8DA14A7A-8FC7-F7C4-888B-2456B5BC6B3B}"/>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BC72F8AC-771F-E4C4-3128-B7BA2F88D3B9}"/>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1DF9D940-6D2F-0065-5E2A-3AF64061F2CA}"/>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4" name="Espace réservé du contenu 2">
            <a:extLst>
              <a:ext uri="{FF2B5EF4-FFF2-40B4-BE49-F238E27FC236}">
                <a16:creationId xmlns:a16="http://schemas.microsoft.com/office/drawing/2014/main" id="{0881A82E-08A5-45B9-DD01-965A6CFF6F88}"/>
              </a:ext>
            </a:extLst>
          </p:cNvPr>
          <p:cNvSpPr txBox="1">
            <a:spLocks/>
          </p:cNvSpPr>
          <p:nvPr/>
        </p:nvSpPr>
        <p:spPr>
          <a:xfrm>
            <a:off x="468000" y="2364197"/>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Jeune fille de 12 ans </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atteinte d’une </a:t>
            </a:r>
            <a:b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bêta-thalassémie majeure, dépendante des transfusions, avec chélation par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déférasirox</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Exjade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Indication validée d’allogreffe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phénoidentique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10/10, à la demande parentale</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Conditionnement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myéloablatif</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 sérothérapie par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thymoglobulines</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15mg/kg</a:t>
            </a:r>
          </a:p>
        </p:txBody>
      </p:sp>
      <p:sp>
        <p:nvSpPr>
          <p:cNvPr id="35" name="Espace réservé du contenu 4">
            <a:extLst>
              <a:ext uri="{FF2B5EF4-FFF2-40B4-BE49-F238E27FC236}">
                <a16:creationId xmlns:a16="http://schemas.microsoft.com/office/drawing/2014/main" id="{B1575A41-FA3A-975A-0297-676BFD12DD0D}"/>
              </a:ext>
            </a:extLst>
          </p:cNvPr>
          <p:cNvSpPr txBox="1">
            <a:spLocks/>
          </p:cNvSpPr>
          <p:nvPr/>
        </p:nvSpPr>
        <p:spPr>
          <a:xfrm>
            <a:off x="6304546" y="2364197"/>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de la GVH : ciclosporine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Couple donneur/receveur EBV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Greffe le 18/09/21, moelle osseuse de richesse correcte</a:t>
            </a:r>
          </a:p>
        </p:txBody>
      </p:sp>
      <p:sp>
        <p:nvSpPr>
          <p:cNvPr id="42" name="Titre 1">
            <a:extLst>
              <a:ext uri="{FF2B5EF4-FFF2-40B4-BE49-F238E27FC236}">
                <a16:creationId xmlns:a16="http://schemas.microsoft.com/office/drawing/2014/main" id="{71EFB1E1-66C1-47C2-9067-0A7F77CD450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6" name="ZoneTexte 5">
            <a:extLst>
              <a:ext uri="{FF2B5EF4-FFF2-40B4-BE49-F238E27FC236}">
                <a16:creationId xmlns:a16="http://schemas.microsoft.com/office/drawing/2014/main" id="{522989C4-F69B-E638-E7B8-5F997778BB55}"/>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a:t>
            </a:r>
          </a:p>
        </p:txBody>
      </p:sp>
      <p:pic>
        <p:nvPicPr>
          <p:cNvPr id="3" name="C.Renard - CC7 - Slide 2">
            <a:hlinkClick r:id="" action="ppaction://media"/>
            <a:extLst>
              <a:ext uri="{FF2B5EF4-FFF2-40B4-BE49-F238E27FC236}">
                <a16:creationId xmlns:a16="http://schemas.microsoft.com/office/drawing/2014/main" id="{8B3515BC-1F80-2148-05F7-113DE513D6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1350632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897DBEF0-C252-C165-E43A-E656A4744061}"/>
              </a:ext>
            </a:extLst>
          </p:cNvPr>
          <p:cNvSpPr>
            <a:spLocks noGrp="1"/>
          </p:cNvSpPr>
          <p:nvPr>
            <p:ph type="pic" sz="quarter" idx="13"/>
          </p:nvPr>
        </p:nvSpPr>
        <p:spPr/>
        <p:txBody>
          <a:bodyPr/>
          <a:lstStyle/>
          <a:p>
            <a:endParaRPr lang="fr-FR"/>
          </a:p>
        </p:txBody>
      </p:sp>
      <p:sp>
        <p:nvSpPr>
          <p:cNvPr id="5" name="Rectangle 4">
            <a:extLst>
              <a:ext uri="{FF2B5EF4-FFF2-40B4-BE49-F238E27FC236}">
                <a16:creationId xmlns:a16="http://schemas.microsoft.com/office/drawing/2014/main" id="{31C51D89-8D20-D1D9-8CB6-F6858498B80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F6FC5027-2886-FCDE-5866-59B43F5622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6AA7F3A-E996-4C7D-238C-3E92D5A7BAA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nvGrpSpPr>
          <p:cNvPr id="14" name="Groupe 13">
            <a:extLst>
              <a:ext uri="{FF2B5EF4-FFF2-40B4-BE49-F238E27FC236}">
                <a16:creationId xmlns:a16="http://schemas.microsoft.com/office/drawing/2014/main" id="{B0D95C80-7747-9A3B-1FE1-C775A7C9EDE6}"/>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3B1E666B-63B8-4682-C63F-2D3D5D499834}"/>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3FA6B04F-F123-4CFD-4B16-C6EB41020788}"/>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FD9E740D-D512-9CDC-98A3-501C344ADE4C}"/>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929D5038-06A6-AE8D-0661-8AD17E6AD8AF}"/>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ECE33FFB-F065-1888-3E2B-F129A014B2DE}"/>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79B8162F-D4CC-1B9F-FCDE-333B30DF20B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B15FFA51-816D-8783-5F96-96FD33BC5312}"/>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F3D5FE45-4DC9-4121-2C6C-E799AB12C411}"/>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Surveillance clinique uniquement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F7B1C2DD-71D5-6E5E-F5CA-E20A10FC9EB9}"/>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9C11367D-55C3-7E05-8937-FB8FF5217045}"/>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D7C177A9-160D-F7C7-91D8-01F3E8A75F9D}"/>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70265400-F8BA-73EC-B873-7B5855ED6C37}"/>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sanguine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1 fois par semaine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partir de la greffe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C2DD0443-BE09-E358-D33E-FBC3B87813EA}"/>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F766B002-C5D3-EB08-5C75-A9A65EBDC64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972781D1-807B-A794-FE89-B42F722A8950}"/>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8DED7DB9-2528-34C0-8B17-2F11E3231F13}"/>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sanguine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1 fois par semaine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05DE633-6848-5431-9D51-14C1E4EE57A4}"/>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224B1824-BC13-A373-0A85-389621DE1C83}"/>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0CFA2465-F2E5-A868-A3AC-A368E34257BD}"/>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182C06E3-25B9-94AA-5F76-CEA3C2F69186}"/>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EBV 1 fois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mois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054819BD-BD81-D560-83F2-6E16784862B7}"/>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A090898C-9186-7DD6-F7F3-1FA324AD009B}"/>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47A15596-1C66-B92D-05A8-58E87414D08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B2E51265-BF0C-F2E7-423C-A108F15DA85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la surveillance recommandée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du risque de réactivation de l’EBV</a:t>
            </a: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645BFF4B-2430-2594-5A5C-099ADBE2806E}"/>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111801111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D8747-4C21-E0B3-4AAF-5D1E9695E7EB}"/>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099A4C99-54A0-4AD1-C45C-547486E97AFD}"/>
              </a:ext>
            </a:extLst>
          </p:cNvPr>
          <p:cNvSpPr>
            <a:spLocks noGrp="1"/>
          </p:cNvSpPr>
          <p:nvPr>
            <p:ph type="pic" sz="quarter" idx="13"/>
          </p:nvPr>
        </p:nvSpPr>
        <p:spPr/>
        <p:txBody>
          <a:bodyPr/>
          <a:lstStyle/>
          <a:p>
            <a:endParaRPr lang="fr-FR"/>
          </a:p>
        </p:txBody>
      </p:sp>
      <p:grpSp>
        <p:nvGrpSpPr>
          <p:cNvPr id="2" name="Groupe 1">
            <a:extLst>
              <a:ext uri="{FF2B5EF4-FFF2-40B4-BE49-F238E27FC236}">
                <a16:creationId xmlns:a16="http://schemas.microsoft.com/office/drawing/2014/main" id="{D1A3381B-DF46-D16C-FB3A-9F9C11651AB0}"/>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22C56499-6481-0EB2-7B49-8C1305C76D5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EDEF54C7-8D76-9EEB-26A4-5FD795852B9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9C8360CF-2633-739D-F49D-15FB7E1097A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nvGrpSpPr>
            <p:cNvPr id="14" name="Groupe 13">
              <a:extLst>
                <a:ext uri="{FF2B5EF4-FFF2-40B4-BE49-F238E27FC236}">
                  <a16:creationId xmlns:a16="http://schemas.microsoft.com/office/drawing/2014/main" id="{45957BA4-48C9-6FE3-D4AB-DB71AAEAAB70}"/>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ABA2308A-F813-0E1B-A868-EA044F886248}"/>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4927443C-F6CF-AAFC-9617-F6B87C643A64}"/>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8DB52F3B-4BEF-BC08-81F8-CCE05487477E}"/>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9F1AA830-2A04-7DD1-DDFE-177BC2DAF54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BED8811C-86DA-B55D-1D5F-03D9BEF9BA9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grpSp>
      <p:sp>
        <p:nvSpPr>
          <p:cNvPr id="15" name="Titre 1">
            <a:extLst>
              <a:ext uri="{FF2B5EF4-FFF2-40B4-BE49-F238E27FC236}">
                <a16:creationId xmlns:a16="http://schemas.microsoft.com/office/drawing/2014/main" id="{A4BA6B40-629D-E759-3B49-C40D72C9708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25BF5618-E7E0-B8F0-13AF-AD62A1818F4D}"/>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0A79B225-5A27-CBD8-494C-9AC3C2870DBE}"/>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Surveillance clinique uniquement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D7E6D5DF-3069-8A11-E03C-94107BDBC9FB}"/>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E151AC71-71F1-A5B0-2135-BB465D0B2D22}"/>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E7F93962-7CA7-FD01-E47A-832A0FB1A1FD}"/>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4674B321-47C7-9D1D-7436-F5844C7EA719}"/>
                </a:ext>
              </a:extLst>
            </p:cNvPr>
            <p:cNvSpPr/>
            <p:nvPr/>
          </p:nvSpPr>
          <p:spPr>
            <a:xfrm>
              <a:off x="33348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PCR sanguine EBV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1 fois par semaine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à partir de la greffe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07080B0F-5A20-AD99-0569-B169F24DB9EB}"/>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F604081E-670A-73BB-3B4B-1A1B0F6EC497}"/>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6DAD6BC0-EA3B-8D3F-9E1E-32AAB9060DF5}"/>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C0988861-B600-73D1-37C2-A92BD9CD7971}"/>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sanguine EBV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1 fois par semaine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5A082B31-E6B3-BAEA-77A2-2F3494C2AD95}"/>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5AA735A2-0B7B-7296-6850-951611794BA9}"/>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3D1230C-9A94-4D4F-1D52-EB7EDF048D52}"/>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A087F4B7-AED7-719A-826A-8594E48C798D}"/>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EBV 1 fois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par mois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CB5B1A7F-39BE-155F-B3BE-27B3E7937E36}"/>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9B24C58-6A7B-60AE-FD2C-DBB5AB50C4DB}"/>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D19C5D1E-51D0-2C4A-952B-CF8D6EF8641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5145BBA4-16F1-7210-D862-3D50108AB720}"/>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la surveillance recommandée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du risque de réactivation de l’EBV</a:t>
            </a: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 name="ZoneTexte 2">
            <a:extLst>
              <a:ext uri="{FF2B5EF4-FFF2-40B4-BE49-F238E27FC236}">
                <a16:creationId xmlns:a16="http://schemas.microsoft.com/office/drawing/2014/main" id="{70FAE725-5FE6-2020-2D02-D608AF1D8D74}"/>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15227224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EEB44-A783-087F-D109-0083188B5C11}"/>
            </a:ext>
          </a:extLst>
        </p:cNvPr>
        <p:cNvGrpSpPr/>
        <p:nvPr/>
      </p:nvGrpSpPr>
      <p:grpSpPr>
        <a:xfrm>
          <a:off x="0" y="0"/>
          <a:ext cx="0" cy="0"/>
          <a:chOff x="0" y="0"/>
          <a:chExt cx="0" cy="0"/>
        </a:xfrm>
      </p:grpSpPr>
      <p:sp>
        <p:nvSpPr>
          <p:cNvPr id="42" name="Forme libre 41">
            <a:extLst>
              <a:ext uri="{FF2B5EF4-FFF2-40B4-BE49-F238E27FC236}">
                <a16:creationId xmlns:a16="http://schemas.microsoft.com/office/drawing/2014/main" id="{3A84B3D1-ED99-20E9-9048-EDA0FB1DAACB}"/>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 name="Titre 1">
            <a:extLst>
              <a:ext uri="{FF2B5EF4-FFF2-40B4-BE49-F238E27FC236}">
                <a16:creationId xmlns:a16="http://schemas.microsoft.com/office/drawing/2014/main" id="{80696442-390F-49C1-B3AE-862EDB7EF4F3}"/>
              </a:ext>
            </a:extLst>
          </p:cNvPr>
          <p:cNvSpPr txBox="1">
            <a:spLocks/>
          </p:cNvSpPr>
          <p:nvPr/>
        </p:nvSpPr>
        <p:spPr>
          <a:xfrm>
            <a:off x="1095817" y="1359512"/>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la surveillance recommandée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du risque de réactivation de l’EBV ?</a:t>
            </a:r>
          </a:p>
        </p:txBody>
      </p:sp>
      <p:sp>
        <p:nvSpPr>
          <p:cNvPr id="4" name="Espace réservé pour une image  3">
            <a:extLst>
              <a:ext uri="{FF2B5EF4-FFF2-40B4-BE49-F238E27FC236}">
                <a16:creationId xmlns:a16="http://schemas.microsoft.com/office/drawing/2014/main" id="{E8839CF7-C28D-8C22-2558-3899825EFD2D}"/>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D6324FFD-AE1E-2377-E081-57874FEDE337}"/>
              </a:ext>
            </a:extLst>
          </p:cNvPr>
          <p:cNvSpPr/>
          <p:nvPr/>
        </p:nvSpPr>
        <p:spPr>
          <a:xfrm>
            <a:off x="3247359" y="974879"/>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4" name="ZoneTexte 23">
            <a:extLst>
              <a:ext uri="{FF2B5EF4-FFF2-40B4-BE49-F238E27FC236}">
                <a16:creationId xmlns:a16="http://schemas.microsoft.com/office/drawing/2014/main" id="{79488675-0228-5B1D-B194-085CA75DF422}"/>
              </a:ext>
            </a:extLst>
          </p:cNvPr>
          <p:cNvSpPr txBox="1"/>
          <p:nvPr/>
        </p:nvSpPr>
        <p:spPr>
          <a:xfrm>
            <a:off x="376518" y="2432525"/>
            <a:ext cx="5570371" cy="402161"/>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900"/>
              </a:spcAft>
              <a:buClr>
                <a:srgbClr val="D90075"/>
              </a:buClr>
              <a:buSzTx/>
              <a:buFontTx/>
              <a:buNone/>
              <a:tabLst/>
              <a:defRPr/>
            </a:pP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Surveillance EBV post allogreffe</a:t>
            </a:r>
          </a:p>
        </p:txBody>
      </p:sp>
      <p:grpSp>
        <p:nvGrpSpPr>
          <p:cNvPr id="5" name="Groupe 4">
            <a:extLst>
              <a:ext uri="{FF2B5EF4-FFF2-40B4-BE49-F238E27FC236}">
                <a16:creationId xmlns:a16="http://schemas.microsoft.com/office/drawing/2014/main" id="{7A9487E8-9EA9-736C-6514-B8ED1385EAFE}"/>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F9986947-7D56-43B8-6D28-03F719D73AC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096CBF24-616E-DC69-AF2E-5F84853D5D1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D0A89664-905C-9CF3-2EF0-FB2188B834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nvGrpSpPr>
            <p:cNvPr id="11" name="Groupe 10">
              <a:extLst>
                <a:ext uri="{FF2B5EF4-FFF2-40B4-BE49-F238E27FC236}">
                  <a16:creationId xmlns:a16="http://schemas.microsoft.com/office/drawing/2014/main" id="{2FFDE88D-0E5A-03F4-1A68-3FF8065E03B6}"/>
                </a:ext>
              </a:extLst>
            </p:cNvPr>
            <p:cNvGrpSpPr/>
            <p:nvPr/>
          </p:nvGrpSpPr>
          <p:grpSpPr>
            <a:xfrm>
              <a:off x="-2" y="0"/>
              <a:ext cx="12192002" cy="213160"/>
              <a:chOff x="-2" y="0"/>
              <a:chExt cx="12192002" cy="213160"/>
            </a:xfrm>
          </p:grpSpPr>
          <p:sp>
            <p:nvSpPr>
              <p:cNvPr id="12" name="Signalisation droite 11">
                <a:extLst>
                  <a:ext uri="{FF2B5EF4-FFF2-40B4-BE49-F238E27FC236}">
                    <a16:creationId xmlns:a16="http://schemas.microsoft.com/office/drawing/2014/main" id="{C63777FC-5211-C63A-EAF3-1547FFCF773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4D66FAFA-32AA-4D14-F7A2-B0364F8463F7}"/>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Chevron 13">
                <a:extLst>
                  <a:ext uri="{FF2B5EF4-FFF2-40B4-BE49-F238E27FC236}">
                    <a16:creationId xmlns:a16="http://schemas.microsoft.com/office/drawing/2014/main" id="{00C2AD39-745D-C6DC-A730-FA3606AC353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5" name="Chevron 14">
                <a:extLst>
                  <a:ext uri="{FF2B5EF4-FFF2-40B4-BE49-F238E27FC236}">
                    <a16:creationId xmlns:a16="http://schemas.microsoft.com/office/drawing/2014/main" id="{DBEDAE7A-2E98-9A56-0FEE-79097AD71BAD}"/>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8" name="Chevron 17">
                <a:extLst>
                  <a:ext uri="{FF2B5EF4-FFF2-40B4-BE49-F238E27FC236}">
                    <a16:creationId xmlns:a16="http://schemas.microsoft.com/office/drawing/2014/main" id="{1C1511C1-151D-9915-69F2-5EDEC4B54CA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grpSp>
      <p:sp>
        <p:nvSpPr>
          <p:cNvPr id="19" name="Titre 1">
            <a:extLst>
              <a:ext uri="{FF2B5EF4-FFF2-40B4-BE49-F238E27FC236}">
                <a16:creationId xmlns:a16="http://schemas.microsoft.com/office/drawing/2014/main" id="{5E23A3A5-96BA-696B-1ECD-E361D2FBCD8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aphicFrame>
        <p:nvGraphicFramePr>
          <p:cNvPr id="23" name="Tableau 22">
            <a:extLst>
              <a:ext uri="{FF2B5EF4-FFF2-40B4-BE49-F238E27FC236}">
                <a16:creationId xmlns:a16="http://schemas.microsoft.com/office/drawing/2014/main" id="{9B6E76BD-03AE-8A6F-A36C-A465824C5D7E}"/>
              </a:ext>
            </a:extLst>
          </p:cNvPr>
          <p:cNvGraphicFramePr>
            <a:graphicFrameLocks noGrp="1"/>
          </p:cNvGraphicFramePr>
          <p:nvPr/>
        </p:nvGraphicFramePr>
        <p:xfrm>
          <a:off x="466394" y="3064599"/>
          <a:ext cx="3546564" cy="2211120"/>
        </p:xfrm>
        <a:graphic>
          <a:graphicData uri="http://schemas.openxmlformats.org/drawingml/2006/table">
            <a:tbl>
              <a:tblPr firstRow="1" bandRow="1">
                <a:tableStyleId>{5C22544A-7EE6-4342-B048-85BDC9FD1C3A}</a:tableStyleId>
              </a:tblPr>
              <a:tblGrid>
                <a:gridCol w="3546564">
                  <a:extLst>
                    <a:ext uri="{9D8B030D-6E8A-4147-A177-3AD203B41FA5}">
                      <a16:colId xmlns:a16="http://schemas.microsoft.com/office/drawing/2014/main" val="226295097"/>
                    </a:ext>
                  </a:extLst>
                </a:gridCol>
              </a:tblGrid>
              <a:tr h="1705584">
                <a:tc>
                  <a:txBody>
                    <a:bodyPr/>
                    <a:lstStyle/>
                    <a:p>
                      <a:pPr marL="14287">
                        <a:spcAft>
                          <a:spcPts val="567"/>
                        </a:spcAft>
                        <a:buClr>
                          <a:schemeClr val="accent2"/>
                        </a:buClr>
                        <a:defRPr/>
                      </a:pPr>
                      <a:r>
                        <a:rPr lang="fr-FR" b="0" dirty="0">
                          <a:solidFill>
                            <a:schemeClr val="accent2"/>
                          </a:solidFill>
                        </a:rPr>
                        <a:t>Comment ?</a:t>
                      </a:r>
                    </a:p>
                    <a:p>
                      <a:pPr marL="0" indent="0">
                        <a:buNone/>
                      </a:pPr>
                      <a:r>
                        <a:rPr lang="fr-FR" sz="1600" b="0" kern="1200" dirty="0">
                          <a:solidFill>
                            <a:srgbClr val="202122"/>
                          </a:solidFill>
                          <a:latin typeface="+mn-lt"/>
                          <a:ea typeface="+mn-ea"/>
                          <a:cs typeface="+mn-cs"/>
                        </a:rPr>
                        <a:t>La surveillance se fait par la mesure de la charge virale (</a:t>
                      </a:r>
                      <a:r>
                        <a:rPr lang="fr-FR" sz="1600" b="0" kern="1200" dirty="0" err="1">
                          <a:solidFill>
                            <a:srgbClr val="202122"/>
                          </a:solidFill>
                          <a:latin typeface="+mn-lt"/>
                          <a:ea typeface="+mn-ea"/>
                          <a:cs typeface="+mn-cs"/>
                        </a:rPr>
                        <a:t>ADNémie</a:t>
                      </a:r>
                      <a:r>
                        <a:rPr lang="fr-FR" sz="1600" b="0" kern="1200" dirty="0">
                          <a:solidFill>
                            <a:srgbClr val="202122"/>
                          </a:solidFill>
                          <a:latin typeface="+mn-lt"/>
                          <a:ea typeface="+mn-ea"/>
                          <a:cs typeface="+mn-cs"/>
                        </a:rPr>
                        <a:t>) par PCR quantitative en temps réel sur sang total, cellules mononuclées ou plasma et éventuellement le liquide cérébrospinal ou les tissus</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7" name="Tableau 26">
            <a:extLst>
              <a:ext uri="{FF2B5EF4-FFF2-40B4-BE49-F238E27FC236}">
                <a16:creationId xmlns:a16="http://schemas.microsoft.com/office/drawing/2014/main" id="{7DDEC8B3-729D-ADA6-F9B5-84DB81E89859}"/>
              </a:ext>
            </a:extLst>
          </p:cNvPr>
          <p:cNvGraphicFramePr>
            <a:graphicFrameLocks noGrp="1"/>
          </p:cNvGraphicFramePr>
          <p:nvPr/>
        </p:nvGraphicFramePr>
        <p:xfrm>
          <a:off x="8814816" y="3064599"/>
          <a:ext cx="2946526" cy="1823326"/>
        </p:xfrm>
        <a:graphic>
          <a:graphicData uri="http://schemas.openxmlformats.org/drawingml/2006/table">
            <a:tbl>
              <a:tblPr firstRow="1" bandRow="1">
                <a:tableStyleId>{5C22544A-7EE6-4342-B048-85BDC9FD1C3A}</a:tableStyleId>
              </a:tblPr>
              <a:tblGrid>
                <a:gridCol w="2946526">
                  <a:extLst>
                    <a:ext uri="{9D8B030D-6E8A-4147-A177-3AD203B41FA5}">
                      <a16:colId xmlns:a16="http://schemas.microsoft.com/office/drawing/2014/main" val="226295097"/>
                    </a:ext>
                  </a:extLst>
                </a:gridCol>
              </a:tblGrid>
              <a:tr h="1705584">
                <a:tc>
                  <a:txBody>
                    <a:bodyPr/>
                    <a:lstStyle/>
                    <a:p>
                      <a:pPr marL="14287">
                        <a:spcAft>
                          <a:spcPts val="567"/>
                        </a:spcAft>
                        <a:buClr>
                          <a:schemeClr val="accent2"/>
                        </a:buClr>
                        <a:defRPr/>
                      </a:pPr>
                      <a:r>
                        <a:rPr lang="fr-FR" b="0" dirty="0">
                          <a:solidFill>
                            <a:schemeClr val="accent2"/>
                          </a:solidFill>
                        </a:rPr>
                        <a:t>À quel rythme ?</a:t>
                      </a:r>
                    </a:p>
                    <a:p>
                      <a:pPr marL="0" indent="0">
                        <a:lnSpc>
                          <a:spcPct val="110000"/>
                        </a:lnSpc>
                        <a:buNone/>
                      </a:pPr>
                      <a:r>
                        <a:rPr lang="fr-FR" sz="1600" b="0" dirty="0">
                          <a:solidFill>
                            <a:srgbClr val="202122"/>
                          </a:solidFill>
                        </a:rPr>
                        <a:t>Rythme hebdomadaire pouvant être </a:t>
                      </a:r>
                      <a:r>
                        <a:rPr lang="fr-FR" sz="1600" b="0" kern="1200" dirty="0">
                          <a:solidFill>
                            <a:srgbClr val="202122"/>
                          </a:solidFill>
                          <a:latin typeface="+mn-lt"/>
                          <a:ea typeface="+mn-ea"/>
                          <a:cs typeface="+mn-cs"/>
                        </a:rPr>
                        <a:t>bi-hebdomadaire</a:t>
                      </a:r>
                      <a:r>
                        <a:rPr lang="fr-FR" sz="1600" b="0" dirty="0">
                          <a:solidFill>
                            <a:srgbClr val="202122"/>
                          </a:solidFill>
                        </a:rPr>
                        <a:t> en cas </a:t>
                      </a:r>
                      <a:r>
                        <a:rPr lang="fr-FR" sz="1600" b="0" kern="1200" dirty="0">
                          <a:solidFill>
                            <a:srgbClr val="202122"/>
                          </a:solidFill>
                          <a:latin typeface="+mn-lt"/>
                          <a:ea typeface="+mn-ea"/>
                          <a:cs typeface="+mn-cs"/>
                        </a:rPr>
                        <a:t>d'augmentation</a:t>
                      </a:r>
                      <a:r>
                        <a:rPr lang="fr-FR" sz="1600" b="0" dirty="0">
                          <a:solidFill>
                            <a:srgbClr val="202122"/>
                          </a:solidFill>
                        </a:rPr>
                        <a:t> de la charge virale</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37" name="Tableau 36">
            <a:extLst>
              <a:ext uri="{FF2B5EF4-FFF2-40B4-BE49-F238E27FC236}">
                <a16:creationId xmlns:a16="http://schemas.microsoft.com/office/drawing/2014/main" id="{C632EAA5-4057-2428-6207-00387E595FD9}"/>
              </a:ext>
            </a:extLst>
          </p:cNvPr>
          <p:cNvGraphicFramePr>
            <a:graphicFrameLocks noGrp="1"/>
          </p:cNvGraphicFramePr>
          <p:nvPr/>
        </p:nvGraphicFramePr>
        <p:xfrm>
          <a:off x="4330844" y="3064599"/>
          <a:ext cx="4166086" cy="2359774"/>
        </p:xfrm>
        <a:graphic>
          <a:graphicData uri="http://schemas.openxmlformats.org/drawingml/2006/table">
            <a:tbl>
              <a:tblPr firstRow="1" bandRow="1">
                <a:tableStyleId>{5C22544A-7EE6-4342-B048-85BDC9FD1C3A}</a:tableStyleId>
              </a:tblPr>
              <a:tblGrid>
                <a:gridCol w="4166086">
                  <a:extLst>
                    <a:ext uri="{9D8B030D-6E8A-4147-A177-3AD203B41FA5}">
                      <a16:colId xmlns:a16="http://schemas.microsoft.com/office/drawing/2014/main" val="226295097"/>
                    </a:ext>
                  </a:extLst>
                </a:gridCol>
              </a:tblGrid>
              <a:tr h="1705584">
                <a:tc>
                  <a:txBody>
                    <a:bodyPr/>
                    <a:lstStyle/>
                    <a:p>
                      <a:pPr marL="14287" indent="0" algn="l" defTabSz="914400" rtl="0" eaLnBrk="1" latinLnBrk="0" hangingPunct="1">
                        <a:spcAft>
                          <a:spcPts val="567"/>
                        </a:spcAft>
                        <a:buClr>
                          <a:schemeClr val="accent2"/>
                        </a:buClr>
                        <a:buNone/>
                        <a:defRPr/>
                      </a:pPr>
                      <a:r>
                        <a:rPr lang="fr-FR" sz="1800" b="0" kern="1200" dirty="0">
                          <a:solidFill>
                            <a:schemeClr val="accent2"/>
                          </a:solidFill>
                          <a:latin typeface="+mn-lt"/>
                          <a:ea typeface="+mn-ea"/>
                          <a:cs typeface="+mn-cs"/>
                        </a:rPr>
                        <a:t>Quand ?</a:t>
                      </a:r>
                    </a:p>
                    <a:p>
                      <a:pPr>
                        <a:lnSpc>
                          <a:spcPct val="110000"/>
                        </a:lnSpc>
                      </a:pPr>
                      <a:r>
                        <a:rPr lang="fr-FR" sz="1600" b="0" kern="1200" dirty="0">
                          <a:solidFill>
                            <a:srgbClr val="202122"/>
                          </a:solidFill>
                          <a:latin typeface="+mn-lt"/>
                          <a:ea typeface="+mn-ea"/>
                          <a:cs typeface="+mn-cs"/>
                        </a:rPr>
                        <a:t>De J0 (à débuter dans les 4 premières semaines) à J120 si haut risque de réactivation EBV. Poursuivre la surveillance plus longtemps en cas de réactivation antérieure ou d'une lente reconstitution immunitaire (traitement immunosuppresseur)</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sp>
        <p:nvSpPr>
          <p:cNvPr id="44" name="ZoneTexte 43">
            <a:extLst>
              <a:ext uri="{FF2B5EF4-FFF2-40B4-BE49-F238E27FC236}">
                <a16:creationId xmlns:a16="http://schemas.microsoft.com/office/drawing/2014/main" id="{5B9E9667-5E7F-B442-C59F-899BDA343C56}"/>
              </a:ext>
            </a:extLst>
          </p:cNvPr>
          <p:cNvSpPr txBox="1"/>
          <p:nvPr/>
        </p:nvSpPr>
        <p:spPr>
          <a:xfrm>
            <a:off x="466394" y="6255886"/>
            <a:ext cx="831293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1. </a:t>
            </a:r>
            <a:r>
              <a:rPr kumimoji="0" lang="fr-FR" sz="1000" b="1"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Styczynski</a:t>
            </a: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et al. </a:t>
            </a:r>
            <a:r>
              <a:rPr kumimoji="0" lang="fr-FR" sz="1000" b="1"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Haematologica</a:t>
            </a: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2016 (101)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2. Brissot et al. bulcan.2017 SFGM-TC</a:t>
            </a:r>
          </a:p>
        </p:txBody>
      </p:sp>
      <p:sp>
        <p:nvSpPr>
          <p:cNvPr id="2" name="ZoneTexte 1">
            <a:extLst>
              <a:ext uri="{FF2B5EF4-FFF2-40B4-BE49-F238E27FC236}">
                <a16:creationId xmlns:a16="http://schemas.microsoft.com/office/drawing/2014/main" id="{0A9BA4B0-B325-EAA7-AD7B-15E8C191527B}"/>
              </a:ext>
            </a:extLst>
          </p:cNvPr>
          <p:cNvSpPr txBox="1"/>
          <p:nvPr/>
        </p:nvSpPr>
        <p:spPr>
          <a:xfrm>
            <a:off x="139259" y="6633675"/>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pic>
        <p:nvPicPr>
          <p:cNvPr id="3" name="C.Renard - CC7 - Slide 5">
            <a:hlinkClick r:id="" action="ppaction://media"/>
            <a:extLst>
              <a:ext uri="{FF2B5EF4-FFF2-40B4-BE49-F238E27FC236}">
                <a16:creationId xmlns:a16="http://schemas.microsoft.com/office/drawing/2014/main" id="{15E7F91C-5274-2105-709E-26B3CBA37A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287043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FFAA9DE-DE19-FFC7-9C9B-A2A68C9843B7}"/>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7BB404D1-62E8-400A-E6D2-A5EEF3921A11}"/>
              </a:ext>
            </a:extLst>
          </p:cNvPr>
          <p:cNvSpPr>
            <a:spLocks noGrp="1"/>
          </p:cNvSpPr>
          <p:nvPr>
            <p:ph idx="1"/>
          </p:nvPr>
        </p:nvSpPr>
        <p:spPr>
          <a:xfrm>
            <a:off x="468000" y="2332383"/>
            <a:ext cx="5413454" cy="1517722"/>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Réactivation EBV 7000 copies/</a:t>
            </a:r>
            <a:r>
              <a:rPr lang="fr-FR" sz="2000" dirty="0" err="1">
                <a:solidFill>
                  <a:srgbClr val="202122"/>
                </a:solidFill>
              </a:rPr>
              <a:t>mL</a:t>
            </a:r>
            <a:r>
              <a:rPr lang="fr-FR" sz="2000" dirty="0">
                <a:solidFill>
                  <a:srgbClr val="202122"/>
                </a:solidFill>
              </a:rPr>
              <a:t> sur sang total, soit 3,6 log à J 20 puis 3,9 à J24 (sur PCR sanguines systématiques hebdomadaires)</a:t>
            </a:r>
          </a:p>
        </p:txBody>
      </p:sp>
      <p:sp>
        <p:nvSpPr>
          <p:cNvPr id="4" name="Espace réservé pour une image  3">
            <a:extLst>
              <a:ext uri="{FF2B5EF4-FFF2-40B4-BE49-F238E27FC236}">
                <a16:creationId xmlns:a16="http://schemas.microsoft.com/office/drawing/2014/main" id="{041D6919-DFC1-D3D8-E2E7-528C03704882}"/>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992B9506-12A3-F046-B8AC-7A09BC2B3E44}"/>
              </a:ext>
            </a:extLst>
          </p:cNvPr>
          <p:cNvSpPr>
            <a:spLocks noGrp="1"/>
          </p:cNvSpPr>
          <p:nvPr>
            <p:ph idx="14"/>
          </p:nvPr>
        </p:nvSpPr>
        <p:spPr>
          <a:xfrm>
            <a:off x="6304546" y="2332383"/>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Sortie d’aplasie à J31, </a:t>
            </a:r>
            <a:r>
              <a:rPr lang="fr-FR" sz="2000" dirty="0" err="1">
                <a:solidFill>
                  <a:srgbClr val="202122"/>
                </a:solidFill>
              </a:rPr>
              <a:t>chimérisme</a:t>
            </a:r>
            <a:r>
              <a:rPr lang="fr-FR" sz="2000" dirty="0">
                <a:solidFill>
                  <a:srgbClr val="202122"/>
                </a:solidFill>
              </a:rPr>
              <a:t> 100% donneur, pas de GVH</a:t>
            </a:r>
          </a:p>
        </p:txBody>
      </p:sp>
      <p:grpSp>
        <p:nvGrpSpPr>
          <p:cNvPr id="27" name="Groupe 26">
            <a:extLst>
              <a:ext uri="{FF2B5EF4-FFF2-40B4-BE49-F238E27FC236}">
                <a16:creationId xmlns:a16="http://schemas.microsoft.com/office/drawing/2014/main" id="{4749497B-3ADE-60DE-AAAE-EC9C25FCAF1E}"/>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0B37B76-E628-0713-41EF-2AE20A8783B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A48FEDD-E2F8-96F5-0EE8-7CE075AA252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B4658EE2-54CA-D5D9-ACD5-9CF55B96A8AE}"/>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9E7F2DD9-4BCC-1AF6-8CBA-6E620704EDB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D258B820-6D0B-6E43-7107-118FAD4AE5E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2ADB97EC-0E7A-B44C-2842-14D0627B6D3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B7BDD327-D591-F77D-9F29-E22616C9F96D}"/>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93E00B13-6CB2-5983-BBD8-CE18470BF02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D6AE5833-6596-7EA0-C111-98EE076DB23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6" name="ZoneTexte 5">
            <a:extLst>
              <a:ext uri="{FF2B5EF4-FFF2-40B4-BE49-F238E27FC236}">
                <a16:creationId xmlns:a16="http://schemas.microsoft.com/office/drawing/2014/main" id="{1D6EE7B9-18E6-CE01-B3DC-46B0A5D9F8AD}"/>
              </a:ext>
            </a:extLst>
          </p:cNvPr>
          <p:cNvSpPr txBox="1"/>
          <p:nvPr/>
        </p:nvSpPr>
        <p:spPr>
          <a:xfrm>
            <a:off x="139259" y="6633675"/>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a:t>
            </a:r>
          </a:p>
        </p:txBody>
      </p:sp>
      <p:pic>
        <p:nvPicPr>
          <p:cNvPr id="16" name="C.Renard - CC7 - Slide 6">
            <a:hlinkClick r:id="" action="ppaction://media"/>
            <a:extLst>
              <a:ext uri="{FF2B5EF4-FFF2-40B4-BE49-F238E27FC236}">
                <a16:creationId xmlns:a16="http://schemas.microsoft.com/office/drawing/2014/main" id="{578B58DB-E935-2C52-1AF2-DCF8335365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6759"/>
            <a:ext cx="468000" cy="468000"/>
          </a:xfrm>
          <a:prstGeom prst="rect">
            <a:avLst/>
          </a:prstGeom>
        </p:spPr>
      </p:pic>
    </p:spTree>
    <p:extLst>
      <p:ext uri="{BB962C8B-B14F-4D97-AF65-F5344CB8AC3E}">
        <p14:creationId xmlns:p14="http://schemas.microsoft.com/office/powerpoint/2010/main" val="114441292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6"/>
                </p:tgtEl>
              </p:cMediaNode>
            </p:audio>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14623-B5E4-8FCA-EFC8-EBEFB04F2FF7}"/>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4F0370BC-158A-8385-E9EE-16677F0DEB09}"/>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A5BD7178-9956-9930-7FE1-6708C9B0CDCE}"/>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537FE02A-85AB-0022-6D44-F4AF76AFBA6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61A2BDAE-6703-FC9B-B86E-82CEDF5FF6B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00508B7C-3197-8E90-8FE0-44CF8A33C3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C7582A4D-16D4-1DB9-659D-A9FB42732173}"/>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C1B56BD2-2433-F961-8602-4DA98D9CE40A}"/>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5EBFF0B2-33E9-AFB4-F08E-0F3025504D06}"/>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3F18548B-F5A6-11BF-2187-42C8FD14DCA1}"/>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56B8E6A5-6BAF-6710-3D03-76A5D826A923}"/>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6B3C2961-3FE9-7556-E36D-ED0134C3FF3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33A4107A-CA33-C19A-11D5-573FB5B5F059}"/>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0B381D3A-B2A1-971E-7E05-9B985DEABD63}"/>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Surveillance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bi-hebdomadaire 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0C3A1C52-C816-AAB3-79D8-C28565BA0D4D}"/>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BA51492A-2650-4949-AB4D-59BB5CC600EF}"/>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1F188F2D-0A4C-64BC-A694-07DB9B8D6C1E}"/>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5B4C96EB-518F-0111-86E5-80AF56EA4CD3}"/>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On continue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surveillance hebdomadaire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9125A943-4876-8C47-0A6A-AC7A22791E57}"/>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5615BC80-8CD7-FBEF-3070-E4501E69A395}"/>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0B14191A-BEAD-83EC-2A7F-F90B92A4F6CD}"/>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6036B3C4-4694-BC9C-7150-5447C5405842}"/>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préemptif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AE8D828F-ECC1-7A28-27F7-41766429351B}"/>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741111ED-9313-11C6-561E-B4A8C87AEFDA}"/>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CD28570-E01F-5E59-8B49-38A0F63AD8DB}"/>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4129B1FF-AE6F-59F9-8D8F-229624BD94BB}"/>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de l’immunosuppression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23158F91-0660-8BA4-BF26-2F3B8792B391}"/>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625DB916-0B1E-FF45-34DE-03C560342B19}"/>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71472BD4-C0BE-F53A-7D7E-82AE4AFF9D7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340C7AC5-6399-7CCB-38C4-6443266F7689}"/>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attitude adoptez-vous</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de cette PCR EBV ? </a:t>
            </a: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D527CAF8-72C7-7462-2CB1-42DC6C43814B}"/>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49990955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A1935-0E84-73E5-1F0E-425F73BAFE32}"/>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5AAE24F0-911B-0ECF-2F4A-7846F4D713D3}"/>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403256B3-4583-8A62-3EAB-05A80231A2E9}"/>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9E99C5D4-35C7-4E62-F914-FB6B7C47AA8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3B33BE7A-226D-75CB-2445-AC56810AF7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8D6E99D-2BFC-DB79-B921-92F081B7EC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EEF7C3E2-8CD8-3E50-042A-87C177C415C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77D82AB8-C825-8F52-DB19-BDE7F44D04A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1E1391E0-C0CA-ED5D-03E6-01301973CAF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9EFEA436-F9F5-A6B0-2BBB-200289467E12}"/>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630ECBD5-E8D2-C6B5-782B-1E549DE2B1A0}"/>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67F29B7C-5BB7-A8D6-4613-649977CBD91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E2B81F9B-316E-DBB4-1876-1AB044A2729A}"/>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AD68471C-1129-D91C-05A1-E640D76B0360}"/>
                </a:ext>
              </a:extLst>
            </p:cNvPr>
            <p:cNvSpPr/>
            <p:nvPr/>
          </p:nvSpPr>
          <p:spPr>
            <a:xfrm>
              <a:off x="468000" y="2920016"/>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Surveillance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bi-hebdomadaire 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F07B083B-2E70-B799-3C6A-2A13C59F1F58}"/>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6176CCE7-FBAA-D4C6-1EFD-2938CE1A0E12}"/>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044685BE-7386-F042-61E5-387A838B0D76}"/>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CFB58E2A-2D93-619D-51A9-7356E1C16EEA}"/>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On continue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une surveillance hebdomadaire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077882C5-E665-635E-A59E-0FC94F798161}"/>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021F98C1-28A3-9CF5-A4D1-576968DDF8F1}"/>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3C5219AB-02E7-9C45-5287-30801031F7B6}"/>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83241AD7-4A37-73DD-F87D-288404825884}"/>
                </a:ext>
              </a:extLst>
            </p:cNvPr>
            <p:cNvSpPr/>
            <p:nvPr/>
          </p:nvSpPr>
          <p:spPr>
            <a:xfrm>
              <a:off x="62016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Traitement préemptif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DE93C4C-09C6-6769-A69C-DECC0F8BF52E}"/>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7BD79943-2073-0E97-8276-BEEEFDBB5AA5}"/>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B8F9492-F31E-4099-A857-AD05524385EC}"/>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560F0241-64B2-C317-ED44-C3F604B0BBA4}"/>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Diminution de l’immunosuppression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4E5258C8-8ED6-EB33-56ED-F20998C00505}"/>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9A112D66-025F-219B-D043-635252134185}"/>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F437D448-4CB6-82FB-172B-7C5C2E62E46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07B96408-3CBF-CC07-34FE-65F337278F13}"/>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attitude adoptez-vous</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de cette PCR EBV ? </a:t>
            </a: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36A3C1FF-DE07-5DB8-D76B-59301097E136}"/>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65880521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4F06B-A85E-51E6-0DEF-2F0A5C3A6CCF}"/>
            </a:ext>
          </a:extLst>
        </p:cNvPr>
        <p:cNvGrpSpPr/>
        <p:nvPr/>
      </p:nvGrpSpPr>
      <p:grpSpPr>
        <a:xfrm>
          <a:off x="0" y="0"/>
          <a:ext cx="0" cy="0"/>
          <a:chOff x="0" y="0"/>
          <a:chExt cx="0" cy="0"/>
        </a:xfrm>
      </p:grpSpPr>
      <p:sp>
        <p:nvSpPr>
          <p:cNvPr id="42" name="Forme libre 41">
            <a:extLst>
              <a:ext uri="{FF2B5EF4-FFF2-40B4-BE49-F238E27FC236}">
                <a16:creationId xmlns:a16="http://schemas.microsoft.com/office/drawing/2014/main" id="{B01FAC47-BE9C-BDDE-2DDE-55077435DF6E}"/>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 name="Titre 1">
            <a:extLst>
              <a:ext uri="{FF2B5EF4-FFF2-40B4-BE49-F238E27FC236}">
                <a16:creationId xmlns:a16="http://schemas.microsoft.com/office/drawing/2014/main" id="{BD9D57E1-CBC6-99AB-F4B0-487D7021FCBF}"/>
              </a:ext>
            </a:extLst>
          </p:cNvPr>
          <p:cNvSpPr txBox="1">
            <a:spLocks/>
          </p:cNvSpPr>
          <p:nvPr/>
        </p:nvSpPr>
        <p:spPr>
          <a:xfrm>
            <a:off x="1095817" y="1359512"/>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attitude adoptez-vous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de cette PCR EBV ? </a:t>
            </a:r>
          </a:p>
        </p:txBody>
      </p:sp>
      <p:sp>
        <p:nvSpPr>
          <p:cNvPr id="4" name="Espace réservé pour une image  3">
            <a:extLst>
              <a:ext uri="{FF2B5EF4-FFF2-40B4-BE49-F238E27FC236}">
                <a16:creationId xmlns:a16="http://schemas.microsoft.com/office/drawing/2014/main" id="{CAA554A4-E6E6-440E-8B73-795C3AD11F95}"/>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B2B16BD2-FE82-4357-855F-EE4A3E120F36}"/>
              </a:ext>
            </a:extLst>
          </p:cNvPr>
          <p:cNvSpPr/>
          <p:nvPr/>
        </p:nvSpPr>
        <p:spPr>
          <a:xfrm>
            <a:off x="3247359" y="974879"/>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9" name="Titre 1">
            <a:extLst>
              <a:ext uri="{FF2B5EF4-FFF2-40B4-BE49-F238E27FC236}">
                <a16:creationId xmlns:a16="http://schemas.microsoft.com/office/drawing/2014/main" id="{51E167A9-0181-6753-B6E8-90F99958161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3" name="Groupe 2">
            <a:extLst>
              <a:ext uri="{FF2B5EF4-FFF2-40B4-BE49-F238E27FC236}">
                <a16:creationId xmlns:a16="http://schemas.microsoft.com/office/drawing/2014/main" id="{8C88F82B-760A-2822-7270-D7F64CF4F441}"/>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D62B2A65-DB0E-5278-1900-9FE53291B05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E2F423ED-886E-7703-1A01-856CD5D0033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Rectangle 19">
              <a:extLst>
                <a:ext uri="{FF2B5EF4-FFF2-40B4-BE49-F238E27FC236}">
                  <a16:creationId xmlns:a16="http://schemas.microsoft.com/office/drawing/2014/main" id="{F7355887-26BC-B59B-9853-505061CE548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Signalisation droite 20">
              <a:extLst>
                <a:ext uri="{FF2B5EF4-FFF2-40B4-BE49-F238E27FC236}">
                  <a16:creationId xmlns:a16="http://schemas.microsoft.com/office/drawing/2014/main" id="{F259458E-61BF-6504-C393-1E75EEE27ED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67F9DD1C-5F61-C16B-242C-75658FF21B28}"/>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5" name="Chevron 24">
              <a:extLst>
                <a:ext uri="{FF2B5EF4-FFF2-40B4-BE49-F238E27FC236}">
                  <a16:creationId xmlns:a16="http://schemas.microsoft.com/office/drawing/2014/main" id="{18130B64-FA83-CE17-FF6D-C9653ECFFACC}"/>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6" name="Chevron 25">
              <a:extLst>
                <a:ext uri="{FF2B5EF4-FFF2-40B4-BE49-F238E27FC236}">
                  <a16:creationId xmlns:a16="http://schemas.microsoft.com/office/drawing/2014/main" id="{01D10DF7-79CF-1AB3-4A8D-B8FE27DD5840}"/>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28" name="Chevron 27">
              <a:extLst>
                <a:ext uri="{FF2B5EF4-FFF2-40B4-BE49-F238E27FC236}">
                  <a16:creationId xmlns:a16="http://schemas.microsoft.com/office/drawing/2014/main" id="{08DE4BAC-A636-22A1-FBC5-628312BC4DE2}"/>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2" name="ZoneTexte 1">
            <a:extLst>
              <a:ext uri="{FF2B5EF4-FFF2-40B4-BE49-F238E27FC236}">
                <a16:creationId xmlns:a16="http://schemas.microsoft.com/office/drawing/2014/main" id="{72D62153-8284-F286-787D-EA799EC015DE}"/>
              </a:ext>
            </a:extLst>
          </p:cNvPr>
          <p:cNvSpPr txBox="1"/>
          <p:nvPr/>
        </p:nvSpPr>
        <p:spPr>
          <a:xfrm>
            <a:off x="468000" y="2592000"/>
            <a:ext cx="11257200" cy="2928109"/>
          </a:xfrm>
          <a:prstGeom prst="rect">
            <a:avLst/>
          </a:prstGeom>
          <a:noFill/>
        </p:spPr>
        <p:txBody>
          <a:bodyPr wrap="square" lIns="0" tIns="0" rIns="0" bIns="0" rtlCol="0">
            <a:spAutoFit/>
          </a:bodyPr>
          <a:lstStyle/>
          <a:p>
            <a:pPr marL="0" marR="0" lvl="0" indent="0" algn="l" defTabSz="914400" rtl="0" eaLnBrk="1" fontAlgn="auto" latinLnBrk="0" hangingPunct="1">
              <a:lnSpc>
                <a:spcPct val="110000"/>
              </a:lnSpc>
              <a:spcBef>
                <a:spcPts val="0"/>
              </a:spcBef>
              <a:spcAft>
                <a:spcPts val="900"/>
              </a:spcAft>
              <a:buClr>
                <a:srgbClr val="D90075"/>
              </a:buClr>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Augmentation de la charge virale isolée à ce stade : intensification de la surveillance et traitement par rituximab</a:t>
            </a:r>
          </a:p>
          <a:p>
            <a:pPr marL="225425" marR="0" lvl="0" indent="-212725" algn="l" defTabSz="914400" rtl="0" eaLnBrk="1" fontAlgn="auto" latinLnBrk="0" hangingPunct="1">
              <a:lnSpc>
                <a:spcPct val="110000"/>
              </a:lnSpc>
              <a:spcBef>
                <a:spcPts val="120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Recommandation ECIL 6 dans le cadre de l’allogreffe de CSH</a:t>
            </a:r>
          </a:p>
          <a:p>
            <a:pPr marL="493713" marR="0" lvl="0" indent="-227013"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20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Diminuer autant que possible l’immunosuppression</a:t>
            </a:r>
          </a:p>
          <a:p>
            <a:pPr marL="493713" marR="0" lvl="0" indent="-227013"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a:t>
            </a:r>
          </a:p>
          <a:p>
            <a:pPr marL="803275" marR="0" lvl="2" indent="-26828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Hors AMM</a:t>
            </a:r>
          </a:p>
          <a:p>
            <a:pPr marL="803275" marR="0" lvl="2" indent="-268288"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discuter quand CV croissante et &gt;10 000 cop/</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mL</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 5000 UI/</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mL</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(sang total), en fonction de la cinétique et du degré d’immunosuppression</a:t>
            </a:r>
          </a:p>
        </p:txBody>
      </p:sp>
      <p:sp>
        <p:nvSpPr>
          <p:cNvPr id="7" name="ZoneTexte 6">
            <a:extLst>
              <a:ext uri="{FF2B5EF4-FFF2-40B4-BE49-F238E27FC236}">
                <a16:creationId xmlns:a16="http://schemas.microsoft.com/office/drawing/2014/main" id="{C6F4F478-B775-4286-A44F-1AD251E6B359}"/>
              </a:ext>
            </a:extLst>
          </p:cNvPr>
          <p:cNvSpPr txBox="1"/>
          <p:nvPr/>
        </p:nvSpPr>
        <p:spPr>
          <a:xfrm>
            <a:off x="233999" y="6435234"/>
            <a:ext cx="86755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European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Conference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on Infections 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Leukemia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souches hématopoïétiques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charge virale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5" name="C.Renard - CC7 - Slide 9">
            <a:hlinkClick r:id="" action="ppaction://media"/>
            <a:extLst>
              <a:ext uri="{FF2B5EF4-FFF2-40B4-BE49-F238E27FC236}">
                <a16:creationId xmlns:a16="http://schemas.microsoft.com/office/drawing/2014/main" id="{8A701B89-D111-BFD1-74E8-AB97D96E89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8433185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01673-7F22-F613-99BC-41F79F428DE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662580C-DC7E-F8A6-3827-B88EE0B6AFED}"/>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EEF59ADF-7288-87CC-4EEA-CC5F98EBB075}"/>
              </a:ext>
            </a:extLst>
          </p:cNvPr>
          <p:cNvSpPr>
            <a:spLocks noGrp="1"/>
          </p:cNvSpPr>
          <p:nvPr>
            <p:ph idx="1"/>
          </p:nvPr>
        </p:nvSpPr>
        <p:spPr>
          <a:xfrm>
            <a:off x="468000" y="1958211"/>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Rituximab 375 mg/m² 3 injections  </a:t>
            </a:r>
            <a:br>
              <a:rPr lang="fr-FR" sz="2000" dirty="0">
                <a:solidFill>
                  <a:srgbClr val="202122"/>
                </a:solidFill>
              </a:rPr>
            </a:br>
            <a:r>
              <a:rPr lang="fr-FR" sz="2000" dirty="0">
                <a:solidFill>
                  <a:srgbClr val="202122"/>
                </a:solidFill>
              </a:rPr>
              <a:t>(1/semaine). Début le 11/10</a:t>
            </a:r>
          </a:p>
        </p:txBody>
      </p:sp>
      <p:sp>
        <p:nvSpPr>
          <p:cNvPr id="4" name="Espace réservé pour une image  3">
            <a:extLst>
              <a:ext uri="{FF2B5EF4-FFF2-40B4-BE49-F238E27FC236}">
                <a16:creationId xmlns:a16="http://schemas.microsoft.com/office/drawing/2014/main" id="{853B06F7-F26E-F2DA-8CCD-534DFBC78EED}"/>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6A11C39A-7204-D822-B907-C3A8A18E13F2}"/>
              </a:ext>
            </a:extLst>
          </p:cNvPr>
          <p:cNvSpPr>
            <a:spLocks noGrp="1"/>
          </p:cNvSpPr>
          <p:nvPr>
            <p:ph idx="14"/>
          </p:nvPr>
        </p:nvSpPr>
        <p:spPr>
          <a:xfrm>
            <a:off x="6304546" y="1958211"/>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Évolution défavorable avec augmentation de la charge virale</a:t>
            </a:r>
          </a:p>
        </p:txBody>
      </p:sp>
      <p:grpSp>
        <p:nvGrpSpPr>
          <p:cNvPr id="24" name="Groupe 23">
            <a:extLst>
              <a:ext uri="{FF2B5EF4-FFF2-40B4-BE49-F238E27FC236}">
                <a16:creationId xmlns:a16="http://schemas.microsoft.com/office/drawing/2014/main" id="{0F75F699-0335-D79E-E405-E5E85C5D0A65}"/>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3C4EA88-12B8-953B-B032-8EAEC077343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EA27C11-B688-A6CC-CC31-CEE1B0E993D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66F060AB-99ED-C1E6-085A-3CB6B12BB07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CCA9DC70-5763-E5E9-6EF4-D904E0EBA74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7FE359CE-7827-8618-EA91-1FE777C7D4C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BDE660B-54C8-E4FE-23CA-61F1D8823F7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CB95BAE1-AF48-EE84-4DC2-3B3A23B46D4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2678869E-77FA-9CF8-637F-051EB6A83AA2}"/>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002EB5D1-5F5E-93CF-DE5F-E90C8027CB4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35" name="Groupe 34">
            <a:extLst>
              <a:ext uri="{FF2B5EF4-FFF2-40B4-BE49-F238E27FC236}">
                <a16:creationId xmlns:a16="http://schemas.microsoft.com/office/drawing/2014/main" id="{4C6A96D6-2D27-E44F-2892-9DC1E340226E}"/>
              </a:ext>
            </a:extLst>
          </p:cNvPr>
          <p:cNvGrpSpPr/>
          <p:nvPr/>
        </p:nvGrpSpPr>
        <p:grpSpPr>
          <a:xfrm>
            <a:off x="3197918" y="3076278"/>
            <a:ext cx="6754108" cy="3088341"/>
            <a:chOff x="3197918" y="3076278"/>
            <a:chExt cx="6754108" cy="3088341"/>
          </a:xfrm>
        </p:grpSpPr>
        <p:pic>
          <p:nvPicPr>
            <p:cNvPr id="25" name="Espace réservé du contenu 4">
              <a:extLst>
                <a:ext uri="{FF2B5EF4-FFF2-40B4-BE49-F238E27FC236}">
                  <a16:creationId xmlns:a16="http://schemas.microsoft.com/office/drawing/2014/main" id="{B3A2322B-149E-D61A-7BC7-E3E2D48E015B}"/>
                </a:ext>
              </a:extLst>
            </p:cNvPr>
            <p:cNvPicPr>
              <a:picLocks noChangeAspect="1"/>
            </p:cNvPicPr>
            <p:nvPr/>
          </p:nvPicPr>
          <p:blipFill>
            <a:blip r:embed="rId4"/>
            <a:stretch>
              <a:fillRect/>
            </a:stretch>
          </p:blipFill>
          <p:spPr>
            <a:xfrm>
              <a:off x="3197918" y="3076278"/>
              <a:ext cx="3729318" cy="3088341"/>
            </a:xfrm>
            <a:prstGeom prst="rect">
              <a:avLst/>
            </a:prstGeom>
          </p:spPr>
        </p:pic>
        <p:sp>
          <p:nvSpPr>
            <p:cNvPr id="26" name="ZoneTexte 25">
              <a:extLst>
                <a:ext uri="{FF2B5EF4-FFF2-40B4-BE49-F238E27FC236}">
                  <a16:creationId xmlns:a16="http://schemas.microsoft.com/office/drawing/2014/main" id="{C341E4F5-404C-E272-9A32-7BF5F23C7CA2}"/>
                </a:ext>
              </a:extLst>
            </p:cNvPr>
            <p:cNvSpPr txBox="1"/>
            <p:nvPr/>
          </p:nvSpPr>
          <p:spPr>
            <a:xfrm>
              <a:off x="7500714" y="5286106"/>
              <a:ext cx="154779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Seuil de 4 Log</a:t>
              </a:r>
            </a:p>
          </p:txBody>
        </p:sp>
        <p:cxnSp>
          <p:nvCxnSpPr>
            <p:cNvPr id="28" name="Connecteur droit avec flèche 27">
              <a:extLst>
                <a:ext uri="{FF2B5EF4-FFF2-40B4-BE49-F238E27FC236}">
                  <a16:creationId xmlns:a16="http://schemas.microsoft.com/office/drawing/2014/main" id="{97EE4FAD-B4C7-AA22-AD72-CF1D523F0340}"/>
                </a:ext>
              </a:extLst>
            </p:cNvPr>
            <p:cNvCxnSpPr>
              <a:cxnSpLocks/>
            </p:cNvCxnSpPr>
            <p:nvPr/>
          </p:nvCxnSpPr>
          <p:spPr>
            <a:xfrm flipV="1">
              <a:off x="4005489" y="4551380"/>
              <a:ext cx="0" cy="722868"/>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cxnSp>
          <p:nvCxnSpPr>
            <p:cNvPr id="29" name="Connecteur droit avec flèche 28">
              <a:extLst>
                <a:ext uri="{FF2B5EF4-FFF2-40B4-BE49-F238E27FC236}">
                  <a16:creationId xmlns:a16="http://schemas.microsoft.com/office/drawing/2014/main" id="{0CCA5BD8-43E9-2529-15B5-8D7FEB8E78AE}"/>
                </a:ext>
              </a:extLst>
            </p:cNvPr>
            <p:cNvCxnSpPr>
              <a:cxnSpLocks/>
            </p:cNvCxnSpPr>
            <p:nvPr/>
          </p:nvCxnSpPr>
          <p:spPr>
            <a:xfrm flipV="1">
              <a:off x="4132489" y="4348180"/>
              <a:ext cx="0" cy="926068"/>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cxnSp>
          <p:nvCxnSpPr>
            <p:cNvPr id="30" name="Connecteur droit avec flèche 29">
              <a:extLst>
                <a:ext uri="{FF2B5EF4-FFF2-40B4-BE49-F238E27FC236}">
                  <a16:creationId xmlns:a16="http://schemas.microsoft.com/office/drawing/2014/main" id="{BD31DDF4-D588-7E3B-A6D8-CBC783A786A8}"/>
                </a:ext>
              </a:extLst>
            </p:cNvPr>
            <p:cNvCxnSpPr/>
            <p:nvPr/>
          </p:nvCxnSpPr>
          <p:spPr>
            <a:xfrm flipV="1">
              <a:off x="4259489" y="4221180"/>
              <a:ext cx="0" cy="1053068"/>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sp>
          <p:nvSpPr>
            <p:cNvPr id="31" name="ZoneTexte 30">
              <a:extLst>
                <a:ext uri="{FF2B5EF4-FFF2-40B4-BE49-F238E27FC236}">
                  <a16:creationId xmlns:a16="http://schemas.microsoft.com/office/drawing/2014/main" id="{64FCF4BA-2A96-A8EA-A952-78FBF659B6B3}"/>
                </a:ext>
              </a:extLst>
            </p:cNvPr>
            <p:cNvSpPr txBox="1"/>
            <p:nvPr/>
          </p:nvSpPr>
          <p:spPr>
            <a:xfrm>
              <a:off x="7500714" y="4614880"/>
              <a:ext cx="245131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Injections de rituximab</a:t>
              </a:r>
            </a:p>
          </p:txBody>
        </p:sp>
        <p:cxnSp>
          <p:nvCxnSpPr>
            <p:cNvPr id="32" name="Connecteur droit avec flèche 31">
              <a:extLst>
                <a:ext uri="{FF2B5EF4-FFF2-40B4-BE49-F238E27FC236}">
                  <a16:creationId xmlns:a16="http://schemas.microsoft.com/office/drawing/2014/main" id="{015D078D-B901-56CF-9101-4793FA979A92}"/>
                </a:ext>
              </a:extLst>
            </p:cNvPr>
            <p:cNvCxnSpPr>
              <a:cxnSpLocks/>
            </p:cNvCxnSpPr>
            <p:nvPr/>
          </p:nvCxnSpPr>
          <p:spPr>
            <a:xfrm flipV="1">
              <a:off x="7490100" y="4348180"/>
              <a:ext cx="0" cy="533400"/>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cxnSp>
          <p:nvCxnSpPr>
            <p:cNvPr id="33" name="Connecteur droit 32">
              <a:extLst>
                <a:ext uri="{FF2B5EF4-FFF2-40B4-BE49-F238E27FC236}">
                  <a16:creationId xmlns:a16="http://schemas.microsoft.com/office/drawing/2014/main" id="{8F8F1B5A-CDFA-DA82-385A-AD16CFEBBAFF}"/>
                </a:ext>
              </a:extLst>
            </p:cNvPr>
            <p:cNvCxnSpPr/>
            <p:nvPr/>
          </p:nvCxnSpPr>
          <p:spPr>
            <a:xfrm>
              <a:off x="3726089" y="4809497"/>
              <a:ext cx="2921000" cy="0"/>
            </a:xfrm>
            <a:prstGeom prst="line">
              <a:avLst/>
            </a:prstGeom>
            <a:ln>
              <a:solidFill>
                <a:schemeClr val="accent5"/>
              </a:solidFill>
            </a:ln>
          </p:spPr>
          <p:style>
            <a:lnRef idx="2">
              <a:schemeClr val="accent1"/>
            </a:lnRef>
            <a:fillRef idx="0">
              <a:schemeClr val="accent1"/>
            </a:fillRef>
            <a:effectRef idx="1">
              <a:schemeClr val="accent1"/>
            </a:effectRef>
            <a:fontRef idx="minor">
              <a:schemeClr val="tx1"/>
            </a:fontRef>
          </p:style>
        </p:cxnSp>
        <p:cxnSp>
          <p:nvCxnSpPr>
            <p:cNvPr id="34" name="Connecteur droit 33">
              <a:extLst>
                <a:ext uri="{FF2B5EF4-FFF2-40B4-BE49-F238E27FC236}">
                  <a16:creationId xmlns:a16="http://schemas.microsoft.com/office/drawing/2014/main" id="{650A6335-E74F-AEF1-F16A-6ED27E8BC48D}"/>
                </a:ext>
              </a:extLst>
            </p:cNvPr>
            <p:cNvCxnSpPr>
              <a:endCxn id="26" idx="1"/>
            </p:cNvCxnSpPr>
            <p:nvPr/>
          </p:nvCxnSpPr>
          <p:spPr>
            <a:xfrm>
              <a:off x="7053489" y="5470772"/>
              <a:ext cx="447225" cy="0"/>
            </a:xfrm>
            <a:prstGeom prst="line">
              <a:avLst/>
            </a:prstGeom>
            <a:ln>
              <a:solidFill>
                <a:schemeClr val="accent5"/>
              </a:solidFill>
            </a:ln>
          </p:spPr>
          <p:style>
            <a:lnRef idx="2">
              <a:schemeClr val="accent1"/>
            </a:lnRef>
            <a:fillRef idx="0">
              <a:schemeClr val="accent1"/>
            </a:fillRef>
            <a:effectRef idx="1">
              <a:schemeClr val="accent1"/>
            </a:effectRef>
            <a:fontRef idx="minor">
              <a:schemeClr val="tx1"/>
            </a:fontRef>
          </p:style>
        </p:cxnSp>
      </p:grpSp>
      <p:pic>
        <p:nvPicPr>
          <p:cNvPr id="6" name="C.Renard - CC7 - Slide 10">
            <a:hlinkClick r:id="" action="ppaction://media"/>
            <a:extLst>
              <a:ext uri="{FF2B5EF4-FFF2-40B4-BE49-F238E27FC236}">
                <a16:creationId xmlns:a16="http://schemas.microsoft.com/office/drawing/2014/main" id="{B95FD4DF-3668-4E15-83E8-F5A63082B3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82055527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7B812-67CE-E72C-B38C-E53D590E5ED1}"/>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4FFA22BC-C6BA-2268-E4E1-EE87EC21BAB5}"/>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AC892A8E-B9CB-098C-4554-D2DFBF155C50}"/>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C8AEB47D-5CFC-550A-C766-C08229C368C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98803EB9-AECD-1C9E-C1B0-D525419130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72C403D-8795-CCE7-520C-0F9919E2112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3D05EF08-A8BD-A723-587D-07291D01910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FBB5C87F-5B5A-DBEA-16EC-65BDC172A12D}"/>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8361999A-CCDD-B5CE-BAA2-DCAB3C1350FC}"/>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5E3C60CA-1F45-BE47-35E0-53A4BEEF829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3DB0DA56-2F7F-BB25-FD4A-4112822CF3D0}"/>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B1D39F44-68FD-1C7D-2065-3E559D7F33B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CB82A5FA-B836-E6FC-C890-434DE44E61CA}"/>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C66C7246-9900-F016-1320-FE058A0EFBB4}"/>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Cures de polychimiothérapie type CHOP</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A9CF9D46-AF43-0339-F64D-F49FAEED131C}"/>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5CD2AB5D-2793-BD3C-FD49-7C96541C4C01}"/>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414FA66B-36FE-C7E6-3AFB-690AAA022BBC}"/>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2AC8539E-524D-11A1-D008-B51190CA0372}"/>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Corticothérapie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F768699C-8B2A-3025-C0C4-E5CAF1BAB827}"/>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31908515-7546-B72F-0B07-E0B644748E08}"/>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BE482CB1-E177-EA48-7DD0-CC5F4BED9D4A}"/>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564A2F22-9DA5-9EEF-8E97-D773A9A14B9C}"/>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Faire un TEP scanner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666F0AE0-085D-CDE8-A242-B3FF3214AB5B}"/>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0B3F9B1F-9ADD-AB9F-4919-FE6D3DA84C29}"/>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3C48CAB9-EDA6-463E-722B-FD897D7B4CF9}"/>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51B73359-5DB1-D2A5-1692-A84873AE93F0}"/>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Refaire 3 injections de rituximab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29C05074-8F2D-FBBA-E63C-773CA86126DD}"/>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69D165D-25D8-2993-A6EF-88226F63732F}"/>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1916F318-3D0B-3A12-64C2-2E60EEF6EC5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3679CBCD-D2E7-7596-E65E-652F137DCD18}"/>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serait votre attitude thérapeutique devant l’échec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du rituximab, et l’apparition d’un syndrome d’activation macrophagique (SAM) le 20/10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37FE6325-C09F-70A3-D00B-1FECA9E3716C}"/>
              </a:ext>
            </a:extLst>
          </p:cNvPr>
          <p:cNvSpPr txBox="1"/>
          <p:nvPr/>
        </p:nvSpPr>
        <p:spPr>
          <a:xfrm>
            <a:off x="468000" y="6260593"/>
            <a:ext cx="7451635"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90927991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B7EA2-BC2B-D912-B31F-85D3669A9D5D}"/>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9801A3EA-4955-9DAD-C776-1B8DB7F358FE}"/>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512C7C06-6F04-E667-0395-8B0B75899AFE}"/>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24DBFB9A-61B2-BF83-F183-0C512F084D9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C6CCDAEC-88B9-4B58-A297-2877D6AE4D7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55E32E47-D876-4248-33D3-A7AD82C4C5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9EDCA9A0-6A8B-1FC5-35C1-B1F7AC0A60B6}"/>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1BD4C4E8-EE92-81D8-628C-FD634B3EBC86}"/>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99B30DA1-0D3C-E2C3-E7F5-45E3EB26DD14}"/>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F6A50DDC-0C51-1B22-87C6-3C9D0854336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54CADF15-8E7C-2158-60E6-F98694F3C209}"/>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ECE0CAB0-2F57-A969-CA0A-1B93A5287DD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11390DDB-8F72-64B4-2EA7-0A1DFC5BFC6D}"/>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FD6134BE-FEE2-8688-17F3-80A88B045A78}"/>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Cures de polychimiothérapie type CHOP</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6E45880F-2F1B-2634-2291-0914EE990FD3}"/>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26D54807-E299-0B81-795F-384A9C7CF473}"/>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319F23AA-ABF9-1478-9FF7-DAD69FF2D516}"/>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CB6BBC44-065B-094A-2E88-CFE5519CE4F6}"/>
                </a:ext>
              </a:extLst>
            </p:cNvPr>
            <p:cNvSpPr/>
            <p:nvPr/>
          </p:nvSpPr>
          <p:spPr>
            <a:xfrm>
              <a:off x="33348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Corticothérapie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44F83596-7FC4-74B7-F12B-E06B9C463FDD}"/>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DBD7AA1C-15B2-7E93-A597-01C27A6C8830}"/>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9F019C68-20DC-30EA-CCDB-65E2461593CE}"/>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FE458B3E-3C22-B1FB-18CA-53E10734AFCB}"/>
                </a:ext>
              </a:extLst>
            </p:cNvPr>
            <p:cNvSpPr/>
            <p:nvPr/>
          </p:nvSpPr>
          <p:spPr>
            <a:xfrm>
              <a:off x="62016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Faire un TEP scanner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31D6484-81D5-3CF2-CD0C-CA4737FE56CB}"/>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8D5A1656-5F3C-E4E5-A8D9-DD0DF6572997}"/>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F2CABBB3-80FD-6CBB-BDC0-0778C4D0B25E}"/>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EDD514D7-2D02-C97C-86CC-47594B8EF45C}"/>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Refaire 3 injections de rituximab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B8FF7B02-9A15-8DC6-8BD5-262A395E41B3}"/>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89ECEF4-9C59-C387-B76B-E487558CA5F5}"/>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F5BBD762-F9F9-A20F-67FF-CD2596E4793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23F099A6-EF08-6536-6524-730B3A1F6C3A}"/>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serait votre attitude thérapeutique devant l’échec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du rituximab, et l’apparition d’un syndrome d’activation macrophagique (SAM) le 20/10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 name="ZoneTexte 2">
            <a:extLst>
              <a:ext uri="{FF2B5EF4-FFF2-40B4-BE49-F238E27FC236}">
                <a16:creationId xmlns:a16="http://schemas.microsoft.com/office/drawing/2014/main" id="{BB7BFE82-0E1F-D8D9-650A-C19BC29E0A3E}"/>
              </a:ext>
            </a:extLst>
          </p:cNvPr>
          <p:cNvSpPr txBox="1"/>
          <p:nvPr/>
        </p:nvSpPr>
        <p:spPr>
          <a:xfrm>
            <a:off x="468000" y="6260593"/>
            <a:ext cx="7451635"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865794559"/>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95CF8-C4A3-5D55-4044-51B62E7DFC1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E950467-4A92-7322-8909-25CF9D301591}"/>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8AB77DD6-E705-A8B6-395D-EB589DB38C31}"/>
              </a:ext>
            </a:extLst>
          </p:cNvPr>
          <p:cNvSpPr>
            <a:spLocks noGrp="1"/>
          </p:cNvSpPr>
          <p:nvPr>
            <p:ph idx="1"/>
          </p:nvPr>
        </p:nvSpPr>
        <p:spPr>
          <a:xfrm>
            <a:off x="468000" y="2332383"/>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Évolution vers un lymphome post transplantation avec apparition  d’adénopathies multiples sus et sous diaphragmatique</a:t>
            </a:r>
          </a:p>
        </p:txBody>
      </p:sp>
      <p:sp>
        <p:nvSpPr>
          <p:cNvPr id="4" name="Espace réservé pour une image  3">
            <a:extLst>
              <a:ext uri="{FF2B5EF4-FFF2-40B4-BE49-F238E27FC236}">
                <a16:creationId xmlns:a16="http://schemas.microsoft.com/office/drawing/2014/main" id="{1A3248D2-97D3-8873-9C4E-FCE10DEA56B1}"/>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4AC17F9C-8EB4-00EF-AE92-F2B31D5A8462}"/>
              </a:ext>
            </a:extLst>
          </p:cNvPr>
          <p:cNvSpPr>
            <a:spLocks noGrp="1"/>
          </p:cNvSpPr>
          <p:nvPr>
            <p:ph idx="14"/>
          </p:nvPr>
        </p:nvSpPr>
        <p:spPr>
          <a:xfrm>
            <a:off x="6304546" y="2332383"/>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Biopsie d’une adénopathie cervicale le 25/10</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Bilan d’extension</a:t>
            </a:r>
          </a:p>
        </p:txBody>
      </p:sp>
      <p:grpSp>
        <p:nvGrpSpPr>
          <p:cNvPr id="24" name="Groupe 23">
            <a:extLst>
              <a:ext uri="{FF2B5EF4-FFF2-40B4-BE49-F238E27FC236}">
                <a16:creationId xmlns:a16="http://schemas.microsoft.com/office/drawing/2014/main" id="{C84C0720-5489-791A-DF8E-FC06E218D6F3}"/>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C90889DC-2F03-5FC2-5996-FB59BF1DB44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D7167960-E037-092B-1B2D-8CC66355160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213FC66-07A9-A4D4-2743-B04628A38A1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1E6B73AA-C9C4-DA93-AF9F-3DE01460A05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DB51C329-3E73-BDDB-0E9C-C2A5784AA43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75558B63-C763-3E64-45B4-3D376FF284D6}"/>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80153502-0826-BA99-EDD4-D6A9127AE02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70551073-06A1-BDA5-BF59-8FD560209C8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BB0157DF-4CB2-F05C-0F08-66B6001501C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pic>
        <p:nvPicPr>
          <p:cNvPr id="6" name="C.Renard - CC7 - Slide 14">
            <a:hlinkClick r:id="" action="ppaction://media"/>
            <a:extLst>
              <a:ext uri="{FF2B5EF4-FFF2-40B4-BE49-F238E27FC236}">
                <a16:creationId xmlns:a16="http://schemas.microsoft.com/office/drawing/2014/main" id="{6EEB88AD-AA67-9461-E6F5-3D82B39633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6704"/>
            <a:ext cx="468000" cy="468000"/>
          </a:xfrm>
          <a:prstGeom prst="rect">
            <a:avLst/>
          </a:prstGeom>
        </p:spPr>
      </p:pic>
    </p:spTree>
    <p:extLst>
      <p:ext uri="{BB962C8B-B14F-4D97-AF65-F5344CB8AC3E}">
        <p14:creationId xmlns:p14="http://schemas.microsoft.com/office/powerpoint/2010/main" val="416212127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76243-C2FA-5EE6-B655-F6317C43BD7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F7D21DF-6E12-2EC3-EF2A-9354852ECE4B}"/>
              </a:ext>
            </a:extLst>
          </p:cNvPr>
          <p:cNvSpPr>
            <a:spLocks noGrp="1"/>
          </p:cNvSpPr>
          <p:nvPr>
            <p:ph type="title"/>
          </p:nvPr>
        </p:nvSpPr>
        <p:spPr/>
        <p:txBody>
          <a:bodyPr/>
          <a:lstStyle/>
          <a:p>
            <a:r>
              <a:rPr lang="fr-FR" dirty="0"/>
              <a:t>Biopsie d’une ADP cervicale</a:t>
            </a:r>
          </a:p>
        </p:txBody>
      </p:sp>
      <p:sp>
        <p:nvSpPr>
          <p:cNvPr id="4" name="Espace réservé pour une image  3">
            <a:extLst>
              <a:ext uri="{FF2B5EF4-FFF2-40B4-BE49-F238E27FC236}">
                <a16:creationId xmlns:a16="http://schemas.microsoft.com/office/drawing/2014/main" id="{19303F2F-3A88-FEF0-3136-04B7B73CDC29}"/>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4A16E574-E281-095B-93AC-4FA06D1541C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A491AB35-6791-C38E-9E6B-0112C281A7A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0AE713B-1FC1-BDCF-0A9C-C129738A92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EB02CD53-A6B1-4D1C-4BFF-2CA8B50B784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AB5A87F6-80FB-E022-0E40-A1F86081397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0B16B406-6E8D-DA6B-F110-0C26416BE5B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7C39BE70-82B5-778E-1A41-42392611B20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45E28F95-E32F-FB23-3EEC-B4188A0C1578}"/>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48614E30-528B-C895-4980-8FD255B3406E}"/>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7C3E3DE7-B1E1-F59B-0A5E-A09BC535C3E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16" name="Espace réservé du contenu 15">
            <a:extLst>
              <a:ext uri="{FF2B5EF4-FFF2-40B4-BE49-F238E27FC236}">
                <a16:creationId xmlns:a16="http://schemas.microsoft.com/office/drawing/2014/main" id="{7973EB11-90AA-9C37-7557-010AF00E5DD6}"/>
              </a:ext>
            </a:extLst>
          </p:cNvPr>
          <p:cNvSpPr>
            <a:spLocks noGrp="1"/>
          </p:cNvSpPr>
          <p:nvPr>
            <p:ph idx="1"/>
          </p:nvPr>
        </p:nvSpPr>
        <p:spPr>
          <a:xfrm>
            <a:off x="468000" y="1854503"/>
            <a:ext cx="5414400" cy="3578877"/>
          </a:xfrm>
        </p:spPr>
        <p:txBody>
          <a:bodyPr>
            <a:normAutofit/>
          </a:bodyPr>
          <a:lstStyle/>
          <a:p>
            <a:pPr marL="285750" indent="-285750" algn="just">
              <a:spcBef>
                <a:spcPts val="400"/>
              </a:spcBef>
              <a:buClr>
                <a:schemeClr val="accent2"/>
              </a:buClr>
              <a:buFont typeface="Arial" panose="020B0604020202020204" pitchFamily="34" charset="0"/>
              <a:buChar char="•"/>
            </a:pPr>
            <a:r>
              <a:rPr lang="fr-FR" sz="1200" dirty="0"/>
              <a:t>Les prélèvements entièrement lésionnels, objectivent un effacement du parenchyme ganglionnaire par une </a:t>
            </a:r>
            <a:r>
              <a:rPr lang="fr-FR" sz="1200" b="1" dirty="0"/>
              <a:t>population lymphoïde composée de cellules de taille moyenne à grande d'allure blastique pour certaines, montrant pour d'autres une différenciation plasmocytaire.</a:t>
            </a:r>
            <a:r>
              <a:rPr lang="fr-FR" sz="1200" dirty="0"/>
              <a:t> On observe des mitoses et de très nombreuses figures d'apoptose. Il existe quelques macrophages à corps </a:t>
            </a:r>
            <a:r>
              <a:rPr lang="fr-FR" sz="1200" dirty="0" err="1"/>
              <a:t>tingibles</a:t>
            </a:r>
            <a:r>
              <a:rPr lang="fr-FR" sz="1200" dirty="0"/>
              <a:t>.  </a:t>
            </a:r>
          </a:p>
          <a:p>
            <a:pPr marL="285750" indent="-285750" algn="just">
              <a:spcBef>
                <a:spcPts val="400"/>
              </a:spcBef>
              <a:buClr>
                <a:schemeClr val="accent2"/>
              </a:buClr>
              <a:buFont typeface="Arial" panose="020B0604020202020204" pitchFamily="34" charset="0"/>
              <a:buChar char="•"/>
            </a:pPr>
            <a:r>
              <a:rPr lang="fr-FR" sz="1200" dirty="0"/>
              <a:t>L'étude immunohistochimique montre que ces cellules expriment diffusément le CD79a, le MUM1 et le CD138</a:t>
            </a:r>
            <a:r>
              <a:rPr lang="fr-FR" sz="1200" b="1" dirty="0"/>
              <a:t>. Le marquage est hétérogène avec l'anticorps anti-PAX5 et focal avec l'anticorps anti-CD20.</a:t>
            </a:r>
            <a:r>
              <a:rPr lang="fr-FR" sz="1200" dirty="0"/>
              <a:t> L'anticorps anti-CD30 marque un contingent de grandes cellules que l'on estime entre 5 et 10%. Les marquages sont négatifs avec les anticorps anti-BCL6 et anti-CD10. Les marquages sont négatifs avec les anticorps anti-CD3 et anti-CD5 qui soulignent un fond peu abondant de petits lymphocytes </a:t>
            </a:r>
            <a:r>
              <a:rPr lang="fr-FR" sz="1200" dirty="0" err="1"/>
              <a:t>T</a:t>
            </a:r>
            <a:r>
              <a:rPr lang="fr-FR" sz="1200" dirty="0"/>
              <a:t>. L'anticorps anti-</a:t>
            </a:r>
            <a:r>
              <a:rPr lang="fr-FR" sz="1200" dirty="0" err="1"/>
              <a:t>cMyc</a:t>
            </a:r>
            <a:r>
              <a:rPr lang="fr-FR" sz="1200" dirty="0"/>
              <a:t> marque 20% des noyaux tumoraux. L'anticorps anti-Ki67 souligne près de 90% de cellules prolifératives.</a:t>
            </a:r>
          </a:p>
        </p:txBody>
      </p:sp>
      <p:sp>
        <p:nvSpPr>
          <p:cNvPr id="19" name="Espace réservé du contenu 18">
            <a:extLst>
              <a:ext uri="{FF2B5EF4-FFF2-40B4-BE49-F238E27FC236}">
                <a16:creationId xmlns:a16="http://schemas.microsoft.com/office/drawing/2014/main" id="{B907F766-8666-E23A-B5D6-F7860CF443DE}"/>
              </a:ext>
            </a:extLst>
          </p:cNvPr>
          <p:cNvSpPr>
            <a:spLocks noGrp="1"/>
          </p:cNvSpPr>
          <p:nvPr>
            <p:ph idx="14"/>
          </p:nvPr>
        </p:nvSpPr>
        <p:spPr>
          <a:xfrm>
            <a:off x="6304546" y="1854503"/>
            <a:ext cx="5414400" cy="3578877"/>
          </a:xfrm>
        </p:spPr>
        <p:txBody>
          <a:bodyPr>
            <a:normAutofit/>
          </a:bodyPr>
          <a:lstStyle/>
          <a:p>
            <a:pPr marL="285750" indent="-285750" algn="just">
              <a:spcBef>
                <a:spcPts val="400"/>
              </a:spcBef>
              <a:buClr>
                <a:schemeClr val="accent2"/>
              </a:buClr>
              <a:buFont typeface="Arial" panose="020B0604020202020204" pitchFamily="34" charset="0"/>
              <a:buChar char="•"/>
            </a:pPr>
            <a:r>
              <a:rPr lang="fr-FR" sz="1200" dirty="0"/>
              <a:t>Par HIS on observe </a:t>
            </a:r>
            <a:r>
              <a:rPr lang="fr-FR" sz="1200" b="1" dirty="0"/>
              <a:t>une expression diffuse des ARNS EBER du virus Epstein Barr. </a:t>
            </a:r>
          </a:p>
          <a:p>
            <a:pPr marL="285750" indent="-285750" algn="just">
              <a:spcBef>
                <a:spcPts val="400"/>
              </a:spcBef>
              <a:buClr>
                <a:schemeClr val="accent2"/>
              </a:buClr>
              <a:buFont typeface="Arial" panose="020B0604020202020204" pitchFamily="34" charset="0"/>
              <a:buChar char="•"/>
            </a:pPr>
            <a:r>
              <a:rPr lang="fr-FR" sz="1200" dirty="0"/>
              <a:t>L'étude par technique FISH n'a pas mis en évidence de réarrangement du gène MYC, ni d'amplification du gène CD274.</a:t>
            </a:r>
          </a:p>
          <a:p>
            <a:pPr marL="285750" indent="-285750" algn="just">
              <a:spcBef>
                <a:spcPts val="400"/>
              </a:spcBef>
              <a:buClr>
                <a:schemeClr val="accent2"/>
              </a:buClr>
              <a:buFont typeface="Arial" panose="020B0604020202020204" pitchFamily="34" charset="0"/>
              <a:buChar char="•"/>
            </a:pPr>
            <a:r>
              <a:rPr lang="fr-FR" sz="1200" dirty="0"/>
              <a:t>L'étude de la</a:t>
            </a:r>
            <a:r>
              <a:rPr lang="fr-FR" sz="1200" b="1" dirty="0"/>
              <a:t> clonalité lymphocytaire B a mis en évidence une population </a:t>
            </a:r>
            <a:r>
              <a:rPr lang="fr-FR" sz="1200" b="1" dirty="0" err="1"/>
              <a:t>oligoclonale</a:t>
            </a:r>
            <a:r>
              <a:rPr lang="fr-FR" sz="1200" b="1" dirty="0"/>
              <a:t> mais l'absence de clone B.</a:t>
            </a:r>
          </a:p>
          <a:p>
            <a:pPr marL="285750" indent="-285750" algn="just">
              <a:spcBef>
                <a:spcPts val="400"/>
              </a:spcBef>
              <a:buClr>
                <a:schemeClr val="accent2"/>
              </a:buClr>
              <a:buFont typeface="Arial" panose="020B0604020202020204" pitchFamily="34" charset="0"/>
              <a:buChar char="•"/>
            </a:pPr>
            <a:r>
              <a:rPr lang="fr-FR" sz="1200" dirty="0"/>
              <a:t>L'étude de la </a:t>
            </a:r>
            <a:r>
              <a:rPr lang="fr-FR" sz="1200" b="1" dirty="0"/>
              <a:t>clonalité lymphocytaire </a:t>
            </a:r>
            <a:r>
              <a:rPr lang="fr-FR" sz="1200" b="1" dirty="0" err="1"/>
              <a:t>T</a:t>
            </a:r>
            <a:r>
              <a:rPr lang="fr-FR" sz="1200" b="1" dirty="0"/>
              <a:t> montre une expansion clonale </a:t>
            </a:r>
            <a:r>
              <a:rPr lang="fr-FR" sz="1200" b="1" dirty="0" err="1"/>
              <a:t>T</a:t>
            </a:r>
            <a:r>
              <a:rPr lang="fr-FR" sz="1200" b="1" dirty="0"/>
              <a:t> </a:t>
            </a:r>
            <a:r>
              <a:rPr lang="fr-FR" sz="1200" dirty="0"/>
              <a:t>dans ce contexte de forte immunosuppression.</a:t>
            </a:r>
          </a:p>
          <a:p>
            <a:pPr marL="285750" indent="-285750" algn="just">
              <a:spcBef>
                <a:spcPts val="400"/>
              </a:spcBef>
              <a:buClr>
                <a:schemeClr val="accent2"/>
              </a:buClr>
              <a:buFont typeface="Arial" panose="020B0604020202020204" pitchFamily="34" charset="0"/>
              <a:buChar char="•"/>
            </a:pPr>
            <a:r>
              <a:rPr lang="fr-FR" sz="1200" dirty="0"/>
              <a:t>Au total, de tels aspects permettent d'authentifier une localisation d'un syndrome lymphoprolifératif de phénotype B associé à l'EBV correspondant dans le contexte à un syndrome lymphoprolifératif post-transplantation (LPT EBV+) dont l'aspect fait discuter malgré l'absence de clone B majoritaire un DLBCL avec différenciation plasmocytaire et expression focale du CD20 (&lt;5%). L'aspect n'est pas celui d'un lymphome </a:t>
            </a:r>
            <a:r>
              <a:rPr lang="fr-FR" sz="1200" dirty="0" err="1"/>
              <a:t>plasmablastique</a:t>
            </a:r>
            <a:r>
              <a:rPr lang="fr-FR" sz="1200" dirty="0"/>
              <a:t>. La perte d'expression du CD20 peut être en partie liée au traitement par RITUXIMAB.</a:t>
            </a:r>
          </a:p>
        </p:txBody>
      </p:sp>
      <p:sp>
        <p:nvSpPr>
          <p:cNvPr id="21" name="Rounded Rectangle 52">
            <a:extLst>
              <a:ext uri="{FF2B5EF4-FFF2-40B4-BE49-F238E27FC236}">
                <a16:creationId xmlns:a16="http://schemas.microsoft.com/office/drawing/2014/main" id="{91178BAD-6438-0FBE-E59E-BDE98321FC65}"/>
              </a:ext>
            </a:extLst>
          </p:cNvPr>
          <p:cNvSpPr/>
          <p:nvPr/>
        </p:nvSpPr>
        <p:spPr>
          <a:xfrm>
            <a:off x="468000" y="1452170"/>
            <a:ext cx="3441136" cy="312680"/>
          </a:xfrm>
          <a:prstGeom prst="roundRect">
            <a:avLst>
              <a:gd name="adj" fmla="val 0"/>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mn-cs"/>
              </a:rPr>
              <a:t>Examen microscopique </a:t>
            </a:r>
            <a:endParaRPr kumimoji="0" lang="fr-FR" sz="1600" b="0" i="0" u="none" strike="noStrike" kern="1200" cap="none" spc="0" normalizeH="0" baseline="0" noProof="0" dirty="0">
              <a:ln>
                <a:noFill/>
              </a:ln>
              <a:solidFill>
                <a:srgbClr val="D90075"/>
              </a:solidFill>
              <a:effectLst/>
              <a:uLnTx/>
              <a:uFillTx/>
              <a:latin typeface="Century Gothic" panose="020B0502020202020204" pitchFamily="34" charset="0"/>
              <a:ea typeface="+mn-ea"/>
              <a:cs typeface="+mn-cs"/>
            </a:endParaRPr>
          </a:p>
        </p:txBody>
      </p:sp>
      <p:grpSp>
        <p:nvGrpSpPr>
          <p:cNvPr id="35" name="Groupe 34">
            <a:extLst>
              <a:ext uri="{FF2B5EF4-FFF2-40B4-BE49-F238E27FC236}">
                <a16:creationId xmlns:a16="http://schemas.microsoft.com/office/drawing/2014/main" id="{7DFF6128-CC3E-74CA-00B9-34DC00EAE846}"/>
              </a:ext>
            </a:extLst>
          </p:cNvPr>
          <p:cNvGrpSpPr/>
          <p:nvPr/>
        </p:nvGrpSpPr>
        <p:grpSpPr>
          <a:xfrm>
            <a:off x="452928" y="5247862"/>
            <a:ext cx="11286143" cy="795130"/>
            <a:chOff x="452928" y="5327374"/>
            <a:chExt cx="11286143" cy="795130"/>
          </a:xfrm>
        </p:grpSpPr>
        <p:sp>
          <p:nvSpPr>
            <p:cNvPr id="20" name="Espace réservé du contenu 2">
              <a:extLst>
                <a:ext uri="{FF2B5EF4-FFF2-40B4-BE49-F238E27FC236}">
                  <a16:creationId xmlns:a16="http://schemas.microsoft.com/office/drawing/2014/main" id="{AF471593-7E4E-A385-F1CE-626671F61D17}"/>
                </a:ext>
              </a:extLst>
            </p:cNvPr>
            <p:cNvSpPr txBox="1">
              <a:spLocks/>
            </p:cNvSpPr>
            <p:nvPr/>
          </p:nvSpPr>
          <p:spPr>
            <a:xfrm>
              <a:off x="452928" y="5414637"/>
              <a:ext cx="11266017" cy="699392"/>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300" b="0" i="0" u="none" strike="noStrike" kern="1200" cap="none" spc="0" normalizeH="0" baseline="0" noProof="0" dirty="0">
                  <a:ln>
                    <a:noFill/>
                  </a:ln>
                  <a:solidFill>
                    <a:srgbClr val="D90075"/>
                  </a:solidFill>
                  <a:effectLst/>
                  <a:uLnTx/>
                  <a:uFillTx/>
                  <a:latin typeface="Century Gothic" panose="020F0302020204030204"/>
                  <a:ea typeface="+mn-ea"/>
                  <a:cs typeface="+mn-cs"/>
                </a:rPr>
                <a:t>Conclusion</a:t>
              </a:r>
              <a:r>
                <a:rPr kumimoji="0" lang="fr-FR" sz="1300" b="0" i="0" u="none" strike="noStrike" kern="1200" cap="none" spc="0" normalizeH="0" baseline="0" noProof="0" dirty="0">
                  <a:ln>
                    <a:noFill/>
                  </a:ln>
                  <a:solidFill>
                    <a:srgbClr val="000000"/>
                  </a:solidFill>
                  <a:effectLst/>
                  <a:uLnTx/>
                  <a:uFillTx/>
                  <a:latin typeface="Century Gothic" panose="020F0302020204030204"/>
                  <a:ea typeface="+mn-ea"/>
                  <a:cs typeface="+mn-cs"/>
                </a:rPr>
                <a:t> – </a:t>
              </a:r>
              <a:r>
                <a:rPr kumimoji="0" lang="fr-FR" sz="1300" b="1" i="0" u="none" strike="noStrike" kern="1200" cap="none" spc="0" normalizeH="0" baseline="0" noProof="0" dirty="0" err="1">
                  <a:ln>
                    <a:noFill/>
                  </a:ln>
                  <a:solidFill>
                    <a:srgbClr val="000000"/>
                  </a:solidFill>
                  <a:effectLst/>
                  <a:uLnTx/>
                  <a:uFillTx/>
                  <a:latin typeface="Century Gothic" panose="020F0302020204030204"/>
                  <a:ea typeface="+mn-ea"/>
                  <a:cs typeface="+mn-cs"/>
                </a:rPr>
                <a:t>Microbiopsie</a:t>
              </a:r>
              <a:r>
                <a:rPr kumimoji="0" lang="fr-FR" sz="1300" b="1" i="0" u="none" strike="noStrike" kern="1200" cap="none" spc="0" normalizeH="0" baseline="0" noProof="0" dirty="0">
                  <a:ln>
                    <a:noFill/>
                  </a:ln>
                  <a:solidFill>
                    <a:srgbClr val="000000"/>
                  </a:solidFill>
                  <a:effectLst/>
                  <a:uLnTx/>
                  <a:uFillTx/>
                  <a:latin typeface="Century Gothic" panose="020F0302020204030204"/>
                  <a:ea typeface="+mn-ea"/>
                  <a:cs typeface="+mn-cs"/>
                </a:rPr>
                <a:t> ganglion cervical droit : dans le contexte, syndrome lymphoprolifératif post-transplantation de phénotype B associé à l'EBV (LPT EBV+) dont les aspects font discuter un lymphome diffus à grandes cellules B avec différenciation plasmocytaire et expression focale du CD20 (&lt;5%). Le marquage est diffusément positif avec l'anticorps anti-CD38 </a:t>
              </a:r>
            </a:p>
          </p:txBody>
        </p:sp>
        <p:cxnSp>
          <p:nvCxnSpPr>
            <p:cNvPr id="33" name="Connecteur droit 32">
              <a:extLst>
                <a:ext uri="{FF2B5EF4-FFF2-40B4-BE49-F238E27FC236}">
                  <a16:creationId xmlns:a16="http://schemas.microsoft.com/office/drawing/2014/main" id="{448CD707-2944-F492-BE2B-59F1A32B4472}"/>
                </a:ext>
              </a:extLst>
            </p:cNvPr>
            <p:cNvCxnSpPr/>
            <p:nvPr/>
          </p:nvCxnSpPr>
          <p:spPr>
            <a:xfrm>
              <a:off x="467999" y="5327374"/>
              <a:ext cx="11271072" cy="0"/>
            </a:xfrm>
            <a:prstGeom prst="line">
              <a:avLst/>
            </a:prstGeom>
            <a:ln w="6350"/>
          </p:spPr>
          <p:style>
            <a:lnRef idx="2">
              <a:schemeClr val="accent1"/>
            </a:lnRef>
            <a:fillRef idx="0">
              <a:schemeClr val="accent1"/>
            </a:fillRef>
            <a:effectRef idx="1">
              <a:schemeClr val="accent1"/>
            </a:effectRef>
            <a:fontRef idx="minor">
              <a:schemeClr val="tx1"/>
            </a:fontRef>
          </p:style>
        </p:cxnSp>
        <p:cxnSp>
          <p:nvCxnSpPr>
            <p:cNvPr id="34" name="Connecteur droit 33">
              <a:extLst>
                <a:ext uri="{FF2B5EF4-FFF2-40B4-BE49-F238E27FC236}">
                  <a16:creationId xmlns:a16="http://schemas.microsoft.com/office/drawing/2014/main" id="{B751D223-E127-1496-5033-BDC087F341B7}"/>
                </a:ext>
              </a:extLst>
            </p:cNvPr>
            <p:cNvCxnSpPr/>
            <p:nvPr/>
          </p:nvCxnSpPr>
          <p:spPr>
            <a:xfrm>
              <a:off x="467999" y="6122504"/>
              <a:ext cx="11271072" cy="0"/>
            </a:xfrm>
            <a:prstGeom prst="line">
              <a:avLst/>
            </a:prstGeom>
            <a:ln w="6350"/>
          </p:spPr>
          <p:style>
            <a:lnRef idx="2">
              <a:schemeClr val="accent1"/>
            </a:lnRef>
            <a:fillRef idx="0">
              <a:schemeClr val="accent1"/>
            </a:fillRef>
            <a:effectRef idx="1">
              <a:schemeClr val="accent1"/>
            </a:effectRef>
            <a:fontRef idx="minor">
              <a:schemeClr val="tx1"/>
            </a:fontRef>
          </p:style>
        </p:cxnSp>
      </p:grpSp>
      <p:sp>
        <p:nvSpPr>
          <p:cNvPr id="3" name="ZoneTexte 2">
            <a:extLst>
              <a:ext uri="{FF2B5EF4-FFF2-40B4-BE49-F238E27FC236}">
                <a16:creationId xmlns:a16="http://schemas.microsoft.com/office/drawing/2014/main" id="{C8F0C74B-DF19-3BEB-EC9B-1A8DCA0E438B}"/>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HIS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hybridation in situ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6" name="C.Renard - CC7 - Slide 15">
            <a:hlinkClick r:id="" action="ppaction://media"/>
            <a:extLst>
              <a:ext uri="{FF2B5EF4-FFF2-40B4-BE49-F238E27FC236}">
                <a16:creationId xmlns:a16="http://schemas.microsoft.com/office/drawing/2014/main" id="{58C419AF-23B8-E8B0-27CA-F8922ABEDF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7697"/>
            <a:ext cx="468000" cy="468000"/>
          </a:xfrm>
          <a:prstGeom prst="rect">
            <a:avLst/>
          </a:prstGeom>
        </p:spPr>
      </p:pic>
    </p:spTree>
    <p:extLst>
      <p:ext uri="{BB962C8B-B14F-4D97-AF65-F5344CB8AC3E}">
        <p14:creationId xmlns:p14="http://schemas.microsoft.com/office/powerpoint/2010/main" val="417499381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FBDB7-D892-52D3-9B6D-7570DB7E9F3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841CA07-EE2E-09D9-4783-2185B37DA581}"/>
              </a:ext>
            </a:extLst>
          </p:cNvPr>
          <p:cNvSpPr>
            <a:spLocks noGrp="1"/>
          </p:cNvSpPr>
          <p:nvPr>
            <p:ph type="title"/>
          </p:nvPr>
        </p:nvSpPr>
        <p:spPr/>
        <p:txBody>
          <a:bodyPr/>
          <a:lstStyle/>
          <a:p>
            <a:r>
              <a:rPr lang="fr-FR" dirty="0"/>
              <a:t>Scanner 25/10</a:t>
            </a:r>
          </a:p>
        </p:txBody>
      </p:sp>
      <p:sp>
        <p:nvSpPr>
          <p:cNvPr id="4" name="Espace réservé pour une image  3">
            <a:extLst>
              <a:ext uri="{FF2B5EF4-FFF2-40B4-BE49-F238E27FC236}">
                <a16:creationId xmlns:a16="http://schemas.microsoft.com/office/drawing/2014/main" id="{B93524BA-3FD2-2179-C030-87BFB3DBB9B6}"/>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166882BE-B64B-C2B5-A2F4-9B94FA478F3F}"/>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0F712F04-8EB5-543A-67C3-28F475E357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0051C219-E3F1-6F4C-1E70-272157918DF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A35ACE7D-F483-A57A-8EE1-9B9A17A3711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20798AF-6983-2412-A3AD-E7F1B3B006F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E4B094BB-5EFB-E5C0-57FA-6EA4916C6DA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A75B43F6-796F-B0A2-2BE5-A0CD6A60C6D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03CB1431-BBF7-B46C-B149-27467F78C42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0799CC61-697C-3D07-0D3F-54DF2227D79E}"/>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3BB0B5DA-4479-4F7D-A90C-2C6F55D9FB8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pic>
        <p:nvPicPr>
          <p:cNvPr id="18" name="Espace réservé du contenu 7">
            <a:extLst>
              <a:ext uri="{FF2B5EF4-FFF2-40B4-BE49-F238E27FC236}">
                <a16:creationId xmlns:a16="http://schemas.microsoft.com/office/drawing/2014/main" id="{48DC7B80-D30A-94D6-843E-7639A0CF6BDD}"/>
              </a:ext>
            </a:extLst>
          </p:cNvPr>
          <p:cNvPicPr>
            <a:picLocks noChangeAspect="1"/>
          </p:cNvPicPr>
          <p:nvPr/>
        </p:nvPicPr>
        <p:blipFill>
          <a:blip r:embed="rId5"/>
          <a:stretch>
            <a:fillRect/>
          </a:stretch>
        </p:blipFill>
        <p:spPr>
          <a:xfrm>
            <a:off x="1290442" y="1594722"/>
            <a:ext cx="5500044" cy="4482966"/>
          </a:xfrm>
          <a:prstGeom prst="rect">
            <a:avLst/>
          </a:prstGeom>
        </p:spPr>
      </p:pic>
      <p:cxnSp>
        <p:nvCxnSpPr>
          <p:cNvPr id="23" name="Connecteur droit avec flèche 22">
            <a:extLst>
              <a:ext uri="{FF2B5EF4-FFF2-40B4-BE49-F238E27FC236}">
                <a16:creationId xmlns:a16="http://schemas.microsoft.com/office/drawing/2014/main" id="{EB99D4D9-DC37-EF11-F33E-81CB5493B29B}"/>
              </a:ext>
            </a:extLst>
          </p:cNvPr>
          <p:cNvCxnSpPr>
            <a:cxnSpLocks/>
          </p:cNvCxnSpPr>
          <p:nvPr/>
        </p:nvCxnSpPr>
        <p:spPr>
          <a:xfrm>
            <a:off x="849594" y="3873872"/>
            <a:ext cx="2282126" cy="929708"/>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pic>
        <p:nvPicPr>
          <p:cNvPr id="22" name="Espace réservé du contenu 9">
            <a:extLst>
              <a:ext uri="{FF2B5EF4-FFF2-40B4-BE49-F238E27FC236}">
                <a16:creationId xmlns:a16="http://schemas.microsoft.com/office/drawing/2014/main" id="{B1D24E69-59E4-5D69-120B-FDBD05838721}"/>
              </a:ext>
            </a:extLst>
          </p:cNvPr>
          <p:cNvPicPr>
            <a:picLocks noChangeAspect="1"/>
          </p:cNvPicPr>
          <p:nvPr/>
        </p:nvPicPr>
        <p:blipFill>
          <a:blip r:embed="rId6"/>
          <a:stretch>
            <a:fillRect/>
          </a:stretch>
        </p:blipFill>
        <p:spPr>
          <a:xfrm>
            <a:off x="7137718" y="1594723"/>
            <a:ext cx="3701892" cy="4482966"/>
          </a:xfrm>
          <a:prstGeom prst="rect">
            <a:avLst/>
          </a:prstGeom>
        </p:spPr>
      </p:pic>
      <p:cxnSp>
        <p:nvCxnSpPr>
          <p:cNvPr id="25" name="Connecteur droit avec flèche 24">
            <a:extLst>
              <a:ext uri="{FF2B5EF4-FFF2-40B4-BE49-F238E27FC236}">
                <a16:creationId xmlns:a16="http://schemas.microsoft.com/office/drawing/2014/main" id="{4EFCBFDD-6819-462B-241F-E16C5DD84D4E}"/>
              </a:ext>
            </a:extLst>
          </p:cNvPr>
          <p:cNvCxnSpPr/>
          <p:nvPr/>
        </p:nvCxnSpPr>
        <p:spPr>
          <a:xfrm flipH="1">
            <a:off x="9030225" y="3084972"/>
            <a:ext cx="2115019" cy="323256"/>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5" name="ZoneTexte 4">
            <a:extLst>
              <a:ext uri="{FF2B5EF4-FFF2-40B4-BE49-F238E27FC236}">
                <a16:creationId xmlns:a16="http://schemas.microsoft.com/office/drawing/2014/main" id="{89A34CE5-4D05-6D31-098E-EB8CB2F8F205}"/>
              </a:ext>
            </a:extLst>
          </p:cNvPr>
          <p:cNvSpPr txBox="1"/>
          <p:nvPr/>
        </p:nvSpPr>
        <p:spPr>
          <a:xfrm>
            <a:off x="1313575" y="6241667"/>
            <a:ext cx="946193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Occlusion mécanique du grêle en amont d'un épaississement caecal et de la dernière anse iléale.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Infiltration du cavum</a:t>
            </a:r>
          </a:p>
        </p:txBody>
      </p:sp>
      <p:pic>
        <p:nvPicPr>
          <p:cNvPr id="3" name="C.Renard - CC7 - Slide 16">
            <a:hlinkClick r:id="" action="ppaction://media"/>
            <a:extLst>
              <a:ext uri="{FF2B5EF4-FFF2-40B4-BE49-F238E27FC236}">
                <a16:creationId xmlns:a16="http://schemas.microsoft.com/office/drawing/2014/main" id="{822C1E4B-4B0F-B841-E6E7-546A3E1E862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740393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bldLst>
      <p:bldP spid="5" grpId="0"/>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B04F2-2FC3-6C0F-78EB-BB72389D232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D548F8D-ED0E-6B8C-67E8-0B10630600EF}"/>
              </a:ext>
            </a:extLst>
          </p:cNvPr>
          <p:cNvSpPr>
            <a:spLocks noGrp="1"/>
          </p:cNvSpPr>
          <p:nvPr>
            <p:ph type="title"/>
          </p:nvPr>
        </p:nvSpPr>
        <p:spPr/>
        <p:txBody>
          <a:bodyPr/>
          <a:lstStyle/>
          <a:p>
            <a:r>
              <a:rPr lang="fr-FR" dirty="0"/>
              <a:t>TEP scanner 27/10</a:t>
            </a:r>
          </a:p>
        </p:txBody>
      </p:sp>
      <p:sp>
        <p:nvSpPr>
          <p:cNvPr id="4" name="Espace réservé pour une image  3">
            <a:extLst>
              <a:ext uri="{FF2B5EF4-FFF2-40B4-BE49-F238E27FC236}">
                <a16:creationId xmlns:a16="http://schemas.microsoft.com/office/drawing/2014/main" id="{B3BF5DCD-C898-51B2-EDB1-32969F41A24A}"/>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6BDCD7DB-2DDB-CD2E-947A-06DBA61BAE73}"/>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BA19CA74-1423-216C-EAB8-7AD27B7296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F44AAD18-5AC5-A165-B3EF-4F05FC0997E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745D0D0E-8D5E-4BC7-5728-4C507A13665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D732DC9D-1316-68F0-9CD3-2971C15609E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C199A1F4-F7F0-2FA9-E93F-A2CE935E8C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68378539-3C8C-75DD-E7D9-5E525ED6FCF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67959697-F638-52B5-FD5A-2909A64F7C3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182B24FB-9733-E469-1FB5-34F4BB39347A}"/>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85949D74-2BC4-5ECC-7E8B-02D19DDF2F1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20" name="Groupe 19">
            <a:extLst>
              <a:ext uri="{FF2B5EF4-FFF2-40B4-BE49-F238E27FC236}">
                <a16:creationId xmlns:a16="http://schemas.microsoft.com/office/drawing/2014/main" id="{629CA66D-67B6-4068-E27C-9DE761DE0C59}"/>
              </a:ext>
            </a:extLst>
          </p:cNvPr>
          <p:cNvGrpSpPr/>
          <p:nvPr/>
        </p:nvGrpSpPr>
        <p:grpSpPr>
          <a:xfrm>
            <a:off x="1217220" y="1594722"/>
            <a:ext cx="9098355" cy="4640526"/>
            <a:chOff x="1426416" y="1594722"/>
            <a:chExt cx="9098355" cy="4640526"/>
          </a:xfrm>
        </p:grpSpPr>
        <p:pic>
          <p:nvPicPr>
            <p:cNvPr id="17" name="Espace réservé du contenu 5">
              <a:extLst>
                <a:ext uri="{FF2B5EF4-FFF2-40B4-BE49-F238E27FC236}">
                  <a16:creationId xmlns:a16="http://schemas.microsoft.com/office/drawing/2014/main" id="{6B346BEF-15D7-4F35-93A2-1B26BF99FE75}"/>
                </a:ext>
              </a:extLst>
            </p:cNvPr>
            <p:cNvPicPr>
              <a:picLocks noChangeAspect="1"/>
            </p:cNvPicPr>
            <p:nvPr/>
          </p:nvPicPr>
          <p:blipFill>
            <a:blip r:embed="rId5"/>
            <a:stretch>
              <a:fillRect/>
            </a:stretch>
          </p:blipFill>
          <p:spPr>
            <a:xfrm>
              <a:off x="1426416" y="1594722"/>
              <a:ext cx="3174623" cy="4640526"/>
            </a:xfrm>
            <a:prstGeom prst="rect">
              <a:avLst/>
            </a:prstGeom>
          </p:spPr>
        </p:pic>
        <p:pic>
          <p:nvPicPr>
            <p:cNvPr id="19" name="Espace réservé du contenu 7">
              <a:extLst>
                <a:ext uri="{FF2B5EF4-FFF2-40B4-BE49-F238E27FC236}">
                  <a16:creationId xmlns:a16="http://schemas.microsoft.com/office/drawing/2014/main" id="{4EEB1A64-3D5D-F48B-15E6-420E221F54C8}"/>
                </a:ext>
              </a:extLst>
            </p:cNvPr>
            <p:cNvPicPr>
              <a:picLocks noChangeAspect="1"/>
            </p:cNvPicPr>
            <p:nvPr/>
          </p:nvPicPr>
          <p:blipFill>
            <a:blip r:embed="rId6"/>
            <a:stretch>
              <a:fillRect/>
            </a:stretch>
          </p:blipFill>
          <p:spPr>
            <a:xfrm>
              <a:off x="4998804" y="1609639"/>
              <a:ext cx="5525967" cy="2810620"/>
            </a:xfrm>
            <a:prstGeom prst="rect">
              <a:avLst/>
            </a:prstGeom>
          </p:spPr>
        </p:pic>
      </p:grpSp>
      <p:sp>
        <p:nvSpPr>
          <p:cNvPr id="5" name="ZoneTexte 4">
            <a:extLst>
              <a:ext uri="{FF2B5EF4-FFF2-40B4-BE49-F238E27FC236}">
                <a16:creationId xmlns:a16="http://schemas.microsoft.com/office/drawing/2014/main" id="{DDD2CFEB-ED59-8254-6C13-6B38793DFF85}"/>
              </a:ext>
            </a:extLst>
          </p:cNvPr>
          <p:cNvSpPr txBox="1"/>
          <p:nvPr/>
        </p:nvSpPr>
        <p:spPr>
          <a:xfrm>
            <a:off x="205654" y="6619122"/>
            <a:ext cx="6098058" cy="153888"/>
          </a:xfrm>
          <a:prstGeom prst="rect">
            <a:avLst/>
          </a:prstGeom>
          <a:noFill/>
        </p:spPr>
        <p:txBody>
          <a:bodyPr wrap="square" lIns="0" tIns="0" rIns="0" bIns="0" rtlCol="0" anchor="b">
            <a:spAutoFit/>
          </a:bodyPr>
          <a:lstStyle>
            <a:defPPr>
              <a:defRPr lang="fr-FR"/>
            </a:defPPr>
            <a:lvl1pPr>
              <a:defRPr kumimoji="0" sz="1000" b="1" i="1" u="none" strike="noStrike" cap="none" spc="0" normalizeH="0" baseline="0">
                <a:ln>
                  <a:noFill/>
                </a:ln>
                <a:solidFill>
                  <a:srgbClr val="003D64">
                    <a:alpha val="74617"/>
                  </a:srgbClr>
                </a:solidFill>
                <a:effectLst/>
                <a:uLnTx/>
                <a:uFillTx/>
                <a:latin typeface="Century Gothic" panose="020F0302020204030204"/>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a:t>
            </a:r>
          </a:p>
        </p:txBody>
      </p:sp>
      <p:sp>
        <p:nvSpPr>
          <p:cNvPr id="6" name="ZoneTexte 5">
            <a:extLst>
              <a:ext uri="{FF2B5EF4-FFF2-40B4-BE49-F238E27FC236}">
                <a16:creationId xmlns:a16="http://schemas.microsoft.com/office/drawing/2014/main" id="{B27D611C-B0B0-03F3-0D74-59C5DB536434}"/>
              </a:ext>
            </a:extLst>
          </p:cNvPr>
          <p:cNvSpPr txBox="1"/>
          <p:nvPr/>
        </p:nvSpPr>
        <p:spPr>
          <a:xfrm>
            <a:off x="4893566" y="4642527"/>
            <a:ext cx="6098058"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Mise en évidence du caractère hautement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hypermétabolique</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des lésions connues au niveau du cavum, d'adénopathies sus et sous-diaphragmatiques, de lésions pulmonaires et hépatiques, d'une lésion duodénale et de masses centrées sur la région caecale.</a:t>
            </a:r>
          </a:p>
        </p:txBody>
      </p:sp>
      <p:pic>
        <p:nvPicPr>
          <p:cNvPr id="16" name="C.Renard - CC7 - Slide 17">
            <a:hlinkClick r:id="" action="ppaction://media"/>
            <a:extLst>
              <a:ext uri="{FF2B5EF4-FFF2-40B4-BE49-F238E27FC236}">
                <a16:creationId xmlns:a16="http://schemas.microsoft.com/office/drawing/2014/main" id="{A9E3BE51-23DF-CF18-4F05-C7153E54D0F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500341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bldLst>
      <p:bldP spid="6"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8638B-ED63-DB90-55E1-2C13C1D9E31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E0D0D7F-5A4D-0126-91BF-142B43622C67}"/>
              </a:ext>
            </a:extLst>
          </p:cNvPr>
          <p:cNvSpPr>
            <a:spLocks noGrp="1"/>
          </p:cNvSpPr>
          <p:nvPr>
            <p:ph type="title"/>
          </p:nvPr>
        </p:nvSpPr>
        <p:spPr/>
        <p:txBody>
          <a:bodyPr/>
          <a:lstStyle/>
          <a:p>
            <a:r>
              <a:rPr lang="fr-FR" dirty="0"/>
              <a:t>Évolution</a:t>
            </a:r>
          </a:p>
        </p:txBody>
      </p:sp>
      <p:sp>
        <p:nvSpPr>
          <p:cNvPr id="27" name="Espace réservé du contenu 26">
            <a:extLst>
              <a:ext uri="{FF2B5EF4-FFF2-40B4-BE49-F238E27FC236}">
                <a16:creationId xmlns:a16="http://schemas.microsoft.com/office/drawing/2014/main" id="{C8E05F86-587E-C40E-342F-E3F99DEC1B63}"/>
              </a:ext>
            </a:extLst>
          </p:cNvPr>
          <p:cNvSpPr>
            <a:spLocks noGrp="1"/>
          </p:cNvSpPr>
          <p:nvPr>
            <p:ph idx="1"/>
          </p:nvPr>
        </p:nvSpPr>
        <p:spPr>
          <a:xfrm>
            <a:off x="468000" y="1958211"/>
            <a:ext cx="5413454" cy="4518851"/>
          </a:xfrm>
        </p:spPr>
        <p:txBody>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CTL TABELECLEUCEL 3/11, 10/11 et 17/11</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Corticothérapie diminuée rapidement pour favoriser l’effet des CTL</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Décroissance de la ciclosporine avec arrêt à 3 mois post greffe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Réponse partielle clinique et biologique, puis ré-évolution</a:t>
            </a:r>
          </a:p>
          <a:p>
            <a:endParaRPr lang="fr-FR" dirty="0"/>
          </a:p>
        </p:txBody>
      </p:sp>
      <p:sp>
        <p:nvSpPr>
          <p:cNvPr id="28" name="Espace réservé pour une image  27">
            <a:extLst>
              <a:ext uri="{FF2B5EF4-FFF2-40B4-BE49-F238E27FC236}">
                <a16:creationId xmlns:a16="http://schemas.microsoft.com/office/drawing/2014/main" id="{D64830D0-E2A2-22FC-456A-D61292DC8205}"/>
              </a:ext>
            </a:extLst>
          </p:cNvPr>
          <p:cNvSpPr>
            <a:spLocks noGrp="1"/>
          </p:cNvSpPr>
          <p:nvPr>
            <p:ph type="pic" sz="quarter" idx="13"/>
          </p:nvPr>
        </p:nvSpPr>
        <p:spPr/>
        <p:txBody>
          <a:bodyPr/>
          <a:lstStyle/>
          <a:p>
            <a:endParaRPr lang="fr-FR"/>
          </a:p>
        </p:txBody>
      </p:sp>
      <p:sp>
        <p:nvSpPr>
          <p:cNvPr id="29" name="Espace réservé du contenu 28">
            <a:extLst>
              <a:ext uri="{FF2B5EF4-FFF2-40B4-BE49-F238E27FC236}">
                <a16:creationId xmlns:a16="http://schemas.microsoft.com/office/drawing/2014/main" id="{C2810657-D5A0-BCB1-63DF-0DEC01AA6424}"/>
              </a:ext>
            </a:extLst>
          </p:cNvPr>
          <p:cNvSpPr>
            <a:spLocks noGrp="1"/>
          </p:cNvSpPr>
          <p:nvPr>
            <p:ph idx="14"/>
          </p:nvPr>
        </p:nvSpPr>
        <p:spPr>
          <a:xfrm>
            <a:off x="6304546" y="1958211"/>
            <a:ext cx="5413454" cy="4518851"/>
          </a:xfrm>
        </p:spPr>
        <p:txBody>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Décision de réaliser une cure de COP sans vincristine car syndrome occlusif</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Amélioration quelques jours puis </a:t>
            </a:r>
            <a:br>
              <a:rPr lang="fr-FR" sz="2000" dirty="0">
                <a:solidFill>
                  <a:srgbClr val="202122"/>
                </a:solidFill>
              </a:rPr>
            </a:br>
            <a:r>
              <a:rPr lang="fr-FR" sz="2000" dirty="0">
                <a:solidFill>
                  <a:srgbClr val="202122"/>
                </a:solidFill>
              </a:rPr>
              <a:t>ré-évolution malgré une deuxième cure de CHOP, puis une cure comportant </a:t>
            </a:r>
            <a:r>
              <a:rPr lang="fr-FR" sz="2000" dirty="0" err="1">
                <a:solidFill>
                  <a:srgbClr val="202122"/>
                </a:solidFill>
              </a:rPr>
              <a:t>daratumumab</a:t>
            </a:r>
            <a:r>
              <a:rPr lang="fr-FR" sz="2000" dirty="0">
                <a:solidFill>
                  <a:srgbClr val="202122"/>
                </a:solidFill>
              </a:rPr>
              <a:t> + </a:t>
            </a:r>
            <a:r>
              <a:rPr lang="fr-FR" sz="2000" dirty="0" err="1">
                <a:solidFill>
                  <a:srgbClr val="202122"/>
                </a:solidFill>
              </a:rPr>
              <a:t>bortézomib</a:t>
            </a:r>
            <a:endParaRPr lang="fr-FR" sz="20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Progression du lymphome généralisé entrainant le décès le 13/01</a:t>
            </a:r>
          </a:p>
          <a:p>
            <a:endParaRPr lang="fr-FR" dirty="0"/>
          </a:p>
        </p:txBody>
      </p:sp>
      <p:grpSp>
        <p:nvGrpSpPr>
          <p:cNvPr id="26" name="Groupe 25">
            <a:extLst>
              <a:ext uri="{FF2B5EF4-FFF2-40B4-BE49-F238E27FC236}">
                <a16:creationId xmlns:a16="http://schemas.microsoft.com/office/drawing/2014/main" id="{B87EF015-CA68-7A8E-C9BF-268F5C74C6ED}"/>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29FB65BB-3532-3AB7-9017-A9064AD2CE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B8EB9AA6-7228-9240-AF32-8C4034BD1C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394882D2-B8D5-22EB-370B-531A98D0A89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CCE5588A-A4BD-EA05-62A9-28F6AE7FF8CC}"/>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2D2CB810-F1DD-B78F-7ED3-A13A9E0451FC}"/>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12CF2B64-8CFB-EB4A-2D87-EAC8987DE49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F7FCCFBD-DF7C-BA38-DACA-599A7CB4A91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6D040EE6-6F7D-FBDD-8524-B8C9E25B7C32}"/>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2FED2729-CAB4-00AB-8A24-6379E97EC2B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3" name="ZoneTexte 2">
            <a:extLst>
              <a:ext uri="{FF2B5EF4-FFF2-40B4-BE49-F238E27FC236}">
                <a16:creationId xmlns:a16="http://schemas.microsoft.com/office/drawing/2014/main" id="{C99BF88C-56C6-E819-6411-E6DF748EFAAF}"/>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4325327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F214D-7E65-FF6A-0F46-4D03BCEA334B}"/>
            </a:ext>
          </a:extLst>
        </p:cNvPr>
        <p:cNvGrpSpPr/>
        <p:nvPr/>
      </p:nvGrpSpPr>
      <p:grpSpPr>
        <a:xfrm>
          <a:off x="0" y="0"/>
          <a:ext cx="0" cy="0"/>
          <a:chOff x="0" y="0"/>
          <a:chExt cx="0" cy="0"/>
        </a:xfrm>
      </p:grpSpPr>
      <p:sp>
        <p:nvSpPr>
          <p:cNvPr id="10" name="Forme libre 9">
            <a:extLst>
              <a:ext uri="{FF2B5EF4-FFF2-40B4-BE49-F238E27FC236}">
                <a16:creationId xmlns:a16="http://schemas.microsoft.com/office/drawing/2014/main" id="{BED651EA-18C1-DAE8-B4B3-E950431A2A85}"/>
              </a:ext>
            </a:extLst>
          </p:cNvPr>
          <p:cNvSpPr/>
          <p:nvPr/>
        </p:nvSpPr>
        <p:spPr>
          <a:xfrm>
            <a:off x="0" y="2068646"/>
            <a:ext cx="12192000" cy="3697556"/>
          </a:xfrm>
          <a:custGeom>
            <a:avLst/>
            <a:gdLst>
              <a:gd name="connsiteX0" fmla="*/ 5857877 w 12192000"/>
              <a:gd name="connsiteY0" fmla="*/ 0 h 3697556"/>
              <a:gd name="connsiteX1" fmla="*/ 6092825 w 12192000"/>
              <a:gd name="connsiteY1" fmla="*/ 195714 h 3697556"/>
              <a:gd name="connsiteX2" fmla="*/ 6330951 w 12192000"/>
              <a:gd name="connsiteY2" fmla="*/ 2921 h 3697556"/>
              <a:gd name="connsiteX3" fmla="*/ 12192000 w 12192000"/>
              <a:gd name="connsiteY3" fmla="*/ 1954 h 3697556"/>
              <a:gd name="connsiteX4" fmla="*/ 12192000 w 12192000"/>
              <a:gd name="connsiteY4" fmla="*/ 2596913 h 3697556"/>
              <a:gd name="connsiteX5" fmla="*/ 12192000 w 12192000"/>
              <a:gd name="connsiteY5" fmla="*/ 3668907 h 3697556"/>
              <a:gd name="connsiteX6" fmla="*/ 12192000 w 12192000"/>
              <a:gd name="connsiteY6" fmla="*/ 3697556 h 3697556"/>
              <a:gd name="connsiteX7" fmla="*/ 0 w 12192000"/>
              <a:gd name="connsiteY7" fmla="*/ 3697556 h 3697556"/>
              <a:gd name="connsiteX8" fmla="*/ 0 w 12192000"/>
              <a:gd name="connsiteY8" fmla="*/ 3668907 h 3697556"/>
              <a:gd name="connsiteX9" fmla="*/ 0 w 12192000"/>
              <a:gd name="connsiteY9" fmla="*/ 2596913 h 3697556"/>
              <a:gd name="connsiteX10" fmla="*/ 0 w 12192000"/>
              <a:gd name="connsiteY10" fmla="*/ 1954 h 3697556"/>
              <a:gd name="connsiteX11" fmla="*/ 5857877 w 12192000"/>
              <a:gd name="connsiteY11" fmla="*/ 0 h 3697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697556">
                <a:moveTo>
                  <a:pt x="5857877" y="0"/>
                </a:moveTo>
                <a:lnTo>
                  <a:pt x="6092825" y="195714"/>
                </a:lnTo>
                <a:lnTo>
                  <a:pt x="6330951" y="2921"/>
                </a:lnTo>
                <a:lnTo>
                  <a:pt x="12192000" y="1954"/>
                </a:lnTo>
                <a:lnTo>
                  <a:pt x="12192000" y="2596913"/>
                </a:lnTo>
                <a:lnTo>
                  <a:pt x="12192000" y="3668907"/>
                </a:lnTo>
                <a:lnTo>
                  <a:pt x="12192000" y="3697556"/>
                </a:lnTo>
                <a:lnTo>
                  <a:pt x="0" y="3697556"/>
                </a:lnTo>
                <a:lnTo>
                  <a:pt x="0" y="3668907"/>
                </a:lnTo>
                <a:lnTo>
                  <a:pt x="0" y="2596913"/>
                </a:lnTo>
                <a:lnTo>
                  <a:pt x="0" y="1954"/>
                </a:lnTo>
                <a:lnTo>
                  <a:pt x="5857877" y="0"/>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 name="Espace réservé pour une image  3">
            <a:extLst>
              <a:ext uri="{FF2B5EF4-FFF2-40B4-BE49-F238E27FC236}">
                <a16:creationId xmlns:a16="http://schemas.microsoft.com/office/drawing/2014/main" id="{FC01519E-FB42-BB2F-02B1-369B1F62343F}"/>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EC7B4CDE-42F6-7B77-90B3-D592BCB47AD1}"/>
              </a:ext>
            </a:extLst>
          </p:cNvPr>
          <p:cNvSpPr/>
          <p:nvPr/>
        </p:nvSpPr>
        <p:spPr>
          <a:xfrm>
            <a:off x="3247359" y="974879"/>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Indication </a:t>
            </a:r>
            <a:r>
              <a:rPr kumimoji="0" lang="fr-FR" sz="1200" b="1" i="0" u="none" strike="noStrike" kern="1200" cap="none" spc="196" normalizeH="0" baseline="0" noProof="0" dirty="0" err="1">
                <a:ln>
                  <a:noFill/>
                </a:ln>
                <a:solidFill>
                  <a:srgbClr val="FFFFFF"/>
                </a:solidFill>
                <a:effectLst/>
                <a:uLnTx/>
                <a:uFillTx/>
                <a:latin typeface="Century Gothic" panose="020B0502020202020204" pitchFamily="34" charset="0"/>
                <a:ea typeface="+mn-ea"/>
                <a:cs typeface="+mn-cs"/>
              </a:rPr>
              <a:t>Tabelecleucel</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9" name="Titre 1">
            <a:extLst>
              <a:ext uri="{FF2B5EF4-FFF2-40B4-BE49-F238E27FC236}">
                <a16:creationId xmlns:a16="http://schemas.microsoft.com/office/drawing/2014/main" id="{E8D45ACE-E989-7404-98CA-06A81AD8631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2" name="ZoneTexte 1">
            <a:extLst>
              <a:ext uri="{FF2B5EF4-FFF2-40B4-BE49-F238E27FC236}">
                <a16:creationId xmlns:a16="http://schemas.microsoft.com/office/drawing/2014/main" id="{091D0377-4A95-7E94-459F-E17C5FFBB0C8}"/>
              </a:ext>
            </a:extLst>
          </p:cNvPr>
          <p:cNvSpPr txBox="1"/>
          <p:nvPr/>
        </p:nvSpPr>
        <p:spPr>
          <a:xfrm>
            <a:off x="468000" y="2798763"/>
            <a:ext cx="11257200" cy="2300245"/>
          </a:xfrm>
          <a:prstGeom prst="rect">
            <a:avLst/>
          </a:prstGeom>
          <a:noFill/>
        </p:spPr>
        <p:txBody>
          <a:bodyPr wrap="square" lIns="0" tIns="0" rIns="0" bIns="0" rtlCol="0">
            <a:spAutoFit/>
          </a:bodyPr>
          <a:lstStyle/>
          <a:p>
            <a:pPr marL="12700" marR="0" lvl="0" indent="0" algn="ctr" defTabSz="914400" rtl="0" eaLnBrk="1" fontAlgn="auto" latinLnBrk="0" hangingPunct="1">
              <a:lnSpc>
                <a:spcPct val="110000"/>
              </a:lnSpc>
              <a:spcBef>
                <a:spcPts val="1200"/>
              </a:spcBef>
              <a:spcAft>
                <a:spcPts val="300"/>
              </a:spcAft>
              <a:buClr>
                <a:srgbClr val="D90075"/>
              </a:buClr>
              <a:buSzTx/>
              <a:buFontTx/>
              <a:buNone/>
              <a:tabLst/>
              <a:defRPr/>
            </a:pPr>
            <a:r>
              <a:rPr kumimoji="0" lang="fr-FR" sz="1800" b="0" i="0" u="none" strike="noStrike" kern="1200" cap="none" spc="0" normalizeH="0" baseline="0" noProof="0" dirty="0">
                <a:ln>
                  <a:noFill/>
                </a:ln>
                <a:solidFill>
                  <a:srgbClr val="001438"/>
                </a:solidFill>
                <a:effectLst/>
                <a:uLnTx/>
                <a:uFillTx/>
                <a:latin typeface="Century Gothic" panose="020F0302020204030204"/>
                <a:ea typeface="+mn-ea"/>
                <a:cs typeface="+mn-cs"/>
              </a:rPr>
              <a:t>« En monothérapie dans le traitement de patients adultes et pédiatriques âgés de 2 ans et plus atteints d’une maladie lymphoproliférative post-transplantation et positive au virus d’Epstein-Barr (EBV) récidivante ou réfractaire (LPT EBV+) qui ont reçu au moins un traitement antérieur. Pour les patients ayant reçu une transplantation d’organe solide, le traitement antérieur comprend la chimiothérapie, sauf si celle-ci est inappropriée »</a:t>
            </a:r>
            <a:endParaRPr kumimoji="0" lang="fr-FR" sz="1800" b="0" i="0" u="none" strike="noStrike" kern="1200" cap="none" spc="0" normalizeH="0" baseline="0" noProof="0" dirty="0">
              <a:ln>
                <a:noFill/>
              </a:ln>
              <a:solidFill>
                <a:srgbClr val="001438"/>
              </a:solidFill>
              <a:effectLst/>
              <a:highlight>
                <a:srgbClr val="FFFF00"/>
              </a:highlight>
              <a:uLnTx/>
              <a:uFillTx/>
              <a:latin typeface="Century Gothic" panose="020F0302020204030204"/>
              <a:ea typeface="+mn-ea"/>
              <a:cs typeface="Arial" panose="020B0604020202020204" pitchFamily="34" charset="0"/>
            </a:endParaRPr>
          </a:p>
          <a:p>
            <a:pPr marL="12700" marR="0" lvl="0" indent="0" algn="ctr" defTabSz="914400" rtl="0" eaLnBrk="1" fontAlgn="auto" latinLnBrk="0" hangingPunct="1">
              <a:lnSpc>
                <a:spcPct val="110000"/>
              </a:lnSpc>
              <a:spcBef>
                <a:spcPts val="1200"/>
              </a:spcBef>
              <a:spcAft>
                <a:spcPts val="300"/>
              </a:spcAft>
              <a:buClr>
                <a:srgbClr val="D90075"/>
              </a:buClr>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Le traitement antérieur ne comprend pas forcément de chimiothérapie dans de cas de </a:t>
            </a: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l’allogreffe de CSH </a:t>
            </a:r>
          </a:p>
        </p:txBody>
      </p:sp>
      <p:sp>
        <p:nvSpPr>
          <p:cNvPr id="5" name="ZoneTexte 4">
            <a:extLst>
              <a:ext uri="{FF2B5EF4-FFF2-40B4-BE49-F238E27FC236}">
                <a16:creationId xmlns:a16="http://schemas.microsoft.com/office/drawing/2014/main" id="{4015745A-00C4-1CBB-4E77-27F1EDC57115}"/>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a:t>
            </a:r>
          </a:p>
        </p:txBody>
      </p:sp>
      <p:grpSp>
        <p:nvGrpSpPr>
          <p:cNvPr id="6" name="Groupe 5">
            <a:extLst>
              <a:ext uri="{FF2B5EF4-FFF2-40B4-BE49-F238E27FC236}">
                <a16:creationId xmlns:a16="http://schemas.microsoft.com/office/drawing/2014/main" id="{F2B29335-E8B9-379E-E1E6-089D5CAA2DBE}"/>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15C3CB03-9D61-984F-734F-6828CF5ED69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38D563F5-4E13-6F2F-D83C-6485489428D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5BAD115E-A858-CB28-7B8D-43236CD37EE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62FC629D-E4A7-3DA5-24A6-90F9FD9659D9}"/>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5B192293-933C-5581-7817-752C4E4DA66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ED2B75A3-3CB7-E715-EDA4-8E771510DD5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8" name="Chevron 17">
              <a:extLst>
                <a:ext uri="{FF2B5EF4-FFF2-40B4-BE49-F238E27FC236}">
                  <a16:creationId xmlns:a16="http://schemas.microsoft.com/office/drawing/2014/main" id="{3AB7081E-44CA-0AAE-D89D-4533A16F9EA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23" name="Chevron 22">
              <a:extLst>
                <a:ext uri="{FF2B5EF4-FFF2-40B4-BE49-F238E27FC236}">
                  <a16:creationId xmlns:a16="http://schemas.microsoft.com/office/drawing/2014/main" id="{4318E0DA-751E-2DD1-C4D0-0F11259BBE7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Tree>
    <p:extLst>
      <p:ext uri="{BB962C8B-B14F-4D97-AF65-F5344CB8AC3E}">
        <p14:creationId xmlns:p14="http://schemas.microsoft.com/office/powerpoint/2010/main" val="461854165"/>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6FD79-72E4-D9FB-F32D-5352CC2B2B4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C0AAC40-5977-615A-7EE2-75ED3E50347D}"/>
              </a:ext>
            </a:extLst>
          </p:cNvPr>
          <p:cNvSpPr>
            <a:spLocks noGrp="1"/>
          </p:cNvSpPr>
          <p:nvPr>
            <p:ph type="title"/>
          </p:nvPr>
        </p:nvSpPr>
        <p:spPr/>
        <p:txBody>
          <a:bodyPr/>
          <a:lstStyle/>
          <a:p>
            <a:r>
              <a:rPr lang="fr-FR" dirty="0"/>
              <a:t>Chronologie des événements diagnostiques et thérapeutiques</a:t>
            </a:r>
          </a:p>
        </p:txBody>
      </p:sp>
      <p:sp>
        <p:nvSpPr>
          <p:cNvPr id="28" name="Espace réservé pour une image  27">
            <a:extLst>
              <a:ext uri="{FF2B5EF4-FFF2-40B4-BE49-F238E27FC236}">
                <a16:creationId xmlns:a16="http://schemas.microsoft.com/office/drawing/2014/main" id="{9CA0702D-9142-1197-201C-164645A55EF2}"/>
              </a:ext>
            </a:extLst>
          </p:cNvPr>
          <p:cNvSpPr>
            <a:spLocks noGrp="1"/>
          </p:cNvSpPr>
          <p:nvPr>
            <p:ph type="pic" sz="quarter" idx="13"/>
          </p:nvPr>
        </p:nvSpPr>
        <p:spPr/>
        <p:txBody>
          <a:bodyPr/>
          <a:lstStyle/>
          <a:p>
            <a:endParaRPr lang="fr-FR"/>
          </a:p>
        </p:txBody>
      </p:sp>
      <p:grpSp>
        <p:nvGrpSpPr>
          <p:cNvPr id="26" name="Groupe 25">
            <a:extLst>
              <a:ext uri="{FF2B5EF4-FFF2-40B4-BE49-F238E27FC236}">
                <a16:creationId xmlns:a16="http://schemas.microsoft.com/office/drawing/2014/main" id="{0AB29675-ADDA-7297-4FDC-181F4004548C}"/>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559436B4-9626-F1AA-6EDD-8853DD4983E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DEBB98AB-FD9F-9FF0-3B13-914B9AC460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50A1E77D-76C1-3CAE-E0EB-7F866757410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5C5B82DB-FB83-E496-B545-E74C553A00A7}"/>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E5B04546-35F1-900D-5C0B-7D818616DA6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74D668A-DD2C-27A0-619C-A44FC15B6BF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963D8C1A-B5DB-626B-8400-1D662E7754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CEDA8092-1D19-842B-DBC6-9B5FA3A8B75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A4511102-0B5A-239C-A451-27B672A3BF6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43" name="Groupe 142">
            <a:extLst>
              <a:ext uri="{FF2B5EF4-FFF2-40B4-BE49-F238E27FC236}">
                <a16:creationId xmlns:a16="http://schemas.microsoft.com/office/drawing/2014/main" id="{8FAD56F1-66EF-F38F-5440-36DA55F91441}"/>
              </a:ext>
            </a:extLst>
          </p:cNvPr>
          <p:cNvGrpSpPr/>
          <p:nvPr/>
        </p:nvGrpSpPr>
        <p:grpSpPr>
          <a:xfrm>
            <a:off x="197415" y="2330719"/>
            <a:ext cx="11520585" cy="2834140"/>
            <a:chOff x="197415" y="2545031"/>
            <a:chExt cx="11520585" cy="2834140"/>
          </a:xfrm>
        </p:grpSpPr>
        <p:cxnSp>
          <p:nvCxnSpPr>
            <p:cNvPr id="46" name="Connecteur droit avec flèche 45">
              <a:extLst>
                <a:ext uri="{FF2B5EF4-FFF2-40B4-BE49-F238E27FC236}">
                  <a16:creationId xmlns:a16="http://schemas.microsoft.com/office/drawing/2014/main" id="{988480E8-D67E-F1D3-A97B-370B6A03670E}"/>
                </a:ext>
              </a:extLst>
            </p:cNvPr>
            <p:cNvCxnSpPr>
              <a:cxnSpLocks/>
            </p:cNvCxnSpPr>
            <p:nvPr/>
          </p:nvCxnSpPr>
          <p:spPr bwMode="auto">
            <a:xfrm>
              <a:off x="479886" y="3979456"/>
              <a:ext cx="11238114" cy="23752"/>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30" name="ZoneTexte 29">
              <a:extLst>
                <a:ext uri="{FF2B5EF4-FFF2-40B4-BE49-F238E27FC236}">
                  <a16:creationId xmlns:a16="http://schemas.microsoft.com/office/drawing/2014/main" id="{D426099F-3A4B-CD76-6D56-D57C0A455DB0}"/>
                </a:ext>
              </a:extLst>
            </p:cNvPr>
            <p:cNvSpPr txBox="1"/>
            <p:nvPr/>
          </p:nvSpPr>
          <p:spPr>
            <a:xfrm>
              <a:off x="2887300" y="2545031"/>
              <a:ext cx="1434934" cy="507831"/>
            </a:xfrm>
            <a:prstGeom prst="rect">
              <a:avLst/>
            </a:prstGeom>
            <a:noFill/>
          </p:spPr>
          <p:txBody>
            <a:bodyPr wrap="squar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92D050"/>
                  </a:solidFill>
                  <a:effectLst/>
                  <a:uLnTx/>
                  <a:uFillTx/>
                  <a:latin typeface="Century Gothic" panose="020F0302020204030204"/>
                  <a:ea typeface="+mn-ea"/>
                  <a:cs typeface="+mn-cs"/>
                </a:rPr>
                <a:t>Biopsie ADP</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92D050"/>
                  </a:solidFill>
                  <a:effectLst/>
                  <a:uLnTx/>
                  <a:uFillTx/>
                  <a:latin typeface="Century Gothic" panose="020F0302020204030204"/>
                  <a:ea typeface="+mn-ea"/>
                  <a:cs typeface="+mn-cs"/>
                </a:rPr>
                <a:t>TDM</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92D050"/>
                  </a:solidFill>
                  <a:effectLst/>
                  <a:uLnTx/>
                  <a:uFillTx/>
                  <a:latin typeface="Century Gothic" panose="020F0302020204030204"/>
                  <a:ea typeface="+mn-ea"/>
                  <a:cs typeface="+mn-cs"/>
                </a:rPr>
                <a:t> TEP scanner</a:t>
              </a:r>
            </a:p>
          </p:txBody>
        </p:sp>
        <p:sp>
          <p:nvSpPr>
            <p:cNvPr id="32" name="ZoneTexte 31">
              <a:extLst>
                <a:ext uri="{FF2B5EF4-FFF2-40B4-BE49-F238E27FC236}">
                  <a16:creationId xmlns:a16="http://schemas.microsoft.com/office/drawing/2014/main" id="{03641A1A-DFCC-9DBD-5108-C9A91803DB0F}"/>
                </a:ext>
              </a:extLst>
            </p:cNvPr>
            <p:cNvSpPr txBox="1"/>
            <p:nvPr/>
          </p:nvSpPr>
          <p:spPr>
            <a:xfrm>
              <a:off x="3617978" y="4672994"/>
              <a:ext cx="721476" cy="230832"/>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850" b="0" i="0" u="none" strike="noStrike" kern="1200" cap="none" spc="0" normalizeH="0" baseline="0" noProof="0" dirty="0">
                  <a:ln>
                    <a:noFill/>
                  </a:ln>
                  <a:solidFill>
                    <a:srgbClr val="000000"/>
                  </a:solidFill>
                  <a:effectLst/>
                  <a:uLnTx/>
                  <a:uFillTx/>
                  <a:latin typeface="Century Gothic" panose="020F0302020204030204"/>
                  <a:ea typeface="+mn-ea"/>
                  <a:cs typeface="+mn-cs"/>
                </a:rPr>
                <a:t>Corticoïdes</a:t>
              </a:r>
            </a:p>
          </p:txBody>
        </p:sp>
        <p:sp>
          <p:nvSpPr>
            <p:cNvPr id="42" name="Flèche : droite 34">
              <a:extLst>
                <a:ext uri="{FF2B5EF4-FFF2-40B4-BE49-F238E27FC236}">
                  <a16:creationId xmlns:a16="http://schemas.microsoft.com/office/drawing/2014/main" id="{434DBC48-4662-3EE8-5DF0-BA58DDF0F5AC}"/>
                </a:ext>
              </a:extLst>
            </p:cNvPr>
            <p:cNvSpPr/>
            <p:nvPr/>
          </p:nvSpPr>
          <p:spPr>
            <a:xfrm>
              <a:off x="4444189" y="2683023"/>
              <a:ext cx="486119" cy="231845"/>
            </a:xfrm>
            <a:prstGeom prst="rightArrow">
              <a:avLst>
                <a:gd name="adj1" fmla="val 25282"/>
                <a:gd name="adj2" fmla="val 77862"/>
              </a:avLst>
            </a:prstGeom>
            <a:solidFill>
              <a:srgbClr val="92D050"/>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3" name="ZoneTexte 42">
              <a:extLst>
                <a:ext uri="{FF2B5EF4-FFF2-40B4-BE49-F238E27FC236}">
                  <a16:creationId xmlns:a16="http://schemas.microsoft.com/office/drawing/2014/main" id="{1F8BC3C5-5CB6-08E6-7391-E8DDD14E760A}"/>
                </a:ext>
              </a:extLst>
            </p:cNvPr>
            <p:cNvSpPr txBox="1"/>
            <p:nvPr/>
          </p:nvSpPr>
          <p:spPr>
            <a:xfrm>
              <a:off x="4930308" y="2599618"/>
              <a:ext cx="143493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92D050"/>
                  </a:solidFill>
                  <a:effectLst/>
                  <a:uLnTx/>
                  <a:uFillTx/>
                  <a:latin typeface="Century Gothic" panose="020F0302020204030204"/>
                  <a:ea typeface="+mn-ea"/>
                  <a:cs typeface="+mn-cs"/>
                </a:rPr>
                <a:t>LPT EBV+</a:t>
              </a:r>
            </a:p>
          </p:txBody>
        </p:sp>
        <p:sp>
          <p:nvSpPr>
            <p:cNvPr id="44" name="ZoneTexte 43">
              <a:extLst>
                <a:ext uri="{FF2B5EF4-FFF2-40B4-BE49-F238E27FC236}">
                  <a16:creationId xmlns:a16="http://schemas.microsoft.com/office/drawing/2014/main" id="{0474EB8D-898E-51AE-CF89-4DD17B0AF865}"/>
                </a:ext>
              </a:extLst>
            </p:cNvPr>
            <p:cNvSpPr txBox="1"/>
            <p:nvPr/>
          </p:nvSpPr>
          <p:spPr>
            <a:xfrm>
              <a:off x="2193310" y="5132950"/>
              <a:ext cx="1407032" cy="24622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D90075"/>
                  </a:solidFill>
                  <a:effectLst/>
                  <a:uLnTx/>
                  <a:uFillTx/>
                  <a:latin typeface="Century Gothic" panose="020F0302020204030204"/>
                  <a:ea typeface="+mn-ea"/>
                  <a:cs typeface="+mn-cs"/>
                </a:rPr>
                <a:t>RITUXIMAB</a:t>
              </a:r>
            </a:p>
          </p:txBody>
        </p:sp>
        <p:grpSp>
          <p:nvGrpSpPr>
            <p:cNvPr id="82" name="Groupe 81">
              <a:extLst>
                <a:ext uri="{FF2B5EF4-FFF2-40B4-BE49-F238E27FC236}">
                  <a16:creationId xmlns:a16="http://schemas.microsoft.com/office/drawing/2014/main" id="{9247692C-8239-D270-9656-5F6A5C24D71A}"/>
                </a:ext>
              </a:extLst>
            </p:cNvPr>
            <p:cNvGrpSpPr/>
            <p:nvPr/>
          </p:nvGrpSpPr>
          <p:grpSpPr>
            <a:xfrm>
              <a:off x="762405" y="3889050"/>
              <a:ext cx="567821" cy="518532"/>
              <a:chOff x="762405" y="3889050"/>
              <a:chExt cx="567821" cy="518532"/>
            </a:xfrm>
          </p:grpSpPr>
          <p:sp>
            <p:nvSpPr>
              <p:cNvPr id="64" name="ZoneTexte 63">
                <a:extLst>
                  <a:ext uri="{FF2B5EF4-FFF2-40B4-BE49-F238E27FC236}">
                    <a16:creationId xmlns:a16="http://schemas.microsoft.com/office/drawing/2014/main" id="{8DB84396-1C53-9C2F-BB8D-8D0432244467}"/>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18/09</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5" name="Ellipse 64">
                <a:extLst>
                  <a:ext uri="{FF2B5EF4-FFF2-40B4-BE49-F238E27FC236}">
                    <a16:creationId xmlns:a16="http://schemas.microsoft.com/office/drawing/2014/main" id="{23998474-9019-E4C1-C901-05AADF35DCFF}"/>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3" name="Groupe 82">
              <a:extLst>
                <a:ext uri="{FF2B5EF4-FFF2-40B4-BE49-F238E27FC236}">
                  <a16:creationId xmlns:a16="http://schemas.microsoft.com/office/drawing/2014/main" id="{592855D5-AA6F-1996-96A1-C05C537B5D18}"/>
                </a:ext>
              </a:extLst>
            </p:cNvPr>
            <p:cNvGrpSpPr/>
            <p:nvPr/>
          </p:nvGrpSpPr>
          <p:grpSpPr>
            <a:xfrm>
              <a:off x="1926972" y="3889050"/>
              <a:ext cx="567821" cy="518532"/>
              <a:chOff x="762405" y="3889050"/>
              <a:chExt cx="567821" cy="518532"/>
            </a:xfrm>
          </p:grpSpPr>
          <p:sp>
            <p:nvSpPr>
              <p:cNvPr id="84" name="ZoneTexte 83">
                <a:extLst>
                  <a:ext uri="{FF2B5EF4-FFF2-40B4-BE49-F238E27FC236}">
                    <a16:creationId xmlns:a16="http://schemas.microsoft.com/office/drawing/2014/main" id="{5C797BBB-3B9A-083E-9B53-0EBFB8C6ECA7}"/>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11/10</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85" name="Ellipse 84">
                <a:extLst>
                  <a:ext uri="{FF2B5EF4-FFF2-40B4-BE49-F238E27FC236}">
                    <a16:creationId xmlns:a16="http://schemas.microsoft.com/office/drawing/2014/main" id="{7308BFEE-5F59-35CD-7629-34F6FC29C826}"/>
                  </a:ext>
                </a:extLst>
              </p:cNvPr>
              <p:cNvSpPr>
                <a:spLocks noChangeAspect="1"/>
              </p:cNvSpPr>
              <p:nvPr/>
            </p:nvSpPr>
            <p:spPr>
              <a:xfrm>
                <a:off x="956315" y="3889050"/>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6" name="Groupe 85">
              <a:extLst>
                <a:ext uri="{FF2B5EF4-FFF2-40B4-BE49-F238E27FC236}">
                  <a16:creationId xmlns:a16="http://schemas.microsoft.com/office/drawing/2014/main" id="{7E86D7FE-3D16-06C2-5159-1ECA67180FFD}"/>
                </a:ext>
              </a:extLst>
            </p:cNvPr>
            <p:cNvGrpSpPr/>
            <p:nvPr/>
          </p:nvGrpSpPr>
          <p:grpSpPr>
            <a:xfrm>
              <a:off x="2630633" y="3889050"/>
              <a:ext cx="567821" cy="518532"/>
              <a:chOff x="762405" y="3889050"/>
              <a:chExt cx="567821" cy="518532"/>
            </a:xfrm>
          </p:grpSpPr>
          <p:sp>
            <p:nvSpPr>
              <p:cNvPr id="87" name="ZoneTexte 86">
                <a:extLst>
                  <a:ext uri="{FF2B5EF4-FFF2-40B4-BE49-F238E27FC236}">
                    <a16:creationId xmlns:a16="http://schemas.microsoft.com/office/drawing/2014/main" id="{B1289DAB-9853-7A50-52A9-456C09DBE2F0}"/>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18/10</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88" name="Ellipse 87">
                <a:extLst>
                  <a:ext uri="{FF2B5EF4-FFF2-40B4-BE49-F238E27FC236}">
                    <a16:creationId xmlns:a16="http://schemas.microsoft.com/office/drawing/2014/main" id="{7329599E-8700-A6C4-5111-991D6093EC84}"/>
                  </a:ext>
                </a:extLst>
              </p:cNvPr>
              <p:cNvSpPr>
                <a:spLocks noChangeAspect="1"/>
              </p:cNvSpPr>
              <p:nvPr/>
            </p:nvSpPr>
            <p:spPr>
              <a:xfrm>
                <a:off x="956315" y="3889050"/>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9" name="Groupe 88">
              <a:extLst>
                <a:ext uri="{FF2B5EF4-FFF2-40B4-BE49-F238E27FC236}">
                  <a16:creationId xmlns:a16="http://schemas.microsoft.com/office/drawing/2014/main" id="{8EEA6899-852E-9690-270B-EC7E570518F3}"/>
                </a:ext>
              </a:extLst>
            </p:cNvPr>
            <p:cNvGrpSpPr/>
            <p:nvPr/>
          </p:nvGrpSpPr>
          <p:grpSpPr>
            <a:xfrm>
              <a:off x="3334294" y="3889050"/>
              <a:ext cx="567821" cy="518532"/>
              <a:chOff x="762405" y="3889050"/>
              <a:chExt cx="567821" cy="518532"/>
            </a:xfrm>
          </p:grpSpPr>
          <p:sp>
            <p:nvSpPr>
              <p:cNvPr id="90" name="ZoneTexte 89">
                <a:extLst>
                  <a:ext uri="{FF2B5EF4-FFF2-40B4-BE49-F238E27FC236}">
                    <a16:creationId xmlns:a16="http://schemas.microsoft.com/office/drawing/2014/main" id="{B2BF4E48-6F48-2AF8-15C8-CC4C3E67288F}"/>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25/10</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91" name="Ellipse 90">
                <a:extLst>
                  <a:ext uri="{FF2B5EF4-FFF2-40B4-BE49-F238E27FC236}">
                    <a16:creationId xmlns:a16="http://schemas.microsoft.com/office/drawing/2014/main" id="{4075B5BD-1446-27BB-8236-0679BF07DDF3}"/>
                  </a:ext>
                </a:extLst>
              </p:cNvPr>
              <p:cNvSpPr>
                <a:spLocks noChangeAspect="1"/>
              </p:cNvSpPr>
              <p:nvPr/>
            </p:nvSpPr>
            <p:spPr>
              <a:xfrm>
                <a:off x="956315" y="3889050"/>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2" name="Groupe 91">
              <a:extLst>
                <a:ext uri="{FF2B5EF4-FFF2-40B4-BE49-F238E27FC236}">
                  <a16:creationId xmlns:a16="http://schemas.microsoft.com/office/drawing/2014/main" id="{C815414A-C7C5-F300-680D-EB4A1B011AA4}"/>
                </a:ext>
              </a:extLst>
            </p:cNvPr>
            <p:cNvGrpSpPr/>
            <p:nvPr/>
          </p:nvGrpSpPr>
          <p:grpSpPr>
            <a:xfrm>
              <a:off x="4037955" y="3889050"/>
              <a:ext cx="567821" cy="518532"/>
              <a:chOff x="762405" y="3889050"/>
              <a:chExt cx="567821" cy="518532"/>
            </a:xfrm>
          </p:grpSpPr>
          <p:sp>
            <p:nvSpPr>
              <p:cNvPr id="93" name="ZoneTexte 92">
                <a:extLst>
                  <a:ext uri="{FF2B5EF4-FFF2-40B4-BE49-F238E27FC236}">
                    <a16:creationId xmlns:a16="http://schemas.microsoft.com/office/drawing/2014/main" id="{B79D74BC-8A62-1D28-7643-412BEBD6DB2B}"/>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3/11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94" name="Ellipse 93">
                <a:extLst>
                  <a:ext uri="{FF2B5EF4-FFF2-40B4-BE49-F238E27FC236}">
                    <a16:creationId xmlns:a16="http://schemas.microsoft.com/office/drawing/2014/main" id="{048122CB-E121-3AE2-D0F3-95C8F9634B23}"/>
                  </a:ext>
                </a:extLst>
              </p:cNvPr>
              <p:cNvSpPr>
                <a:spLocks noChangeAspect="1"/>
              </p:cNvSpPr>
              <p:nvPr/>
            </p:nvSpPr>
            <p:spPr>
              <a:xfrm>
                <a:off x="956315" y="3889050"/>
                <a:ext cx="180000" cy="180000"/>
              </a:xfrm>
              <a:prstGeom prst="ellipse">
                <a:avLst/>
              </a:prstGeom>
              <a:solidFill>
                <a:schemeClr val="accent5"/>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5" name="Groupe 94">
              <a:extLst>
                <a:ext uri="{FF2B5EF4-FFF2-40B4-BE49-F238E27FC236}">
                  <a16:creationId xmlns:a16="http://schemas.microsoft.com/office/drawing/2014/main" id="{2C08DE5C-491F-99C5-1FBB-6439E96499BF}"/>
                </a:ext>
              </a:extLst>
            </p:cNvPr>
            <p:cNvGrpSpPr/>
            <p:nvPr/>
          </p:nvGrpSpPr>
          <p:grpSpPr>
            <a:xfrm>
              <a:off x="4741616" y="3889050"/>
              <a:ext cx="567821" cy="518532"/>
              <a:chOff x="762405" y="3889050"/>
              <a:chExt cx="567821" cy="518532"/>
            </a:xfrm>
          </p:grpSpPr>
          <p:sp>
            <p:nvSpPr>
              <p:cNvPr id="96" name="ZoneTexte 95">
                <a:extLst>
                  <a:ext uri="{FF2B5EF4-FFF2-40B4-BE49-F238E27FC236}">
                    <a16:creationId xmlns:a16="http://schemas.microsoft.com/office/drawing/2014/main" id="{8E62E4C6-2967-4297-72C7-42FE6C40907A}"/>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10/11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97" name="Ellipse 96">
                <a:extLst>
                  <a:ext uri="{FF2B5EF4-FFF2-40B4-BE49-F238E27FC236}">
                    <a16:creationId xmlns:a16="http://schemas.microsoft.com/office/drawing/2014/main" id="{609E5741-8E6C-6DE4-ECDB-07245F10EAC1}"/>
                  </a:ext>
                </a:extLst>
              </p:cNvPr>
              <p:cNvSpPr>
                <a:spLocks noChangeAspect="1"/>
              </p:cNvSpPr>
              <p:nvPr/>
            </p:nvSpPr>
            <p:spPr>
              <a:xfrm>
                <a:off x="956315" y="3889050"/>
                <a:ext cx="180000" cy="180000"/>
              </a:xfrm>
              <a:prstGeom prst="ellipse">
                <a:avLst/>
              </a:prstGeom>
              <a:solidFill>
                <a:schemeClr val="accent5"/>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8" name="Groupe 97">
              <a:extLst>
                <a:ext uri="{FF2B5EF4-FFF2-40B4-BE49-F238E27FC236}">
                  <a16:creationId xmlns:a16="http://schemas.microsoft.com/office/drawing/2014/main" id="{55BE7D8B-0DED-DCC5-C4DA-7692BA4CC009}"/>
                </a:ext>
              </a:extLst>
            </p:cNvPr>
            <p:cNvGrpSpPr/>
            <p:nvPr/>
          </p:nvGrpSpPr>
          <p:grpSpPr>
            <a:xfrm>
              <a:off x="5445277" y="3889050"/>
              <a:ext cx="567821" cy="518532"/>
              <a:chOff x="762405" y="3889050"/>
              <a:chExt cx="567821" cy="518532"/>
            </a:xfrm>
          </p:grpSpPr>
          <p:sp>
            <p:nvSpPr>
              <p:cNvPr id="99" name="ZoneTexte 98">
                <a:extLst>
                  <a:ext uri="{FF2B5EF4-FFF2-40B4-BE49-F238E27FC236}">
                    <a16:creationId xmlns:a16="http://schemas.microsoft.com/office/drawing/2014/main" id="{4AE3C86C-6C8D-6406-4B48-AEF9DD9BD463}"/>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17/11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0" name="Ellipse 99">
                <a:extLst>
                  <a:ext uri="{FF2B5EF4-FFF2-40B4-BE49-F238E27FC236}">
                    <a16:creationId xmlns:a16="http://schemas.microsoft.com/office/drawing/2014/main" id="{59434788-1683-09B6-FD3A-B3AC068F6265}"/>
                  </a:ext>
                </a:extLst>
              </p:cNvPr>
              <p:cNvSpPr>
                <a:spLocks noChangeAspect="1"/>
              </p:cNvSpPr>
              <p:nvPr/>
            </p:nvSpPr>
            <p:spPr>
              <a:xfrm>
                <a:off x="956315" y="3889050"/>
                <a:ext cx="180000" cy="180000"/>
              </a:xfrm>
              <a:prstGeom prst="ellipse">
                <a:avLst/>
              </a:prstGeom>
              <a:solidFill>
                <a:schemeClr val="accent5"/>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01" name="Groupe 100">
              <a:extLst>
                <a:ext uri="{FF2B5EF4-FFF2-40B4-BE49-F238E27FC236}">
                  <a16:creationId xmlns:a16="http://schemas.microsoft.com/office/drawing/2014/main" id="{BB8CF92F-C581-8D0F-1972-4DC6785B7D7E}"/>
                </a:ext>
              </a:extLst>
            </p:cNvPr>
            <p:cNvGrpSpPr/>
            <p:nvPr/>
          </p:nvGrpSpPr>
          <p:grpSpPr>
            <a:xfrm>
              <a:off x="6148938" y="3889050"/>
              <a:ext cx="567821" cy="518532"/>
              <a:chOff x="762405" y="3889050"/>
              <a:chExt cx="567821" cy="518532"/>
            </a:xfrm>
          </p:grpSpPr>
          <p:sp>
            <p:nvSpPr>
              <p:cNvPr id="102" name="ZoneTexte 101">
                <a:extLst>
                  <a:ext uri="{FF2B5EF4-FFF2-40B4-BE49-F238E27FC236}">
                    <a16:creationId xmlns:a16="http://schemas.microsoft.com/office/drawing/2014/main" id="{A36DCB8E-88C4-F061-3F6B-052C42BDE801}"/>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23/11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3" name="Ellipse 102">
                <a:extLst>
                  <a:ext uri="{FF2B5EF4-FFF2-40B4-BE49-F238E27FC236}">
                    <a16:creationId xmlns:a16="http://schemas.microsoft.com/office/drawing/2014/main" id="{D246291B-7684-A425-4AB8-C5FEBA41C2B4}"/>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04" name="Groupe 103">
              <a:extLst>
                <a:ext uri="{FF2B5EF4-FFF2-40B4-BE49-F238E27FC236}">
                  <a16:creationId xmlns:a16="http://schemas.microsoft.com/office/drawing/2014/main" id="{9EC13F69-B459-6625-3580-826E86BD4B92}"/>
                </a:ext>
              </a:extLst>
            </p:cNvPr>
            <p:cNvGrpSpPr/>
            <p:nvPr/>
          </p:nvGrpSpPr>
          <p:grpSpPr>
            <a:xfrm>
              <a:off x="7741477" y="3889050"/>
              <a:ext cx="567821" cy="518532"/>
              <a:chOff x="762405" y="3889050"/>
              <a:chExt cx="567821" cy="518532"/>
            </a:xfrm>
          </p:grpSpPr>
          <p:sp>
            <p:nvSpPr>
              <p:cNvPr id="105" name="ZoneTexte 104">
                <a:extLst>
                  <a:ext uri="{FF2B5EF4-FFF2-40B4-BE49-F238E27FC236}">
                    <a16:creationId xmlns:a16="http://schemas.microsoft.com/office/drawing/2014/main" id="{5E2E16D4-99B8-F4FD-0E2B-DC4290456E9B}"/>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18/12</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6" name="Ellipse 105">
                <a:extLst>
                  <a:ext uri="{FF2B5EF4-FFF2-40B4-BE49-F238E27FC236}">
                    <a16:creationId xmlns:a16="http://schemas.microsoft.com/office/drawing/2014/main" id="{B189A83B-3991-2178-0828-3F63B7E7F3C9}"/>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07" name="Groupe 106">
              <a:extLst>
                <a:ext uri="{FF2B5EF4-FFF2-40B4-BE49-F238E27FC236}">
                  <a16:creationId xmlns:a16="http://schemas.microsoft.com/office/drawing/2014/main" id="{FE228138-6A30-17DE-D510-44F5A6B4DA1C}"/>
                </a:ext>
              </a:extLst>
            </p:cNvPr>
            <p:cNvGrpSpPr/>
            <p:nvPr/>
          </p:nvGrpSpPr>
          <p:grpSpPr>
            <a:xfrm>
              <a:off x="8946195" y="3889050"/>
              <a:ext cx="567821" cy="518532"/>
              <a:chOff x="762405" y="3889050"/>
              <a:chExt cx="567821" cy="518532"/>
            </a:xfrm>
          </p:grpSpPr>
          <p:sp>
            <p:nvSpPr>
              <p:cNvPr id="108" name="ZoneTexte 107">
                <a:extLst>
                  <a:ext uri="{FF2B5EF4-FFF2-40B4-BE49-F238E27FC236}">
                    <a16:creationId xmlns:a16="http://schemas.microsoft.com/office/drawing/2014/main" id="{681B2903-03E5-1986-8647-DD90B227FB79}"/>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5/01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9" name="Ellipse 108">
                <a:extLst>
                  <a:ext uri="{FF2B5EF4-FFF2-40B4-BE49-F238E27FC236}">
                    <a16:creationId xmlns:a16="http://schemas.microsoft.com/office/drawing/2014/main" id="{BBFFD0C1-8444-A05C-3A49-A1EFFEB18D9E}"/>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10" name="Groupe 109">
              <a:extLst>
                <a:ext uri="{FF2B5EF4-FFF2-40B4-BE49-F238E27FC236}">
                  <a16:creationId xmlns:a16="http://schemas.microsoft.com/office/drawing/2014/main" id="{8E9FD8F8-F89D-C37B-771A-C6C3A4C1EB6C}"/>
                </a:ext>
              </a:extLst>
            </p:cNvPr>
            <p:cNvGrpSpPr/>
            <p:nvPr/>
          </p:nvGrpSpPr>
          <p:grpSpPr>
            <a:xfrm>
              <a:off x="9865757" y="3889050"/>
              <a:ext cx="567821" cy="518532"/>
              <a:chOff x="762405" y="3889050"/>
              <a:chExt cx="567821" cy="518532"/>
            </a:xfrm>
          </p:grpSpPr>
          <p:sp>
            <p:nvSpPr>
              <p:cNvPr id="111" name="ZoneTexte 110">
                <a:extLst>
                  <a:ext uri="{FF2B5EF4-FFF2-40B4-BE49-F238E27FC236}">
                    <a16:creationId xmlns:a16="http://schemas.microsoft.com/office/drawing/2014/main" id="{386A5C7A-3F47-963A-2AFB-46E93732DE70}"/>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13/01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2" name="Ellipse 111">
                <a:extLst>
                  <a:ext uri="{FF2B5EF4-FFF2-40B4-BE49-F238E27FC236}">
                    <a16:creationId xmlns:a16="http://schemas.microsoft.com/office/drawing/2014/main" id="{CDC80435-BE9F-255D-D6EA-630A71342C31}"/>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39" name="Groupe 138">
              <a:extLst>
                <a:ext uri="{FF2B5EF4-FFF2-40B4-BE49-F238E27FC236}">
                  <a16:creationId xmlns:a16="http://schemas.microsoft.com/office/drawing/2014/main" id="{BDA1A5D2-CE22-33D4-F15A-D8C49D8236F3}"/>
                </a:ext>
              </a:extLst>
            </p:cNvPr>
            <p:cNvGrpSpPr/>
            <p:nvPr/>
          </p:nvGrpSpPr>
          <p:grpSpPr>
            <a:xfrm>
              <a:off x="2225269" y="4448026"/>
              <a:ext cx="3509329" cy="612000"/>
              <a:chOff x="2225269" y="4448026"/>
              <a:chExt cx="3509329" cy="528916"/>
            </a:xfrm>
          </p:grpSpPr>
          <p:cxnSp>
            <p:nvCxnSpPr>
              <p:cNvPr id="33" name="Connecteur droit avec flèche 32">
                <a:extLst>
                  <a:ext uri="{FF2B5EF4-FFF2-40B4-BE49-F238E27FC236}">
                    <a16:creationId xmlns:a16="http://schemas.microsoft.com/office/drawing/2014/main" id="{B4CBB43F-91AF-990B-6FE1-D7CB27B0B0A3}"/>
                  </a:ext>
                </a:extLst>
              </p:cNvPr>
              <p:cNvCxnSpPr>
                <a:cxnSpLocks/>
              </p:cNvCxnSpPr>
              <p:nvPr/>
            </p:nvCxnSpPr>
            <p:spPr>
              <a:xfrm flipV="1">
                <a:off x="2225269" y="4448026"/>
                <a:ext cx="0" cy="52891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4" name="Connecteur droit avec flèche 33">
                <a:extLst>
                  <a:ext uri="{FF2B5EF4-FFF2-40B4-BE49-F238E27FC236}">
                    <a16:creationId xmlns:a16="http://schemas.microsoft.com/office/drawing/2014/main" id="{47AC0020-891F-8409-1D55-4CC924D22050}"/>
                  </a:ext>
                </a:extLst>
              </p:cNvPr>
              <p:cNvCxnSpPr>
                <a:cxnSpLocks/>
              </p:cNvCxnSpPr>
              <p:nvPr/>
            </p:nvCxnSpPr>
            <p:spPr>
              <a:xfrm flipV="1">
                <a:off x="2922232" y="4448026"/>
                <a:ext cx="0" cy="52891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eur droit avec flèche 34">
                <a:extLst>
                  <a:ext uri="{FF2B5EF4-FFF2-40B4-BE49-F238E27FC236}">
                    <a16:creationId xmlns:a16="http://schemas.microsoft.com/office/drawing/2014/main" id="{36AF16B0-9050-DB02-FF68-E55C46131006}"/>
                  </a:ext>
                </a:extLst>
              </p:cNvPr>
              <p:cNvCxnSpPr>
                <a:cxnSpLocks/>
              </p:cNvCxnSpPr>
              <p:nvPr/>
            </p:nvCxnSpPr>
            <p:spPr>
              <a:xfrm flipV="1">
                <a:off x="3619195" y="4448026"/>
                <a:ext cx="0" cy="52891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Connecteur droit avec flèche 116">
                <a:extLst>
                  <a:ext uri="{FF2B5EF4-FFF2-40B4-BE49-F238E27FC236}">
                    <a16:creationId xmlns:a16="http://schemas.microsoft.com/office/drawing/2014/main" id="{E136BBF6-7577-F6DA-86D9-995DB5A92FDD}"/>
                  </a:ext>
                </a:extLst>
              </p:cNvPr>
              <p:cNvCxnSpPr>
                <a:cxnSpLocks/>
              </p:cNvCxnSpPr>
              <p:nvPr/>
            </p:nvCxnSpPr>
            <p:spPr>
              <a:xfrm flipV="1">
                <a:off x="4340672" y="4448026"/>
                <a:ext cx="0" cy="528916"/>
              </a:xfrm>
              <a:prstGeom prst="straightConnector1">
                <a:avLst/>
              </a:prstGeom>
              <a:ln w="1905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118" name="Connecteur droit avec flèche 117">
                <a:extLst>
                  <a:ext uri="{FF2B5EF4-FFF2-40B4-BE49-F238E27FC236}">
                    <a16:creationId xmlns:a16="http://schemas.microsoft.com/office/drawing/2014/main" id="{045FB3A8-D4EC-698C-50E5-F5B66223E9FA}"/>
                  </a:ext>
                </a:extLst>
              </p:cNvPr>
              <p:cNvCxnSpPr>
                <a:cxnSpLocks/>
              </p:cNvCxnSpPr>
              <p:nvPr/>
            </p:nvCxnSpPr>
            <p:spPr>
              <a:xfrm flipV="1">
                <a:off x="5037635" y="4448026"/>
                <a:ext cx="0" cy="528916"/>
              </a:xfrm>
              <a:prstGeom prst="straightConnector1">
                <a:avLst/>
              </a:prstGeom>
              <a:ln w="1905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119" name="Connecteur droit avec flèche 118">
                <a:extLst>
                  <a:ext uri="{FF2B5EF4-FFF2-40B4-BE49-F238E27FC236}">
                    <a16:creationId xmlns:a16="http://schemas.microsoft.com/office/drawing/2014/main" id="{E352E2E9-3FF0-15AC-03B8-900255FD8EA3}"/>
                  </a:ext>
                </a:extLst>
              </p:cNvPr>
              <p:cNvCxnSpPr>
                <a:cxnSpLocks/>
              </p:cNvCxnSpPr>
              <p:nvPr/>
            </p:nvCxnSpPr>
            <p:spPr>
              <a:xfrm flipV="1">
                <a:off x="5734598" y="4448026"/>
                <a:ext cx="0" cy="528916"/>
              </a:xfrm>
              <a:prstGeom prst="straightConnector1">
                <a:avLst/>
              </a:prstGeom>
              <a:ln w="1905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grpSp>
        <p:sp>
          <p:nvSpPr>
            <p:cNvPr id="120" name="ZoneTexte 119">
              <a:extLst>
                <a:ext uri="{FF2B5EF4-FFF2-40B4-BE49-F238E27FC236}">
                  <a16:creationId xmlns:a16="http://schemas.microsoft.com/office/drawing/2014/main" id="{F29C6ED4-4941-10F2-E204-31AFECBF8470}"/>
                </a:ext>
              </a:extLst>
            </p:cNvPr>
            <p:cNvSpPr txBox="1"/>
            <p:nvPr/>
          </p:nvSpPr>
          <p:spPr>
            <a:xfrm>
              <a:off x="4340672" y="5132950"/>
              <a:ext cx="1471660" cy="24622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238DC1"/>
                  </a:solidFill>
                  <a:effectLst/>
                  <a:uLnTx/>
                  <a:uFillTx/>
                  <a:latin typeface="Century Gothic" panose="020F0302020204030204"/>
                  <a:ea typeface="+mn-ea"/>
                  <a:cs typeface="+mn-cs"/>
                </a:rPr>
                <a:t>CTL EBVALLO</a:t>
              </a:r>
            </a:p>
          </p:txBody>
        </p:sp>
        <p:grpSp>
          <p:nvGrpSpPr>
            <p:cNvPr id="125" name="Groupe 124">
              <a:extLst>
                <a:ext uri="{FF2B5EF4-FFF2-40B4-BE49-F238E27FC236}">
                  <a16:creationId xmlns:a16="http://schemas.microsoft.com/office/drawing/2014/main" id="{FB8A2B0F-A736-4FE9-D534-6FB043620C2D}"/>
                </a:ext>
              </a:extLst>
            </p:cNvPr>
            <p:cNvGrpSpPr/>
            <p:nvPr/>
          </p:nvGrpSpPr>
          <p:grpSpPr>
            <a:xfrm>
              <a:off x="197415" y="3459354"/>
              <a:ext cx="1697800" cy="408297"/>
              <a:chOff x="229172" y="3272192"/>
              <a:chExt cx="1697800" cy="408297"/>
            </a:xfrm>
          </p:grpSpPr>
          <p:sp>
            <p:nvSpPr>
              <p:cNvPr id="123" name="ZoneTexte 122">
                <a:extLst>
                  <a:ext uri="{FF2B5EF4-FFF2-40B4-BE49-F238E27FC236}">
                    <a16:creationId xmlns:a16="http://schemas.microsoft.com/office/drawing/2014/main" id="{C5817A0F-5D0C-4FA8-A802-93752CE56B13}"/>
                  </a:ext>
                </a:extLst>
              </p:cNvPr>
              <p:cNvSpPr txBox="1"/>
              <p:nvPr/>
            </p:nvSpPr>
            <p:spPr bwMode="auto">
              <a:xfrm>
                <a:off x="229172" y="3272192"/>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Greffe CSH</a:t>
                </a:r>
                <a:endParaRPr kumimoji="0" lang="fr-FR" sz="105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24" name="Connecteur droit 123">
                <a:extLst>
                  <a:ext uri="{FF2B5EF4-FFF2-40B4-BE49-F238E27FC236}">
                    <a16:creationId xmlns:a16="http://schemas.microsoft.com/office/drawing/2014/main" id="{C1577AF8-210F-A9D4-F2A5-5CCF85CC810F}"/>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26" name="Groupe 125">
              <a:extLst>
                <a:ext uri="{FF2B5EF4-FFF2-40B4-BE49-F238E27FC236}">
                  <a16:creationId xmlns:a16="http://schemas.microsoft.com/office/drawing/2014/main" id="{1A34E861-53F8-3020-DCF4-6E129DF140A3}"/>
                </a:ext>
              </a:extLst>
            </p:cNvPr>
            <p:cNvGrpSpPr/>
            <p:nvPr/>
          </p:nvGrpSpPr>
          <p:grpSpPr>
            <a:xfrm>
              <a:off x="1360501" y="3307005"/>
              <a:ext cx="1697800" cy="560646"/>
              <a:chOff x="229172" y="3119843"/>
              <a:chExt cx="1697800" cy="560646"/>
            </a:xfrm>
          </p:grpSpPr>
          <p:sp>
            <p:nvSpPr>
              <p:cNvPr id="127" name="ZoneTexte 126">
                <a:extLst>
                  <a:ext uri="{FF2B5EF4-FFF2-40B4-BE49-F238E27FC236}">
                    <a16:creationId xmlns:a16="http://schemas.microsoft.com/office/drawing/2014/main" id="{3C5D7622-466D-EC41-FC56-FE33DE13E014}"/>
                  </a:ext>
                </a:extLst>
              </p:cNvPr>
              <p:cNvSpPr txBox="1"/>
              <p:nvPr/>
            </p:nvSpPr>
            <p:spPr bwMode="auto">
              <a:xfrm>
                <a:off x="229172" y="3119843"/>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PCR EBV</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&gt;4 log</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28" name="Connecteur droit 127">
                <a:extLst>
                  <a:ext uri="{FF2B5EF4-FFF2-40B4-BE49-F238E27FC236}">
                    <a16:creationId xmlns:a16="http://schemas.microsoft.com/office/drawing/2014/main" id="{33492B67-B33C-E276-B598-A815123970D5}"/>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29" name="Groupe 128">
              <a:extLst>
                <a:ext uri="{FF2B5EF4-FFF2-40B4-BE49-F238E27FC236}">
                  <a16:creationId xmlns:a16="http://schemas.microsoft.com/office/drawing/2014/main" id="{60D1A495-2527-0D76-C9F1-F6DE2C77ADDD}"/>
                </a:ext>
              </a:extLst>
            </p:cNvPr>
            <p:cNvGrpSpPr/>
            <p:nvPr/>
          </p:nvGrpSpPr>
          <p:grpSpPr>
            <a:xfrm>
              <a:off x="2067083" y="3307005"/>
              <a:ext cx="1697800" cy="560646"/>
              <a:chOff x="229172" y="3119843"/>
              <a:chExt cx="1697800" cy="560646"/>
            </a:xfrm>
          </p:grpSpPr>
          <p:sp>
            <p:nvSpPr>
              <p:cNvPr id="130" name="ZoneTexte 129">
                <a:extLst>
                  <a:ext uri="{FF2B5EF4-FFF2-40B4-BE49-F238E27FC236}">
                    <a16:creationId xmlns:a16="http://schemas.microsoft.com/office/drawing/2014/main" id="{C6EA0790-A3BA-B4EA-EF25-9E198FDE291B}"/>
                  </a:ext>
                </a:extLst>
              </p:cNvPr>
              <p:cNvSpPr txBox="1"/>
              <p:nvPr/>
            </p:nvSpPr>
            <p:spPr bwMode="auto">
              <a:xfrm>
                <a:off x="229172" y="3119843"/>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SAM</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ADP</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1" name="Connecteur droit 130">
                <a:extLst>
                  <a:ext uri="{FF2B5EF4-FFF2-40B4-BE49-F238E27FC236}">
                    <a16:creationId xmlns:a16="http://schemas.microsoft.com/office/drawing/2014/main" id="{B82EF783-6D9E-75DA-A390-A32EF41A2A21}"/>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133" name="ZoneTexte 132">
              <a:extLst>
                <a:ext uri="{FF2B5EF4-FFF2-40B4-BE49-F238E27FC236}">
                  <a16:creationId xmlns:a16="http://schemas.microsoft.com/office/drawing/2014/main" id="{749A1800-8A73-CB12-8629-E334B0A74218}"/>
                </a:ext>
              </a:extLst>
            </p:cNvPr>
            <p:cNvSpPr txBox="1"/>
            <p:nvPr/>
          </p:nvSpPr>
          <p:spPr bwMode="auto">
            <a:xfrm>
              <a:off x="5582179" y="3459354"/>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Ré-évolution</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4" name="Connecteur droit 133">
              <a:extLst>
                <a:ext uri="{FF2B5EF4-FFF2-40B4-BE49-F238E27FC236}">
                  <a16:creationId xmlns:a16="http://schemas.microsoft.com/office/drawing/2014/main" id="{4FC9F110-625B-F7E5-96F1-A16565B0439D}"/>
                </a:ext>
              </a:extLst>
            </p:cNvPr>
            <p:cNvCxnSpPr>
              <a:cxnSpLocks/>
            </p:cNvCxnSpPr>
            <p:nvPr/>
          </p:nvCxnSpPr>
          <p:spPr>
            <a:xfrm flipV="1">
              <a:off x="6431079" y="3648055"/>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40" name="ZoneTexte 139">
              <a:extLst>
                <a:ext uri="{FF2B5EF4-FFF2-40B4-BE49-F238E27FC236}">
                  <a16:creationId xmlns:a16="http://schemas.microsoft.com/office/drawing/2014/main" id="{39AEF29F-8F22-04E2-B502-7E56D2E274B2}"/>
                </a:ext>
              </a:extLst>
            </p:cNvPr>
            <p:cNvSpPr txBox="1"/>
            <p:nvPr/>
          </p:nvSpPr>
          <p:spPr bwMode="auto">
            <a:xfrm>
              <a:off x="5582179" y="4719494"/>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COP</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41" name="ZoneTexte 140">
              <a:extLst>
                <a:ext uri="{FF2B5EF4-FFF2-40B4-BE49-F238E27FC236}">
                  <a16:creationId xmlns:a16="http://schemas.microsoft.com/office/drawing/2014/main" id="{AE84748D-2B8F-63B1-7937-F1C1639D881A}"/>
                </a:ext>
              </a:extLst>
            </p:cNvPr>
            <p:cNvSpPr txBox="1"/>
            <p:nvPr/>
          </p:nvSpPr>
          <p:spPr bwMode="auto">
            <a:xfrm>
              <a:off x="7182379" y="4719494"/>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CHOP</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42" name="ZoneTexte 141">
              <a:extLst>
                <a:ext uri="{FF2B5EF4-FFF2-40B4-BE49-F238E27FC236}">
                  <a16:creationId xmlns:a16="http://schemas.microsoft.com/office/drawing/2014/main" id="{3D9645A6-B97F-D3A2-A8F5-E201B0C69BE5}"/>
                </a:ext>
              </a:extLst>
            </p:cNvPr>
            <p:cNvSpPr txBox="1"/>
            <p:nvPr/>
          </p:nvSpPr>
          <p:spPr bwMode="auto">
            <a:xfrm>
              <a:off x="8735778" y="4719494"/>
              <a:ext cx="1697800" cy="400297"/>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n-ea"/>
                  <a:cs typeface="+mn-cs"/>
                </a:rPr>
                <a:t>Daratumomab</a:t>
              </a:r>
              <a:endPar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n-ea"/>
                  <a:cs typeface="+mn-cs"/>
                </a:rPr>
                <a:t>Bortézomib</a:t>
              </a:r>
              <a:endPar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135" name="Groupe 134">
              <a:extLst>
                <a:ext uri="{FF2B5EF4-FFF2-40B4-BE49-F238E27FC236}">
                  <a16:creationId xmlns:a16="http://schemas.microsoft.com/office/drawing/2014/main" id="{00007A3E-F20A-4408-0290-11088C310D1F}"/>
                </a:ext>
              </a:extLst>
            </p:cNvPr>
            <p:cNvGrpSpPr/>
            <p:nvPr/>
          </p:nvGrpSpPr>
          <p:grpSpPr>
            <a:xfrm>
              <a:off x="9293218" y="3459354"/>
              <a:ext cx="1697800" cy="408297"/>
              <a:chOff x="229172" y="3272192"/>
              <a:chExt cx="1697800" cy="408297"/>
            </a:xfrm>
          </p:grpSpPr>
          <p:sp>
            <p:nvSpPr>
              <p:cNvPr id="136" name="ZoneTexte 135">
                <a:extLst>
                  <a:ext uri="{FF2B5EF4-FFF2-40B4-BE49-F238E27FC236}">
                    <a16:creationId xmlns:a16="http://schemas.microsoft.com/office/drawing/2014/main" id="{DC4CB5CA-745F-AAEB-F0E4-68ADAC6B5619}"/>
                  </a:ext>
                </a:extLst>
              </p:cNvPr>
              <p:cNvSpPr txBox="1"/>
              <p:nvPr/>
            </p:nvSpPr>
            <p:spPr bwMode="auto">
              <a:xfrm>
                <a:off x="229172" y="3272192"/>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Décès</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7" name="Connecteur droit 136">
                <a:extLst>
                  <a:ext uri="{FF2B5EF4-FFF2-40B4-BE49-F238E27FC236}">
                    <a16:creationId xmlns:a16="http://schemas.microsoft.com/office/drawing/2014/main" id="{D2ADD46A-C6A8-76D2-EA2F-944C0EA8778F}"/>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138" name="Flèche : droite 34">
              <a:extLst>
                <a:ext uri="{FF2B5EF4-FFF2-40B4-BE49-F238E27FC236}">
                  <a16:creationId xmlns:a16="http://schemas.microsoft.com/office/drawing/2014/main" id="{4C5116E6-5B19-A9AE-7C1C-06E1C0E675C5}"/>
                </a:ext>
              </a:extLst>
            </p:cNvPr>
            <p:cNvSpPr/>
            <p:nvPr/>
          </p:nvSpPr>
          <p:spPr>
            <a:xfrm>
              <a:off x="3662873" y="4866854"/>
              <a:ext cx="625001" cy="231845"/>
            </a:xfrm>
            <a:prstGeom prst="rightArrow">
              <a:avLst>
                <a:gd name="adj1" fmla="val 25282"/>
                <a:gd name="adj2" fmla="val 77862"/>
              </a:avLst>
            </a:prstGeom>
            <a:noFill/>
            <a:ln w="9525">
              <a:solidFill>
                <a:schemeClr val="tx2"/>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 name="ZoneTexte 2">
            <a:extLst>
              <a:ext uri="{FF2B5EF4-FFF2-40B4-BE49-F238E27FC236}">
                <a16:creationId xmlns:a16="http://schemas.microsoft.com/office/drawing/2014/main" id="{0D4A8160-22FB-2B6D-415C-DFC93F7FCB36}"/>
              </a:ext>
            </a:extLst>
          </p:cNvPr>
          <p:cNvSpPr txBox="1"/>
          <p:nvPr/>
        </p:nvSpPr>
        <p:spPr>
          <a:xfrm>
            <a:off x="468000" y="5952817"/>
            <a:ext cx="7451635" cy="76944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ADP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adénopathie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TDM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syndrome d’activation macrophagique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CSH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cellules souches hématopoïétiques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pic>
        <p:nvPicPr>
          <p:cNvPr id="5" name="C.Renard - CC7 - Slide 19">
            <a:hlinkClick r:id="" action="ppaction://media"/>
            <a:extLst>
              <a:ext uri="{FF2B5EF4-FFF2-40B4-BE49-F238E27FC236}">
                <a16:creationId xmlns:a16="http://schemas.microsoft.com/office/drawing/2014/main" id="{89595D43-D7CC-9CD3-1243-BFAE402A0C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3677"/>
            <a:ext cx="468000" cy="468000"/>
          </a:xfrm>
          <a:prstGeom prst="rect">
            <a:avLst/>
          </a:prstGeom>
        </p:spPr>
      </p:pic>
    </p:spTree>
    <p:extLst>
      <p:ext uri="{BB962C8B-B14F-4D97-AF65-F5344CB8AC3E}">
        <p14:creationId xmlns:p14="http://schemas.microsoft.com/office/powerpoint/2010/main" val="37788723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lstStyle/>
          <a:p>
            <a:r>
              <a:rPr lang="fr-FR" dirty="0"/>
              <a:t>Messages clés</a:t>
            </a:r>
          </a:p>
        </p:txBody>
      </p:sp>
      <p:sp>
        <p:nvSpPr>
          <p:cNvPr id="16" name="Espace réservé pour une image  15">
            <a:extLst>
              <a:ext uri="{FF2B5EF4-FFF2-40B4-BE49-F238E27FC236}">
                <a16:creationId xmlns:a16="http://schemas.microsoft.com/office/drawing/2014/main" id="{6B6698E3-9DC7-CB1B-8AF4-9612FA836B6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0" name="Groupe 9">
            <a:extLst>
              <a:ext uri="{FF2B5EF4-FFF2-40B4-BE49-F238E27FC236}">
                <a16:creationId xmlns:a16="http://schemas.microsoft.com/office/drawing/2014/main" id="{E63DD800-914B-0AC0-21F5-011FEB9CF080}"/>
              </a:ext>
            </a:extLst>
          </p:cNvPr>
          <p:cNvGrpSpPr/>
          <p:nvPr/>
        </p:nvGrpSpPr>
        <p:grpSpPr>
          <a:xfrm>
            <a:off x="468000" y="1381563"/>
            <a:ext cx="11246399" cy="672326"/>
            <a:chOff x="468000" y="1863022"/>
            <a:chExt cx="11246399" cy="672326"/>
          </a:xfrm>
        </p:grpSpPr>
        <p:sp>
          <p:nvSpPr>
            <p:cNvPr id="7" name="ZoneTexte 6">
              <a:extLst>
                <a:ext uri="{FF2B5EF4-FFF2-40B4-BE49-F238E27FC236}">
                  <a16:creationId xmlns:a16="http://schemas.microsoft.com/office/drawing/2014/main" id="{78B33B53-D23D-4116-30C7-F32939F526F5}"/>
                </a:ext>
              </a:extLst>
            </p:cNvPr>
            <p:cNvSpPr txBox="1"/>
            <p:nvPr/>
          </p:nvSpPr>
          <p:spPr>
            <a:xfrm>
              <a:off x="1210235" y="1919795"/>
              <a:ext cx="10504164"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Lymphome lié à l’EBV post greffe de CSH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précoce, dans les premiers mois,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et d’évolution agressive</a:t>
              </a:r>
            </a:p>
          </p:txBody>
        </p:sp>
        <p:grpSp>
          <p:nvGrpSpPr>
            <p:cNvPr id="36" name="Groupe 35">
              <a:extLst>
                <a:ext uri="{FF2B5EF4-FFF2-40B4-BE49-F238E27FC236}">
                  <a16:creationId xmlns:a16="http://schemas.microsoft.com/office/drawing/2014/main" id="{111D1226-13B7-067A-D4E3-EB19FC9051D8}"/>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D64CE5D0-A189-2D50-719F-C2162C3E113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319C7A7-6E9E-EFAC-5490-D9FD477664D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C81616B1-AC77-2710-ADA7-584282F93E2B}"/>
              </a:ext>
            </a:extLst>
          </p:cNvPr>
          <p:cNvGrpSpPr/>
          <p:nvPr/>
        </p:nvGrpSpPr>
        <p:grpSpPr>
          <a:xfrm>
            <a:off x="2054753" y="2363375"/>
            <a:ext cx="9659646" cy="697419"/>
            <a:chOff x="2054753" y="3193964"/>
            <a:chExt cx="9659646" cy="697419"/>
          </a:xfrm>
        </p:grpSpPr>
        <p:sp>
          <p:nvSpPr>
            <p:cNvPr id="37" name="ZoneTexte 36">
              <a:extLst>
                <a:ext uri="{FF2B5EF4-FFF2-40B4-BE49-F238E27FC236}">
                  <a16:creationId xmlns:a16="http://schemas.microsoft.com/office/drawing/2014/main" id="{C128FBCA-41EA-F2B9-3859-1396ED5D402D}"/>
                </a:ext>
              </a:extLst>
            </p:cNvPr>
            <p:cNvSpPr txBox="1"/>
            <p:nvPr/>
          </p:nvSpPr>
          <p:spPr>
            <a:xfrm>
              <a:off x="2796988" y="3275830"/>
              <a:ext cx="891741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Diagnostic parfois difficile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absence d’anomalies à l’imagerie,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puis évolution brutale, explosive</a:t>
              </a:r>
            </a:p>
          </p:txBody>
        </p:sp>
        <p:grpSp>
          <p:nvGrpSpPr>
            <p:cNvPr id="38" name="Groupe 37">
              <a:extLst>
                <a:ext uri="{FF2B5EF4-FFF2-40B4-BE49-F238E27FC236}">
                  <a16:creationId xmlns:a16="http://schemas.microsoft.com/office/drawing/2014/main" id="{98C84BDB-D081-81DF-256F-B0E9795E970D}"/>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5255A924-21E2-0517-00C4-F0EBDFE64F9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933ACDCA-FBEE-3A39-8975-AAA1B6ED9E8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46559C2E-A57B-D3D5-8C51-4823230050D4}"/>
              </a:ext>
            </a:extLst>
          </p:cNvPr>
          <p:cNvGrpSpPr/>
          <p:nvPr/>
        </p:nvGrpSpPr>
        <p:grpSpPr>
          <a:xfrm>
            <a:off x="468000" y="3370280"/>
            <a:ext cx="10795086" cy="1354907"/>
            <a:chOff x="2054753" y="3193964"/>
            <a:chExt cx="10795086" cy="1354907"/>
          </a:xfrm>
        </p:grpSpPr>
        <p:sp>
          <p:nvSpPr>
            <p:cNvPr id="12" name="ZoneTexte 11">
              <a:extLst>
                <a:ext uri="{FF2B5EF4-FFF2-40B4-BE49-F238E27FC236}">
                  <a16:creationId xmlns:a16="http://schemas.microsoft.com/office/drawing/2014/main" id="{2B965830-5702-D3E6-7E8E-CD8C4B132C7F}"/>
                </a:ext>
              </a:extLst>
            </p:cNvPr>
            <p:cNvSpPr txBox="1"/>
            <p:nvPr/>
          </p:nvSpPr>
          <p:spPr>
            <a:xfrm>
              <a:off x="2796988" y="3275830"/>
              <a:ext cx="10052851" cy="1273041"/>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En cas d’échec du rituximab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avec augmentation rapide de la charge virale EBV</a:t>
              </a:r>
            </a:p>
            <a:p>
              <a:pPr marL="342900" marR="0" lvl="1" indent="-3429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Penser rapidement (dès le 2</a:t>
              </a:r>
              <a:r>
                <a:rPr kumimoji="0" lang="fr-FR" sz="1800" b="0" i="0" u="none" strike="noStrike" kern="1200" cap="none" spc="0" normalizeH="0" baseline="30000" noProof="0" dirty="0">
                  <a:ln>
                    <a:noFill/>
                  </a:ln>
                  <a:solidFill>
                    <a:srgbClr val="000000"/>
                  </a:solidFill>
                  <a:effectLst/>
                  <a:uLnTx/>
                  <a:uFillTx/>
                  <a:latin typeface="Century Gothic" panose="020F0302020204030204"/>
                  <a:ea typeface="+mn-ea"/>
                  <a:cs typeface="+mn-cs"/>
                </a:rPr>
                <a:t>ème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cycle sans réponse) à une forme plasmocytaire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(CD20- donc ne répond pas au rituximab)</a:t>
              </a:r>
            </a:p>
            <a:p>
              <a:pPr marL="342900" marR="0" lvl="1" indent="-342900"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Anticiper la demande de CTL anti EBV</a:t>
              </a:r>
            </a:p>
          </p:txBody>
        </p:sp>
        <p:grpSp>
          <p:nvGrpSpPr>
            <p:cNvPr id="13" name="Groupe 12">
              <a:extLst>
                <a:ext uri="{FF2B5EF4-FFF2-40B4-BE49-F238E27FC236}">
                  <a16:creationId xmlns:a16="http://schemas.microsoft.com/office/drawing/2014/main" id="{BBC9BE43-4215-B340-8680-797C8479E887}"/>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DEAE8700-6C87-9373-B89C-1D4D96964C4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C3E78087-0170-C90A-D32C-D320B08C9E0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26" name="Groupe 25">
            <a:extLst>
              <a:ext uri="{FF2B5EF4-FFF2-40B4-BE49-F238E27FC236}">
                <a16:creationId xmlns:a16="http://schemas.microsoft.com/office/drawing/2014/main" id="{D1FBB299-DB86-1F66-6F52-DD8592533908}"/>
              </a:ext>
            </a:extLst>
          </p:cNvPr>
          <p:cNvGrpSpPr/>
          <p:nvPr/>
        </p:nvGrpSpPr>
        <p:grpSpPr>
          <a:xfrm>
            <a:off x="2054753" y="5141945"/>
            <a:ext cx="11246399" cy="698171"/>
            <a:chOff x="468000" y="4749427"/>
            <a:chExt cx="11246399" cy="698171"/>
          </a:xfrm>
        </p:grpSpPr>
        <p:sp>
          <p:nvSpPr>
            <p:cNvPr id="27" name="ZoneTexte 26">
              <a:extLst>
                <a:ext uri="{FF2B5EF4-FFF2-40B4-BE49-F238E27FC236}">
                  <a16:creationId xmlns:a16="http://schemas.microsoft.com/office/drawing/2014/main" id="{E255A3FD-2B05-4722-C860-918E340E158B}"/>
                </a:ext>
              </a:extLst>
            </p:cNvPr>
            <p:cNvSpPr txBox="1"/>
            <p:nvPr/>
          </p:nvSpPr>
          <p:spPr>
            <a:xfrm>
              <a:off x="1210235" y="4832045"/>
              <a:ext cx="10504164"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Difficulté de la gestion de l’immunosuppression</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en post allogreffe de CSH dans les 3 premiers mois, car risque de GVH </a:t>
              </a:r>
            </a:p>
          </p:txBody>
        </p:sp>
        <p:grpSp>
          <p:nvGrpSpPr>
            <p:cNvPr id="28" name="Groupe 27">
              <a:extLst>
                <a:ext uri="{FF2B5EF4-FFF2-40B4-BE49-F238E27FC236}">
                  <a16:creationId xmlns:a16="http://schemas.microsoft.com/office/drawing/2014/main" id="{E42B6EC4-3122-0838-C984-C23A0DFE91B0}"/>
                </a:ext>
              </a:extLst>
            </p:cNvPr>
            <p:cNvGrpSpPr/>
            <p:nvPr/>
          </p:nvGrpSpPr>
          <p:grpSpPr>
            <a:xfrm>
              <a:off x="468000" y="4749427"/>
              <a:ext cx="537479" cy="537565"/>
              <a:chOff x="423529" y="2082622"/>
              <a:chExt cx="537479" cy="537565"/>
            </a:xfrm>
          </p:grpSpPr>
          <p:sp>
            <p:nvSpPr>
              <p:cNvPr id="29" name="Forme libre 28">
                <a:extLst>
                  <a:ext uri="{FF2B5EF4-FFF2-40B4-BE49-F238E27FC236}">
                    <a16:creationId xmlns:a16="http://schemas.microsoft.com/office/drawing/2014/main" id="{E1B60C85-A9E5-297C-CAAF-C500F6582EB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D15AD98B-C275-AED7-1780-42F5BDFB165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ZoneTexte 2">
            <a:extLst>
              <a:ext uri="{FF2B5EF4-FFF2-40B4-BE49-F238E27FC236}">
                <a16:creationId xmlns:a16="http://schemas.microsoft.com/office/drawing/2014/main" id="{744DDE93-CE71-B0BE-AE54-78A456319C37}"/>
              </a:ext>
            </a:extLst>
          </p:cNvPr>
          <p:cNvSpPr txBox="1"/>
          <p:nvPr/>
        </p:nvSpPr>
        <p:spPr>
          <a:xfrm>
            <a:off x="356789" y="6486026"/>
            <a:ext cx="78728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CSH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cellules souches hématopoïétiques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a:t>
            </a:r>
          </a:p>
        </p:txBody>
      </p:sp>
      <p:pic>
        <p:nvPicPr>
          <p:cNvPr id="4" name="C.Renard - CC7 - Slide 20">
            <a:hlinkClick r:id="" action="ppaction://media"/>
            <a:extLst>
              <a:ext uri="{FF2B5EF4-FFF2-40B4-BE49-F238E27FC236}">
                <a16:creationId xmlns:a16="http://schemas.microsoft.com/office/drawing/2014/main" id="{5E991056-FCDE-E398-D2ED-5F796DF78A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41678"/>
            <a:ext cx="468000" cy="468000"/>
          </a:xfrm>
          <a:prstGeom prst="rect">
            <a:avLst/>
          </a:prstGeom>
        </p:spPr>
      </p:pic>
    </p:spTree>
    <p:extLst>
      <p:ext uri="{BB962C8B-B14F-4D97-AF65-F5344CB8AC3E}">
        <p14:creationId xmlns:p14="http://schemas.microsoft.com/office/powerpoint/2010/main" val="41308405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108D5-B70C-7C20-D7B2-E080E0F9EF5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D44C65B-DE87-0629-84A0-909CA44DFCB1}"/>
              </a:ext>
            </a:extLst>
          </p:cNvPr>
          <p:cNvSpPr>
            <a:spLocks noGrp="1"/>
          </p:cNvSpPr>
          <p:nvPr>
            <p:ph type="ctrTitle"/>
          </p:nvPr>
        </p:nvSpPr>
        <p:spPr>
          <a:xfrm>
            <a:off x="4392751" y="1041400"/>
            <a:ext cx="6999149" cy="2387600"/>
          </a:xfrm>
        </p:spPr>
        <p:txBody>
          <a:bodyPr/>
          <a:lstStyle/>
          <a:p>
            <a:r>
              <a:rPr lang="fr-FR" dirty="0"/>
              <a:t>Cas clinique 8</a:t>
            </a:r>
          </a:p>
        </p:txBody>
      </p:sp>
      <p:sp>
        <p:nvSpPr>
          <p:cNvPr id="3" name="Sous-titre 2">
            <a:extLst>
              <a:ext uri="{FF2B5EF4-FFF2-40B4-BE49-F238E27FC236}">
                <a16:creationId xmlns:a16="http://schemas.microsoft.com/office/drawing/2014/main" id="{0991144E-0F8A-F241-E3AF-C1EE4F55CC86}"/>
              </a:ext>
            </a:extLst>
          </p:cNvPr>
          <p:cNvSpPr>
            <a:spLocks noGrp="1"/>
          </p:cNvSpPr>
          <p:nvPr>
            <p:ph type="subTitle" idx="1"/>
          </p:nvPr>
        </p:nvSpPr>
        <p:spPr>
          <a:xfrm>
            <a:off x="4392751" y="3521074"/>
            <a:ext cx="6999149" cy="1721045"/>
          </a:xfrm>
        </p:spPr>
        <p:txBody>
          <a:bodyPr>
            <a:normAutofit/>
          </a:bodyPr>
          <a:lstStyle/>
          <a:p>
            <a:pPr algn="r"/>
            <a:r>
              <a:rPr lang="fr-FR" sz="2400" b="1" dirty="0" err="1">
                <a:solidFill>
                  <a:schemeClr val="tx2"/>
                </a:solidFill>
                <a:latin typeface="+mn-lt"/>
                <a:ea typeface="+mn-ea"/>
                <a:cs typeface="+mn-cs"/>
              </a:rPr>
              <a:t>Melena</a:t>
            </a:r>
            <a:r>
              <a:rPr lang="fr-FR" sz="2400" b="1" dirty="0">
                <a:solidFill>
                  <a:schemeClr val="tx2"/>
                </a:solidFill>
                <a:latin typeface="+mn-lt"/>
                <a:ea typeface="+mn-ea"/>
                <a:cs typeface="+mn-cs"/>
              </a:rPr>
              <a:t> faisant découvrir un LPT EBV+ </a:t>
            </a:r>
            <a:br>
              <a:rPr lang="fr-FR" sz="2400" b="1" dirty="0">
                <a:solidFill>
                  <a:schemeClr val="tx2"/>
                </a:solidFill>
                <a:latin typeface="+mn-lt"/>
                <a:ea typeface="+mn-ea"/>
                <a:cs typeface="+mn-cs"/>
              </a:rPr>
            </a:br>
            <a:r>
              <a:rPr lang="fr-FR" sz="2400" b="1" dirty="0">
                <a:solidFill>
                  <a:schemeClr val="tx2"/>
                </a:solidFill>
                <a:latin typeface="+mn-lt"/>
                <a:ea typeface="+mn-ea"/>
                <a:cs typeface="+mn-cs"/>
              </a:rPr>
              <a:t>chez une patiente transplantée rénale</a:t>
            </a:r>
            <a:endParaRPr lang="fr-FR" sz="3600" b="1" dirty="0">
              <a:solidFill>
                <a:schemeClr val="tx2"/>
              </a:solidFill>
              <a:latin typeface="+mn-lt"/>
              <a:ea typeface="+mn-ea"/>
              <a:cs typeface="+mn-cs"/>
            </a:endParaRPr>
          </a:p>
          <a:p>
            <a:pPr algn="r">
              <a:lnSpc>
                <a:spcPct val="100000"/>
              </a:lnSpc>
              <a:spcBef>
                <a:spcPts val="1000"/>
              </a:spcBef>
            </a:pPr>
            <a:r>
              <a:rPr lang="fr-FR" sz="1600" dirty="0" err="1">
                <a:solidFill>
                  <a:schemeClr val="tx2"/>
                </a:solidFill>
                <a:latin typeface="+mn-lt"/>
                <a:ea typeface="+mn-ea"/>
                <a:cs typeface="+mn-cs"/>
              </a:rPr>
              <a:t>Krimo</a:t>
            </a:r>
            <a:r>
              <a:rPr lang="fr-FR" sz="1600" dirty="0">
                <a:solidFill>
                  <a:schemeClr val="tx2"/>
                </a:solidFill>
                <a:latin typeface="+mn-lt"/>
                <a:ea typeface="+mn-ea"/>
                <a:cs typeface="+mn-cs"/>
              </a:rPr>
              <a:t> </a:t>
            </a:r>
            <a:r>
              <a:rPr lang="fr-FR" sz="1600" dirty="0" err="1">
                <a:solidFill>
                  <a:schemeClr val="tx2"/>
                </a:solidFill>
                <a:latin typeface="+mn-lt"/>
                <a:ea typeface="+mn-ea"/>
                <a:cs typeface="+mn-cs"/>
              </a:rPr>
              <a:t>Bouabdallah</a:t>
            </a:r>
            <a:r>
              <a:rPr lang="fr-FR" sz="1600" dirty="0">
                <a:solidFill>
                  <a:schemeClr val="tx2"/>
                </a:solidFill>
                <a:latin typeface="+mn-lt"/>
                <a:ea typeface="+mn-ea"/>
                <a:cs typeface="+mn-cs"/>
              </a:rPr>
              <a:t> </a:t>
            </a:r>
            <a:br>
              <a:rPr lang="fr-FR" sz="1600" dirty="0">
                <a:solidFill>
                  <a:schemeClr val="tx2"/>
                </a:solidFill>
                <a:latin typeface="+mn-lt"/>
                <a:ea typeface="+mn-ea"/>
                <a:cs typeface="+mn-cs"/>
              </a:rPr>
            </a:br>
            <a:r>
              <a:rPr lang="fr-FR" sz="1600" dirty="0" err="1">
                <a:solidFill>
                  <a:schemeClr val="tx2"/>
                </a:solidFill>
                <a:latin typeface="+mn-lt"/>
                <a:ea typeface="+mn-ea"/>
                <a:cs typeface="+mn-cs"/>
              </a:rPr>
              <a:t>krimo.bouabdallah@chu-bordeaux.fr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5B9E337E-B3FF-892E-3206-5FBCFCCE593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45041" y="4651068"/>
            <a:ext cx="233313" cy="233313"/>
          </a:xfrm>
          <a:prstGeom prst="rect">
            <a:avLst/>
          </a:prstGeom>
        </p:spPr>
      </p:pic>
      <p:pic>
        <p:nvPicPr>
          <p:cNvPr id="11" name="Graphique 10" descr="Jouer contour">
            <a:extLst>
              <a:ext uri="{FF2B5EF4-FFF2-40B4-BE49-F238E27FC236}">
                <a16:creationId xmlns:a16="http://schemas.microsoft.com/office/drawing/2014/main" id="{6173127E-BC19-48E5-F15E-0B7052F16B4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508D05A-B1F4-66EB-63E2-F8549937E604}"/>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4023A8F9-56CA-6BAB-6EE7-078FD9B34E1D}"/>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C38EEE7B-3BBC-C875-A8B8-C776A5994E8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F48DF1C4-6D8D-B54B-49D3-545C03887D30}"/>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3EA84276-979A-2EA9-1B87-3CA30BED9C62}"/>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D3F3F842-EDC7-C00F-49B9-7526DA4B232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9AE8A8EA-7FA4-2143-5982-1116BDB7A736}"/>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1F02FB82-742F-84FD-6FFE-3973FF4FEB7C}"/>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C3DF683B-4299-54B0-80BD-87257AB5221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4" name="K.Bouabdallah - CC8 - Slide 1">
            <a:hlinkClick r:id="" action="ppaction://media"/>
            <a:extLst>
              <a:ext uri="{FF2B5EF4-FFF2-40B4-BE49-F238E27FC236}">
                <a16:creationId xmlns:a16="http://schemas.microsoft.com/office/drawing/2014/main" id="{ACE50DB1-8358-A0D6-7FDE-6D7E6535E64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822" y="6225188"/>
            <a:ext cx="343521" cy="343521"/>
          </a:xfrm>
          <a:prstGeom prst="rect">
            <a:avLst/>
          </a:prstGeom>
        </p:spPr>
      </p:pic>
    </p:spTree>
    <p:extLst>
      <p:ext uri="{BB962C8B-B14F-4D97-AF65-F5344CB8AC3E}">
        <p14:creationId xmlns:p14="http://schemas.microsoft.com/office/powerpoint/2010/main" val="126370137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E2206-0E41-52A2-E121-E21EE0399DB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FDC29AA-789A-7BEC-B901-B3D7552DBB00}"/>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B2121606-BDAF-39FD-D704-88B775BEF9CE}"/>
              </a:ext>
            </a:extLst>
          </p:cNvPr>
          <p:cNvSpPr>
            <a:spLocks noGrp="1"/>
          </p:cNvSpPr>
          <p:nvPr>
            <p:ph idx="1"/>
          </p:nvPr>
        </p:nvSpPr>
        <p:spPr>
          <a:xfrm>
            <a:off x="468000" y="2500994"/>
            <a:ext cx="10783096" cy="2055273"/>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Mme VIG-Mo</a:t>
            </a:r>
            <a:r>
              <a:rPr lang="fr-FR" sz="1800" dirty="0">
                <a:solidFill>
                  <a:srgbClr val="202122"/>
                </a:solidFill>
              </a:rPr>
              <a:t>, née le 20/07/1948</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ATCD : HTA, maladie de Parkinson</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Traitements : acide acétylsalicylique, </a:t>
            </a:r>
            <a:r>
              <a:rPr lang="fr-FR" sz="1800" dirty="0" err="1">
                <a:solidFill>
                  <a:srgbClr val="202122"/>
                </a:solidFill>
              </a:rPr>
              <a:t>ramipril</a:t>
            </a:r>
            <a:r>
              <a:rPr lang="fr-FR" sz="1800" dirty="0">
                <a:solidFill>
                  <a:srgbClr val="202122"/>
                </a:solidFill>
              </a:rPr>
              <a:t>, acide </a:t>
            </a:r>
            <a:r>
              <a:rPr lang="fr-FR" sz="1800" dirty="0" err="1">
                <a:solidFill>
                  <a:srgbClr val="202122"/>
                </a:solidFill>
              </a:rPr>
              <a:t>mycophénolique</a:t>
            </a:r>
            <a:r>
              <a:rPr lang="fr-FR" sz="1800" dirty="0">
                <a:solidFill>
                  <a:srgbClr val="202122"/>
                </a:solidFill>
              </a:rPr>
              <a:t>, tacrolimus, lévodopa</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Polykystose hépatorénale autosomique dominante dialysée depuis le 03/10/2019 Transplantation rénale le </a:t>
            </a:r>
            <a:r>
              <a:rPr lang="fr-FR" sz="1800" b="1" dirty="0">
                <a:solidFill>
                  <a:srgbClr val="202122"/>
                </a:solidFill>
              </a:rPr>
              <a:t>14/07/2022. Statut EBV D+/R-</a:t>
            </a:r>
          </a:p>
        </p:txBody>
      </p:sp>
      <p:sp>
        <p:nvSpPr>
          <p:cNvPr id="4" name="Espace réservé pour une image  3">
            <a:extLst>
              <a:ext uri="{FF2B5EF4-FFF2-40B4-BE49-F238E27FC236}">
                <a16:creationId xmlns:a16="http://schemas.microsoft.com/office/drawing/2014/main" id="{656D4379-0C72-03F4-085B-41801121BB49}"/>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EA62B8D4-1D56-93F5-9DD0-A5E45B6CB8F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F2E5C8D5-792F-052D-9694-BF6D576FE3B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6B4AA82-5835-1D6D-6D31-6A5C7A4D01D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B386249E-6CD1-29A3-FC1F-C7FF2F541AC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028EFF6E-A805-EBEC-CF2A-C10351977D4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0A4A4FB8-4993-7A5E-DCFC-CE6D24CAAA7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B2D7DC31-5ED4-B783-F3BE-2AF12F82487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2" name="Rounded Rectangle 52">
            <a:extLst>
              <a:ext uri="{FF2B5EF4-FFF2-40B4-BE49-F238E27FC236}">
                <a16:creationId xmlns:a16="http://schemas.microsoft.com/office/drawing/2014/main" id="{65040C55-F46E-CD53-B450-DF548E6D3D00}"/>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5089123F-FA4E-1341-FB08-A2885CA183CD}"/>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DA20CA94-9816-0247-76E9-032D6027831C}"/>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9E5CD4FE-CD38-6717-DCF2-9B37E58FDBF9}"/>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2CD91F37-4E96-D166-E397-F4C9CE677833}"/>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6B9446BD-5E35-3E37-E48E-1405FF06A81B}"/>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7BECC0A1-8288-7E9F-141A-4B0BC0F10296}"/>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6900045C-7112-9E24-4C60-F462C4EDF2DC}"/>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76204C2B-FC71-D282-FBE2-ED0125DD9960}"/>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1735F02E-322F-1084-D846-D2DE8CB115F4}"/>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hypertension artérielle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LBDGC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Diffus à Grandes Cellules B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b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pic>
        <p:nvPicPr>
          <p:cNvPr id="5" name="K.Bouabdallah - CC8 - Slide 2">
            <a:hlinkClick r:id="" action="ppaction://media"/>
            <a:extLst>
              <a:ext uri="{FF2B5EF4-FFF2-40B4-BE49-F238E27FC236}">
                <a16:creationId xmlns:a16="http://schemas.microsoft.com/office/drawing/2014/main" id="{F25F758C-0051-914A-F994-5839C41D9D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3796"/>
            <a:ext cx="468000" cy="468000"/>
          </a:xfrm>
          <a:prstGeom prst="rect">
            <a:avLst/>
          </a:prstGeom>
        </p:spPr>
      </p:pic>
    </p:spTree>
    <p:extLst>
      <p:ext uri="{BB962C8B-B14F-4D97-AF65-F5344CB8AC3E}">
        <p14:creationId xmlns:p14="http://schemas.microsoft.com/office/powerpoint/2010/main" val="271584349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70C2E-DC14-DDCC-12AC-809A36DF3F5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5CA2463-CE83-FEB7-A19C-61638A913286}"/>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F9761D42-FB85-9D13-129B-3613C410C64D}"/>
              </a:ext>
            </a:extLst>
          </p:cNvPr>
          <p:cNvSpPr>
            <a:spLocks noGrp="1"/>
          </p:cNvSpPr>
          <p:nvPr>
            <p:ph idx="1"/>
          </p:nvPr>
        </p:nvSpPr>
        <p:spPr>
          <a:xfrm>
            <a:off x="468000" y="2500994"/>
            <a:ext cx="4912383" cy="2055273"/>
          </a:xfrm>
        </p:spPr>
        <p:txBody>
          <a:bodyPr>
            <a:noAutofit/>
          </a:bodyPr>
          <a:lstStyle/>
          <a:p>
            <a:pPr marL="234950" indent="-220663" algn="just">
              <a:lnSpc>
                <a:spcPct val="110000"/>
              </a:lnSpc>
              <a:spcBef>
                <a:spcPts val="600"/>
              </a:spcBef>
              <a:spcAft>
                <a:spcPts val="400"/>
              </a:spcAft>
              <a:buClr>
                <a:schemeClr val="accent2"/>
              </a:buClr>
              <a:buFont typeface="Arial" panose="020B0604020202020204" pitchFamily="34" charset="0"/>
              <a:buChar char="•"/>
              <a:defRPr/>
            </a:pPr>
            <a:r>
              <a:rPr lang="fr-FR" sz="1600" b="1" dirty="0">
                <a:solidFill>
                  <a:schemeClr val="accent2"/>
                </a:solidFill>
              </a:rPr>
              <a:t>Juin 2024 </a:t>
            </a:r>
            <a:r>
              <a:rPr lang="fr-FR" sz="1600" dirty="0">
                <a:solidFill>
                  <a:srgbClr val="202122"/>
                </a:solidFill>
              </a:rPr>
              <a:t>: rectorragies motivant la réalisation d’une coloscopie (16/07/2024). Mise en évidence d’une lésion suspecte de l’angle colique droit dont la biopsie est en faveur d’un LBDGC CD20+, Bcl-2 +, EBV+ (DLBCL-LPT). IPI = 1 (âge)</a:t>
            </a:r>
          </a:p>
          <a:p>
            <a:pPr marL="765175" lvl="2" indent="-228600" algn="just">
              <a:lnSpc>
                <a:spcPct val="110000"/>
              </a:lnSpc>
              <a:spcBef>
                <a:spcPts val="0"/>
              </a:spcBef>
              <a:buClr>
                <a:schemeClr val="tx1"/>
              </a:buClr>
              <a:buFont typeface="Police système Courant"/>
              <a:buChar char="-"/>
              <a:defRPr/>
            </a:pPr>
            <a:r>
              <a:rPr lang="fr-FR" sz="1400" dirty="0">
                <a:solidFill>
                  <a:srgbClr val="202122"/>
                </a:solidFill>
              </a:rPr>
              <a:t>PCR EBV+ (sang) = 4,9 log (77100 copies)</a:t>
            </a:r>
          </a:p>
          <a:p>
            <a:pPr marL="765175" lvl="2" indent="-228600" algn="just">
              <a:lnSpc>
                <a:spcPct val="110000"/>
              </a:lnSpc>
              <a:spcBef>
                <a:spcPts val="0"/>
              </a:spcBef>
              <a:buClr>
                <a:schemeClr val="tx1"/>
              </a:buClr>
              <a:buFont typeface="Police système Courant"/>
              <a:buChar char="-"/>
              <a:defRPr/>
            </a:pPr>
            <a:r>
              <a:rPr lang="fr-FR" sz="1400" dirty="0">
                <a:solidFill>
                  <a:srgbClr val="202122"/>
                </a:solidFill>
              </a:rPr>
              <a:t>TEP (06/08/24) : infiltrat colique circonférentiel </a:t>
            </a:r>
            <a:r>
              <a:rPr lang="fr-FR" sz="1400" dirty="0" err="1">
                <a:solidFill>
                  <a:srgbClr val="202122"/>
                </a:solidFill>
              </a:rPr>
              <a:t>hypermétabolique</a:t>
            </a:r>
            <a:r>
              <a:rPr lang="fr-FR" sz="1400" dirty="0">
                <a:solidFill>
                  <a:srgbClr val="202122"/>
                </a:solidFill>
              </a:rPr>
              <a:t> (SUV=11,6). Pas de lésions à distance</a:t>
            </a:r>
          </a:p>
          <a:p>
            <a:pPr marL="765175" lvl="2" indent="-228600" algn="just">
              <a:lnSpc>
                <a:spcPct val="110000"/>
              </a:lnSpc>
              <a:spcBef>
                <a:spcPts val="0"/>
              </a:spcBef>
              <a:buClr>
                <a:schemeClr val="tx1"/>
              </a:buClr>
              <a:buFont typeface="Police système Courant"/>
              <a:buChar char="-"/>
              <a:defRPr/>
            </a:pPr>
            <a:r>
              <a:rPr lang="fr-FR" sz="1400" dirty="0">
                <a:solidFill>
                  <a:srgbClr val="202122"/>
                </a:solidFill>
              </a:rPr>
              <a:t>Arrêt de l’acide </a:t>
            </a:r>
            <a:r>
              <a:rPr lang="fr-FR" sz="1400" dirty="0" err="1">
                <a:solidFill>
                  <a:srgbClr val="202122"/>
                </a:solidFill>
              </a:rPr>
              <a:t>mycophénolique</a:t>
            </a:r>
            <a:r>
              <a:rPr lang="fr-FR" sz="1400" dirty="0">
                <a:solidFill>
                  <a:srgbClr val="202122"/>
                </a:solidFill>
              </a:rPr>
              <a:t>, introduction de la prednisolone (5 mg/j) et maintien du tacrolimus (4,75 mg</a:t>
            </a:r>
            <a:r>
              <a:rPr lang="fr-FR" sz="1600" dirty="0">
                <a:solidFill>
                  <a:srgbClr val="202122"/>
                </a:solidFill>
              </a:rPr>
              <a:t>)</a:t>
            </a:r>
          </a:p>
        </p:txBody>
      </p:sp>
      <p:sp>
        <p:nvSpPr>
          <p:cNvPr id="4" name="Espace réservé pour une image  3">
            <a:extLst>
              <a:ext uri="{FF2B5EF4-FFF2-40B4-BE49-F238E27FC236}">
                <a16:creationId xmlns:a16="http://schemas.microsoft.com/office/drawing/2014/main" id="{79ED46AE-56AD-D5B2-A5CB-2364CCE546B8}"/>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8F81FA82-3B71-2EEB-E8E6-4B59F590CB38}"/>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3A68BA52-D02A-D2DC-44A9-7781FE7452C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3C101AAE-7C3B-5D46-AD24-AAF4421B556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C4A3C090-1193-8F38-7E4B-B31D2EED6E4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64BC0E00-59AD-AC0A-035E-CF8B4E358486}"/>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A8E4F1A6-50B2-FF8D-B96B-BF3D4ACDB0F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2A117130-29BA-57BF-26EB-074F5C76CFC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2" name="Rounded Rectangle 52">
            <a:extLst>
              <a:ext uri="{FF2B5EF4-FFF2-40B4-BE49-F238E27FC236}">
                <a16:creationId xmlns:a16="http://schemas.microsoft.com/office/drawing/2014/main" id="{08822934-CF7D-E67B-E02A-F6A55B439772}"/>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6451BDAE-B6E5-B5E5-94B6-A021ED4DAD9F}"/>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0BDB2AB2-B64F-8E04-6950-685574E438B5}"/>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5CCB20B9-FB76-5CBF-3F8F-AEEE190328DB}"/>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8F10545F-110C-1954-898D-13213E7CC7D4}"/>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2FBB47E-972F-9A0E-A1EF-9DFE42786750}"/>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9609FB36-028A-15F5-3FD9-236E104B0E8A}"/>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59E58411-2C3D-F2B0-4F80-9DE1DE706604}"/>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18674484-3B97-23EE-AB3D-15015DD06C19}"/>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BB4A34F3-2BE8-3E12-8473-85A92664C4CA}"/>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LBDGC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Diffus à Grandes Cellules B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b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grpSp>
        <p:nvGrpSpPr>
          <p:cNvPr id="15" name="Groupe 14">
            <a:extLst>
              <a:ext uri="{FF2B5EF4-FFF2-40B4-BE49-F238E27FC236}">
                <a16:creationId xmlns:a16="http://schemas.microsoft.com/office/drawing/2014/main" id="{976A686F-4BA4-6DC4-E692-2B4FB1B7371D}"/>
              </a:ext>
            </a:extLst>
          </p:cNvPr>
          <p:cNvGrpSpPr/>
          <p:nvPr/>
        </p:nvGrpSpPr>
        <p:grpSpPr>
          <a:xfrm>
            <a:off x="7031403" y="5521540"/>
            <a:ext cx="2721600" cy="570975"/>
            <a:chOff x="4735200" y="5174760"/>
            <a:chExt cx="2721600" cy="570975"/>
          </a:xfrm>
        </p:grpSpPr>
        <p:sp>
          <p:nvSpPr>
            <p:cNvPr id="16" name="ZoneTexte 15">
              <a:extLst>
                <a:ext uri="{FF2B5EF4-FFF2-40B4-BE49-F238E27FC236}">
                  <a16:creationId xmlns:a16="http://schemas.microsoft.com/office/drawing/2014/main" id="{0D8D69CA-72B4-6516-37DB-34F4BD91ED1C}"/>
                </a:ext>
              </a:extLst>
            </p:cNvPr>
            <p:cNvSpPr txBox="1"/>
            <p:nvPr/>
          </p:nvSpPr>
          <p:spPr>
            <a:xfrm>
              <a:off x="5347941" y="517476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06/08/24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17" name="ZoneTexte 16">
              <a:extLst>
                <a:ext uri="{FF2B5EF4-FFF2-40B4-BE49-F238E27FC236}">
                  <a16:creationId xmlns:a16="http://schemas.microsoft.com/office/drawing/2014/main" id="{5FE67BF5-0359-1A1D-6891-187C06D2901D}"/>
                </a:ext>
              </a:extLst>
            </p:cNvPr>
            <p:cNvSpPr txBox="1"/>
            <p:nvPr/>
          </p:nvSpPr>
          <p:spPr>
            <a:xfrm>
              <a:off x="4735200" y="5530291"/>
              <a:ext cx="272160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Lésion colique droite</a:t>
              </a:r>
            </a:p>
          </p:txBody>
        </p:sp>
      </p:grpSp>
      <p:pic>
        <p:nvPicPr>
          <p:cNvPr id="18" name="Image 17">
            <a:extLst>
              <a:ext uri="{FF2B5EF4-FFF2-40B4-BE49-F238E27FC236}">
                <a16:creationId xmlns:a16="http://schemas.microsoft.com/office/drawing/2014/main" id="{EEEAAC1D-FE63-6A91-BA73-0E72048A3AA8}"/>
              </a:ext>
            </a:extLst>
          </p:cNvPr>
          <p:cNvPicPr>
            <a:picLocks noChangeAspect="1"/>
          </p:cNvPicPr>
          <p:nvPr/>
        </p:nvPicPr>
        <p:blipFill rotWithShape="1">
          <a:blip r:embed="rId5"/>
          <a:srcRect l="7868" t="60234" r="76146" b="19991"/>
          <a:stretch/>
        </p:blipFill>
        <p:spPr>
          <a:xfrm>
            <a:off x="6293051" y="1594722"/>
            <a:ext cx="4964033" cy="3838368"/>
          </a:xfrm>
          <a:prstGeom prst="rect">
            <a:avLst/>
          </a:prstGeom>
        </p:spPr>
      </p:pic>
      <p:cxnSp>
        <p:nvCxnSpPr>
          <p:cNvPr id="19" name="Connecteur droit avec flèche 18">
            <a:extLst>
              <a:ext uri="{FF2B5EF4-FFF2-40B4-BE49-F238E27FC236}">
                <a16:creationId xmlns:a16="http://schemas.microsoft.com/office/drawing/2014/main" id="{9F087C99-E12F-6FFA-06DE-E675A74D0801}"/>
              </a:ext>
            </a:extLst>
          </p:cNvPr>
          <p:cNvCxnSpPr>
            <a:cxnSpLocks/>
          </p:cNvCxnSpPr>
          <p:nvPr/>
        </p:nvCxnSpPr>
        <p:spPr>
          <a:xfrm flipH="1" flipV="1">
            <a:off x="7073796" y="4509263"/>
            <a:ext cx="894332" cy="968452"/>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20" name="Connecteur droit avec flèche 19">
            <a:extLst>
              <a:ext uri="{FF2B5EF4-FFF2-40B4-BE49-F238E27FC236}">
                <a16:creationId xmlns:a16="http://schemas.microsoft.com/office/drawing/2014/main" id="{5A7526F9-E123-4DCC-C147-25215B6AA418}"/>
              </a:ext>
            </a:extLst>
          </p:cNvPr>
          <p:cNvCxnSpPr>
            <a:cxnSpLocks/>
          </p:cNvCxnSpPr>
          <p:nvPr/>
        </p:nvCxnSpPr>
        <p:spPr>
          <a:xfrm flipV="1">
            <a:off x="8820241" y="2737024"/>
            <a:ext cx="591402" cy="2748642"/>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pic>
        <p:nvPicPr>
          <p:cNvPr id="5" name="K.Bouabdallah - CC8 - Slide 3">
            <a:hlinkClick r:id="" action="ppaction://media"/>
            <a:extLst>
              <a:ext uri="{FF2B5EF4-FFF2-40B4-BE49-F238E27FC236}">
                <a16:creationId xmlns:a16="http://schemas.microsoft.com/office/drawing/2014/main" id="{3B02BD59-065E-8DA8-7200-F7CB3ECF60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988438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35C93-7BD8-3DAA-4C66-62A6C19489C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981F169-4B46-23AC-72D5-C140B46D6815}"/>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A6CE9AA9-60CD-1E7F-CC3D-7644E105A964}"/>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6975E194-CDA3-5E02-517F-39A4D053EC22}"/>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Résection chirurgicale segmentaire (masse tumorale)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F4313AF-9714-D78B-9EB1-84448AD6A490}"/>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CAF4816-ACC2-3605-AA4D-65D706313A93}"/>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7457B58F-5043-1387-DAC4-46327F00689D}"/>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3BA51156-2110-D249-8920-E05BA74C4035}"/>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 exclusive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A4E5705-F094-5955-57BA-D6E8AE8370B4}"/>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93ACF7A-0BA0-0242-F445-4D77AB43E73D}"/>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B999C23D-08D4-8B61-2516-B3365D674251}"/>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3D006F35-5EFC-D9F0-C21B-466F08AC474D}"/>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C8CA0467-3E4A-A0C6-9980-639BBBF30DA2}"/>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E1BFF28-58A5-D81A-3E2C-E7BAF9489D50}"/>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500DC375-E60A-5CC3-CDAA-CF31FA4F71EE}"/>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9B52CFEA-0768-2EEE-100C-CA85328849F0}"/>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F8E748F0-B657-A81D-688F-5C7964F499B1}"/>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3F86A5B-4D97-1C94-1959-93F75379CCA2}"/>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1A999C00-A266-0B43-72CC-F2BC50E54E9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54C6C8F2-3A1C-4CF7-D741-D4E874B4412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8" name="ZoneTexte 37">
            <a:extLst>
              <a:ext uri="{FF2B5EF4-FFF2-40B4-BE49-F238E27FC236}">
                <a16:creationId xmlns:a16="http://schemas.microsoft.com/office/drawing/2014/main" id="{3856DEED-B06A-5ADD-8F97-8581695C97B4}"/>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A5E373A2-8257-03F4-3AE1-BAD811D8C50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proposition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prise en charge initiale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14" name="Groupe 13">
            <a:extLst>
              <a:ext uri="{FF2B5EF4-FFF2-40B4-BE49-F238E27FC236}">
                <a16:creationId xmlns:a16="http://schemas.microsoft.com/office/drawing/2014/main" id="{7D515532-6250-E8AE-0605-2B8D215CC418}"/>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9C136799-52B0-11C6-D78A-60DD59BC9192}"/>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 x4 puis TEP d’évaluation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7300B780-63EF-F92D-BD76-361C05F8AB14}"/>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5358A03F-328E-60D3-58D4-32146876AE1C}"/>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BC59E6D2-0CB6-F1CE-E3C8-D6CF6B9194B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1ACC2A49-7BD1-A010-36A7-FCEEBE4245A3}"/>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6EA06F3F-E26C-A35B-525F-7024292E956E}"/>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10625D88-0B5D-1AA3-E7C4-CA348E21971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2526245F-73BD-A041-0630-D317887E27D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4">
            <a:hlinkClick r:id="" action="ppaction://media"/>
            <a:extLst>
              <a:ext uri="{FF2B5EF4-FFF2-40B4-BE49-F238E27FC236}">
                <a16:creationId xmlns:a16="http://schemas.microsoft.com/office/drawing/2014/main" id="{133F0D9E-FD47-CFC6-C065-49636D7C4F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40091199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142A0-9A33-271F-82A0-4F2F26CD874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F76E91F-651E-8361-2144-4AB7219E514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33A7F43E-8AFE-737B-2F73-1148D80895A7}"/>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A252A821-98A3-247E-C849-FAE002E03D2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Résection chirurgicale segmentaire (masse tumorale)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568AC7B8-74E6-B18C-2E82-3D2D34940CAF}"/>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8AAB4F1-36E5-51E8-8377-5D90DE9D0F2D}"/>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67534D4E-A87C-525F-8CC1-8FC859DFAC55}"/>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B0BF7450-2CBE-5F71-B17D-246AC1771641}"/>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Radiothérapie exclusive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E6E86AA2-1730-637C-45EE-E2A028A52D24}"/>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DD91726-F1A4-F227-4751-D2BEF7FEBC41}"/>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2C9F1F94-1D6E-1750-AB79-89DCD51413A6}"/>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07CE52EF-184E-7BA3-10B8-F4BD916949E0}"/>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Baisse de l’immuno-</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16A57B61-26C2-5015-4747-97717023ED1F}"/>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5E5300F-7FE7-9F7B-9FB0-44EB569C51C8}"/>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D4591606-378F-B09F-6027-113B49BCA630}"/>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0BB640AE-E5D5-61A8-1999-66DF5DFBB1AC}"/>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E918C472-C3FE-37F0-1838-979F615FB000}"/>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79AA4815-74CA-B3D3-B448-B6E5D1D86DEC}"/>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37F6430B-3075-595E-F3AA-199EF300857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0DAB51F-92D2-EFC3-C1A3-F9AE70B97CB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8" name="ZoneTexte 37">
            <a:extLst>
              <a:ext uri="{FF2B5EF4-FFF2-40B4-BE49-F238E27FC236}">
                <a16:creationId xmlns:a16="http://schemas.microsoft.com/office/drawing/2014/main" id="{B97AF9C7-55C0-B74B-D3D4-218EBBF2EE57}"/>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D6F4863B-1211-C3BD-2343-226B744511FA}"/>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proposition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prise en charge initiale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14" name="Groupe 13">
            <a:extLst>
              <a:ext uri="{FF2B5EF4-FFF2-40B4-BE49-F238E27FC236}">
                <a16:creationId xmlns:a16="http://schemas.microsoft.com/office/drawing/2014/main" id="{21C03408-70D1-47FD-E83C-0A7698D80270}"/>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6F1CC6A9-C2A1-101D-0F09-A4E4F1CE99B1}"/>
                </a:ext>
              </a:extLst>
            </p:cNvPr>
            <p:cNvSpPr/>
            <p:nvPr/>
          </p:nvSpPr>
          <p:spPr>
            <a:xfrm>
              <a:off x="70616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monothérapie x4 puis TEP d’évaluation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2E50DB3A-046E-5236-C667-74F156B6387F}"/>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89164E9D-4512-C0F0-9BF5-C593729A7908}"/>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FFF375D9-B8A4-1946-056D-D3C8779E530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98E67731-67F1-548D-0F06-D826B5787519}"/>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19DD4AB5-2D5A-3E27-E178-D698B31AA2E8}"/>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0D62313E-3DE5-F2DD-306F-9C6B3D29198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48AA6F73-0ADB-5755-E962-7BEE513ABEB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5">
            <a:hlinkClick r:id="" action="ppaction://media"/>
            <a:extLst>
              <a:ext uri="{FF2B5EF4-FFF2-40B4-BE49-F238E27FC236}">
                <a16:creationId xmlns:a16="http://schemas.microsoft.com/office/drawing/2014/main" id="{8CD43649-F680-C0BB-58C9-3FCD33086C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98243734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8AD8A-9B0F-17CF-5C6C-B5C2003444D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271C95C-9745-F42D-71E9-2492CED64D38}"/>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E721A840-2484-03B9-7C05-535B60A4EA67}"/>
              </a:ext>
            </a:extLst>
          </p:cNvPr>
          <p:cNvSpPr>
            <a:spLocks noGrp="1"/>
          </p:cNvSpPr>
          <p:nvPr>
            <p:ph idx="1"/>
          </p:nvPr>
        </p:nvSpPr>
        <p:spPr>
          <a:xfrm>
            <a:off x="468000" y="2500994"/>
            <a:ext cx="5247000" cy="2669522"/>
          </a:xfrm>
        </p:spPr>
        <p:txBody>
          <a:bodyPr>
            <a:noAutofit/>
          </a:bodyPr>
          <a:lstStyle/>
          <a:p>
            <a:pPr marL="0" indent="0">
              <a:spcAft>
                <a:spcPts val="600"/>
              </a:spcAft>
              <a:buNone/>
            </a:pPr>
            <a:r>
              <a:rPr lang="fr-FR" sz="2000" b="1" dirty="0">
                <a:solidFill>
                  <a:schemeClr val="accent1"/>
                </a:solidFill>
              </a:rPr>
              <a:t>Évaluation après 4 cycles de rituximab </a:t>
            </a:r>
          </a:p>
          <a:p>
            <a:pPr marL="234950" lvl="1" indent="-220663">
              <a:lnSpc>
                <a:spcPct val="110000"/>
              </a:lnSpc>
              <a:spcBef>
                <a:spcPts val="600"/>
              </a:spcBef>
              <a:spcAft>
                <a:spcPts val="600"/>
              </a:spcAft>
              <a:buClr>
                <a:schemeClr val="accent2"/>
              </a:buClr>
              <a:defRPr/>
            </a:pPr>
            <a:r>
              <a:rPr lang="fr-FR" sz="1800" dirty="0">
                <a:solidFill>
                  <a:srgbClr val="202122"/>
                </a:solidFill>
              </a:rPr>
              <a:t>RAS cliniquement</a:t>
            </a:r>
          </a:p>
          <a:p>
            <a:pPr marL="234950" lvl="1" indent="-220663">
              <a:lnSpc>
                <a:spcPct val="110000"/>
              </a:lnSpc>
              <a:spcBef>
                <a:spcPts val="600"/>
              </a:spcBef>
              <a:spcAft>
                <a:spcPts val="600"/>
              </a:spcAft>
              <a:buClr>
                <a:schemeClr val="accent2"/>
              </a:buClr>
              <a:defRPr/>
            </a:pPr>
            <a:r>
              <a:rPr lang="fr-FR" sz="1800" dirty="0">
                <a:solidFill>
                  <a:srgbClr val="202122"/>
                </a:solidFill>
              </a:rPr>
              <a:t>PCR EBV sang : négative</a:t>
            </a:r>
          </a:p>
          <a:p>
            <a:pPr marL="234950" lvl="1" indent="-220663">
              <a:lnSpc>
                <a:spcPct val="110000"/>
              </a:lnSpc>
              <a:spcBef>
                <a:spcPts val="600"/>
              </a:spcBef>
              <a:spcAft>
                <a:spcPts val="600"/>
              </a:spcAft>
              <a:buClr>
                <a:schemeClr val="accent2"/>
              </a:buClr>
              <a:defRPr/>
            </a:pPr>
            <a:r>
              <a:rPr lang="fr-FR" sz="1800" dirty="0">
                <a:solidFill>
                  <a:srgbClr val="202122"/>
                </a:solidFill>
              </a:rPr>
              <a:t>TEP (30/09/24) : réponse métabolique complète (Score de Deauville = 3)</a:t>
            </a:r>
          </a:p>
        </p:txBody>
      </p:sp>
      <p:sp>
        <p:nvSpPr>
          <p:cNvPr id="4" name="Espace réservé pour une image  3">
            <a:extLst>
              <a:ext uri="{FF2B5EF4-FFF2-40B4-BE49-F238E27FC236}">
                <a16:creationId xmlns:a16="http://schemas.microsoft.com/office/drawing/2014/main" id="{C0069C63-8629-5A5D-B454-5F35D199948C}"/>
              </a:ext>
            </a:extLst>
          </p:cNvPr>
          <p:cNvSpPr>
            <a:spLocks noGrp="1"/>
          </p:cNvSpPr>
          <p:nvPr>
            <p:ph type="pic" sz="quarter" idx="13"/>
          </p:nvPr>
        </p:nvSpPr>
        <p:spPr/>
        <p:txBody>
          <a:bodyPr/>
          <a:lstStyle/>
          <a:p>
            <a:endParaRPr lang="fr-FR"/>
          </a:p>
        </p:txBody>
      </p:sp>
      <p:sp>
        <p:nvSpPr>
          <p:cNvPr id="7" name="Signalisation droite 6">
            <a:extLst>
              <a:ext uri="{FF2B5EF4-FFF2-40B4-BE49-F238E27FC236}">
                <a16:creationId xmlns:a16="http://schemas.microsoft.com/office/drawing/2014/main" id="{E2F8B27A-97F6-80F1-BCDC-AEA33E6F2C9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E49BC5A6-E387-92AF-56C8-2FBB0021189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6B000312-BED5-D7C5-C060-C0D11BF4AC0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07C71332-2039-D34F-2AB9-40FD8617B74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9B2004AF-97C5-C003-6DA5-FA717581E3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0913720B-F33F-7CFB-F5DE-012627E2F4D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1" name="ZoneTexte 40">
            <a:extLst>
              <a:ext uri="{FF2B5EF4-FFF2-40B4-BE49-F238E27FC236}">
                <a16:creationId xmlns:a16="http://schemas.microsoft.com/office/drawing/2014/main" id="{603F3512-1BC8-2280-6D64-F0B40D97D6F4}"/>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rien à signaler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pic>
        <p:nvPicPr>
          <p:cNvPr id="24" name="Image 23">
            <a:extLst>
              <a:ext uri="{FF2B5EF4-FFF2-40B4-BE49-F238E27FC236}">
                <a16:creationId xmlns:a16="http://schemas.microsoft.com/office/drawing/2014/main" id="{08412078-7587-217B-7E72-64FB3CF3DCE5}"/>
              </a:ext>
            </a:extLst>
          </p:cNvPr>
          <p:cNvPicPr>
            <a:picLocks noChangeAspect="1"/>
          </p:cNvPicPr>
          <p:nvPr/>
        </p:nvPicPr>
        <p:blipFill rotWithShape="1">
          <a:blip r:embed="rId5"/>
          <a:srcRect l="30551" t="46672" r="32456" b="14993"/>
          <a:stretch/>
        </p:blipFill>
        <p:spPr>
          <a:xfrm>
            <a:off x="5798464" y="1645646"/>
            <a:ext cx="5919536" cy="3834064"/>
          </a:xfrm>
          <a:prstGeom prst="rect">
            <a:avLst/>
          </a:prstGeom>
        </p:spPr>
      </p:pic>
      <p:cxnSp>
        <p:nvCxnSpPr>
          <p:cNvPr id="26" name="Connecteur droit avec flèche 25">
            <a:extLst>
              <a:ext uri="{FF2B5EF4-FFF2-40B4-BE49-F238E27FC236}">
                <a16:creationId xmlns:a16="http://schemas.microsoft.com/office/drawing/2014/main" id="{F40F8DF5-0202-5C8E-295B-603B4D577E08}"/>
              </a:ext>
            </a:extLst>
          </p:cNvPr>
          <p:cNvCxnSpPr>
            <a:cxnSpLocks/>
          </p:cNvCxnSpPr>
          <p:nvPr/>
        </p:nvCxnSpPr>
        <p:spPr>
          <a:xfrm flipH="1" flipV="1">
            <a:off x="7721356" y="2825816"/>
            <a:ext cx="1041644" cy="2750066"/>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28" name="ZoneTexte 27">
            <a:extLst>
              <a:ext uri="{FF2B5EF4-FFF2-40B4-BE49-F238E27FC236}">
                <a16:creationId xmlns:a16="http://schemas.microsoft.com/office/drawing/2014/main" id="{5020EA45-314C-FBF4-8DC8-E991D15C3A26}"/>
              </a:ext>
            </a:extLst>
          </p:cNvPr>
          <p:cNvSpPr txBox="1"/>
          <p:nvPr/>
        </p:nvSpPr>
        <p:spPr>
          <a:xfrm>
            <a:off x="8010174" y="564768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30/09/24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29" name="ZoneTexte 28">
            <a:extLst>
              <a:ext uri="{FF2B5EF4-FFF2-40B4-BE49-F238E27FC236}">
                <a16:creationId xmlns:a16="http://schemas.microsoft.com/office/drawing/2014/main" id="{642A29D9-6FFA-C7BE-5309-8E16C45317B4}"/>
              </a:ext>
            </a:extLst>
          </p:cNvPr>
          <p:cNvSpPr txBox="1"/>
          <p:nvPr/>
        </p:nvSpPr>
        <p:spPr>
          <a:xfrm>
            <a:off x="6414934" y="6003211"/>
            <a:ext cx="4686597"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lésion colique droite</a:t>
            </a:r>
          </a:p>
        </p:txBody>
      </p:sp>
      <p:pic>
        <p:nvPicPr>
          <p:cNvPr id="5" name="K.Bouabdallah - CC8 - Slide 6">
            <a:hlinkClick r:id="" action="ppaction://media"/>
            <a:extLst>
              <a:ext uri="{FF2B5EF4-FFF2-40B4-BE49-F238E27FC236}">
                <a16:creationId xmlns:a16="http://schemas.microsoft.com/office/drawing/2014/main" id="{7566511C-79E1-F6DB-CAF8-6EAAC90155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7313170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pour une image  6">
            <a:extLst>
              <a:ext uri="{FF2B5EF4-FFF2-40B4-BE49-F238E27FC236}">
                <a16:creationId xmlns:a16="http://schemas.microsoft.com/office/drawing/2014/main" id="{BA0D86F7-A59D-D064-9B48-5D9D86448672}"/>
              </a:ext>
            </a:extLst>
          </p:cNvPr>
          <p:cNvSpPr>
            <a:spLocks noGrp="1"/>
          </p:cNvSpPr>
          <p:nvPr>
            <p:ph type="pic" sz="quarter" idx="13"/>
          </p:nvPr>
        </p:nvSpPr>
        <p:spPr/>
        <p:txBody>
          <a:bodyPr/>
          <a:lstStyle/>
          <a:p>
            <a:endParaRPr lang="fr-FR"/>
          </a:p>
        </p:txBody>
      </p:sp>
      <p:sp>
        <p:nvSpPr>
          <p:cNvPr id="8" name="Titre 1">
            <a:extLst>
              <a:ext uri="{FF2B5EF4-FFF2-40B4-BE49-F238E27FC236}">
                <a16:creationId xmlns:a16="http://schemas.microsoft.com/office/drawing/2014/main" id="{F94AE607-088A-2604-595D-263636D80361}"/>
              </a:ext>
            </a:extLst>
          </p:cNvPr>
          <p:cNvSpPr txBox="1">
            <a:spLocks/>
          </p:cNvSpPr>
          <p:nvPr/>
        </p:nvSpPr>
        <p:spPr>
          <a:xfrm>
            <a:off x="1441633" y="1226502"/>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proposition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prise en charge initiale ? </a:t>
            </a:r>
          </a:p>
        </p:txBody>
      </p:sp>
      <p:sp>
        <p:nvSpPr>
          <p:cNvPr id="9" name="Forme libre 8">
            <a:extLst>
              <a:ext uri="{FF2B5EF4-FFF2-40B4-BE49-F238E27FC236}">
                <a16:creationId xmlns:a16="http://schemas.microsoft.com/office/drawing/2014/main" id="{2049A2B2-2672-9D9C-8C96-BA10C8CD5D08}"/>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ounded Rectangle 52">
            <a:extLst>
              <a:ext uri="{FF2B5EF4-FFF2-40B4-BE49-F238E27FC236}">
                <a16:creationId xmlns:a16="http://schemas.microsoft.com/office/drawing/2014/main" id="{BD23D4AD-D30D-1229-5E08-1A3E76B87586}"/>
              </a:ext>
            </a:extLst>
          </p:cNvPr>
          <p:cNvSpPr/>
          <p:nvPr/>
        </p:nvSpPr>
        <p:spPr>
          <a:xfrm>
            <a:off x="3247359" y="768352"/>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2" name="Titre 1">
            <a:extLst>
              <a:ext uri="{FF2B5EF4-FFF2-40B4-BE49-F238E27FC236}">
                <a16:creationId xmlns:a16="http://schemas.microsoft.com/office/drawing/2014/main" id="{F8E3E67A-4E55-E279-D18F-63F9500E360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3" name="ZoneTexte 32">
            <a:extLst>
              <a:ext uri="{FF2B5EF4-FFF2-40B4-BE49-F238E27FC236}">
                <a16:creationId xmlns:a16="http://schemas.microsoft.com/office/drawing/2014/main" id="{E16A9B54-B58D-A236-634F-14007C0985C8}"/>
              </a:ext>
            </a:extLst>
          </p:cNvPr>
          <p:cNvSpPr txBox="1"/>
          <p:nvPr/>
        </p:nvSpPr>
        <p:spPr>
          <a:xfrm>
            <a:off x="467399" y="3658800"/>
            <a:ext cx="11257200" cy="1382173"/>
          </a:xfrm>
          <a:prstGeom prst="rect">
            <a:avLst/>
          </a:prstGeom>
          <a:noFill/>
        </p:spPr>
        <p:txBody>
          <a:bodyPr wrap="square" lIns="0" tIns="0" rIns="0" bIns="0" rtlCol="0">
            <a:spAutoFit/>
          </a:bodyPr>
          <a:lstStyle/>
          <a:p>
            <a:pPr marL="228600" marR="0" lvl="0" indent="-228600" algn="ctr" defTabSz="914400" rtl="0" eaLnBrk="1" fontAlgn="auto" latinLnBrk="0" hangingPunct="1">
              <a:lnSpc>
                <a:spcPct val="130000"/>
              </a:lnSpc>
              <a:spcBef>
                <a:spcPts val="1000"/>
              </a:spcBef>
              <a:spcAft>
                <a:spcPts val="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Recommandations actuelles : rituximab monothérapie, hebdomadaire x 4</a:t>
            </a:r>
          </a:p>
          <a:p>
            <a:pPr marL="0" marR="0" lvl="0" indent="0" algn="ctr" defTabSz="914400" rtl="0" eaLnBrk="1" fontAlgn="auto" latinLnBrk="0" hangingPunct="1">
              <a:lnSpc>
                <a:spcPct val="130000"/>
              </a:lnSpc>
              <a:spcBef>
                <a:spcPts val="1000"/>
              </a:spcBef>
              <a:spcAft>
                <a:spcPts val="0"/>
              </a:spcAft>
              <a:buClr>
                <a:srgbClr val="D90075"/>
              </a:buClr>
              <a:buSzTx/>
              <a:buFontTx/>
              <a:buNone/>
              <a:tabLst/>
              <a:defRPr/>
            </a:pPr>
            <a:br>
              <a:rPr kumimoji="0" lang="fr-FR" sz="3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Choquet S. et </a:t>
            </a:r>
            <a:r>
              <a:rPr kumimoji="0" lang="fr-FR" sz="12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al. </a:t>
            </a:r>
            <a:r>
              <a:rPr kumimoji="0" lang="fr-FR" sz="12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Blood 2024</a:t>
            </a:r>
          </a:p>
        </p:txBody>
      </p:sp>
      <p:pic>
        <p:nvPicPr>
          <p:cNvPr id="2" name="K.Bouabdallah - CC8 - Slide 7">
            <a:hlinkClick r:id="" action="ppaction://media"/>
            <a:extLst>
              <a:ext uri="{FF2B5EF4-FFF2-40B4-BE49-F238E27FC236}">
                <a16:creationId xmlns:a16="http://schemas.microsoft.com/office/drawing/2014/main" id="{6A6B97E8-9125-664A-26EB-6EA99385E5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85017968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D2656-1443-0B52-CEEE-762D3093C34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E513E3DB-FC60-3DD4-7532-3EF7698F4019}"/>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0F986B34-2596-CAD6-0423-DD14AD9BAD9C}"/>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D4276E2B-0E25-5083-5EEA-AE9B351B4466}"/>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traitement </a:t>
              </a:r>
            </a:p>
          </p:txBody>
        </p:sp>
        <p:sp>
          <p:nvSpPr>
            <p:cNvPr id="12" name="Rectangle : coins arrondis 11">
              <a:extLst>
                <a:ext uri="{FF2B5EF4-FFF2-40B4-BE49-F238E27FC236}">
                  <a16:creationId xmlns:a16="http://schemas.microsoft.com/office/drawing/2014/main" id="{D68A8415-97AA-B000-AC8F-4D76ED7A1013}"/>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AECBEC8-CFC0-7447-E47B-2CE8808BB10E}"/>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83DE9D6E-0620-5C38-FF1B-AEFA85B6E9E1}"/>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250C8C0E-B985-0950-D69A-568C5C110474}"/>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consolidation </a:t>
              </a:r>
            </a:p>
          </p:txBody>
        </p:sp>
        <p:sp>
          <p:nvSpPr>
            <p:cNvPr id="16" name="Rectangle : coins arrondis 15">
              <a:extLst>
                <a:ext uri="{FF2B5EF4-FFF2-40B4-BE49-F238E27FC236}">
                  <a16:creationId xmlns:a16="http://schemas.microsoft.com/office/drawing/2014/main" id="{1EA2F739-6051-4574-9CE7-306201B160EE}"/>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A83D8D5-9F52-E37D-E5C5-E03C3B71A664}"/>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953CA7E9-7274-ADD3-D1B5-6F7333DF3C42}"/>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D372F3CB-79A1-EAB2-4E50-FACBC73EFDAB}"/>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rituximab hebdomadaire x 4 </a:t>
              </a:r>
            </a:p>
          </p:txBody>
        </p:sp>
        <p:sp>
          <p:nvSpPr>
            <p:cNvPr id="20" name="Rectangle : coins arrondis 19">
              <a:extLst>
                <a:ext uri="{FF2B5EF4-FFF2-40B4-BE49-F238E27FC236}">
                  <a16:creationId xmlns:a16="http://schemas.microsoft.com/office/drawing/2014/main" id="{210D8B6B-871F-EA10-04C0-B6D9479355FD}"/>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93EE62B-B30F-C979-2636-E43B6283D62D}"/>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655B8DB7-0370-1949-A283-28D77B7E33F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3DBABEE-768D-45C3-693B-DED859BDE46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 name="Titre 1">
            <a:extLst>
              <a:ext uri="{FF2B5EF4-FFF2-40B4-BE49-F238E27FC236}">
                <a16:creationId xmlns:a16="http://schemas.microsoft.com/office/drawing/2014/main" id="{A0793C1C-62FA-9A21-D159-F51A14E6289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40" name="Groupe 39">
            <a:extLst>
              <a:ext uri="{FF2B5EF4-FFF2-40B4-BE49-F238E27FC236}">
                <a16:creationId xmlns:a16="http://schemas.microsoft.com/office/drawing/2014/main" id="{EFE79317-F9CB-9437-97DB-5DFF237C173E}"/>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093A1748-53D5-F527-F89E-0C696091FA65}"/>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rituximab toutes les 3 semaines x 4 </a:t>
              </a:r>
            </a:p>
          </p:txBody>
        </p:sp>
        <p:sp>
          <p:nvSpPr>
            <p:cNvPr id="8" name="Rectangle : coins arrondis 7">
              <a:extLst>
                <a:ext uri="{FF2B5EF4-FFF2-40B4-BE49-F238E27FC236}">
                  <a16:creationId xmlns:a16="http://schemas.microsoft.com/office/drawing/2014/main" id="{14FC6BAD-9A0D-D3B7-9051-D4A5B74A1AEF}"/>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D1016980-225C-C09A-1A9A-0DB24F879178}"/>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1E2A90C1-D0CC-1911-6E11-37610C7BEEC0}"/>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8EA7E6B6-A699-D6AD-69F9-2CB9959BDDEE}"/>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A686B119-701F-0A7E-9DD4-02507A237877}"/>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E42917A1-1F53-96C0-D9CA-0AFE397A2C8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E9ABB073-8477-291F-B11A-CAA99F61181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8">
            <a:hlinkClick r:id="" action="ppaction://media"/>
            <a:extLst>
              <a:ext uri="{FF2B5EF4-FFF2-40B4-BE49-F238E27FC236}">
                <a16:creationId xmlns:a16="http://schemas.microsoft.com/office/drawing/2014/main" id="{68DF1D80-CD9E-5115-F8BA-044EA631EA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75377819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C8653-6770-0065-1102-5697105FC3EA}"/>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6666D66-AB1C-28D4-92F1-FB52D6DE3F97}"/>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D0495C3C-6500-F13D-2D37-BF184F7527A1}"/>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A27584D9-C32F-8EE2-F237-238EF84493B6}"/>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Arrêt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du traitement </a:t>
              </a:r>
            </a:p>
          </p:txBody>
        </p:sp>
        <p:sp>
          <p:nvSpPr>
            <p:cNvPr id="12" name="Rectangle : coins arrondis 11">
              <a:extLst>
                <a:ext uri="{FF2B5EF4-FFF2-40B4-BE49-F238E27FC236}">
                  <a16:creationId xmlns:a16="http://schemas.microsoft.com/office/drawing/2014/main" id="{257EB870-3257-055A-E3CC-DBED9575C634}"/>
                </a:ext>
              </a:extLst>
            </p:cNvPr>
            <p:cNvSpPr/>
            <p:nvPr/>
          </p:nvSpPr>
          <p:spPr>
            <a:xfrm>
              <a:off x="1020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DD16F84-F6B7-AB98-C54A-C37463574FE4}"/>
                </a:ext>
              </a:extLst>
            </p:cNvPr>
            <p:cNvSpPr/>
            <p:nvPr/>
          </p:nvSpPr>
          <p:spPr>
            <a:xfrm rot="10800000">
              <a:off x="1662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21B66BBA-8181-8AAF-8826-19A20ED80F73}"/>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9641CB42-5D39-BD84-5836-6552E46AE56A}"/>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Radiothérapie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de consolidation </a:t>
              </a:r>
            </a:p>
          </p:txBody>
        </p:sp>
        <p:sp>
          <p:nvSpPr>
            <p:cNvPr id="16" name="Rectangle : coins arrondis 15">
              <a:extLst>
                <a:ext uri="{FF2B5EF4-FFF2-40B4-BE49-F238E27FC236}">
                  <a16:creationId xmlns:a16="http://schemas.microsoft.com/office/drawing/2014/main" id="{2BD8E3E5-18C1-A170-841D-4CCD90FB1940}"/>
                </a:ext>
              </a:extLst>
            </p:cNvPr>
            <p:cNvSpPr/>
            <p:nvPr/>
          </p:nvSpPr>
          <p:spPr>
            <a:xfrm>
              <a:off x="332413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52939121-ECAE-2721-F694-C924B6A9FEB7}"/>
                </a:ext>
              </a:extLst>
            </p:cNvPr>
            <p:cNvSpPr/>
            <p:nvPr/>
          </p:nvSpPr>
          <p:spPr>
            <a:xfrm rot="10800000">
              <a:off x="396654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049E6A85-FFAF-953E-6F3F-A8ED8E436DA9}"/>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9506AC39-CBB5-D0A4-8DC2-A98E0E88DE63}"/>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Poursuite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du rituximab hebdomadaire x 4 </a:t>
              </a:r>
            </a:p>
          </p:txBody>
        </p:sp>
        <p:sp>
          <p:nvSpPr>
            <p:cNvPr id="20" name="Rectangle : coins arrondis 19">
              <a:extLst>
                <a:ext uri="{FF2B5EF4-FFF2-40B4-BE49-F238E27FC236}">
                  <a16:creationId xmlns:a16="http://schemas.microsoft.com/office/drawing/2014/main" id="{3E8BA42E-4298-E6C8-4333-933C259E64C6}"/>
                </a:ext>
              </a:extLst>
            </p:cNvPr>
            <p:cNvSpPr/>
            <p:nvPr/>
          </p:nvSpPr>
          <p:spPr>
            <a:xfrm>
              <a:off x="673217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4373C89-3D05-A4E2-A604-ED0580BB622F}"/>
                </a:ext>
              </a:extLst>
            </p:cNvPr>
            <p:cNvSpPr/>
            <p:nvPr/>
          </p:nvSpPr>
          <p:spPr>
            <a:xfrm rot="10800000">
              <a:off x="737458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622F8BA-863C-BC4E-F892-8E73C9191F8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87022E2-BA6B-8AFF-332D-34359264FF5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 name="Titre 1">
            <a:extLst>
              <a:ext uri="{FF2B5EF4-FFF2-40B4-BE49-F238E27FC236}">
                <a16:creationId xmlns:a16="http://schemas.microsoft.com/office/drawing/2014/main" id="{70EE8C37-47D7-6E8C-531C-5084B3B76AF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40" name="Groupe 39">
            <a:extLst>
              <a:ext uri="{FF2B5EF4-FFF2-40B4-BE49-F238E27FC236}">
                <a16:creationId xmlns:a16="http://schemas.microsoft.com/office/drawing/2014/main" id="{9220BA19-3A0E-7493-53A9-AC11732B9AC5}"/>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484807E5-D89F-B63B-4D72-BA3C36518A4A}"/>
                </a:ext>
              </a:extLst>
            </p:cNvPr>
            <p:cNvSpPr/>
            <p:nvPr/>
          </p:nvSpPr>
          <p:spPr>
            <a:xfrm>
              <a:off x="91290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Poursuite</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du rituximab toutes les 3 semaines x 4 </a:t>
              </a:r>
            </a:p>
          </p:txBody>
        </p:sp>
        <p:sp>
          <p:nvSpPr>
            <p:cNvPr id="8" name="Rectangle : coins arrondis 7">
              <a:extLst>
                <a:ext uri="{FF2B5EF4-FFF2-40B4-BE49-F238E27FC236}">
                  <a16:creationId xmlns:a16="http://schemas.microsoft.com/office/drawing/2014/main" id="{B362BC2F-6C83-E728-CC40-DC9A0C68A723}"/>
                </a:ext>
              </a:extLst>
            </p:cNvPr>
            <p:cNvSpPr/>
            <p:nvPr/>
          </p:nvSpPr>
          <p:spPr>
            <a:xfrm>
              <a:off x="96812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C17F013B-EDED-C8E2-96EF-9D31A85B2923}"/>
                </a:ext>
              </a:extLst>
            </p:cNvPr>
            <p:cNvSpPr/>
            <p:nvPr/>
          </p:nvSpPr>
          <p:spPr>
            <a:xfrm rot="10800000">
              <a:off x="103236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600A8EBD-D6E9-84A2-115A-B2EC14953BE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6AA67CBE-578A-3784-8ECB-26D23ACEF33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61990F01-5799-7064-EAFF-15C15451A389}"/>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66448924-FDAB-9435-2306-A5A1F0E224E9}"/>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5AF6AC52-6214-0599-A604-5895924094D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9">
            <a:hlinkClick r:id="" action="ppaction://media"/>
            <a:extLst>
              <a:ext uri="{FF2B5EF4-FFF2-40B4-BE49-F238E27FC236}">
                <a16:creationId xmlns:a16="http://schemas.microsoft.com/office/drawing/2014/main" id="{D9D93026-019B-47C5-4483-5CFE951BDC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13593957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7C6E9-55D4-E0B8-839B-49F5258EA84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9ECA702-FB01-1700-CDF7-51839310DD39}"/>
              </a:ext>
            </a:extLst>
          </p:cNvPr>
          <p:cNvSpPr>
            <a:spLocks noGrp="1"/>
          </p:cNvSpPr>
          <p:nvPr>
            <p:ph type="title"/>
          </p:nvPr>
        </p:nvSpPr>
        <p:spPr/>
        <p:txBody>
          <a:bodyPr/>
          <a:lstStyle/>
          <a:p>
            <a:r>
              <a:rPr lang="fr-FR" dirty="0"/>
              <a:t>Évolution</a:t>
            </a:r>
          </a:p>
        </p:txBody>
      </p:sp>
      <p:sp>
        <p:nvSpPr>
          <p:cNvPr id="3" name="Espace réservé du contenu 2">
            <a:extLst>
              <a:ext uri="{FF2B5EF4-FFF2-40B4-BE49-F238E27FC236}">
                <a16:creationId xmlns:a16="http://schemas.microsoft.com/office/drawing/2014/main" id="{290A5B5C-4234-5B5B-D123-2C9C380AA342}"/>
              </a:ext>
            </a:extLst>
          </p:cNvPr>
          <p:cNvSpPr>
            <a:spLocks noGrp="1"/>
          </p:cNvSpPr>
          <p:nvPr>
            <p:ph idx="1"/>
          </p:nvPr>
        </p:nvSpPr>
        <p:spPr>
          <a:xfrm>
            <a:off x="468000" y="2500994"/>
            <a:ext cx="4503011" cy="2669522"/>
          </a:xfrm>
        </p:spPr>
        <p:txBody>
          <a:bodyPr>
            <a:noAutofit/>
          </a:bodyPr>
          <a:lstStyle/>
          <a:p>
            <a:pPr marL="234950" lvl="1" indent="-220663">
              <a:lnSpc>
                <a:spcPct val="110000"/>
              </a:lnSpc>
              <a:spcBef>
                <a:spcPts val="600"/>
              </a:spcBef>
              <a:spcAft>
                <a:spcPts val="600"/>
              </a:spcAft>
              <a:buClr>
                <a:schemeClr val="accent2"/>
              </a:buClr>
              <a:buFont typeface="Arial" panose="020B0604020202020204" pitchFamily="34" charset="0"/>
              <a:buChar char="•"/>
              <a:defRPr/>
            </a:pPr>
            <a:r>
              <a:rPr lang="fr-FR" sz="1800" dirty="0"/>
              <a:t>Cycle 4 le </a:t>
            </a:r>
            <a:r>
              <a:rPr lang="fr-FR" sz="1800" dirty="0">
                <a:solidFill>
                  <a:srgbClr val="202122"/>
                </a:solidFill>
              </a:rPr>
              <a:t>18/11/24</a:t>
            </a:r>
          </a:p>
          <a:p>
            <a:pPr marL="234950" lvl="1" indent="-220663">
              <a:lnSpc>
                <a:spcPct val="110000"/>
              </a:lnSpc>
              <a:spcBef>
                <a:spcPts val="600"/>
              </a:spcBef>
              <a:spcAft>
                <a:spcPts val="600"/>
              </a:spcAft>
              <a:buClr>
                <a:schemeClr val="accent2"/>
              </a:buClr>
              <a:buFont typeface="Arial" panose="020B0604020202020204" pitchFamily="34" charset="0"/>
              <a:buChar char="•"/>
              <a:defRPr/>
            </a:pPr>
            <a:r>
              <a:rPr lang="fr-FR" sz="1800" dirty="0">
                <a:solidFill>
                  <a:srgbClr val="202122"/>
                </a:solidFill>
              </a:rPr>
              <a:t>TEP le 03/02/25 : RC confirmée </a:t>
            </a:r>
          </a:p>
        </p:txBody>
      </p:sp>
      <p:sp>
        <p:nvSpPr>
          <p:cNvPr id="4" name="Espace réservé pour une image  3">
            <a:extLst>
              <a:ext uri="{FF2B5EF4-FFF2-40B4-BE49-F238E27FC236}">
                <a16:creationId xmlns:a16="http://schemas.microsoft.com/office/drawing/2014/main" id="{5D16CB06-BB7D-2DF2-2E17-6E2BAE96370C}"/>
              </a:ext>
            </a:extLst>
          </p:cNvPr>
          <p:cNvSpPr>
            <a:spLocks noGrp="1"/>
          </p:cNvSpPr>
          <p:nvPr>
            <p:ph type="pic" sz="quarter" idx="13"/>
          </p:nvPr>
        </p:nvSpPr>
        <p:spPr/>
        <p:txBody>
          <a:bodyPr/>
          <a:lstStyle/>
          <a:p>
            <a:endParaRPr lang="fr-FR"/>
          </a:p>
        </p:txBody>
      </p:sp>
      <p:sp>
        <p:nvSpPr>
          <p:cNvPr id="7" name="Signalisation droite 6">
            <a:extLst>
              <a:ext uri="{FF2B5EF4-FFF2-40B4-BE49-F238E27FC236}">
                <a16:creationId xmlns:a16="http://schemas.microsoft.com/office/drawing/2014/main" id="{D17FE11F-1564-0431-1604-069DD9198A82}"/>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00D8A6AE-FB31-9AEA-E862-F457212ADC05}"/>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64A54CCD-270D-4B0F-1F73-F329E273D5A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6FE97480-C95F-68A5-E5C6-D9C23A57A009}"/>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093158CC-0D7C-3997-BBD7-90310D581FA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485FF166-753A-40D3-BB31-9C0254FBB01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1" name="ZoneTexte 40">
            <a:extLst>
              <a:ext uri="{FF2B5EF4-FFF2-40B4-BE49-F238E27FC236}">
                <a16:creationId xmlns:a16="http://schemas.microsoft.com/office/drawing/2014/main" id="{7F4455F5-ABA3-AB6B-B2C1-88D38D16A615}"/>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réponse complète</a:t>
            </a:r>
          </a:p>
        </p:txBody>
      </p:sp>
      <p:grpSp>
        <p:nvGrpSpPr>
          <p:cNvPr id="22" name="Groupe 21">
            <a:extLst>
              <a:ext uri="{FF2B5EF4-FFF2-40B4-BE49-F238E27FC236}">
                <a16:creationId xmlns:a16="http://schemas.microsoft.com/office/drawing/2014/main" id="{3A7BDAED-40BE-0722-4009-3A93E83822E7}"/>
              </a:ext>
            </a:extLst>
          </p:cNvPr>
          <p:cNvGrpSpPr/>
          <p:nvPr/>
        </p:nvGrpSpPr>
        <p:grpSpPr>
          <a:xfrm>
            <a:off x="5798464" y="1645646"/>
            <a:ext cx="5919536" cy="4577653"/>
            <a:chOff x="-466048" y="1645646"/>
            <a:chExt cx="5919536" cy="4577653"/>
          </a:xfrm>
        </p:grpSpPr>
        <p:pic>
          <p:nvPicPr>
            <p:cNvPr id="23" name="Image 22">
              <a:extLst>
                <a:ext uri="{FF2B5EF4-FFF2-40B4-BE49-F238E27FC236}">
                  <a16:creationId xmlns:a16="http://schemas.microsoft.com/office/drawing/2014/main" id="{DC567A06-53C1-864A-7116-F8383557F3AB}"/>
                </a:ext>
              </a:extLst>
            </p:cNvPr>
            <p:cNvPicPr>
              <a:picLocks noChangeAspect="1"/>
            </p:cNvPicPr>
            <p:nvPr/>
          </p:nvPicPr>
          <p:blipFill rotWithShape="1">
            <a:blip r:embed="rId5"/>
            <a:srcRect l="34549" t="42083" r="32812" b="26389"/>
            <a:stretch/>
          </p:blipFill>
          <p:spPr>
            <a:xfrm>
              <a:off x="-466048" y="1645646"/>
              <a:ext cx="5919536" cy="3573763"/>
            </a:xfrm>
            <a:prstGeom prst="rect">
              <a:avLst/>
            </a:prstGeom>
          </p:spPr>
        </p:pic>
        <p:cxnSp>
          <p:nvCxnSpPr>
            <p:cNvPr id="25" name="Connecteur droit avec flèche 24">
              <a:extLst>
                <a:ext uri="{FF2B5EF4-FFF2-40B4-BE49-F238E27FC236}">
                  <a16:creationId xmlns:a16="http://schemas.microsoft.com/office/drawing/2014/main" id="{7C752692-439D-BBBA-DC31-D744AE0D4F0C}"/>
                </a:ext>
              </a:extLst>
            </p:cNvPr>
            <p:cNvCxnSpPr>
              <a:cxnSpLocks/>
            </p:cNvCxnSpPr>
            <p:nvPr/>
          </p:nvCxnSpPr>
          <p:spPr>
            <a:xfrm flipH="1" flipV="1">
              <a:off x="1159519" y="2678615"/>
              <a:ext cx="1334203" cy="2888305"/>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27" name="ZoneTexte 26">
              <a:extLst>
                <a:ext uri="{FF2B5EF4-FFF2-40B4-BE49-F238E27FC236}">
                  <a16:creationId xmlns:a16="http://schemas.microsoft.com/office/drawing/2014/main" id="{5E9AA129-425D-3E72-8C89-7D9A6401AC46}"/>
                </a:ext>
              </a:extLst>
            </p:cNvPr>
            <p:cNvSpPr txBox="1"/>
            <p:nvPr/>
          </p:nvSpPr>
          <p:spPr>
            <a:xfrm>
              <a:off x="1745662" y="564768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03/02/25</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0" name="ZoneTexte 29">
              <a:extLst>
                <a:ext uri="{FF2B5EF4-FFF2-40B4-BE49-F238E27FC236}">
                  <a16:creationId xmlns:a16="http://schemas.microsoft.com/office/drawing/2014/main" id="{43F04B09-AFBA-1051-C7C3-61DEC6A754AB}"/>
                </a:ext>
              </a:extLst>
            </p:cNvPr>
            <p:cNvSpPr txBox="1"/>
            <p:nvPr/>
          </p:nvSpPr>
          <p:spPr>
            <a:xfrm>
              <a:off x="-466048" y="6003211"/>
              <a:ext cx="5919536" cy="2200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Persistance RC métabolique de la lésion colique droite</a:t>
              </a:r>
            </a:p>
          </p:txBody>
        </p:sp>
      </p:grpSp>
      <p:pic>
        <p:nvPicPr>
          <p:cNvPr id="5" name="K.Bouabdallah - CC8 - Slide 10">
            <a:hlinkClick r:id="" action="ppaction://media"/>
            <a:extLst>
              <a:ext uri="{FF2B5EF4-FFF2-40B4-BE49-F238E27FC236}">
                <a16:creationId xmlns:a16="http://schemas.microsoft.com/office/drawing/2014/main" id="{6D697E16-F143-CE8A-3B46-31A8BDAF68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3001"/>
            <a:ext cx="468000" cy="468000"/>
          </a:xfrm>
          <a:prstGeom prst="rect">
            <a:avLst/>
          </a:prstGeom>
        </p:spPr>
      </p:pic>
    </p:spTree>
    <p:extLst>
      <p:ext uri="{BB962C8B-B14F-4D97-AF65-F5344CB8AC3E}">
        <p14:creationId xmlns:p14="http://schemas.microsoft.com/office/powerpoint/2010/main" val="21919148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CDBF4-71A8-98E8-0B04-19BDCFFC929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1A3BDF8-7EAB-8459-06CE-32DF510C8C77}"/>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53185501-AAFC-16D4-61D0-42050CF7E9E9}"/>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71B8FD28-E643-99E3-A5AD-4A46842BE50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grpSp>
        <p:nvGrpSpPr>
          <p:cNvPr id="10" name="Groupe 9">
            <a:extLst>
              <a:ext uri="{FF2B5EF4-FFF2-40B4-BE49-F238E27FC236}">
                <a16:creationId xmlns:a16="http://schemas.microsoft.com/office/drawing/2014/main" id="{EC294AB0-7960-6676-7CAE-39A7B224BF21}"/>
              </a:ext>
            </a:extLst>
          </p:cNvPr>
          <p:cNvGrpSpPr/>
          <p:nvPr/>
        </p:nvGrpSpPr>
        <p:grpSpPr>
          <a:xfrm>
            <a:off x="468000" y="1381563"/>
            <a:ext cx="11246399" cy="537565"/>
            <a:chOff x="468000" y="1863022"/>
            <a:chExt cx="11246399" cy="537565"/>
          </a:xfrm>
        </p:grpSpPr>
        <p:sp>
          <p:nvSpPr>
            <p:cNvPr id="7" name="ZoneTexte 6">
              <a:extLst>
                <a:ext uri="{FF2B5EF4-FFF2-40B4-BE49-F238E27FC236}">
                  <a16:creationId xmlns:a16="http://schemas.microsoft.com/office/drawing/2014/main" id="{3BCBF674-94E6-1970-A443-862363588910}"/>
                </a:ext>
              </a:extLst>
            </p:cNvPr>
            <p:cNvSpPr txBox="1"/>
            <p:nvPr/>
          </p:nvSpPr>
          <p:spPr>
            <a:xfrm>
              <a:off x="1210235" y="1960136"/>
              <a:ext cx="10504164"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Cas d’évolution simple</a:t>
              </a:r>
            </a:p>
          </p:txBody>
        </p:sp>
        <p:grpSp>
          <p:nvGrpSpPr>
            <p:cNvPr id="36" name="Groupe 35">
              <a:extLst>
                <a:ext uri="{FF2B5EF4-FFF2-40B4-BE49-F238E27FC236}">
                  <a16:creationId xmlns:a16="http://schemas.microsoft.com/office/drawing/2014/main" id="{14077C90-754E-B7A1-8041-198CAB4063D4}"/>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35C1F63B-B296-0AA3-F4F6-37B5319B069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CA357FFF-8A9B-2195-9F8F-92B95DC81C8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0DB3B51C-7BB0-1E41-0846-9B7DAEFCD8CE}"/>
              </a:ext>
            </a:extLst>
          </p:cNvPr>
          <p:cNvGrpSpPr/>
          <p:nvPr/>
        </p:nvGrpSpPr>
        <p:grpSpPr>
          <a:xfrm>
            <a:off x="2054753" y="2422864"/>
            <a:ext cx="9659646" cy="537565"/>
            <a:chOff x="2054753" y="3193964"/>
            <a:chExt cx="9659646" cy="537565"/>
          </a:xfrm>
        </p:grpSpPr>
        <p:sp>
          <p:nvSpPr>
            <p:cNvPr id="37" name="ZoneTexte 36">
              <a:extLst>
                <a:ext uri="{FF2B5EF4-FFF2-40B4-BE49-F238E27FC236}">
                  <a16:creationId xmlns:a16="http://schemas.microsoft.com/office/drawing/2014/main" id="{017C4F48-8C71-F6FD-B55D-D9B8679DD2F6}"/>
                </a:ext>
              </a:extLst>
            </p:cNvPr>
            <p:cNvSpPr txBox="1"/>
            <p:nvPr/>
          </p:nvSpPr>
          <p:spPr>
            <a:xfrm>
              <a:off x="2796988" y="3316171"/>
              <a:ext cx="8917411"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Les lymphomes digestifs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sont les plus fréquents des LPT (25 %)</a:t>
              </a:r>
            </a:p>
          </p:txBody>
        </p:sp>
        <p:grpSp>
          <p:nvGrpSpPr>
            <p:cNvPr id="38" name="Groupe 37">
              <a:extLst>
                <a:ext uri="{FF2B5EF4-FFF2-40B4-BE49-F238E27FC236}">
                  <a16:creationId xmlns:a16="http://schemas.microsoft.com/office/drawing/2014/main" id="{22B938FF-BCD9-970B-DF21-A5DC4CEDDA96}"/>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29D8943A-D3AC-BC8C-9277-A68BA79412D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5F5E8C1-9AE7-86DD-7565-5D3A36C999B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5A7D01BA-819D-E376-A8BB-2EC76B0B8A22}"/>
              </a:ext>
            </a:extLst>
          </p:cNvPr>
          <p:cNvGrpSpPr/>
          <p:nvPr/>
        </p:nvGrpSpPr>
        <p:grpSpPr>
          <a:xfrm>
            <a:off x="468000" y="3464166"/>
            <a:ext cx="10795086" cy="615553"/>
            <a:chOff x="2054753" y="3129953"/>
            <a:chExt cx="10795086" cy="615553"/>
          </a:xfrm>
        </p:grpSpPr>
        <p:sp>
          <p:nvSpPr>
            <p:cNvPr id="12" name="ZoneTexte 11">
              <a:extLst>
                <a:ext uri="{FF2B5EF4-FFF2-40B4-BE49-F238E27FC236}">
                  <a16:creationId xmlns:a16="http://schemas.microsoft.com/office/drawing/2014/main" id="{0701BAA1-960E-DD5E-022F-4348FF2385A0}"/>
                </a:ext>
              </a:extLst>
            </p:cNvPr>
            <p:cNvSpPr txBox="1"/>
            <p:nvPr/>
          </p:nvSpPr>
          <p:spPr>
            <a:xfrm>
              <a:off x="2796988" y="3129953"/>
              <a:ext cx="1005285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Faire une coloscopie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devant une rectorragie ou tout autre signe digestif qui ne fait pas sa preuve (douleur abdominale, troubles du transit, saignement…)</a:t>
              </a:r>
            </a:p>
          </p:txBody>
        </p:sp>
        <p:grpSp>
          <p:nvGrpSpPr>
            <p:cNvPr id="13" name="Groupe 12">
              <a:extLst>
                <a:ext uri="{FF2B5EF4-FFF2-40B4-BE49-F238E27FC236}">
                  <a16:creationId xmlns:a16="http://schemas.microsoft.com/office/drawing/2014/main" id="{CE06ED91-6625-0879-5F3E-66320F6D4B7F}"/>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D3D44788-C5DB-A23B-2BBD-C89B56805F3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C02CBB66-AFAE-54E0-215C-D3E9CECB30B8}"/>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8" name="Groupe 17">
            <a:extLst>
              <a:ext uri="{FF2B5EF4-FFF2-40B4-BE49-F238E27FC236}">
                <a16:creationId xmlns:a16="http://schemas.microsoft.com/office/drawing/2014/main" id="{1CAC60A7-17E3-DF4B-CB5E-2939321D81BF}"/>
              </a:ext>
            </a:extLst>
          </p:cNvPr>
          <p:cNvGrpSpPr/>
          <p:nvPr/>
        </p:nvGrpSpPr>
        <p:grpSpPr>
          <a:xfrm>
            <a:off x="2054753" y="4846109"/>
            <a:ext cx="9659646" cy="1005948"/>
            <a:chOff x="468000" y="4749427"/>
            <a:chExt cx="9659646" cy="1005948"/>
          </a:xfrm>
        </p:grpSpPr>
        <p:sp>
          <p:nvSpPr>
            <p:cNvPr id="19" name="ZoneTexte 18">
              <a:extLst>
                <a:ext uri="{FF2B5EF4-FFF2-40B4-BE49-F238E27FC236}">
                  <a16:creationId xmlns:a16="http://schemas.microsoft.com/office/drawing/2014/main" id="{DDF3A480-B76E-B1A0-BA1E-2D5D66EE1D28}"/>
                </a:ext>
              </a:extLst>
            </p:cNvPr>
            <p:cNvSpPr txBox="1"/>
            <p:nvPr/>
          </p:nvSpPr>
          <p:spPr>
            <a:xfrm>
              <a:off x="1210235" y="4832045"/>
              <a:ext cx="8917411" cy="923330"/>
            </a:xfrm>
            <a:prstGeom prst="rect">
              <a:avLst/>
            </a:prstGeom>
            <a:noFill/>
          </p:spPr>
          <p:txBody>
            <a:bodyPr wrap="square" lIns="0" tIns="0" rIns="0" bIns="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Débuter par rituximab monothérapie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est la référence avec évaluation par TEP après 4 cycles puis consolidation par rituximab monothérapie toutes les 3 semaines</a:t>
              </a:r>
            </a:p>
          </p:txBody>
        </p:sp>
        <p:grpSp>
          <p:nvGrpSpPr>
            <p:cNvPr id="20" name="Groupe 19">
              <a:extLst>
                <a:ext uri="{FF2B5EF4-FFF2-40B4-BE49-F238E27FC236}">
                  <a16:creationId xmlns:a16="http://schemas.microsoft.com/office/drawing/2014/main" id="{A65AD190-E96F-9D68-91D2-FB54924561B4}"/>
                </a:ext>
              </a:extLst>
            </p:cNvPr>
            <p:cNvGrpSpPr/>
            <p:nvPr/>
          </p:nvGrpSpPr>
          <p:grpSpPr>
            <a:xfrm>
              <a:off x="468000" y="4749427"/>
              <a:ext cx="537479" cy="537565"/>
              <a:chOff x="423529" y="2082622"/>
              <a:chExt cx="537479" cy="537565"/>
            </a:xfrm>
          </p:grpSpPr>
          <p:sp>
            <p:nvSpPr>
              <p:cNvPr id="21" name="Forme libre 20">
                <a:extLst>
                  <a:ext uri="{FF2B5EF4-FFF2-40B4-BE49-F238E27FC236}">
                    <a16:creationId xmlns:a16="http://schemas.microsoft.com/office/drawing/2014/main" id="{E9CFE591-FB5B-DED1-5D04-23636C20BDE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77544CDB-E3B3-1F62-BD61-F5ECE448996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3" name="ZoneTexte 22">
            <a:extLst>
              <a:ext uri="{FF2B5EF4-FFF2-40B4-BE49-F238E27FC236}">
                <a16:creationId xmlns:a16="http://schemas.microsoft.com/office/drawing/2014/main" id="{5A7D6BD1-AF66-E39B-01E9-C8376BB18B84}"/>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a:t>
            </a:r>
          </a:p>
        </p:txBody>
      </p:sp>
      <p:pic>
        <p:nvPicPr>
          <p:cNvPr id="3" name="K.Bouabdallah - CC8 - Slide 11">
            <a:hlinkClick r:id="" action="ppaction://media"/>
            <a:extLst>
              <a:ext uri="{FF2B5EF4-FFF2-40B4-BE49-F238E27FC236}">
                <a16:creationId xmlns:a16="http://schemas.microsoft.com/office/drawing/2014/main" id="{51B15A76-A3A1-FE89-F8A1-2B9E6842A7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422138915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30479-3CD0-1982-D993-0B2745ED5CC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F7037CA-665F-AB60-EEA2-9DBFA8598A77}"/>
              </a:ext>
            </a:extLst>
          </p:cNvPr>
          <p:cNvSpPr>
            <a:spLocks noGrp="1"/>
          </p:cNvSpPr>
          <p:nvPr>
            <p:ph type="ctrTitle"/>
          </p:nvPr>
        </p:nvSpPr>
        <p:spPr/>
        <p:txBody>
          <a:bodyPr/>
          <a:lstStyle/>
          <a:p>
            <a:r>
              <a:rPr lang="fr-FR" dirty="0"/>
              <a:t>Cas clinique 9</a:t>
            </a:r>
          </a:p>
        </p:txBody>
      </p:sp>
      <p:sp>
        <p:nvSpPr>
          <p:cNvPr id="3" name="Sous-titre 2">
            <a:extLst>
              <a:ext uri="{FF2B5EF4-FFF2-40B4-BE49-F238E27FC236}">
                <a16:creationId xmlns:a16="http://schemas.microsoft.com/office/drawing/2014/main" id="{8996F69F-DE7D-6F3C-3FDD-768EBA678EA2}"/>
              </a:ext>
            </a:extLst>
          </p:cNvPr>
          <p:cNvSpPr>
            <a:spLocks noGrp="1"/>
          </p:cNvSpPr>
          <p:nvPr>
            <p:ph type="subTitle" idx="1"/>
          </p:nvPr>
        </p:nvSpPr>
        <p:spPr>
          <a:xfrm>
            <a:off x="4392751" y="3743320"/>
            <a:ext cx="6999149" cy="1721045"/>
          </a:xfrm>
        </p:spPr>
        <p:txBody>
          <a:bodyPr>
            <a:normAutofit/>
          </a:bodyPr>
          <a:lstStyle/>
          <a:p>
            <a:r>
              <a:rPr lang="fr-FR" b="1" dirty="0"/>
              <a:t>LPT-EBV post allogreffe de moelle </a:t>
            </a:r>
            <a:br>
              <a:rPr lang="fr-FR" b="1" dirty="0"/>
            </a:br>
            <a:r>
              <a:rPr lang="fr-FR" b="1" dirty="0"/>
              <a:t>en pédiatrie</a:t>
            </a:r>
          </a:p>
          <a:p>
            <a:r>
              <a:rPr lang="fr-FR" sz="1600" dirty="0"/>
              <a:t>Pr Jean-Hugues Dalle</a:t>
            </a:r>
            <a:br>
              <a:rPr lang="fr-FR" sz="1600" dirty="0"/>
            </a:br>
            <a:r>
              <a:rPr lang="fr-FR" sz="1600" dirty="0" err="1"/>
              <a:t>jean-hugues.dalle@aphp.fr</a:t>
            </a:r>
            <a:endParaRPr lang="fr-FR" sz="1600" dirty="0"/>
          </a:p>
        </p:txBody>
      </p:sp>
      <p:pic>
        <p:nvPicPr>
          <p:cNvPr id="5" name="Graphique 4" descr="Envoyer avec un remplissage uni">
            <a:extLst>
              <a:ext uri="{FF2B5EF4-FFF2-40B4-BE49-F238E27FC236}">
                <a16:creationId xmlns:a16="http://schemas.microsoft.com/office/drawing/2014/main" id="{28CD8E0E-5CEB-A8AF-E744-3B475DFAA3C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05091" y="4873314"/>
            <a:ext cx="233313" cy="233313"/>
          </a:xfrm>
          <a:prstGeom prst="rect">
            <a:avLst/>
          </a:prstGeom>
        </p:spPr>
      </p:pic>
      <p:pic>
        <p:nvPicPr>
          <p:cNvPr id="11" name="Graphique 10" descr="Jouer contour">
            <a:extLst>
              <a:ext uri="{FF2B5EF4-FFF2-40B4-BE49-F238E27FC236}">
                <a16:creationId xmlns:a16="http://schemas.microsoft.com/office/drawing/2014/main" id="{704A594E-9CA9-82F5-2D8D-91FAFDF0D09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A5F80214-B7EE-D40A-049A-A7DF5083B85E}"/>
              </a:ext>
            </a:extLst>
          </p:cNvPr>
          <p:cNvGrpSpPr/>
          <p:nvPr/>
        </p:nvGrpSpPr>
        <p:grpSpPr>
          <a:xfrm>
            <a:off x="559970" y="6207224"/>
            <a:ext cx="343721" cy="343721"/>
            <a:chOff x="559970" y="6207224"/>
            <a:chExt cx="343721" cy="343721"/>
          </a:xfrm>
        </p:grpSpPr>
        <p:sp>
          <p:nvSpPr>
            <p:cNvPr id="16" name="Ellipse 15">
              <a:hlinkClick r:id="rId6" action="ppaction://hlinksldjump"/>
              <a:extLst>
                <a:ext uri="{FF2B5EF4-FFF2-40B4-BE49-F238E27FC236}">
                  <a16:creationId xmlns:a16="http://schemas.microsoft.com/office/drawing/2014/main" id="{8897332F-1E9C-DC55-8B13-F70E05F1BA81}"/>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1302C3F6-A2DE-00EF-5FDF-55465AE84E0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A83F2574-1DF0-76BC-A094-655D534269C5}"/>
              </a:ext>
            </a:extLst>
          </p:cNvPr>
          <p:cNvGrpSpPr/>
          <p:nvPr/>
        </p:nvGrpSpPr>
        <p:grpSpPr>
          <a:xfrm>
            <a:off x="993357" y="6207224"/>
            <a:ext cx="343721" cy="343721"/>
            <a:chOff x="993357" y="6207224"/>
            <a:chExt cx="343721" cy="343721"/>
          </a:xfrm>
        </p:grpSpPr>
        <p:sp>
          <p:nvSpPr>
            <p:cNvPr id="19" name="Ellipse 18">
              <a:hlinkClick r:id="rId6" action="ppaction://hlinksldjump"/>
              <a:extLst>
                <a:ext uri="{FF2B5EF4-FFF2-40B4-BE49-F238E27FC236}">
                  <a16:creationId xmlns:a16="http://schemas.microsoft.com/office/drawing/2014/main" id="{07FB313B-4927-2328-2503-16663FB30E95}"/>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6" action="ppaction://hlinksldjump"/>
              <a:extLst>
                <a:ext uri="{FF2B5EF4-FFF2-40B4-BE49-F238E27FC236}">
                  <a16:creationId xmlns:a16="http://schemas.microsoft.com/office/drawing/2014/main" id="{BDC631E4-8476-7DFE-9AF6-09495CCA10B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0169B4E7-8A7C-99C4-F1C1-40D1BAA52744}"/>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BBFF01D9-D8E6-5AE8-F3EE-D499FE9467A0}"/>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C60AD29-3D77-3015-2F63-57EBCAAEB5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3915000800"/>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9245457-B36D-B78F-B7DF-079D60C75047}"/>
              </a:ext>
            </a:extLst>
          </p:cNvPr>
          <p:cNvSpPr>
            <a:spLocks noGrp="1"/>
          </p:cNvSpPr>
          <p:nvPr>
            <p:ph type="title"/>
          </p:nvPr>
        </p:nvSpPr>
        <p:spPr/>
        <p:txBody>
          <a:bodyPr/>
          <a:lstStyle/>
          <a:p>
            <a:r>
              <a:rPr lang="fr-FR" dirty="0"/>
              <a:t>Présentation du cas</a:t>
            </a:r>
          </a:p>
        </p:txBody>
      </p:sp>
      <p:sp>
        <p:nvSpPr>
          <p:cNvPr id="4" name="Espace réservé pour une image  3">
            <a:extLst>
              <a:ext uri="{FF2B5EF4-FFF2-40B4-BE49-F238E27FC236}">
                <a16:creationId xmlns:a16="http://schemas.microsoft.com/office/drawing/2014/main" id="{42A5009F-C1F9-553C-52F0-73DA1D546466}"/>
              </a:ext>
            </a:extLst>
          </p:cNvPr>
          <p:cNvSpPr>
            <a:spLocks noGrp="1"/>
          </p:cNvSpPr>
          <p:nvPr>
            <p:ph type="pic" sz="quarter" idx="13"/>
          </p:nvPr>
        </p:nvSpPr>
        <p:spPr/>
        <p:txBody>
          <a:bodyPr/>
          <a:lstStyle/>
          <a:p>
            <a:endParaRPr lang="fr-FR"/>
          </a:p>
        </p:txBody>
      </p:sp>
      <p:grpSp>
        <p:nvGrpSpPr>
          <p:cNvPr id="41" name="Groupe 40">
            <a:extLst>
              <a:ext uri="{FF2B5EF4-FFF2-40B4-BE49-F238E27FC236}">
                <a16:creationId xmlns:a16="http://schemas.microsoft.com/office/drawing/2014/main" id="{0BDD0B87-FC44-E359-68C8-017D7E15F655}"/>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9844A76B-D49B-C52A-28E3-151CEEF7C33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B86E89EB-ADDF-4620-6D60-6DFD9FB87D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A7B6085-E3BF-2489-7007-FE5EB5D1CA8B}"/>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B59940A8-471A-957A-4884-EC887DDF8D9E}"/>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51BAABBF-634E-9C76-E9E3-106B506857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15E9C01-2BE6-2511-7E00-AF0F76D1C1D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DB91C864-AA58-DE83-57E7-B7603284117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F4F435AC-51F0-D4F4-39C4-74C86534DA2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34" name="Espace réservé du contenu 2">
            <a:extLst>
              <a:ext uri="{FF2B5EF4-FFF2-40B4-BE49-F238E27FC236}">
                <a16:creationId xmlns:a16="http://schemas.microsoft.com/office/drawing/2014/main" id="{0881A82E-08A5-45B9-DD01-965A6CFF6F88}"/>
              </a:ext>
            </a:extLst>
          </p:cNvPr>
          <p:cNvSpPr txBox="1">
            <a:spLocks/>
          </p:cNvSpPr>
          <p:nvPr/>
        </p:nvSpPr>
        <p:spPr>
          <a:xfrm>
            <a:off x="468000" y="2502000"/>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Garçon, 8 ans, scolarisé en CE2</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Drépanocytose homozygote</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Crises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vaso</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-occlusives à répétition, 3 syndromes thoraciques aigus dont 2 ont conduit à un séjour en réanimation</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Tentative de traitement par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hydroxycarbamide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 échec</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Programme transfusionnel durant 18 mois </a:t>
            </a:r>
            <a:b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 disparition des évènements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sym typeface="Wingdings" pitchFamily="2" charset="2"/>
              </a:rPr>
              <a:t>vaso</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-occlusifs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5" name="Espace réservé du contenu 4">
            <a:extLst>
              <a:ext uri="{FF2B5EF4-FFF2-40B4-BE49-F238E27FC236}">
                <a16:creationId xmlns:a16="http://schemas.microsoft.com/office/drawing/2014/main" id="{B1575A41-FA3A-975A-0297-676BFD12DD0D}"/>
              </a:ext>
            </a:extLst>
          </p:cNvPr>
          <p:cNvSpPr txBox="1">
            <a:spLocks/>
          </p:cNvSpPr>
          <p:nvPr/>
        </p:nvSpPr>
        <p:spPr>
          <a:xfrm>
            <a:off x="6304546" y="2502000"/>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Frère compatible 10/10 dans le système HLA</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Couple D/R : CMV +/+ : EBV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Allogreffe de moelle le 12/06/2008</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Conditionnement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myéloablatif</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 BUCy200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busulfan</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pleine dose avec PK ; cyclophosphamide 200mg/kg dose totale ; sérum anti-lymphocytaire 20mg/kg dose totale (= «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Drépagreffe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de la maladie du greffon contre l’hôte : CSA + MTX court (J1, J3 et J6)</a:t>
            </a:r>
          </a:p>
        </p:txBody>
      </p:sp>
      <p:sp>
        <p:nvSpPr>
          <p:cNvPr id="42" name="Titre 1">
            <a:extLst>
              <a:ext uri="{FF2B5EF4-FFF2-40B4-BE49-F238E27FC236}">
                <a16:creationId xmlns:a16="http://schemas.microsoft.com/office/drawing/2014/main" id="{71EFB1E1-66C1-47C2-9067-0A7F77CD450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grpSp>
        <p:nvGrpSpPr>
          <p:cNvPr id="22" name="Groupe 21">
            <a:extLst>
              <a:ext uri="{FF2B5EF4-FFF2-40B4-BE49-F238E27FC236}">
                <a16:creationId xmlns:a16="http://schemas.microsoft.com/office/drawing/2014/main" id="{E574E38E-A5C6-2DC9-C211-D1A643C85000}"/>
              </a:ext>
            </a:extLst>
          </p:cNvPr>
          <p:cNvGrpSpPr/>
          <p:nvPr/>
        </p:nvGrpSpPr>
        <p:grpSpPr>
          <a:xfrm>
            <a:off x="467999" y="1473734"/>
            <a:ext cx="3641320" cy="828000"/>
            <a:chOff x="467999" y="1473734"/>
            <a:chExt cx="3641320" cy="828000"/>
          </a:xfrm>
        </p:grpSpPr>
        <p:sp>
          <p:nvSpPr>
            <p:cNvPr id="23" name="Rounded Rectangle 52">
              <a:extLst>
                <a:ext uri="{FF2B5EF4-FFF2-40B4-BE49-F238E27FC236}">
                  <a16:creationId xmlns:a16="http://schemas.microsoft.com/office/drawing/2014/main" id="{DA44D4EA-61BE-C31E-2D4C-3B3F843573B4}"/>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4" name="Ellipse 23">
              <a:extLst>
                <a:ext uri="{FF2B5EF4-FFF2-40B4-BE49-F238E27FC236}">
                  <a16:creationId xmlns:a16="http://schemas.microsoft.com/office/drawing/2014/main" id="{BF53D522-6FC1-756A-4605-F2398F4BB88D}"/>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6" name="Graphique 29">
              <a:extLst>
                <a:ext uri="{FF2B5EF4-FFF2-40B4-BE49-F238E27FC236}">
                  <a16:creationId xmlns:a16="http://schemas.microsoft.com/office/drawing/2014/main" id="{ED6A0956-CE89-9DB0-F307-571BE7D4CCFC}"/>
                </a:ext>
              </a:extLst>
            </p:cNvPr>
            <p:cNvGrpSpPr/>
            <p:nvPr/>
          </p:nvGrpSpPr>
          <p:grpSpPr>
            <a:xfrm>
              <a:off x="631582" y="1589881"/>
              <a:ext cx="497793" cy="545029"/>
              <a:chOff x="631582" y="1589881"/>
              <a:chExt cx="497793" cy="545029"/>
            </a:xfrm>
            <a:noFill/>
          </p:grpSpPr>
          <p:sp>
            <p:nvSpPr>
              <p:cNvPr id="37" name="Forme libre 36">
                <a:extLst>
                  <a:ext uri="{FF2B5EF4-FFF2-40B4-BE49-F238E27FC236}">
                    <a16:creationId xmlns:a16="http://schemas.microsoft.com/office/drawing/2014/main" id="{5F044760-45C2-B9B4-DF0A-2DB4D18A450C}"/>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22AC0340-531C-4857-5540-094AC6902346}"/>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86A51CC5-A081-45D0-18C3-E6F6C56ED6BF}"/>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3FA55E57-AD53-AB29-B3B3-08B2D1B97867}"/>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D7B440A7-5FEE-554D-0F99-3B2B1BC62B61}"/>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07B1160D-82F6-FE34-FC21-213CF59376D2}"/>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5" name="ZoneTexte 44">
            <a:extLst>
              <a:ext uri="{FF2B5EF4-FFF2-40B4-BE49-F238E27FC236}">
                <a16:creationId xmlns:a16="http://schemas.microsoft.com/office/drawing/2014/main" id="{4966FA1D-4000-146D-A234-5697F70E965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HLA</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human</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leucocyte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antigen</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CMV</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cytomégalovirus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EBV</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virus Epstein-Barr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CSA</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ciclosporine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MTX</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méthrotrexate</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a:t>
            </a:r>
          </a:p>
        </p:txBody>
      </p:sp>
      <p:pic>
        <p:nvPicPr>
          <p:cNvPr id="3" name="JH.Dalle - CC9 - Slide 2">
            <a:hlinkClick r:id="" action="ppaction://media"/>
            <a:extLst>
              <a:ext uri="{FF2B5EF4-FFF2-40B4-BE49-F238E27FC236}">
                <a16:creationId xmlns:a16="http://schemas.microsoft.com/office/drawing/2014/main" id="{D6FFA31D-7D94-98B7-6B6E-89AC195862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83826520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99C04-AF30-78BD-6EAD-AB3CFB6AB6A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05E98FA-7B68-81D2-272D-5F767BCB154A}"/>
              </a:ext>
            </a:extLst>
          </p:cNvPr>
          <p:cNvSpPr>
            <a:spLocks noGrp="1"/>
          </p:cNvSpPr>
          <p:nvPr>
            <p:ph type="title"/>
          </p:nvPr>
        </p:nvSpPr>
        <p:spPr/>
        <p:txBody>
          <a:bodyPr/>
          <a:lstStyle/>
          <a:p>
            <a:r>
              <a:rPr lang="fr-FR" dirty="0"/>
              <a:t>Présentation du cas</a:t>
            </a:r>
          </a:p>
        </p:txBody>
      </p:sp>
      <p:sp>
        <p:nvSpPr>
          <p:cNvPr id="5" name="Espace réservé pour une image  4">
            <a:extLst>
              <a:ext uri="{FF2B5EF4-FFF2-40B4-BE49-F238E27FC236}">
                <a16:creationId xmlns:a16="http://schemas.microsoft.com/office/drawing/2014/main" id="{BF641205-BE03-BA77-B98C-A997605CE505}"/>
              </a:ext>
            </a:extLst>
          </p:cNvPr>
          <p:cNvSpPr>
            <a:spLocks noGrp="1"/>
          </p:cNvSpPr>
          <p:nvPr>
            <p:ph type="pic" sz="quarter" idx="13"/>
          </p:nvPr>
        </p:nvSpPr>
        <p:spPr/>
        <p:txBody>
          <a:bodyPr/>
          <a:lstStyle/>
          <a:p>
            <a:endParaRPr lang="fr-FR"/>
          </a:p>
        </p:txBody>
      </p:sp>
      <p:grpSp>
        <p:nvGrpSpPr>
          <p:cNvPr id="41" name="Groupe 40">
            <a:extLst>
              <a:ext uri="{FF2B5EF4-FFF2-40B4-BE49-F238E27FC236}">
                <a16:creationId xmlns:a16="http://schemas.microsoft.com/office/drawing/2014/main" id="{E356A6E0-6411-595E-B7D3-159EBE517363}"/>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AF9D9950-5199-D131-49D5-4C3B4B1C386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C36F522-F357-34E1-2E7A-B92634A47F3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7E01A8DC-97A2-5BBC-17D8-E9810B2F384C}"/>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42FC1CAA-DA9C-30FB-78E2-420842149E2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F995D79B-8CF5-B26F-A4D8-A5F9A0AF913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67FE271-9955-AECD-5BD8-B2009077086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0573D0A4-B70F-054D-6CC5-F2CEC2C8C4F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D37C2944-A948-3B1A-EAD6-297B7878404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34" name="Espace réservé du contenu 2">
            <a:extLst>
              <a:ext uri="{FF2B5EF4-FFF2-40B4-BE49-F238E27FC236}">
                <a16:creationId xmlns:a16="http://schemas.microsoft.com/office/drawing/2014/main" id="{EBBA3D3A-1005-B7D0-A202-C2B51A82357F}"/>
              </a:ext>
            </a:extLst>
          </p:cNvPr>
          <p:cNvSpPr txBox="1">
            <a:spLocks/>
          </p:cNvSpPr>
          <p:nvPr/>
        </p:nvSpPr>
        <p:spPr>
          <a:xfrm>
            <a:off x="468000" y="1658111"/>
            <a:ext cx="11250000" cy="4656655"/>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16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Sortie d’aplasie à J19 pour les polynucléaires neutrophiles</a:t>
            </a:r>
          </a:p>
          <a:p>
            <a:pPr marL="234950" marR="0" lvl="0" indent="-220663" algn="l" defTabSz="914400" rtl="0" eaLnBrk="1" fontAlgn="auto" latinLnBrk="0" hangingPunct="1">
              <a:lnSpc>
                <a:spcPct val="110000"/>
              </a:lnSpc>
              <a:spcBef>
                <a:spcPts val="600"/>
              </a:spcBef>
              <a:spcAft>
                <a:spcPts val="16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Plaquettes &gt; 50G/L hors transfusions à J42</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Sortie d’hospitalisation à J37 post-greffe sous</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Ciclosporine A orale QSP résiduel 150-200ng/</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mL</a:t>
            </a:r>
            <a:endPar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Antibioprophylaxie par pénicilline V</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anti </a:t>
            </a:r>
            <a:r>
              <a:rPr kumimoji="0" lang="fr-FR" sz="1600" b="0" i="1" u="none" strike="noStrike" kern="1200" cap="none" spc="0" normalizeH="0" baseline="0" noProof="0" dirty="0" err="1">
                <a:ln>
                  <a:noFill/>
                </a:ln>
                <a:solidFill>
                  <a:srgbClr val="202122"/>
                </a:solidFill>
                <a:effectLst/>
                <a:uLnTx/>
                <a:uFillTx/>
                <a:latin typeface="Century Gothic" panose="020F0302020204030204"/>
                <a:ea typeface="+mn-ea"/>
                <a:cs typeface="+mn-cs"/>
              </a:rPr>
              <a:t>Pneumocystis</a:t>
            </a:r>
            <a:r>
              <a:rPr kumimoji="0" lang="fr-FR" sz="1600" b="0" i="1"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600" b="0" i="1" u="none" strike="noStrike" kern="1200" cap="none" spc="0" normalizeH="0" baseline="0" noProof="0" dirty="0" err="1">
                <a:ln>
                  <a:noFill/>
                </a:ln>
                <a:solidFill>
                  <a:srgbClr val="202122"/>
                </a:solidFill>
                <a:effectLst/>
                <a:uLnTx/>
                <a:uFillTx/>
                <a:latin typeface="Century Gothic" panose="020F0302020204030204"/>
                <a:ea typeface="+mn-ea"/>
                <a:cs typeface="+mn-cs"/>
              </a:rPr>
              <a:t>jirovecii</a:t>
            </a:r>
            <a:r>
              <a:rPr kumimoji="0" lang="fr-FR" sz="1600" b="0" i="1"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par triméthoprime et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sulfaméthoxazone</a:t>
            </a:r>
            <a:endPar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antivirale par aciclovir</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Anti-hypertenseur</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Anti-convulsivant</a:t>
            </a:r>
            <a:endPar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Le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chimérisme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est 100% donneur</a:t>
            </a:r>
          </a:p>
        </p:txBody>
      </p:sp>
      <p:sp>
        <p:nvSpPr>
          <p:cNvPr id="42" name="Titre 1">
            <a:extLst>
              <a:ext uri="{FF2B5EF4-FFF2-40B4-BE49-F238E27FC236}">
                <a16:creationId xmlns:a16="http://schemas.microsoft.com/office/drawing/2014/main" id="{677BFD91-60A6-ED56-7756-C635252C4D5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3" name="JH.Dalle - CC9 - Slide 3">
            <a:hlinkClick r:id="" action="ppaction://media"/>
            <a:extLst>
              <a:ext uri="{FF2B5EF4-FFF2-40B4-BE49-F238E27FC236}">
                <a16:creationId xmlns:a16="http://schemas.microsoft.com/office/drawing/2014/main" id="{E893D2E3-1B1D-031C-26CA-0785250F2F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68908353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897DBEF0-C252-C165-E43A-E656A4744061}"/>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79B8162F-D4CC-1B9F-FCDE-333B30DF20B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47A15596-1C66-B92D-05A8-58E87414D08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B2E51265-BF0C-F2E7-423C-A108F15DA85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 potentiels de développer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69" name="Groupe 68">
            <a:extLst>
              <a:ext uri="{FF2B5EF4-FFF2-40B4-BE49-F238E27FC236}">
                <a16:creationId xmlns:a16="http://schemas.microsoft.com/office/drawing/2014/main" id="{025471C1-9F1E-EA9B-2EAB-B683C40D2CDA}"/>
              </a:ext>
            </a:extLst>
          </p:cNvPr>
          <p:cNvGrpSpPr/>
          <p:nvPr/>
        </p:nvGrpSpPr>
        <p:grpSpPr>
          <a:xfrm>
            <a:off x="468300" y="2727470"/>
            <a:ext cx="2302732" cy="2784546"/>
            <a:chOff x="468300" y="2727470"/>
            <a:chExt cx="2302732" cy="2784546"/>
          </a:xfrm>
        </p:grpSpPr>
        <p:sp>
          <p:nvSpPr>
            <p:cNvPr id="3" name="Rectangle : coins arrondis 2">
              <a:extLst>
                <a:ext uri="{FF2B5EF4-FFF2-40B4-BE49-F238E27FC236}">
                  <a16:creationId xmlns:a16="http://schemas.microsoft.com/office/drawing/2014/main" id="{CCB63752-9B1B-BCE3-DF73-E3DFF85613A0}"/>
                </a:ext>
              </a:extLst>
            </p:cNvPr>
            <p:cNvSpPr/>
            <p:nvPr/>
          </p:nvSpPr>
          <p:spPr>
            <a:xfrm>
              <a:off x="468300" y="2920016"/>
              <a:ext cx="2302732"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Greffe de cellules souches hématopoïétiques d’origine médullaire vs cellules souches périphériques</a:t>
              </a:r>
            </a:p>
          </p:txBody>
        </p:sp>
        <p:sp>
          <p:nvSpPr>
            <p:cNvPr id="13" name="Rectangle : coins arrondis 12">
              <a:extLst>
                <a:ext uri="{FF2B5EF4-FFF2-40B4-BE49-F238E27FC236}">
                  <a16:creationId xmlns:a16="http://schemas.microsoft.com/office/drawing/2014/main" id="{C0311A03-3210-7595-D42A-48B6634BC986}"/>
                </a:ext>
              </a:extLst>
            </p:cNvPr>
            <p:cNvSpPr/>
            <p:nvPr/>
          </p:nvSpPr>
          <p:spPr>
            <a:xfrm>
              <a:off x="874070"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4" name="Triangle 33">
              <a:extLst>
                <a:ext uri="{FF2B5EF4-FFF2-40B4-BE49-F238E27FC236}">
                  <a16:creationId xmlns:a16="http://schemas.microsoft.com/office/drawing/2014/main" id="{1ECD5D06-9D46-E0E7-92D1-C05382767AD9}"/>
                </a:ext>
              </a:extLst>
            </p:cNvPr>
            <p:cNvSpPr/>
            <p:nvPr/>
          </p:nvSpPr>
          <p:spPr>
            <a:xfrm rot="10800000">
              <a:off x="1516479"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0" name="Groupe 69">
            <a:extLst>
              <a:ext uri="{FF2B5EF4-FFF2-40B4-BE49-F238E27FC236}">
                <a16:creationId xmlns:a16="http://schemas.microsoft.com/office/drawing/2014/main" id="{FCE6E298-F0E2-56D8-F2AC-59D9A9366A60}"/>
              </a:ext>
            </a:extLst>
          </p:cNvPr>
          <p:cNvGrpSpPr/>
          <p:nvPr/>
        </p:nvGrpSpPr>
        <p:grpSpPr>
          <a:xfrm>
            <a:off x="2977991" y="2727470"/>
            <a:ext cx="2041776" cy="2784546"/>
            <a:chOff x="3032887" y="2727470"/>
            <a:chExt cx="2041776" cy="2784546"/>
          </a:xfrm>
        </p:grpSpPr>
        <p:sp>
          <p:nvSpPr>
            <p:cNvPr id="36" name="Rectangle : coins arrondis 35">
              <a:extLst>
                <a:ext uri="{FF2B5EF4-FFF2-40B4-BE49-F238E27FC236}">
                  <a16:creationId xmlns:a16="http://schemas.microsoft.com/office/drawing/2014/main" id="{B2D4DBB2-34E7-E204-53A3-4F2601180909}"/>
                </a:ext>
              </a:extLst>
            </p:cNvPr>
            <p:cNvSpPr/>
            <p:nvPr/>
          </p:nvSpPr>
          <p:spPr>
            <a:xfrm>
              <a:off x="3032887"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Sérologie EBV positive du donneur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receveur négatif</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37" name="Rectangle : coins arrondis 36">
              <a:extLst>
                <a:ext uri="{FF2B5EF4-FFF2-40B4-BE49-F238E27FC236}">
                  <a16:creationId xmlns:a16="http://schemas.microsoft.com/office/drawing/2014/main" id="{8B543364-8DCA-F21F-FC70-F8744DC8CF2B}"/>
                </a:ext>
              </a:extLst>
            </p:cNvPr>
            <p:cNvSpPr/>
            <p:nvPr/>
          </p:nvSpPr>
          <p:spPr>
            <a:xfrm>
              <a:off x="3308179"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11BFEC57-D79E-B88C-02BB-71B23D5D6842}"/>
                </a:ext>
              </a:extLst>
            </p:cNvPr>
            <p:cNvSpPr/>
            <p:nvPr/>
          </p:nvSpPr>
          <p:spPr>
            <a:xfrm rot="10800000">
              <a:off x="3950588"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1" name="Groupe 70">
            <a:extLst>
              <a:ext uri="{FF2B5EF4-FFF2-40B4-BE49-F238E27FC236}">
                <a16:creationId xmlns:a16="http://schemas.microsoft.com/office/drawing/2014/main" id="{709523D8-6055-E240-A557-8135B820EA88}"/>
              </a:ext>
            </a:extLst>
          </p:cNvPr>
          <p:cNvGrpSpPr/>
          <p:nvPr/>
        </p:nvGrpSpPr>
        <p:grpSpPr>
          <a:xfrm>
            <a:off x="5226726" y="2727470"/>
            <a:ext cx="2201956" cy="2784546"/>
            <a:chOff x="5176338" y="2727470"/>
            <a:chExt cx="2201956" cy="2784546"/>
          </a:xfrm>
        </p:grpSpPr>
        <p:sp>
          <p:nvSpPr>
            <p:cNvPr id="40" name="Rectangle : coins arrondis 39">
              <a:extLst>
                <a:ext uri="{FF2B5EF4-FFF2-40B4-BE49-F238E27FC236}">
                  <a16:creationId xmlns:a16="http://schemas.microsoft.com/office/drawing/2014/main" id="{420FC413-ED19-283F-0A73-AD52E054B2F5}"/>
                </a:ext>
              </a:extLst>
            </p:cNvPr>
            <p:cNvSpPr/>
            <p:nvPr/>
          </p:nvSpPr>
          <p:spPr>
            <a:xfrm>
              <a:off x="5176338" y="2920016"/>
              <a:ext cx="220195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SAL dans le conditionnement</a:t>
              </a:r>
            </a:p>
          </p:txBody>
        </p:sp>
        <p:sp>
          <p:nvSpPr>
            <p:cNvPr id="41" name="Rectangle : coins arrondis 40">
              <a:extLst>
                <a:ext uri="{FF2B5EF4-FFF2-40B4-BE49-F238E27FC236}">
                  <a16:creationId xmlns:a16="http://schemas.microsoft.com/office/drawing/2014/main" id="{39ADF286-4D32-4A43-C1B1-BE20D42A9724}"/>
                </a:ext>
              </a:extLst>
            </p:cNvPr>
            <p:cNvSpPr/>
            <p:nvPr/>
          </p:nvSpPr>
          <p:spPr>
            <a:xfrm>
              <a:off x="5531720"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2" name="Triangle 41">
              <a:extLst>
                <a:ext uri="{FF2B5EF4-FFF2-40B4-BE49-F238E27FC236}">
                  <a16:creationId xmlns:a16="http://schemas.microsoft.com/office/drawing/2014/main" id="{45929842-0806-A967-B4F9-92054C40799D}"/>
                </a:ext>
              </a:extLst>
            </p:cNvPr>
            <p:cNvSpPr/>
            <p:nvPr/>
          </p:nvSpPr>
          <p:spPr>
            <a:xfrm rot="10800000">
              <a:off x="6174129"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3" name="Groupe 72">
            <a:extLst>
              <a:ext uri="{FF2B5EF4-FFF2-40B4-BE49-F238E27FC236}">
                <a16:creationId xmlns:a16="http://schemas.microsoft.com/office/drawing/2014/main" id="{201B6B5B-3B4A-4E11-5789-A5B86F1A5A0C}"/>
              </a:ext>
            </a:extLst>
          </p:cNvPr>
          <p:cNvGrpSpPr/>
          <p:nvPr/>
        </p:nvGrpSpPr>
        <p:grpSpPr>
          <a:xfrm>
            <a:off x="9783600" y="2727470"/>
            <a:ext cx="1941000" cy="2784546"/>
            <a:chOff x="9783600" y="2727470"/>
            <a:chExt cx="1941000" cy="2784546"/>
          </a:xfrm>
        </p:grpSpPr>
        <p:sp>
          <p:nvSpPr>
            <p:cNvPr id="44" name="Rectangle : coins arrondis 43">
              <a:extLst>
                <a:ext uri="{FF2B5EF4-FFF2-40B4-BE49-F238E27FC236}">
                  <a16:creationId xmlns:a16="http://schemas.microsoft.com/office/drawing/2014/main" id="{19469993-5D1B-8E3D-1671-9176F2985A7E}"/>
                </a:ext>
              </a:extLst>
            </p:cNvPr>
            <p:cNvSpPr/>
            <p:nvPr/>
          </p:nvSpPr>
          <p:spPr>
            <a:xfrm>
              <a:off x="9783600"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Statut CMV R+/D+</a:t>
              </a:r>
            </a:p>
          </p:txBody>
        </p:sp>
        <p:sp>
          <p:nvSpPr>
            <p:cNvPr id="45" name="Rectangle : coins arrondis 44">
              <a:extLst>
                <a:ext uri="{FF2B5EF4-FFF2-40B4-BE49-F238E27FC236}">
                  <a16:creationId xmlns:a16="http://schemas.microsoft.com/office/drawing/2014/main" id="{E035796E-51B7-74CF-C824-F119130D3A12}"/>
                </a:ext>
              </a:extLst>
            </p:cNvPr>
            <p:cNvSpPr/>
            <p:nvPr/>
          </p:nvSpPr>
          <p:spPr>
            <a:xfrm>
              <a:off x="10008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E6196043-2C92-C869-D10B-5D406C67F09E}"/>
                </a:ext>
              </a:extLst>
            </p:cNvPr>
            <p:cNvSpPr/>
            <p:nvPr/>
          </p:nvSpPr>
          <p:spPr>
            <a:xfrm rot="10800000">
              <a:off x="10650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2" name="Groupe 71">
            <a:extLst>
              <a:ext uri="{FF2B5EF4-FFF2-40B4-BE49-F238E27FC236}">
                <a16:creationId xmlns:a16="http://schemas.microsoft.com/office/drawing/2014/main" id="{5D495D71-774C-4BB6-725C-E052BF71E941}"/>
              </a:ext>
            </a:extLst>
          </p:cNvPr>
          <p:cNvGrpSpPr/>
          <p:nvPr/>
        </p:nvGrpSpPr>
        <p:grpSpPr>
          <a:xfrm>
            <a:off x="7635641" y="2727470"/>
            <a:ext cx="1941000" cy="2784546"/>
            <a:chOff x="7479969" y="2727470"/>
            <a:chExt cx="1941000" cy="2784546"/>
          </a:xfrm>
        </p:grpSpPr>
        <p:sp>
          <p:nvSpPr>
            <p:cNvPr id="48" name="Rectangle : coins arrondis 47">
              <a:extLst>
                <a:ext uri="{FF2B5EF4-FFF2-40B4-BE49-F238E27FC236}">
                  <a16:creationId xmlns:a16="http://schemas.microsoft.com/office/drawing/2014/main" id="{A6823D61-B9D8-6FA7-7705-674D4525C42A}"/>
                </a:ext>
              </a:extLst>
            </p:cNvPr>
            <p:cNvSpPr/>
            <p:nvPr/>
          </p:nvSpPr>
          <p:spPr>
            <a:xfrm>
              <a:off x="7479969"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Greffe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géno</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-identique</a:t>
              </a:r>
            </a:p>
          </p:txBody>
        </p:sp>
        <p:sp>
          <p:nvSpPr>
            <p:cNvPr id="49" name="Rectangle : coins arrondis 48">
              <a:extLst>
                <a:ext uri="{FF2B5EF4-FFF2-40B4-BE49-F238E27FC236}">
                  <a16:creationId xmlns:a16="http://schemas.microsoft.com/office/drawing/2014/main" id="{EDC76C40-7407-FD62-CE5D-196A302EE57F}"/>
                </a:ext>
              </a:extLst>
            </p:cNvPr>
            <p:cNvSpPr/>
            <p:nvPr/>
          </p:nvSpPr>
          <p:spPr>
            <a:xfrm>
              <a:off x="770487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15F04D53-7ED2-C552-8E54-5FE9AC02CCAF}"/>
                </a:ext>
              </a:extLst>
            </p:cNvPr>
            <p:cNvSpPr/>
            <p:nvPr/>
          </p:nvSpPr>
          <p:spPr>
            <a:xfrm rot="10800000">
              <a:off x="834728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18E435FE-35E5-0976-B480-2329196656B7}"/>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5142BCDB-1EAF-8D58-A2D1-6EB40D5082B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C88A1065-2C66-71EB-7EA9-9E884831DAA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E1F117B1-F940-80E1-E004-5CE1FFB57EBF}"/>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AF074747-A645-5EC6-005D-65936E3659F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6" name="Rectangle 55">
              <a:extLst>
                <a:ext uri="{FF2B5EF4-FFF2-40B4-BE49-F238E27FC236}">
                  <a16:creationId xmlns:a16="http://schemas.microsoft.com/office/drawing/2014/main" id="{81D96858-F087-8BD8-0BE3-19E755D25BC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AA2A5122-E029-22AD-EECB-2395271233C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8" name="Chevron 57">
              <a:extLst>
                <a:ext uri="{FF2B5EF4-FFF2-40B4-BE49-F238E27FC236}">
                  <a16:creationId xmlns:a16="http://schemas.microsoft.com/office/drawing/2014/main" id="{CFE08726-F6AA-4456-BFB5-793698B21E63}"/>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9" name="Chevron 58">
              <a:extLst>
                <a:ext uri="{FF2B5EF4-FFF2-40B4-BE49-F238E27FC236}">
                  <a16:creationId xmlns:a16="http://schemas.microsoft.com/office/drawing/2014/main" id="{F179A4D4-7481-5811-37EB-7050991D7AD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75" name="ZoneTexte 74">
            <a:extLst>
              <a:ext uri="{FF2B5EF4-FFF2-40B4-BE49-F238E27FC236}">
                <a16:creationId xmlns:a16="http://schemas.microsoft.com/office/drawing/2014/main" id="{52E7F122-1C29-FCBC-9EE3-FB2B5904A7A0}"/>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SAL</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sérum anti-lymphocytaire de cheval ; </a:t>
            </a:r>
            <a:b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maladie lymphoproliférative post-transplantation</a:t>
            </a:r>
            <a:endParaRPr kumimoji="0" lang="fr-FR" sz="1000" b="0" i="0" u="none" strike="noStrike" kern="1200" cap="none" spc="0" normalizeH="0" baseline="0" noProof="0" dirty="0">
              <a:ln>
                <a:noFill/>
              </a:ln>
              <a:solidFill>
                <a:srgbClr val="003D64">
                  <a:alpha val="74841"/>
                </a:srgbClr>
              </a:solidFill>
              <a:effectLst/>
              <a:uLnTx/>
              <a:uFillTx/>
              <a:latin typeface="Century Gothic" panose="020F0302020204030204"/>
              <a:ea typeface="+mn-ea"/>
              <a:cs typeface="Arial" panose="020B0604020202020204" pitchFamily="34" charset="0"/>
            </a:endParaRPr>
          </a:p>
        </p:txBody>
      </p:sp>
      <p:pic>
        <p:nvPicPr>
          <p:cNvPr id="2" name="JH.Dalle - CC9 - Slide 4">
            <a:hlinkClick r:id="" action="ppaction://media"/>
            <a:extLst>
              <a:ext uri="{FF2B5EF4-FFF2-40B4-BE49-F238E27FC236}">
                <a16:creationId xmlns:a16="http://schemas.microsoft.com/office/drawing/2014/main" id="{2342D541-E526-07A9-CB70-637C68A03C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62478"/>
            <a:ext cx="468000" cy="468000"/>
          </a:xfrm>
          <a:prstGeom prst="rect">
            <a:avLst/>
          </a:prstGeom>
        </p:spPr>
      </p:pic>
    </p:spTree>
    <p:extLst>
      <p:ext uri="{BB962C8B-B14F-4D97-AF65-F5344CB8AC3E}">
        <p14:creationId xmlns:p14="http://schemas.microsoft.com/office/powerpoint/2010/main" val="88349279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49BEC-789B-8250-9B5D-335F1DC9A480}"/>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F139B862-2A1C-9DAD-43E4-F7B46B161B71}"/>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736164CD-F511-C077-3858-D870BBC2A1E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0DD471F9-7B95-9F3F-CBAE-D9E3DBA5907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732FC8D5-7EF4-63AC-019B-09557CE80A9A}"/>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69" name="Groupe 68">
            <a:extLst>
              <a:ext uri="{FF2B5EF4-FFF2-40B4-BE49-F238E27FC236}">
                <a16:creationId xmlns:a16="http://schemas.microsoft.com/office/drawing/2014/main" id="{AE17F581-04DF-82CA-EA06-67B7D8B0B815}"/>
              </a:ext>
            </a:extLst>
          </p:cNvPr>
          <p:cNvGrpSpPr/>
          <p:nvPr/>
        </p:nvGrpSpPr>
        <p:grpSpPr>
          <a:xfrm>
            <a:off x="468300" y="2727470"/>
            <a:ext cx="2302732" cy="2784546"/>
            <a:chOff x="468300" y="2727470"/>
            <a:chExt cx="2302732" cy="2784546"/>
          </a:xfrm>
        </p:grpSpPr>
        <p:sp>
          <p:nvSpPr>
            <p:cNvPr id="3" name="Rectangle : coins arrondis 2">
              <a:extLst>
                <a:ext uri="{FF2B5EF4-FFF2-40B4-BE49-F238E27FC236}">
                  <a16:creationId xmlns:a16="http://schemas.microsoft.com/office/drawing/2014/main" id="{A77B6E37-3A32-C6F2-1A71-AED6B46CAAD8}"/>
                </a:ext>
              </a:extLst>
            </p:cNvPr>
            <p:cNvSpPr/>
            <p:nvPr/>
          </p:nvSpPr>
          <p:spPr>
            <a:xfrm>
              <a:off x="468300" y="2920016"/>
              <a:ext cx="2302732"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Greffe de cellules souches hématopoïétiques d’origine médullaire vs cellules souches périphériques</a:t>
              </a:r>
            </a:p>
          </p:txBody>
        </p:sp>
        <p:sp>
          <p:nvSpPr>
            <p:cNvPr id="13" name="Rectangle : coins arrondis 12">
              <a:extLst>
                <a:ext uri="{FF2B5EF4-FFF2-40B4-BE49-F238E27FC236}">
                  <a16:creationId xmlns:a16="http://schemas.microsoft.com/office/drawing/2014/main" id="{732695D2-2187-1962-60F3-04654286B16C}"/>
                </a:ext>
              </a:extLst>
            </p:cNvPr>
            <p:cNvSpPr/>
            <p:nvPr/>
          </p:nvSpPr>
          <p:spPr>
            <a:xfrm>
              <a:off x="874070"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4" name="Triangle 33">
              <a:extLst>
                <a:ext uri="{FF2B5EF4-FFF2-40B4-BE49-F238E27FC236}">
                  <a16:creationId xmlns:a16="http://schemas.microsoft.com/office/drawing/2014/main" id="{B5F32480-6CC0-20F8-97B9-8C67EAA0145F}"/>
                </a:ext>
              </a:extLst>
            </p:cNvPr>
            <p:cNvSpPr/>
            <p:nvPr/>
          </p:nvSpPr>
          <p:spPr>
            <a:xfrm rot="10800000">
              <a:off x="1516479"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0" name="Groupe 69">
            <a:extLst>
              <a:ext uri="{FF2B5EF4-FFF2-40B4-BE49-F238E27FC236}">
                <a16:creationId xmlns:a16="http://schemas.microsoft.com/office/drawing/2014/main" id="{63B4005D-F007-0661-73D1-397A82B5296D}"/>
              </a:ext>
            </a:extLst>
          </p:cNvPr>
          <p:cNvGrpSpPr/>
          <p:nvPr/>
        </p:nvGrpSpPr>
        <p:grpSpPr>
          <a:xfrm>
            <a:off x="2977991" y="2727470"/>
            <a:ext cx="2041776" cy="2784546"/>
            <a:chOff x="3032887" y="2727470"/>
            <a:chExt cx="2041776" cy="2784546"/>
          </a:xfrm>
        </p:grpSpPr>
        <p:sp>
          <p:nvSpPr>
            <p:cNvPr id="36" name="Rectangle : coins arrondis 35">
              <a:extLst>
                <a:ext uri="{FF2B5EF4-FFF2-40B4-BE49-F238E27FC236}">
                  <a16:creationId xmlns:a16="http://schemas.microsoft.com/office/drawing/2014/main" id="{C566EEE2-38A5-DFCF-0653-9E84EE365ECC}"/>
                </a:ext>
              </a:extLst>
            </p:cNvPr>
            <p:cNvSpPr/>
            <p:nvPr/>
          </p:nvSpPr>
          <p:spPr>
            <a:xfrm>
              <a:off x="3032887"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Sérologie EBV positive du donneur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receveur négatif</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37" name="Rectangle : coins arrondis 36">
              <a:extLst>
                <a:ext uri="{FF2B5EF4-FFF2-40B4-BE49-F238E27FC236}">
                  <a16:creationId xmlns:a16="http://schemas.microsoft.com/office/drawing/2014/main" id="{ECADA87E-F06C-D78E-C898-CEEBFB16FAFA}"/>
                </a:ext>
              </a:extLst>
            </p:cNvPr>
            <p:cNvSpPr/>
            <p:nvPr/>
          </p:nvSpPr>
          <p:spPr>
            <a:xfrm>
              <a:off x="3308179"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27E1274A-48AF-6CBF-206F-22879451C7A8}"/>
                </a:ext>
              </a:extLst>
            </p:cNvPr>
            <p:cNvSpPr/>
            <p:nvPr/>
          </p:nvSpPr>
          <p:spPr>
            <a:xfrm rot="10800000">
              <a:off x="3950588"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1" name="Groupe 70">
            <a:extLst>
              <a:ext uri="{FF2B5EF4-FFF2-40B4-BE49-F238E27FC236}">
                <a16:creationId xmlns:a16="http://schemas.microsoft.com/office/drawing/2014/main" id="{F2AD458D-E1A4-9C30-816B-4ED4E0A4BF7E}"/>
              </a:ext>
            </a:extLst>
          </p:cNvPr>
          <p:cNvGrpSpPr/>
          <p:nvPr/>
        </p:nvGrpSpPr>
        <p:grpSpPr>
          <a:xfrm>
            <a:off x="5226726" y="2727470"/>
            <a:ext cx="2201956" cy="2784546"/>
            <a:chOff x="5176338" y="2727470"/>
            <a:chExt cx="2201956" cy="2784546"/>
          </a:xfrm>
        </p:grpSpPr>
        <p:sp>
          <p:nvSpPr>
            <p:cNvPr id="40" name="Rectangle : coins arrondis 39">
              <a:extLst>
                <a:ext uri="{FF2B5EF4-FFF2-40B4-BE49-F238E27FC236}">
                  <a16:creationId xmlns:a16="http://schemas.microsoft.com/office/drawing/2014/main" id="{3677B5EB-6551-265A-988F-E67CE00B3543}"/>
                </a:ext>
              </a:extLst>
            </p:cNvPr>
            <p:cNvSpPr/>
            <p:nvPr/>
          </p:nvSpPr>
          <p:spPr>
            <a:xfrm>
              <a:off x="5176338" y="2920016"/>
              <a:ext cx="220195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SAL dans le conditionnement</a:t>
              </a:r>
            </a:p>
          </p:txBody>
        </p:sp>
        <p:sp>
          <p:nvSpPr>
            <p:cNvPr id="41" name="Rectangle : coins arrondis 40">
              <a:extLst>
                <a:ext uri="{FF2B5EF4-FFF2-40B4-BE49-F238E27FC236}">
                  <a16:creationId xmlns:a16="http://schemas.microsoft.com/office/drawing/2014/main" id="{889C83A7-8D43-B02C-BCEB-69D45D5E55BC}"/>
                </a:ext>
              </a:extLst>
            </p:cNvPr>
            <p:cNvSpPr/>
            <p:nvPr/>
          </p:nvSpPr>
          <p:spPr>
            <a:xfrm>
              <a:off x="5531720"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2" name="Triangle 41">
              <a:extLst>
                <a:ext uri="{FF2B5EF4-FFF2-40B4-BE49-F238E27FC236}">
                  <a16:creationId xmlns:a16="http://schemas.microsoft.com/office/drawing/2014/main" id="{2430811E-5488-C49C-DB78-6D4979D09198}"/>
                </a:ext>
              </a:extLst>
            </p:cNvPr>
            <p:cNvSpPr/>
            <p:nvPr/>
          </p:nvSpPr>
          <p:spPr>
            <a:xfrm rot="10800000">
              <a:off x="6174129"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3" name="Groupe 72">
            <a:extLst>
              <a:ext uri="{FF2B5EF4-FFF2-40B4-BE49-F238E27FC236}">
                <a16:creationId xmlns:a16="http://schemas.microsoft.com/office/drawing/2014/main" id="{282EFED7-8CE5-F385-789B-4D04A436B682}"/>
              </a:ext>
            </a:extLst>
          </p:cNvPr>
          <p:cNvGrpSpPr/>
          <p:nvPr/>
        </p:nvGrpSpPr>
        <p:grpSpPr>
          <a:xfrm>
            <a:off x="9783600" y="2727470"/>
            <a:ext cx="1941000" cy="2784546"/>
            <a:chOff x="9783600" y="2727470"/>
            <a:chExt cx="1941000" cy="2784546"/>
          </a:xfrm>
        </p:grpSpPr>
        <p:sp>
          <p:nvSpPr>
            <p:cNvPr id="44" name="Rectangle : coins arrondis 43">
              <a:extLst>
                <a:ext uri="{FF2B5EF4-FFF2-40B4-BE49-F238E27FC236}">
                  <a16:creationId xmlns:a16="http://schemas.microsoft.com/office/drawing/2014/main" id="{DF3D7FCB-9573-2698-5857-5048767C68CB}"/>
                </a:ext>
              </a:extLst>
            </p:cNvPr>
            <p:cNvSpPr/>
            <p:nvPr/>
          </p:nvSpPr>
          <p:spPr>
            <a:xfrm>
              <a:off x="9783600"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Statut CMV R+/D+</a:t>
              </a:r>
            </a:p>
          </p:txBody>
        </p:sp>
        <p:sp>
          <p:nvSpPr>
            <p:cNvPr id="45" name="Rectangle : coins arrondis 44">
              <a:extLst>
                <a:ext uri="{FF2B5EF4-FFF2-40B4-BE49-F238E27FC236}">
                  <a16:creationId xmlns:a16="http://schemas.microsoft.com/office/drawing/2014/main" id="{66C054EB-4EB4-C66D-5594-E5FE7F7C49A9}"/>
                </a:ext>
              </a:extLst>
            </p:cNvPr>
            <p:cNvSpPr/>
            <p:nvPr/>
          </p:nvSpPr>
          <p:spPr>
            <a:xfrm>
              <a:off x="10008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9C7E6EA5-C5B3-22A7-F3D0-0640FA6FE43D}"/>
                </a:ext>
              </a:extLst>
            </p:cNvPr>
            <p:cNvSpPr/>
            <p:nvPr/>
          </p:nvSpPr>
          <p:spPr>
            <a:xfrm rot="10800000">
              <a:off x="10650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2" name="Groupe 71">
            <a:extLst>
              <a:ext uri="{FF2B5EF4-FFF2-40B4-BE49-F238E27FC236}">
                <a16:creationId xmlns:a16="http://schemas.microsoft.com/office/drawing/2014/main" id="{EBC62AAB-D548-8024-630F-BC25B5B052C6}"/>
              </a:ext>
            </a:extLst>
          </p:cNvPr>
          <p:cNvGrpSpPr/>
          <p:nvPr/>
        </p:nvGrpSpPr>
        <p:grpSpPr>
          <a:xfrm>
            <a:off x="7635641" y="2727470"/>
            <a:ext cx="1941000" cy="2784546"/>
            <a:chOff x="7479969" y="2727470"/>
            <a:chExt cx="1941000" cy="2784546"/>
          </a:xfrm>
        </p:grpSpPr>
        <p:sp>
          <p:nvSpPr>
            <p:cNvPr id="48" name="Rectangle : coins arrondis 47">
              <a:extLst>
                <a:ext uri="{FF2B5EF4-FFF2-40B4-BE49-F238E27FC236}">
                  <a16:creationId xmlns:a16="http://schemas.microsoft.com/office/drawing/2014/main" id="{2187D6E6-77D4-AD77-7E0A-1AA30CB020F6}"/>
                </a:ext>
              </a:extLst>
            </p:cNvPr>
            <p:cNvSpPr/>
            <p:nvPr/>
          </p:nvSpPr>
          <p:spPr>
            <a:xfrm>
              <a:off x="7479969"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Greffe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géno</a:t>
              </a: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-identique</a:t>
              </a:r>
            </a:p>
          </p:txBody>
        </p:sp>
        <p:sp>
          <p:nvSpPr>
            <p:cNvPr id="49" name="Rectangle : coins arrondis 48">
              <a:extLst>
                <a:ext uri="{FF2B5EF4-FFF2-40B4-BE49-F238E27FC236}">
                  <a16:creationId xmlns:a16="http://schemas.microsoft.com/office/drawing/2014/main" id="{807AA6FE-FB45-5FFF-FAAC-B96B87008DF4}"/>
                </a:ext>
              </a:extLst>
            </p:cNvPr>
            <p:cNvSpPr/>
            <p:nvPr/>
          </p:nvSpPr>
          <p:spPr>
            <a:xfrm>
              <a:off x="770487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E2E77F16-5993-8DD8-4DD3-ED02EEF08A4A}"/>
                </a:ext>
              </a:extLst>
            </p:cNvPr>
            <p:cNvSpPr/>
            <p:nvPr/>
          </p:nvSpPr>
          <p:spPr>
            <a:xfrm rot="10800000">
              <a:off x="834728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D204EAEC-622E-CBAC-B024-DA11600BC6AE}"/>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FB387E93-9266-6E5D-1B11-8240AFCCD41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D70B4E13-A961-B31B-D356-B717086B2CB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132D828E-21C3-ABE5-05CE-6CBAB61F4A34}"/>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60ECFB1F-F102-F1A0-9806-A5D0E68F315B}"/>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6" name="Rectangle 55">
              <a:extLst>
                <a:ext uri="{FF2B5EF4-FFF2-40B4-BE49-F238E27FC236}">
                  <a16:creationId xmlns:a16="http://schemas.microsoft.com/office/drawing/2014/main" id="{72CD51EF-FB78-515F-EE0C-960A453BC41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045C67E1-78F9-3080-02DE-B9AEEBF9DA20}"/>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8" name="Chevron 57">
              <a:extLst>
                <a:ext uri="{FF2B5EF4-FFF2-40B4-BE49-F238E27FC236}">
                  <a16:creationId xmlns:a16="http://schemas.microsoft.com/office/drawing/2014/main" id="{70CFF43D-79A0-3C48-D2F4-5300B2532411}"/>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9" name="Chevron 58">
              <a:extLst>
                <a:ext uri="{FF2B5EF4-FFF2-40B4-BE49-F238E27FC236}">
                  <a16:creationId xmlns:a16="http://schemas.microsoft.com/office/drawing/2014/main" id="{0E14D995-EED7-F24A-297C-D1AF698792AD}"/>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75" name="ZoneTexte 74">
            <a:extLst>
              <a:ext uri="{FF2B5EF4-FFF2-40B4-BE49-F238E27FC236}">
                <a16:creationId xmlns:a16="http://schemas.microsoft.com/office/drawing/2014/main" id="{19438887-4285-541E-241B-EBEF0440757D}"/>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SAL</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sérum anti-lymphocytaire de cheval ; </a:t>
            </a:r>
            <a:b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maladie lymphoproliférative post-transplantation</a:t>
            </a:r>
            <a:endParaRPr kumimoji="0" lang="fr-FR" sz="1000" b="0" i="0" u="none" strike="noStrike" kern="1200" cap="none" spc="0" normalizeH="0" baseline="0" noProof="0" dirty="0">
              <a:ln>
                <a:noFill/>
              </a:ln>
              <a:solidFill>
                <a:srgbClr val="003D64">
                  <a:alpha val="74841"/>
                </a:srgbClr>
              </a:solidFill>
              <a:effectLst/>
              <a:uLnTx/>
              <a:uFillTx/>
              <a:latin typeface="Century Gothic" panose="020F0302020204030204"/>
              <a:ea typeface="+mn-ea"/>
              <a:cs typeface="Arial" panose="020B0604020202020204" pitchFamily="34" charset="0"/>
            </a:endParaRPr>
          </a:p>
        </p:txBody>
      </p:sp>
      <p:pic>
        <p:nvPicPr>
          <p:cNvPr id="2" name="JH.Dalle - CC9 - Slide 5">
            <a:hlinkClick r:id="" action="ppaction://media"/>
            <a:extLst>
              <a:ext uri="{FF2B5EF4-FFF2-40B4-BE49-F238E27FC236}">
                <a16:creationId xmlns:a16="http://schemas.microsoft.com/office/drawing/2014/main" id="{C1472CC0-1F3F-170D-8E21-77585D0ABF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23288" y="850633"/>
            <a:ext cx="468000" cy="468000"/>
          </a:xfrm>
          <a:prstGeom prst="rect">
            <a:avLst/>
          </a:prstGeom>
        </p:spPr>
      </p:pic>
    </p:spTree>
    <p:extLst>
      <p:ext uri="{BB962C8B-B14F-4D97-AF65-F5344CB8AC3E}">
        <p14:creationId xmlns:p14="http://schemas.microsoft.com/office/powerpoint/2010/main" val="239608902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re 1">
            <a:extLst>
              <a:ext uri="{FF2B5EF4-FFF2-40B4-BE49-F238E27FC236}">
                <a16:creationId xmlns:a16="http://schemas.microsoft.com/office/drawing/2014/main" id="{451209DE-DB59-6C39-7873-E5A8B45A2897}"/>
              </a:ext>
            </a:extLst>
          </p:cNvPr>
          <p:cNvSpPr txBox="1">
            <a:spLocks/>
          </p:cNvSpPr>
          <p:nvPr/>
        </p:nvSpPr>
        <p:spPr>
          <a:xfrm>
            <a:off x="1095817" y="1265334"/>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 LPT EBV chez ce patient ? </a:t>
            </a:r>
          </a:p>
        </p:txBody>
      </p:sp>
      <p:sp>
        <p:nvSpPr>
          <p:cNvPr id="17" name="Rounded Rectangle 52">
            <a:extLst>
              <a:ext uri="{FF2B5EF4-FFF2-40B4-BE49-F238E27FC236}">
                <a16:creationId xmlns:a16="http://schemas.microsoft.com/office/drawing/2014/main" id="{DDFFDAD7-3397-94A9-4C18-B7F2134F990B}"/>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14485576-CDAD-1192-E1C3-9C49FB413BD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21FA7DA7-9AB9-F414-1EF5-72420AAC6EC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AAF9D0C0-7460-73D2-B5CE-453818A6D150}"/>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291227FA-14E3-C8AC-72D7-A0211756D3AC}"/>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EBV</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 : virus Epstein-Barr ; </a:t>
            </a: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SAL</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 : sérum anti-lymphocytaire de cheval ; </a:t>
            </a: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LPT </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t>: maladie lymphoproliférative post-transplantation  ;  </a:t>
            </a:r>
            <a:b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t>CSH</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t> : cellules souches hématopoïétiques </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 </a:t>
            </a:r>
            <a:endParaRPr kumimoji="0" lang="fr-FR" sz="1000" b="0" i="0"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endParaRPr>
          </a:p>
        </p:txBody>
      </p:sp>
      <p:sp>
        <p:nvSpPr>
          <p:cNvPr id="20" name="ZoneTexte 19">
            <a:extLst>
              <a:ext uri="{FF2B5EF4-FFF2-40B4-BE49-F238E27FC236}">
                <a16:creationId xmlns:a16="http://schemas.microsoft.com/office/drawing/2014/main" id="{E1426BE6-3D49-E938-6CB8-7B5FBC3518F8}"/>
              </a:ext>
            </a:extLst>
          </p:cNvPr>
          <p:cNvSpPr txBox="1"/>
          <p:nvPr/>
        </p:nvSpPr>
        <p:spPr>
          <a:xfrm>
            <a:off x="468000" y="2780843"/>
            <a:ext cx="11257200" cy="2580643"/>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majoration du risque de LPT EBV+ en fonction du type de CSH (pas d’infection d’origine donneur en cas d’unités de sang placentaire) </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LPT EBV+ post allogreffe de CSH sont essentiellement liés au donneur</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SAL est pourvoyeur d’infections virales</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donneurs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géno</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-identiques sont peu pourvoyeurs de LPT EBV+ en raison d’un fréquente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séroconcordance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au sein des familles et d’une intensité d’IS moindre</a:t>
            </a:r>
          </a:p>
        </p:txBody>
      </p:sp>
    </p:spTree>
    <p:extLst>
      <p:ext uri="{BB962C8B-B14F-4D97-AF65-F5344CB8AC3E}">
        <p14:creationId xmlns:p14="http://schemas.microsoft.com/office/powerpoint/2010/main" val="4153516623"/>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43AD71F-5745-E717-5F7B-6C9801EB804C}"/>
              </a:ext>
            </a:extLst>
          </p:cNvPr>
          <p:cNvSpPr>
            <a:spLocks noGrp="1"/>
          </p:cNvSpPr>
          <p:nvPr>
            <p:ph type="title"/>
          </p:nvPr>
        </p:nvSpPr>
        <p:spPr/>
        <p:txBody>
          <a:bodyPr/>
          <a:lstStyle/>
          <a:p>
            <a:r>
              <a:rPr lang="fr-FR" dirty="0"/>
              <a:t>Suite de la prise en charge</a:t>
            </a:r>
          </a:p>
        </p:txBody>
      </p:sp>
      <p:sp>
        <p:nvSpPr>
          <p:cNvPr id="3" name="Espace réservé du contenu 2">
            <a:extLst>
              <a:ext uri="{FF2B5EF4-FFF2-40B4-BE49-F238E27FC236}">
                <a16:creationId xmlns:a16="http://schemas.microsoft.com/office/drawing/2014/main" id="{36BFCB29-E6F9-3B41-ED45-F582F703C3B6}"/>
              </a:ext>
            </a:extLst>
          </p:cNvPr>
          <p:cNvSpPr>
            <a:spLocks noGrp="1"/>
          </p:cNvSpPr>
          <p:nvPr>
            <p:ph idx="1"/>
          </p:nvPr>
        </p:nvSpPr>
        <p:spPr>
          <a:xfrm>
            <a:off x="468000" y="1958211"/>
            <a:ext cx="11250000" cy="4218752"/>
          </a:xfrm>
        </p:spPr>
        <p:txBody>
          <a:bodyPr>
            <a:normAutofit/>
          </a:bodyPr>
          <a:lstStyle/>
          <a:p>
            <a:pPr marL="342900" indent="-342900">
              <a:lnSpc>
                <a:spcPct val="110000"/>
              </a:lnSpc>
              <a:spcAft>
                <a:spcPts val="1200"/>
              </a:spcAft>
              <a:buClr>
                <a:schemeClr val="accent2"/>
              </a:buClr>
              <a:buFont typeface="Arial" panose="020B0604020202020204" pitchFamily="34" charset="0"/>
              <a:buChar char="•"/>
            </a:pPr>
            <a:r>
              <a:rPr lang="fr-FR" sz="2200" dirty="0"/>
              <a:t>Retrait du cathéter central à M3</a:t>
            </a:r>
          </a:p>
          <a:p>
            <a:pPr marL="342900" indent="-342900">
              <a:lnSpc>
                <a:spcPct val="110000"/>
              </a:lnSpc>
              <a:spcAft>
                <a:spcPts val="1200"/>
              </a:spcAft>
              <a:buClr>
                <a:schemeClr val="accent2"/>
              </a:buClr>
              <a:buFont typeface="Arial" panose="020B0604020202020204" pitchFamily="34" charset="0"/>
              <a:buChar char="•"/>
            </a:pPr>
            <a:r>
              <a:rPr lang="fr-FR" sz="2200" dirty="0"/>
              <a:t>Absence de </a:t>
            </a:r>
            <a:r>
              <a:rPr lang="fr-FR" sz="2200" dirty="0" err="1"/>
              <a:t>GvH</a:t>
            </a:r>
            <a:r>
              <a:rPr lang="fr-FR" sz="2200" dirty="0"/>
              <a:t>, pas d’intensification de l’IS : CSA seule</a:t>
            </a:r>
          </a:p>
          <a:p>
            <a:pPr marL="342900" indent="-342900">
              <a:lnSpc>
                <a:spcPct val="110000"/>
              </a:lnSpc>
              <a:spcAft>
                <a:spcPts val="600"/>
              </a:spcAft>
              <a:buClr>
                <a:schemeClr val="accent2"/>
              </a:buClr>
              <a:buFont typeface="Arial" panose="020B0604020202020204" pitchFamily="34" charset="0"/>
              <a:buChar char="•"/>
            </a:pPr>
            <a:r>
              <a:rPr lang="fr-FR" sz="2200" dirty="0"/>
              <a:t>Consultation « standard » à M5 post-greffe (15 juin)</a:t>
            </a:r>
          </a:p>
          <a:p>
            <a:pPr marL="668338" lvl="2" indent="-306388">
              <a:lnSpc>
                <a:spcPct val="110000"/>
              </a:lnSpc>
              <a:spcAft>
                <a:spcPts val="600"/>
              </a:spcAft>
            </a:pPr>
            <a:r>
              <a:rPr lang="fr-FR" sz="2000" dirty="0"/>
              <a:t>Voix nasonnée sans contexte infectieux viral</a:t>
            </a:r>
          </a:p>
          <a:p>
            <a:pPr marL="668338" lvl="2" indent="-306388">
              <a:lnSpc>
                <a:spcPct val="110000"/>
              </a:lnSpc>
              <a:spcAft>
                <a:spcPts val="600"/>
              </a:spcAft>
            </a:pPr>
            <a:r>
              <a:rPr lang="fr-FR" sz="2000" dirty="0"/>
              <a:t>Hyperthermie modérée à 38°5 </a:t>
            </a:r>
          </a:p>
          <a:p>
            <a:pPr marL="668338" lvl="2" indent="-306388">
              <a:lnSpc>
                <a:spcPct val="110000"/>
              </a:lnSpc>
              <a:spcAft>
                <a:spcPts val="600"/>
              </a:spcAft>
            </a:pPr>
            <a:r>
              <a:rPr lang="fr-FR" sz="2000" dirty="0"/>
              <a:t>Asthénie d’installation récente</a:t>
            </a:r>
          </a:p>
        </p:txBody>
      </p:sp>
      <p:sp>
        <p:nvSpPr>
          <p:cNvPr id="4" name="Espace réservé pour une image  3">
            <a:extLst>
              <a:ext uri="{FF2B5EF4-FFF2-40B4-BE49-F238E27FC236}">
                <a16:creationId xmlns:a16="http://schemas.microsoft.com/office/drawing/2014/main" id="{D5F4C1A2-5DA5-07D8-E3B4-913CCD5495CC}"/>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8D89CE95-C694-6BFC-E62D-545643B07E7C}"/>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E6A46E81-207B-4919-EBC2-870AAFDBAED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F909E4F9-9297-B83F-67A4-67076A8BE5A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054F1923-7E3A-A164-3BC7-38E57F7376C2}"/>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B7F4ED94-01D6-633D-8789-B1E98DE72BD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19C6999E-33BF-21D4-8C11-BD960E63CD9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F121FD4D-9E11-F97D-1D84-1B23B8AD98B3}"/>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Chevron 11">
              <a:extLst>
                <a:ext uri="{FF2B5EF4-FFF2-40B4-BE49-F238E27FC236}">
                  <a16:creationId xmlns:a16="http://schemas.microsoft.com/office/drawing/2014/main" id="{06FC703F-1506-538C-55EB-74A3C5F08A8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3" name="Chevron 12">
              <a:extLst>
                <a:ext uri="{FF2B5EF4-FFF2-40B4-BE49-F238E27FC236}">
                  <a16:creationId xmlns:a16="http://schemas.microsoft.com/office/drawing/2014/main" id="{5A4337DB-B6E8-3799-86A6-11075DB728A9}"/>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14" name="Titre 1">
            <a:extLst>
              <a:ext uri="{FF2B5EF4-FFF2-40B4-BE49-F238E27FC236}">
                <a16:creationId xmlns:a16="http://schemas.microsoft.com/office/drawing/2014/main" id="{63AA1241-69D9-47F6-3414-4E768612BDF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25" name="ZoneTexte 24">
            <a:extLst>
              <a:ext uri="{FF2B5EF4-FFF2-40B4-BE49-F238E27FC236}">
                <a16:creationId xmlns:a16="http://schemas.microsoft.com/office/drawing/2014/main" id="{2CDE5B1C-B2B8-E3C5-7BEB-E69D54C9EFE5}"/>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CSA</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ciclosporine ; </a:t>
            </a:r>
            <a:r>
              <a:rPr kumimoji="0" lang="fr-FR" sz="1000" b="1"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GvH</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réaction du greffon contre l'hôte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IS</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immunosupression</a:t>
            </a:r>
            <a:endParaRPr kumimoji="0" lang="fr-FR" sz="1000" b="0" i="0"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endParaRPr>
          </a:p>
        </p:txBody>
      </p:sp>
      <p:pic>
        <p:nvPicPr>
          <p:cNvPr id="5" name="JH.Dalle - CC9 - Slide 7">
            <a:hlinkClick r:id="" action="ppaction://media"/>
            <a:extLst>
              <a:ext uri="{FF2B5EF4-FFF2-40B4-BE49-F238E27FC236}">
                <a16:creationId xmlns:a16="http://schemas.microsoft.com/office/drawing/2014/main" id="{84C57C4C-45F4-666A-2A1B-F1AB6492BA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6715"/>
            <a:ext cx="468000" cy="468000"/>
          </a:xfrm>
          <a:prstGeom prst="rect">
            <a:avLst/>
          </a:prstGeom>
        </p:spPr>
      </p:pic>
    </p:spTree>
    <p:extLst>
      <p:ext uri="{BB962C8B-B14F-4D97-AF65-F5344CB8AC3E}">
        <p14:creationId xmlns:p14="http://schemas.microsoft.com/office/powerpoint/2010/main" val="286216575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897DBEF0-C252-C165-E43A-E656A4744061}"/>
              </a:ext>
            </a:extLst>
          </p:cNvPr>
          <p:cNvSpPr>
            <a:spLocks noGrp="1"/>
          </p:cNvSpPr>
          <p:nvPr>
            <p:ph type="pic" sz="quarter" idx="13"/>
          </p:nvPr>
        </p:nvSpPr>
        <p:spPr/>
        <p:txBody>
          <a:bodyPr/>
          <a:lstStyle/>
          <a:p>
            <a:endParaRPr lang="fr-FR"/>
          </a:p>
        </p:txBody>
      </p:sp>
      <p:sp>
        <p:nvSpPr>
          <p:cNvPr id="5" name="Rectangle 4">
            <a:extLst>
              <a:ext uri="{FF2B5EF4-FFF2-40B4-BE49-F238E27FC236}">
                <a16:creationId xmlns:a16="http://schemas.microsoft.com/office/drawing/2014/main" id="{31C51D89-8D20-D1D9-8CB6-F6858498B80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F6FC5027-2886-FCDE-5866-59B43F5622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6AA7F3A-E996-4C7D-238C-3E92D5A7BAA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79B8162F-D4CC-1B9F-FCDE-333B30DF20B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grpSp>
        <p:nvGrpSpPr>
          <p:cNvPr id="16" name="Groupe 15">
            <a:extLst>
              <a:ext uri="{FF2B5EF4-FFF2-40B4-BE49-F238E27FC236}">
                <a16:creationId xmlns:a16="http://schemas.microsoft.com/office/drawing/2014/main" id="{B15FFA51-816D-8783-5F96-96FD33BC5312}"/>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F3D5FE45-4DC9-4121-2C6C-E799AB12C411}"/>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Rhinopharyngite banale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F7B1C2DD-71D5-6E5E-F5CA-E20A10FC9EB9}"/>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9C11367D-55C3-7E05-8937-FB8FF5217045}"/>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D7C177A9-160D-F7C7-91D8-01F3E8A75F9D}"/>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70265400-F8BA-73EC-B873-7B5855ED6C37}"/>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LPT EBV+</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C2DD0443-BE09-E358-D33E-FBC3B87813EA}"/>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F766B002-C5D3-EB08-5C75-A9A65EBDC64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972781D1-807B-A794-FE89-B42F722A8950}"/>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8DED7DB9-2528-34C0-8B17-2F11E3231F13}"/>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Nouvelle crise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vaso</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-occlusive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05DE633-6848-5431-9D51-14C1E4EE57A4}"/>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224B1824-BC13-A373-0A85-389621DE1C83}"/>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0CFA2465-F2E5-A868-A3AC-A368E34257BD}"/>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182C06E3-25B9-94AA-5F76-CEA3C2F69186}"/>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Corps étranger intra-narinaire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054819BD-BD81-D560-83F2-6E16784862B7}"/>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A090898C-9186-7DD6-F7F3-1FA324AD009B}"/>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47A15596-1C66-B92D-05A8-58E87414D08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B2E51265-BF0C-F2E7-423C-A108F15DA85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est(sont) votre(vos) hypothèse(s) diagnostique(s) ?</a:t>
            </a:r>
          </a:p>
        </p:txBody>
      </p:sp>
      <p:sp>
        <p:nvSpPr>
          <p:cNvPr id="3" name="Rectangle 2">
            <a:extLst>
              <a:ext uri="{FF2B5EF4-FFF2-40B4-BE49-F238E27FC236}">
                <a16:creationId xmlns:a16="http://schemas.microsoft.com/office/drawing/2014/main" id="{0CF69DB2-7E50-BE47-643F-FB3B1CEA38C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DCB0161F-B8E0-CA6A-A6C5-030BA00ECBE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1B79D7B6-7999-5FDE-2C76-2660FD6A210C}"/>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68C55E70-0FA2-E3A7-DB96-229577448B79}"/>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D9614B9E-0024-B873-8E09-0B0B4D2BEEE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E2FB9359-3781-62EE-8322-5A1D51A7D5EF}"/>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C7181A30-D7EB-7D56-1B88-1D50FD1FB375}"/>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DAD977BF-0EFE-3385-2E0B-F54F41582FC6}"/>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40" name="ZoneTexte 39">
            <a:extLst>
              <a:ext uri="{FF2B5EF4-FFF2-40B4-BE49-F238E27FC236}">
                <a16:creationId xmlns:a16="http://schemas.microsoft.com/office/drawing/2014/main" id="{693AC60D-D152-AA19-0A98-A5A97EC6F832}"/>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endParaRPr>
          </a:p>
        </p:txBody>
      </p:sp>
      <p:pic>
        <p:nvPicPr>
          <p:cNvPr id="2" name="JH.Dalle - CC9 - Slide 8">
            <a:hlinkClick r:id="" action="ppaction://media"/>
            <a:extLst>
              <a:ext uri="{FF2B5EF4-FFF2-40B4-BE49-F238E27FC236}">
                <a16:creationId xmlns:a16="http://schemas.microsoft.com/office/drawing/2014/main" id="{A1A1B5E4-CF85-F1D8-4012-F8681D7559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3831287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40F31-3823-2E20-692E-E04CCBD852B0}"/>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35EDA0BC-ED0B-7B5A-3875-6547E578962E}"/>
              </a:ext>
            </a:extLst>
          </p:cNvPr>
          <p:cNvSpPr>
            <a:spLocks noGrp="1"/>
          </p:cNvSpPr>
          <p:nvPr>
            <p:ph type="pic" sz="quarter" idx="13"/>
          </p:nvPr>
        </p:nvSpPr>
        <p:spPr/>
        <p:txBody>
          <a:bodyPr/>
          <a:lstStyle/>
          <a:p>
            <a:endParaRPr lang="fr-FR"/>
          </a:p>
        </p:txBody>
      </p:sp>
      <p:sp>
        <p:nvSpPr>
          <p:cNvPr id="5" name="Rectangle 4">
            <a:extLst>
              <a:ext uri="{FF2B5EF4-FFF2-40B4-BE49-F238E27FC236}">
                <a16:creationId xmlns:a16="http://schemas.microsoft.com/office/drawing/2014/main" id="{40D9AD96-A2BB-DE7A-392D-233A6C16607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B65DF54E-222F-28B0-C758-40E7987CDC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676CD3F-5D76-EB2F-0037-342A08D89C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89C80159-A3E7-040D-E339-1A226ED1716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17" name="Rectangle : coins arrondis 16">
            <a:extLst>
              <a:ext uri="{FF2B5EF4-FFF2-40B4-BE49-F238E27FC236}">
                <a16:creationId xmlns:a16="http://schemas.microsoft.com/office/drawing/2014/main" id="{C7DDFF82-2A4A-59A3-CF64-0B32892E6674}"/>
              </a:ext>
            </a:extLst>
          </p:cNvPr>
          <p:cNvSpPr/>
          <p:nvPr/>
        </p:nvSpPr>
        <p:spPr>
          <a:xfrm>
            <a:off x="468000" y="3136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Rhinopharyngite banale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1B213826-DAB7-86D1-5B91-4CCD12FA1BDF}"/>
              </a:ext>
            </a:extLst>
          </p:cNvPr>
          <p:cNvSpPr/>
          <p:nvPr/>
        </p:nvSpPr>
        <p:spPr>
          <a:xfrm>
            <a:off x="1019183" y="2943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p>
        </p:txBody>
      </p:sp>
      <p:sp>
        <p:nvSpPr>
          <p:cNvPr id="19" name="Triangle 18">
            <a:extLst>
              <a:ext uri="{FF2B5EF4-FFF2-40B4-BE49-F238E27FC236}">
                <a16:creationId xmlns:a16="http://schemas.microsoft.com/office/drawing/2014/main" id="{3423D00F-DFF5-043E-4D6D-9C8BBDEF2838}"/>
              </a:ext>
            </a:extLst>
          </p:cNvPr>
          <p:cNvSpPr/>
          <p:nvPr/>
        </p:nvSpPr>
        <p:spPr>
          <a:xfrm rot="10800000">
            <a:off x="1661592" y="3435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0" name="Groupe 19">
            <a:extLst>
              <a:ext uri="{FF2B5EF4-FFF2-40B4-BE49-F238E27FC236}">
                <a16:creationId xmlns:a16="http://schemas.microsoft.com/office/drawing/2014/main" id="{679B5068-AC3B-0FD6-2F30-EFA9ACA06D35}"/>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7C71F5C6-BBC6-BA0C-22F3-BB585E30FC08}"/>
                </a:ext>
              </a:extLst>
            </p:cNvPr>
            <p:cNvSpPr/>
            <p:nvPr/>
          </p:nvSpPr>
          <p:spPr>
            <a:xfrm>
              <a:off x="33348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LPT EBV+</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B0B6D3A0-CCF5-6741-EB2B-26312FAF1481}"/>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323C787F-3836-36E1-545F-DAF2FFAB0C9F}"/>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8B75DB46-D639-E4E1-0713-EA1443DC3A2C}"/>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195C65FF-298A-D8E2-357F-2C5B2658D459}"/>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Nouvelle crise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vaso</a:t>
              </a: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-occlusive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683B82EF-0A89-25F5-46B6-C3402D4395CD}"/>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p>
          </p:txBody>
        </p:sp>
        <p:sp>
          <p:nvSpPr>
            <p:cNvPr id="27" name="Triangle 26">
              <a:extLst>
                <a:ext uri="{FF2B5EF4-FFF2-40B4-BE49-F238E27FC236}">
                  <a16:creationId xmlns:a16="http://schemas.microsoft.com/office/drawing/2014/main" id="{540174CC-7ED5-9D8E-ABBD-6FA02274A4E8}"/>
                </a:ext>
              </a:extLst>
            </p:cNvPr>
            <p:cNvSpPr/>
            <p:nvPr/>
          </p:nvSpPr>
          <p:spPr>
            <a:xfrm rot="10800000">
              <a:off x="7395192" y="372986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1FEBAED0-537F-3AF4-2E6E-184ABC5377A0}"/>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83EBEBA6-C516-073C-107A-A5C4C01EDD3F}"/>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Corps étranger intra-narinaire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B84A291F-55C8-BC96-C334-94B4640838EA}"/>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p>
          </p:txBody>
        </p:sp>
        <p:sp>
          <p:nvSpPr>
            <p:cNvPr id="31" name="Triangle 30">
              <a:extLst>
                <a:ext uri="{FF2B5EF4-FFF2-40B4-BE49-F238E27FC236}">
                  <a16:creationId xmlns:a16="http://schemas.microsoft.com/office/drawing/2014/main" id="{D8DFA8EE-D160-60B0-5F11-D1493B035BFA}"/>
                </a:ext>
              </a:extLst>
            </p:cNvPr>
            <p:cNvSpPr/>
            <p:nvPr/>
          </p:nvSpPr>
          <p:spPr>
            <a:xfrm rot="10800000">
              <a:off x="10324633"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315EA52F-9F2C-668D-8FB6-AF4D1C83312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F6EF644B-F0A6-9FE9-61D3-F3D6FA0D5F59}"/>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est(sont) votre(vos) hypothèse(s) diagnostique(s) ?</a:t>
            </a:r>
          </a:p>
        </p:txBody>
      </p:sp>
      <p:sp>
        <p:nvSpPr>
          <p:cNvPr id="3" name="Rectangle 2">
            <a:extLst>
              <a:ext uri="{FF2B5EF4-FFF2-40B4-BE49-F238E27FC236}">
                <a16:creationId xmlns:a16="http://schemas.microsoft.com/office/drawing/2014/main" id="{81FC1256-5489-B2A1-E78F-6F138351283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92A83AFD-04E6-899D-C9A8-E1171D3C2D8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70E00B1C-C518-4E91-00B8-DC988A9F30D2}"/>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170E7556-BD6A-5A14-8C67-9DBC3FECC8B2}"/>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825E4AF1-76F3-F6C1-924E-8B163E2479B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5EC01716-4E75-8EFE-E925-CB58DC3AA4C7}"/>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51A6C5B3-115D-349C-F23F-C42F9E6E5F4A}"/>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76A73852-308F-F83F-C085-1BC84B0107F6}"/>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 name="ZoneTexte 1">
            <a:extLst>
              <a:ext uri="{FF2B5EF4-FFF2-40B4-BE49-F238E27FC236}">
                <a16:creationId xmlns:a16="http://schemas.microsoft.com/office/drawing/2014/main" id="{1BADF3D5-B65F-5055-DBA8-09D0292ED51C}"/>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endParaRPr>
          </a:p>
        </p:txBody>
      </p:sp>
      <p:pic>
        <p:nvPicPr>
          <p:cNvPr id="10" name="JH.Dalle - CC9 - Slide 9">
            <a:hlinkClick r:id="" action="ppaction://media"/>
            <a:extLst>
              <a:ext uri="{FF2B5EF4-FFF2-40B4-BE49-F238E27FC236}">
                <a16:creationId xmlns:a16="http://schemas.microsoft.com/office/drawing/2014/main" id="{1FA651C5-65A7-B70D-B34A-1043613539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24378"/>
            <a:ext cx="468000" cy="468000"/>
          </a:xfrm>
          <a:prstGeom prst="rect">
            <a:avLst/>
          </a:prstGeom>
        </p:spPr>
      </p:pic>
    </p:spTree>
    <p:extLst>
      <p:ext uri="{BB962C8B-B14F-4D97-AF65-F5344CB8AC3E}">
        <p14:creationId xmlns:p14="http://schemas.microsoft.com/office/powerpoint/2010/main" val="24863647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668C2-C8EC-3B3E-8BAB-CFF0587823AE}"/>
            </a:ext>
          </a:extLst>
        </p:cNvPr>
        <p:cNvGrpSpPr/>
        <p:nvPr/>
      </p:nvGrpSpPr>
      <p:grpSpPr>
        <a:xfrm>
          <a:off x="0" y="0"/>
          <a:ext cx="0" cy="0"/>
          <a:chOff x="0" y="0"/>
          <a:chExt cx="0" cy="0"/>
        </a:xfrm>
      </p:grpSpPr>
      <p:sp>
        <p:nvSpPr>
          <p:cNvPr id="16" name="Titre 1">
            <a:extLst>
              <a:ext uri="{FF2B5EF4-FFF2-40B4-BE49-F238E27FC236}">
                <a16:creationId xmlns:a16="http://schemas.microsoft.com/office/drawing/2014/main" id="{DA37F1AF-E312-BAB7-3518-256EC1E47152}"/>
              </a:ext>
            </a:extLst>
          </p:cNvPr>
          <p:cNvSpPr txBox="1">
            <a:spLocks/>
          </p:cNvSpPr>
          <p:nvPr/>
        </p:nvSpPr>
        <p:spPr>
          <a:xfrm>
            <a:off x="1095817" y="1427189"/>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p:txBody>
      </p:sp>
      <p:sp>
        <p:nvSpPr>
          <p:cNvPr id="17" name="Rounded Rectangle 52">
            <a:extLst>
              <a:ext uri="{FF2B5EF4-FFF2-40B4-BE49-F238E27FC236}">
                <a16:creationId xmlns:a16="http://schemas.microsoft.com/office/drawing/2014/main" id="{B2F7BE6B-FA42-4343-9C08-7D359B0C370B}"/>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8CB0783F-A0E7-0D9E-7820-BA826FC770BE}"/>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A2B68696-C534-2F11-B9C5-481196F70425}"/>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1026CCFE-E0F6-2584-7A56-60F2BD855F90}"/>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CB6B10A8-2B2F-2793-6DD1-A28F1BD9F7E3}"/>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 maladie lymphoproliférative post-</a:t>
            </a:r>
            <a:r>
              <a:rPr kumimoji="0" lang="fr-FR" sz="1000" b="0" i="1" u="none" strike="noStrike" kern="1200" cap="none" spc="0" normalizeH="0" baseline="0" noProof="0" dirty="0" err="1">
                <a:ln>
                  <a:noFill/>
                </a:ln>
                <a:solidFill>
                  <a:srgbClr val="003D64">
                    <a:alpha val="74538"/>
                  </a:srgbClr>
                </a:solidFill>
                <a:effectLst/>
                <a:uLnTx/>
                <a:uFillTx/>
                <a:latin typeface="Century Gothic" panose="020F0302020204030204"/>
                <a:ea typeface="+mn-ea"/>
                <a:cs typeface="+mn-cs"/>
              </a:rPr>
              <a:t>transplantation</a:t>
            </a:r>
            <a:r>
              <a:rPr kumimoji="0" lang="fr-FR" sz="1000" b="0"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endParaRPr>
          </a:p>
        </p:txBody>
      </p:sp>
      <p:sp>
        <p:nvSpPr>
          <p:cNvPr id="20" name="ZoneTexte 19">
            <a:extLst>
              <a:ext uri="{FF2B5EF4-FFF2-40B4-BE49-F238E27FC236}">
                <a16:creationId xmlns:a16="http://schemas.microsoft.com/office/drawing/2014/main" id="{2592FA02-3414-B60D-5A2E-33347AA4F935}"/>
              </a:ext>
            </a:extLst>
          </p:cNvPr>
          <p:cNvSpPr txBox="1"/>
          <p:nvPr/>
        </p:nvSpPr>
        <p:spPr>
          <a:xfrm>
            <a:off x="468000" y="2668909"/>
            <a:ext cx="11257200" cy="2919197"/>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Dans ce contexte, une LPT EBV+ doit impérativement être suspectée parce qu’urgence thérapeutique et mise en jeu de pronostic vital</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rhinopharyngite virale peut-être éliminée par la réalisation d’un panel multiplexe et met rarement le pronostic viral en jeu</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scanner du massif facial,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cervivo</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-thoraco-abdomino-pelvien doit être réalisé à la recherche d’adénomégalies ou d’organomégalie</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corps étranger est un diagnostic d’élimination</a:t>
            </a:r>
          </a:p>
        </p:txBody>
      </p:sp>
      <p:pic>
        <p:nvPicPr>
          <p:cNvPr id="2" name="JH.Dalle - CC9 - Slide 10">
            <a:hlinkClick r:id="" action="ppaction://media"/>
            <a:extLst>
              <a:ext uri="{FF2B5EF4-FFF2-40B4-BE49-F238E27FC236}">
                <a16:creationId xmlns:a16="http://schemas.microsoft.com/office/drawing/2014/main" id="{A01B4863-9C1B-512E-959B-A61935EE88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427164557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E18035C-7C5B-D02F-169F-67BF8C7E3136}"/>
              </a:ext>
            </a:extLst>
          </p:cNvPr>
          <p:cNvSpPr>
            <a:spLocks noGrp="1"/>
          </p:cNvSpPr>
          <p:nvPr>
            <p:ph type="title"/>
          </p:nvPr>
        </p:nvSpPr>
        <p:spPr/>
        <p:txBody>
          <a:bodyPr/>
          <a:lstStyle/>
          <a:p>
            <a:r>
              <a:rPr lang="fr-FR" dirty="0"/>
              <a:t>Poursuite de la prise en charge</a:t>
            </a:r>
          </a:p>
        </p:txBody>
      </p:sp>
      <p:sp>
        <p:nvSpPr>
          <p:cNvPr id="3" name="Espace réservé du contenu 2">
            <a:extLst>
              <a:ext uri="{FF2B5EF4-FFF2-40B4-BE49-F238E27FC236}">
                <a16:creationId xmlns:a16="http://schemas.microsoft.com/office/drawing/2014/main" id="{8F688146-7ABA-9D02-D772-714919B22DA7}"/>
              </a:ext>
            </a:extLst>
          </p:cNvPr>
          <p:cNvSpPr>
            <a:spLocks noGrp="1"/>
          </p:cNvSpPr>
          <p:nvPr>
            <p:ph idx="1"/>
          </p:nvPr>
        </p:nvSpPr>
        <p:spPr>
          <a:xfrm>
            <a:off x="468000" y="2307101"/>
            <a:ext cx="3456886" cy="2785391"/>
          </a:xfrm>
        </p:spPr>
        <p:txBody>
          <a:bodyPr anchor="t">
            <a:normAutofit/>
          </a:bodyPr>
          <a:lstStyle/>
          <a:p>
            <a:pPr lvl="1">
              <a:lnSpc>
                <a:spcPct val="110000"/>
              </a:lnSpc>
              <a:spcAft>
                <a:spcPts val="1200"/>
              </a:spcAft>
            </a:pPr>
            <a:r>
              <a:rPr lang="fr-FR" sz="2000" dirty="0"/>
              <a:t>Hospitalisation en urgence</a:t>
            </a:r>
          </a:p>
          <a:p>
            <a:pPr lvl="1">
              <a:lnSpc>
                <a:spcPct val="110000"/>
              </a:lnSpc>
              <a:spcAft>
                <a:spcPts val="1200"/>
              </a:spcAft>
            </a:pPr>
            <a:r>
              <a:rPr lang="fr-FR" sz="2000" dirty="0"/>
              <a:t>Réalisation d’un scanner du massif facial + cervico-abdomino-pelvien</a:t>
            </a:r>
          </a:p>
          <a:p>
            <a:pPr lvl="1">
              <a:lnSpc>
                <a:spcPct val="110000"/>
              </a:lnSpc>
              <a:spcAft>
                <a:spcPts val="1200"/>
              </a:spcAft>
            </a:pPr>
            <a:r>
              <a:rPr lang="fr-FR" sz="2000" dirty="0" err="1"/>
              <a:t>Nasofibroscopie</a:t>
            </a:r>
            <a:r>
              <a:rPr lang="fr-FR" sz="2000" dirty="0"/>
              <a:t> ORL</a:t>
            </a:r>
          </a:p>
        </p:txBody>
      </p:sp>
      <p:sp>
        <p:nvSpPr>
          <p:cNvPr id="4" name="Espace réservé pour une image  3">
            <a:extLst>
              <a:ext uri="{FF2B5EF4-FFF2-40B4-BE49-F238E27FC236}">
                <a16:creationId xmlns:a16="http://schemas.microsoft.com/office/drawing/2014/main" id="{B2B30C76-EA6C-E99E-A5F2-5FD18A665AAA}"/>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05FD35A8-ADF9-9322-C172-6D3F5BEC8062}"/>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AB23E71-FEAA-A955-65CB-524D97DFA1A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04680B36-12B7-2368-8F18-E8EA754CA2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564254A0-B0AB-8BA8-BCA3-679B73F7591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34A14380-56D5-21C7-E513-735E1F4D892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4B75F205-D594-FAEE-EF55-BA0FDF0B531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7BFE357-60E9-E4F3-E1BC-9D135253B3B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F5766260-F9F7-D87E-6AB7-B851D2C3471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2F717B7F-BAF8-1FA9-EAD6-F761CA3371F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15" name="Titre 1">
            <a:extLst>
              <a:ext uri="{FF2B5EF4-FFF2-40B4-BE49-F238E27FC236}">
                <a16:creationId xmlns:a16="http://schemas.microsoft.com/office/drawing/2014/main" id="{57227F4F-AF1D-B111-4DD1-A22D4631BDD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17" name="Image 16" descr="Une image contenant Imagerie médicale, radiologie, film radiographique, radiographie&#10;&#10;Le contenu généré par l’IA peut être incorrect.">
            <a:extLst>
              <a:ext uri="{FF2B5EF4-FFF2-40B4-BE49-F238E27FC236}">
                <a16:creationId xmlns:a16="http://schemas.microsoft.com/office/drawing/2014/main" id="{B5AA1379-D51F-58EE-3EE4-D0988700D748}"/>
              </a:ext>
            </a:extLst>
          </p:cNvPr>
          <p:cNvPicPr>
            <a:picLocks noChangeAspect="1"/>
          </p:cNvPicPr>
          <p:nvPr/>
        </p:nvPicPr>
        <p:blipFill>
          <a:blip r:embed="rId4"/>
          <a:stretch>
            <a:fillRect/>
          </a:stretch>
        </p:blipFill>
        <p:spPr>
          <a:xfrm>
            <a:off x="8077171" y="2067951"/>
            <a:ext cx="3640829" cy="3024543"/>
          </a:xfrm>
          <a:prstGeom prst="rect">
            <a:avLst/>
          </a:prstGeom>
        </p:spPr>
      </p:pic>
      <p:pic>
        <p:nvPicPr>
          <p:cNvPr id="18" name="Image 17" descr="Une image contenant film radiographique, Imagerie médicale, radiologie, Rayon X&#10;&#10;Le contenu généré par l’IA peut être incorrect.">
            <a:extLst>
              <a:ext uri="{FF2B5EF4-FFF2-40B4-BE49-F238E27FC236}">
                <a16:creationId xmlns:a16="http://schemas.microsoft.com/office/drawing/2014/main" id="{23E4E487-42AC-290A-C288-0CA2E853A989}"/>
              </a:ext>
            </a:extLst>
          </p:cNvPr>
          <p:cNvPicPr>
            <a:picLocks noChangeAspect="1"/>
          </p:cNvPicPr>
          <p:nvPr/>
        </p:nvPicPr>
        <p:blipFill>
          <a:blip r:embed="rId5"/>
          <a:stretch>
            <a:fillRect/>
          </a:stretch>
        </p:blipFill>
        <p:spPr>
          <a:xfrm>
            <a:off x="4316027" y="2067951"/>
            <a:ext cx="3640829" cy="3024542"/>
          </a:xfrm>
          <a:prstGeom prst="rect">
            <a:avLst/>
          </a:prstGeom>
        </p:spPr>
      </p:pic>
      <p:pic>
        <p:nvPicPr>
          <p:cNvPr id="5" name="JH.Dalle - CC9 - Slide 11">
            <a:hlinkClick r:id="" action="ppaction://media"/>
            <a:extLst>
              <a:ext uri="{FF2B5EF4-FFF2-40B4-BE49-F238E27FC236}">
                <a16:creationId xmlns:a16="http://schemas.microsoft.com/office/drawing/2014/main" id="{8FBA6FE4-AFC4-23D4-9B3C-1432766080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47554"/>
            <a:ext cx="468000" cy="468000"/>
          </a:xfrm>
          <a:prstGeom prst="rect">
            <a:avLst/>
          </a:prstGeom>
        </p:spPr>
      </p:pic>
    </p:spTree>
    <p:extLst>
      <p:ext uri="{BB962C8B-B14F-4D97-AF65-F5344CB8AC3E}">
        <p14:creationId xmlns:p14="http://schemas.microsoft.com/office/powerpoint/2010/main" val="38975490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72DCC-22EA-2976-8CB5-5C03DC8B011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66D36AB-588C-9C6F-C911-2E7CAFC023BE}"/>
              </a:ext>
            </a:extLst>
          </p:cNvPr>
          <p:cNvSpPr>
            <a:spLocks noGrp="1"/>
          </p:cNvSpPr>
          <p:nvPr>
            <p:ph type="title"/>
          </p:nvPr>
        </p:nvSpPr>
        <p:spPr/>
        <p:txBody>
          <a:bodyPr/>
          <a:lstStyle/>
          <a:p>
            <a:r>
              <a:rPr lang="fr-FR" dirty="0"/>
              <a:t>Suite de la présentation du cas </a:t>
            </a:r>
          </a:p>
        </p:txBody>
      </p:sp>
      <p:sp>
        <p:nvSpPr>
          <p:cNvPr id="3" name="Espace réservé du contenu 2">
            <a:extLst>
              <a:ext uri="{FF2B5EF4-FFF2-40B4-BE49-F238E27FC236}">
                <a16:creationId xmlns:a16="http://schemas.microsoft.com/office/drawing/2014/main" id="{CEF42992-1A77-D4F6-106E-D0E23182470B}"/>
              </a:ext>
            </a:extLst>
          </p:cNvPr>
          <p:cNvSpPr>
            <a:spLocks noGrp="1"/>
          </p:cNvSpPr>
          <p:nvPr>
            <p:ph idx="1"/>
          </p:nvPr>
        </p:nvSpPr>
        <p:spPr>
          <a:xfrm>
            <a:off x="468000" y="2124222"/>
            <a:ext cx="11250000" cy="4052741"/>
          </a:xfrm>
        </p:spPr>
        <p:txBody>
          <a:bodyPr anchor="t">
            <a:normAutofit/>
          </a:bodyPr>
          <a:lstStyle/>
          <a:p>
            <a:pPr lvl="1">
              <a:lnSpc>
                <a:spcPct val="110000"/>
              </a:lnSpc>
              <a:spcAft>
                <a:spcPts val="2400"/>
              </a:spcAft>
            </a:pPr>
            <a:r>
              <a:rPr lang="fr-FR" sz="2400" dirty="0"/>
              <a:t>Le scanner du massif facial et cervical montre une hypertrophie des végétations adénoïdes et des amygdales palatines quasi obstructives, ce qui n’existait pas sur le bilan pré-greffe</a:t>
            </a:r>
          </a:p>
          <a:p>
            <a:pPr lvl="1">
              <a:lnSpc>
                <a:spcPct val="110000"/>
              </a:lnSpc>
              <a:spcAft>
                <a:spcPts val="2400"/>
              </a:spcAft>
            </a:pPr>
            <a:r>
              <a:rPr lang="fr-FR" sz="2400" dirty="0"/>
              <a:t>En moins de 24h, la dysphonie se majore et la SaO</a:t>
            </a:r>
            <a:r>
              <a:rPr lang="fr-FR" sz="2400" baseline="-25000" dirty="0"/>
              <a:t>2</a:t>
            </a:r>
            <a:r>
              <a:rPr lang="fr-FR" sz="2400" dirty="0"/>
              <a:t> nécessite la mise en place de lunettes avec 6L/min d’O</a:t>
            </a:r>
            <a:r>
              <a:rPr lang="fr-FR" sz="2400" baseline="-25000" dirty="0"/>
              <a:t>2</a:t>
            </a:r>
          </a:p>
        </p:txBody>
      </p:sp>
      <p:sp>
        <p:nvSpPr>
          <p:cNvPr id="5" name="Espace réservé pour une image  4">
            <a:extLst>
              <a:ext uri="{FF2B5EF4-FFF2-40B4-BE49-F238E27FC236}">
                <a16:creationId xmlns:a16="http://schemas.microsoft.com/office/drawing/2014/main" id="{F9A25906-8597-A220-0893-EA063A08DC4E}"/>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90CBE45F-5865-9906-7FA5-14040F915259}"/>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7E3235DC-942F-5CD2-9C80-32091C3C0DD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A6AB694-B041-26D3-BD53-4487292906D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23010968-7635-E0C5-1E2C-230A70E06CC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079D5DD5-6C80-57A2-26BB-585BA7B6682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962BD25B-7854-EFB6-AC75-3E0B1FAF10E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ED153460-D6F8-1AC9-BA7F-6B54A6E2DC5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B1996A87-C0D3-071B-F765-977FEF9F7E7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414BE304-14EC-B44E-F6E2-69BB04070FF3}"/>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15" name="Titre 1">
            <a:extLst>
              <a:ext uri="{FF2B5EF4-FFF2-40B4-BE49-F238E27FC236}">
                <a16:creationId xmlns:a16="http://schemas.microsoft.com/office/drawing/2014/main" id="{460CE880-EE52-8939-19B9-979C1BA6F6A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4" name="JH.Dalle - CC9 - Slide 12">
            <a:hlinkClick r:id="" action="ppaction://media"/>
            <a:extLst>
              <a:ext uri="{FF2B5EF4-FFF2-40B4-BE49-F238E27FC236}">
                <a16:creationId xmlns:a16="http://schemas.microsoft.com/office/drawing/2014/main" id="{6EC642B7-A9BF-83B4-1DD2-07B5984168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3851170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774EA-B030-3C22-C097-17861DFAB5BE}"/>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0A4EABAE-905F-F82C-1BD7-E6AFCEDC7ED6}"/>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FD9E6C51-1300-024E-7622-BF15DD613BA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B195C6B3-56FF-4EEE-C10C-43663AEC61B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0CD96EB3-F386-79EF-9056-4912BF6176FE}"/>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demandez-vous en urgence ?</a:t>
            </a:r>
          </a:p>
        </p:txBody>
      </p:sp>
      <p:grpSp>
        <p:nvGrpSpPr>
          <p:cNvPr id="2" name="Groupe 1">
            <a:extLst>
              <a:ext uri="{FF2B5EF4-FFF2-40B4-BE49-F238E27FC236}">
                <a16:creationId xmlns:a16="http://schemas.microsoft.com/office/drawing/2014/main" id="{D3AF3707-B7DF-5704-0B14-06B1AE1B47FE}"/>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E19C0A44-C4B6-071D-CBB8-FED6EF72882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994AC7BD-FEE6-B289-DAF9-0251E58074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EECBF05-AB22-4B48-61F8-61948C056A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301B41AB-F3C2-1CC8-FC25-CA2A54C0CA9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66EFFECB-F4BA-E4A1-1DC7-D10F99498D5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3B596C1D-8751-E47E-36C8-CF1B551DFB1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D19729F8-D3B9-96D1-312B-DFFF4DDC9D86}"/>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6F5F88C5-2976-DF85-3869-3B477919EDA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0D35F360-E3E4-2F37-482C-B6F9E55D720E}"/>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3121BD89-188E-F559-004F-52ED125CEA2E}"/>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D0689BFB-1D1E-B125-8F70-B187180FEE26}"/>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EE662AF1-C162-80C9-29D2-03A2C1E567E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8" name="Groupe 7">
            <a:extLst>
              <a:ext uri="{FF2B5EF4-FFF2-40B4-BE49-F238E27FC236}">
                <a16:creationId xmlns:a16="http://schemas.microsoft.com/office/drawing/2014/main" id="{A6356179-9251-DE62-2358-A310937B3448}"/>
              </a:ext>
            </a:extLst>
          </p:cNvPr>
          <p:cNvGrpSpPr/>
          <p:nvPr/>
        </p:nvGrpSpPr>
        <p:grpSpPr>
          <a:xfrm>
            <a:off x="468300" y="2727470"/>
            <a:ext cx="2041776" cy="2352546"/>
            <a:chOff x="468300" y="2727470"/>
            <a:chExt cx="2041776" cy="2352546"/>
          </a:xfrm>
        </p:grpSpPr>
        <p:sp>
          <p:nvSpPr>
            <p:cNvPr id="10" name="Rectangle : coins arrondis 9">
              <a:extLst>
                <a:ext uri="{FF2B5EF4-FFF2-40B4-BE49-F238E27FC236}">
                  <a16:creationId xmlns:a16="http://schemas.microsoft.com/office/drawing/2014/main" id="{784E1F9E-F710-4EAD-DB28-C7822FF03429}"/>
                </a:ext>
              </a:extLst>
            </p:cNvPr>
            <p:cNvSpPr/>
            <p:nvPr/>
          </p:nvSpPr>
          <p:spPr>
            <a:xfrm>
              <a:off x="468300"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1" name="Rectangle : coins arrondis 10">
              <a:extLst>
                <a:ext uri="{FF2B5EF4-FFF2-40B4-BE49-F238E27FC236}">
                  <a16:creationId xmlns:a16="http://schemas.microsoft.com/office/drawing/2014/main" id="{721D6119-5D19-91E7-387A-51CDC9E1D963}"/>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Triangle 11">
              <a:extLst>
                <a:ext uri="{FF2B5EF4-FFF2-40B4-BE49-F238E27FC236}">
                  <a16:creationId xmlns:a16="http://schemas.microsoft.com/office/drawing/2014/main" id="{C8217CAB-8B26-F43E-03BD-EA45448071FD}"/>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4" name="Groupe 13">
            <a:extLst>
              <a:ext uri="{FF2B5EF4-FFF2-40B4-BE49-F238E27FC236}">
                <a16:creationId xmlns:a16="http://schemas.microsoft.com/office/drawing/2014/main" id="{82D4A9D2-085A-6E54-9C36-BDCAF88BD225}"/>
              </a:ext>
            </a:extLst>
          </p:cNvPr>
          <p:cNvGrpSpPr/>
          <p:nvPr/>
        </p:nvGrpSpPr>
        <p:grpSpPr>
          <a:xfrm>
            <a:off x="2771931" y="2727470"/>
            <a:ext cx="2041776" cy="2352546"/>
            <a:chOff x="2915773" y="2727470"/>
            <a:chExt cx="2041776" cy="2352546"/>
          </a:xfrm>
        </p:grpSpPr>
        <p:sp>
          <p:nvSpPr>
            <p:cNvPr id="41" name="Rectangle : coins arrondis 40">
              <a:extLst>
                <a:ext uri="{FF2B5EF4-FFF2-40B4-BE49-F238E27FC236}">
                  <a16:creationId xmlns:a16="http://schemas.microsoft.com/office/drawing/2014/main" id="{8AA6469F-4E50-4BB5-631D-17A42D969A86}"/>
                </a:ext>
              </a:extLst>
            </p:cNvPr>
            <p:cNvSpPr/>
            <p:nvPr/>
          </p:nvSpPr>
          <p:spPr>
            <a:xfrm>
              <a:off x="2915773"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TEP-scanner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2" name="Rectangle : coins arrondis 41">
              <a:extLst>
                <a:ext uri="{FF2B5EF4-FFF2-40B4-BE49-F238E27FC236}">
                  <a16:creationId xmlns:a16="http://schemas.microsoft.com/office/drawing/2014/main" id="{0969F3A5-8D97-E428-4762-AC5655967B0C}"/>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09A5E8B0-7E81-4EB4-AADF-CBAF943A39AD}"/>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4" name="Groupe 43">
            <a:extLst>
              <a:ext uri="{FF2B5EF4-FFF2-40B4-BE49-F238E27FC236}">
                <a16:creationId xmlns:a16="http://schemas.microsoft.com/office/drawing/2014/main" id="{987FF6A7-CC1D-1264-2026-DC8E82CAD7F5}"/>
              </a:ext>
            </a:extLst>
          </p:cNvPr>
          <p:cNvGrpSpPr/>
          <p:nvPr/>
        </p:nvGrpSpPr>
        <p:grpSpPr>
          <a:xfrm>
            <a:off x="5075562" y="2727470"/>
            <a:ext cx="2041776" cy="2352546"/>
            <a:chOff x="5232841" y="2727470"/>
            <a:chExt cx="2041776" cy="2352546"/>
          </a:xfrm>
        </p:grpSpPr>
        <p:sp>
          <p:nvSpPr>
            <p:cNvPr id="45" name="Rectangle : coins arrondis 44">
              <a:extLst>
                <a:ext uri="{FF2B5EF4-FFF2-40B4-BE49-F238E27FC236}">
                  <a16:creationId xmlns:a16="http://schemas.microsoft.com/office/drawing/2014/main" id="{3800310F-B6C2-E76B-B5C2-B8D369F5093D}"/>
                </a:ext>
              </a:extLst>
            </p:cNvPr>
            <p:cNvSpPr/>
            <p:nvPr/>
          </p:nvSpPr>
          <p:spPr>
            <a:xfrm>
              <a:off x="52328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IRM</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6" name="Rectangle : coins arrondis 45">
              <a:extLst>
                <a:ext uri="{FF2B5EF4-FFF2-40B4-BE49-F238E27FC236}">
                  <a16:creationId xmlns:a16="http://schemas.microsoft.com/office/drawing/2014/main" id="{24A87122-33C2-CF2F-C6FE-CE971614542F}"/>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C6FDE535-A223-CA6D-B27D-DBB5420E9FA0}"/>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18DA751C-DCAD-F446-6F6D-BC5F463AF26E}"/>
              </a:ext>
            </a:extLst>
          </p:cNvPr>
          <p:cNvGrpSpPr/>
          <p:nvPr/>
        </p:nvGrpSpPr>
        <p:grpSpPr>
          <a:xfrm>
            <a:off x="9682824" y="2727470"/>
            <a:ext cx="2041776" cy="2352546"/>
            <a:chOff x="9131341" y="2727470"/>
            <a:chExt cx="2041776" cy="2352546"/>
          </a:xfrm>
        </p:grpSpPr>
        <p:sp>
          <p:nvSpPr>
            <p:cNvPr id="49" name="Rectangle : coins arrondis 48">
              <a:extLst>
                <a:ext uri="{FF2B5EF4-FFF2-40B4-BE49-F238E27FC236}">
                  <a16:creationId xmlns:a16="http://schemas.microsoft.com/office/drawing/2014/main" id="{D37CE31B-5BEB-804A-F359-98C9E2A34E9E}"/>
                </a:ext>
              </a:extLst>
            </p:cNvPr>
            <p:cNvSpPr/>
            <p:nvPr/>
          </p:nvSpPr>
          <p:spPr>
            <a:xfrm>
              <a:off x="91313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Dosage d’</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IgGAM</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et sous-populations lymphocytaires</a:t>
              </a:r>
            </a:p>
          </p:txBody>
        </p:sp>
        <p:sp>
          <p:nvSpPr>
            <p:cNvPr id="50" name="Rectangle : coins arrondis 49">
              <a:extLst>
                <a:ext uri="{FF2B5EF4-FFF2-40B4-BE49-F238E27FC236}">
                  <a16:creationId xmlns:a16="http://schemas.microsoft.com/office/drawing/2014/main" id="{CC74171D-FCC3-3557-9B78-6465B49E189A}"/>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8C9243FC-D0F5-7EB6-776B-9F6BC4F3822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2" name="Groupe 51">
            <a:extLst>
              <a:ext uri="{FF2B5EF4-FFF2-40B4-BE49-F238E27FC236}">
                <a16:creationId xmlns:a16="http://schemas.microsoft.com/office/drawing/2014/main" id="{7898C949-C05F-2579-38D2-E4A3063CC763}"/>
              </a:ext>
            </a:extLst>
          </p:cNvPr>
          <p:cNvGrpSpPr/>
          <p:nvPr/>
        </p:nvGrpSpPr>
        <p:grpSpPr>
          <a:xfrm>
            <a:off x="7379193" y="2727470"/>
            <a:ext cx="2041776" cy="2352546"/>
            <a:chOff x="7061641" y="2727470"/>
            <a:chExt cx="2041776" cy="2352546"/>
          </a:xfrm>
        </p:grpSpPr>
        <p:sp>
          <p:nvSpPr>
            <p:cNvPr id="53" name="Rectangle : coins arrondis 52">
              <a:extLst>
                <a:ext uri="{FF2B5EF4-FFF2-40B4-BE49-F238E27FC236}">
                  <a16:creationId xmlns:a16="http://schemas.microsoft.com/office/drawing/2014/main" id="{9F93B3A5-D366-34DE-4DE2-8619597C8C29}"/>
                </a:ext>
              </a:extLst>
            </p:cNvPr>
            <p:cNvSpPr/>
            <p:nvPr/>
          </p:nvSpPr>
          <p:spPr>
            <a:xfrm>
              <a:off x="70616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4" name="Rectangle : coins arrondis 53">
              <a:extLst>
                <a:ext uri="{FF2B5EF4-FFF2-40B4-BE49-F238E27FC236}">
                  <a16:creationId xmlns:a16="http://schemas.microsoft.com/office/drawing/2014/main" id="{DE9E1C3C-23C6-C072-3770-625C0E2750D2}"/>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53EFA273-43EF-8AA7-5D0C-A140AC0A3004}"/>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7" name="JH.Dalle - CC9 - Slide 13">
            <a:hlinkClick r:id="" action="ppaction://media"/>
            <a:extLst>
              <a:ext uri="{FF2B5EF4-FFF2-40B4-BE49-F238E27FC236}">
                <a16:creationId xmlns:a16="http://schemas.microsoft.com/office/drawing/2014/main" id="{EB8E8324-32D4-8F5B-2757-8E1D74603C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44726"/>
            <a:ext cx="468000" cy="468000"/>
          </a:xfrm>
          <a:prstGeom prst="rect">
            <a:avLst/>
          </a:prstGeom>
        </p:spPr>
      </p:pic>
    </p:spTree>
    <p:extLst>
      <p:ext uri="{BB962C8B-B14F-4D97-AF65-F5344CB8AC3E}">
        <p14:creationId xmlns:p14="http://schemas.microsoft.com/office/powerpoint/2010/main" val="4276750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5CED4-54C9-47B4-0C6C-1C20C77514FA}"/>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960593C5-8F8B-7995-C3A7-3623B34753AB}"/>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936606E2-3135-BB28-2908-7DE7BB1EE76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A523CDAC-7FFD-64E2-3E7D-055CA3C56B2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6CA3784A-C723-CFA8-1929-3816B7020E7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demandez-vous en urgence ?</a:t>
            </a:r>
          </a:p>
        </p:txBody>
      </p:sp>
      <p:grpSp>
        <p:nvGrpSpPr>
          <p:cNvPr id="2" name="Groupe 1">
            <a:extLst>
              <a:ext uri="{FF2B5EF4-FFF2-40B4-BE49-F238E27FC236}">
                <a16:creationId xmlns:a16="http://schemas.microsoft.com/office/drawing/2014/main" id="{99B0191D-C78A-FEB0-BEA3-6270DD690BAF}"/>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3283E859-DD2B-28C9-151B-0876CF0215D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00D6181B-1D76-699B-466E-54C674333D1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A0B61082-B87C-19EA-E847-652425E680C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56D3F444-48D6-6080-37E0-8BB991D9B1D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AC7D5464-9125-1798-C754-E4D8E924571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D21DDCF5-264B-3BB3-AC4F-B7DA98C046D1}"/>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1186A35E-F9B8-B999-3E7D-5E15C8363B4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4EF07223-2EAD-29A2-FC7A-3FCA28F5DCD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624DE36E-1998-50C0-2336-08621AA7A9A0}"/>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600E6E51-7BBE-F91D-D773-F10160E26BEB}"/>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07CF78BA-C1B3-A39B-B368-B1C7AA75D400}"/>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9C7159A5-DBFA-35DF-94B9-6C9A22C60D68}"/>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8" name="Groupe 7">
            <a:extLst>
              <a:ext uri="{FF2B5EF4-FFF2-40B4-BE49-F238E27FC236}">
                <a16:creationId xmlns:a16="http://schemas.microsoft.com/office/drawing/2014/main" id="{B27D5516-7486-DE47-A73C-D540931E536D}"/>
              </a:ext>
            </a:extLst>
          </p:cNvPr>
          <p:cNvGrpSpPr/>
          <p:nvPr/>
        </p:nvGrpSpPr>
        <p:grpSpPr>
          <a:xfrm>
            <a:off x="468300" y="2727470"/>
            <a:ext cx="2041776" cy="2352546"/>
            <a:chOff x="468300" y="2727470"/>
            <a:chExt cx="2041776" cy="2352546"/>
          </a:xfrm>
        </p:grpSpPr>
        <p:sp>
          <p:nvSpPr>
            <p:cNvPr id="10" name="Rectangle : coins arrondis 9">
              <a:extLst>
                <a:ext uri="{FF2B5EF4-FFF2-40B4-BE49-F238E27FC236}">
                  <a16:creationId xmlns:a16="http://schemas.microsoft.com/office/drawing/2014/main" id="{D36F1916-8391-7B84-A40C-D39B811D5C8B}"/>
                </a:ext>
              </a:extLst>
            </p:cNvPr>
            <p:cNvSpPr/>
            <p:nvPr/>
          </p:nvSpPr>
          <p:spPr>
            <a:xfrm>
              <a:off x="468300"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Biopsies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1" name="Rectangle : coins arrondis 10">
              <a:extLst>
                <a:ext uri="{FF2B5EF4-FFF2-40B4-BE49-F238E27FC236}">
                  <a16:creationId xmlns:a16="http://schemas.microsoft.com/office/drawing/2014/main" id="{F018AA62-4B04-79B4-1802-20ECE7942DB9}"/>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2" name="Triangle 11">
              <a:extLst>
                <a:ext uri="{FF2B5EF4-FFF2-40B4-BE49-F238E27FC236}">
                  <a16:creationId xmlns:a16="http://schemas.microsoft.com/office/drawing/2014/main" id="{D006A94E-4331-B508-6138-140C5DA8CBC3}"/>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1" name="Rectangle : coins arrondis 40">
            <a:extLst>
              <a:ext uri="{FF2B5EF4-FFF2-40B4-BE49-F238E27FC236}">
                <a16:creationId xmlns:a16="http://schemas.microsoft.com/office/drawing/2014/main" id="{B492C2CE-B2C6-BB7D-2634-1836015E7704}"/>
              </a:ext>
            </a:extLst>
          </p:cNvPr>
          <p:cNvSpPr/>
          <p:nvPr/>
        </p:nvSpPr>
        <p:spPr>
          <a:xfrm>
            <a:off x="2771931"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TEP-scanner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42" name="Rectangle : coins arrondis 41">
            <a:extLst>
              <a:ext uri="{FF2B5EF4-FFF2-40B4-BE49-F238E27FC236}">
                <a16:creationId xmlns:a16="http://schemas.microsoft.com/office/drawing/2014/main" id="{6F3E6786-66DD-80B2-9DD0-931A8AB79A25}"/>
              </a:ext>
            </a:extLst>
          </p:cNvPr>
          <p:cNvSpPr/>
          <p:nvPr/>
        </p:nvSpPr>
        <p:spPr>
          <a:xfrm>
            <a:off x="304722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0726CD8D-B124-F752-2C0F-F48F0A5F8A1E}"/>
              </a:ext>
            </a:extLst>
          </p:cNvPr>
          <p:cNvSpPr/>
          <p:nvPr/>
        </p:nvSpPr>
        <p:spPr>
          <a:xfrm rot="10800000">
            <a:off x="368963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oupe 43">
            <a:extLst>
              <a:ext uri="{FF2B5EF4-FFF2-40B4-BE49-F238E27FC236}">
                <a16:creationId xmlns:a16="http://schemas.microsoft.com/office/drawing/2014/main" id="{D00F4934-1F27-8336-955B-3CB71FDA4E26}"/>
              </a:ext>
            </a:extLst>
          </p:cNvPr>
          <p:cNvGrpSpPr/>
          <p:nvPr/>
        </p:nvGrpSpPr>
        <p:grpSpPr>
          <a:xfrm>
            <a:off x="5075562" y="2727470"/>
            <a:ext cx="2041776" cy="2352546"/>
            <a:chOff x="5232841" y="2727470"/>
            <a:chExt cx="2041776" cy="2352546"/>
          </a:xfrm>
        </p:grpSpPr>
        <p:sp>
          <p:nvSpPr>
            <p:cNvPr id="45" name="Rectangle : coins arrondis 44">
              <a:extLst>
                <a:ext uri="{FF2B5EF4-FFF2-40B4-BE49-F238E27FC236}">
                  <a16:creationId xmlns:a16="http://schemas.microsoft.com/office/drawing/2014/main" id="{9E78AE91-3E99-C56F-3D81-21B95CA022FC}"/>
                </a:ext>
              </a:extLst>
            </p:cNvPr>
            <p:cNvSpPr/>
            <p:nvPr/>
          </p:nvSpPr>
          <p:spPr>
            <a:xfrm>
              <a:off x="52328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rPr>
                <a:t>IRM</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6" name="Rectangle : coins arrondis 45">
              <a:extLst>
                <a:ext uri="{FF2B5EF4-FFF2-40B4-BE49-F238E27FC236}">
                  <a16:creationId xmlns:a16="http://schemas.microsoft.com/office/drawing/2014/main" id="{640AECBC-98F7-548E-CB54-DF13F751F5B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E1747375-A6CC-A023-B39B-8D3536795E12}"/>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9" name="Rectangle : coins arrondis 48">
            <a:extLst>
              <a:ext uri="{FF2B5EF4-FFF2-40B4-BE49-F238E27FC236}">
                <a16:creationId xmlns:a16="http://schemas.microsoft.com/office/drawing/2014/main" id="{6E0D6C19-8F80-7C64-DF14-C661DE3E43A6}"/>
              </a:ext>
            </a:extLst>
          </p:cNvPr>
          <p:cNvSpPr/>
          <p:nvPr/>
        </p:nvSpPr>
        <p:spPr>
          <a:xfrm>
            <a:off x="9682824"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Dosage d’</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IgGAM</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et sous-populations lymphocytaires</a:t>
            </a:r>
          </a:p>
        </p:txBody>
      </p:sp>
      <p:sp>
        <p:nvSpPr>
          <p:cNvPr id="50" name="Rectangle : coins arrondis 49">
            <a:extLst>
              <a:ext uri="{FF2B5EF4-FFF2-40B4-BE49-F238E27FC236}">
                <a16:creationId xmlns:a16="http://schemas.microsoft.com/office/drawing/2014/main" id="{72ED1134-6168-82EC-F6C4-F1D94749AD76}"/>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6B41D8AB-7DA5-8C6C-CA1F-F2EB940A4A78}"/>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52" name="Groupe 51">
            <a:extLst>
              <a:ext uri="{FF2B5EF4-FFF2-40B4-BE49-F238E27FC236}">
                <a16:creationId xmlns:a16="http://schemas.microsoft.com/office/drawing/2014/main" id="{E156B2D0-2743-66B5-299C-CA4229451F8C}"/>
              </a:ext>
            </a:extLst>
          </p:cNvPr>
          <p:cNvGrpSpPr/>
          <p:nvPr/>
        </p:nvGrpSpPr>
        <p:grpSpPr>
          <a:xfrm>
            <a:off x="7379193" y="2727470"/>
            <a:ext cx="2041776" cy="2352546"/>
            <a:chOff x="7061641" y="2727470"/>
            <a:chExt cx="2041776" cy="2352546"/>
          </a:xfrm>
        </p:grpSpPr>
        <p:sp>
          <p:nvSpPr>
            <p:cNvPr id="53" name="Rectangle : coins arrondis 52">
              <a:extLst>
                <a:ext uri="{FF2B5EF4-FFF2-40B4-BE49-F238E27FC236}">
                  <a16:creationId xmlns:a16="http://schemas.microsoft.com/office/drawing/2014/main" id="{3DECB52E-9EAF-BD80-9799-8566CB6ABFE7}"/>
                </a:ext>
              </a:extLst>
            </p:cNvPr>
            <p:cNvSpPr/>
            <p:nvPr/>
          </p:nvSpPr>
          <p:spPr>
            <a:xfrm>
              <a:off x="7061641"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PCR-EBV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54" name="Rectangle : coins arrondis 53">
              <a:extLst>
                <a:ext uri="{FF2B5EF4-FFF2-40B4-BE49-F238E27FC236}">
                  <a16:creationId xmlns:a16="http://schemas.microsoft.com/office/drawing/2014/main" id="{4982408B-2664-56B8-E78C-DE421D3FF52C}"/>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BE4B83CD-84EC-56F5-60AD-6A0B290975B3}"/>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 name="Rectangle : coins arrondis 6">
            <a:extLst>
              <a:ext uri="{FF2B5EF4-FFF2-40B4-BE49-F238E27FC236}">
                <a16:creationId xmlns:a16="http://schemas.microsoft.com/office/drawing/2014/main" id="{3921F1B6-07B8-D212-7EEA-5F70C93AE02E}"/>
              </a:ext>
            </a:extLst>
          </p:cNvPr>
          <p:cNvSpPr/>
          <p:nvPr/>
        </p:nvSpPr>
        <p:spPr>
          <a:xfrm>
            <a:off x="9682824" y="5122880"/>
            <a:ext cx="2041776" cy="66355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10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D</a:t>
            </a:r>
            <a:r>
              <a:rPr kumimoji="0" lang="fr-FR" sz="16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iscutable</a:t>
            </a:r>
            <a:endPar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17" name="Rectangle : coins arrondis 16">
            <a:extLst>
              <a:ext uri="{FF2B5EF4-FFF2-40B4-BE49-F238E27FC236}">
                <a16:creationId xmlns:a16="http://schemas.microsoft.com/office/drawing/2014/main" id="{A7BAD3D2-860B-70F4-5AC6-0B28F074480F}"/>
              </a:ext>
            </a:extLst>
          </p:cNvPr>
          <p:cNvSpPr/>
          <p:nvPr/>
        </p:nvSpPr>
        <p:spPr>
          <a:xfrm>
            <a:off x="2771030" y="5122880"/>
            <a:ext cx="2041776" cy="66355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10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(Plutôt) vrai (mais non systématique)</a:t>
            </a:r>
          </a:p>
        </p:txBody>
      </p:sp>
      <p:pic>
        <p:nvPicPr>
          <p:cNvPr id="14" name="JH.Dalle - CC9 - Slide 14">
            <a:hlinkClick r:id="" action="ppaction://media"/>
            <a:extLst>
              <a:ext uri="{FF2B5EF4-FFF2-40B4-BE49-F238E27FC236}">
                <a16:creationId xmlns:a16="http://schemas.microsoft.com/office/drawing/2014/main" id="{08EF099C-0BF9-D90F-F1E4-24C750964A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37561"/>
            <a:ext cx="468000" cy="468000"/>
          </a:xfrm>
          <a:prstGeom prst="rect">
            <a:avLst/>
          </a:prstGeom>
        </p:spPr>
      </p:pic>
    </p:spTree>
    <p:extLst>
      <p:ext uri="{BB962C8B-B14F-4D97-AF65-F5344CB8AC3E}">
        <p14:creationId xmlns:p14="http://schemas.microsoft.com/office/powerpoint/2010/main" val="420663702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4A33AF-9EA1-6F56-14A0-F5D9FF4A9ADE}"/>
            </a:ext>
          </a:extLst>
        </p:cNvPr>
        <p:cNvGrpSpPr/>
        <p:nvPr/>
      </p:nvGrpSpPr>
      <p:grpSpPr>
        <a:xfrm>
          <a:off x="0" y="0"/>
          <a:ext cx="0" cy="0"/>
          <a:chOff x="0" y="0"/>
          <a:chExt cx="0" cy="0"/>
        </a:xfrm>
      </p:grpSpPr>
      <p:sp>
        <p:nvSpPr>
          <p:cNvPr id="16" name="Titre 1">
            <a:extLst>
              <a:ext uri="{FF2B5EF4-FFF2-40B4-BE49-F238E27FC236}">
                <a16:creationId xmlns:a16="http://schemas.microsoft.com/office/drawing/2014/main" id="{624D5819-321F-4DFE-1AA2-A73F7873FA77}"/>
              </a:ext>
            </a:extLst>
          </p:cNvPr>
          <p:cNvSpPr txBox="1">
            <a:spLocks/>
          </p:cNvSpPr>
          <p:nvPr/>
        </p:nvSpPr>
        <p:spPr>
          <a:xfrm>
            <a:off x="1095817" y="141312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demandez-vous en urgence ?</a:t>
            </a:r>
          </a:p>
        </p:txBody>
      </p:sp>
      <p:sp>
        <p:nvSpPr>
          <p:cNvPr id="17" name="Rounded Rectangle 52">
            <a:extLst>
              <a:ext uri="{FF2B5EF4-FFF2-40B4-BE49-F238E27FC236}">
                <a16:creationId xmlns:a16="http://schemas.microsoft.com/office/drawing/2014/main" id="{F06F2B43-1074-8F01-9094-2C440BB6321F}"/>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CB7D1172-D8FC-E6F9-21AE-466EBB4C385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A508E4B-7535-0A4A-D93A-0A9AE4872AF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77F071E3-8B6B-C838-3061-5BAA412C9EC9}"/>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25E2DD24-0B3B-B834-50E7-F258AFDE01E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tomographie par émission de positrons </a:t>
            </a:r>
            <a:endParaRPr kumimoji="0" lang="fr-FR" sz="1000" b="0" i="0"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endParaRPr>
          </a:p>
        </p:txBody>
      </p:sp>
      <p:sp>
        <p:nvSpPr>
          <p:cNvPr id="20" name="ZoneTexte 19">
            <a:extLst>
              <a:ext uri="{FF2B5EF4-FFF2-40B4-BE49-F238E27FC236}">
                <a16:creationId xmlns:a16="http://schemas.microsoft.com/office/drawing/2014/main" id="{D0798789-95AD-53FF-6922-A08C00A36032}"/>
              </a:ext>
            </a:extLst>
          </p:cNvPr>
          <p:cNvSpPr txBox="1"/>
          <p:nvPr/>
        </p:nvSpPr>
        <p:spPr>
          <a:xfrm>
            <a:off x="468000" y="2612637"/>
            <a:ext cx="11257200" cy="3065391"/>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Il est indispensable d’avoir un diagnostic de certitude</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TEP-scanner est systématique chez l’adulte, pas toujours réalisé en pédiatrie</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EBV sanguine positive et vraisemblablement croissante sur des PCR sériées (recommandées)</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 systématique avec sonde EBER (sauf impossibilité technique)</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sous-populations lymphocytaires peuvent mettre en évidence une lymphocytose B</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dosage des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Ig</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sériques peut mettre en évidence une hyper IgM</a:t>
            </a:r>
          </a:p>
        </p:txBody>
      </p:sp>
    </p:spTree>
    <p:extLst>
      <p:ext uri="{BB962C8B-B14F-4D97-AF65-F5344CB8AC3E}">
        <p14:creationId xmlns:p14="http://schemas.microsoft.com/office/powerpoint/2010/main" val="329488887"/>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89F0D14-DE8A-7323-8CE6-479712E5309F}"/>
              </a:ext>
            </a:extLst>
          </p:cNvPr>
          <p:cNvSpPr>
            <a:spLocks noGrp="1"/>
          </p:cNvSpPr>
          <p:nvPr>
            <p:ph type="title"/>
          </p:nvPr>
        </p:nvSpPr>
        <p:spPr/>
        <p:txBody>
          <a:bodyPr/>
          <a:lstStyle/>
          <a:p>
            <a:r>
              <a:rPr lang="fr-FR" dirty="0"/>
              <a:t>Résultats anatomo-pathologiques</a:t>
            </a:r>
          </a:p>
        </p:txBody>
      </p:sp>
      <p:sp>
        <p:nvSpPr>
          <p:cNvPr id="3" name="Espace réservé du contenu 2">
            <a:extLst>
              <a:ext uri="{FF2B5EF4-FFF2-40B4-BE49-F238E27FC236}">
                <a16:creationId xmlns:a16="http://schemas.microsoft.com/office/drawing/2014/main" id="{1EE1B2B5-C1F1-75A8-CB01-17C36CDD0AF8}"/>
              </a:ext>
            </a:extLst>
          </p:cNvPr>
          <p:cNvSpPr>
            <a:spLocks noGrp="1"/>
          </p:cNvSpPr>
          <p:nvPr>
            <p:ph idx="1"/>
          </p:nvPr>
        </p:nvSpPr>
        <p:spPr>
          <a:xfrm>
            <a:off x="468000" y="1958211"/>
            <a:ext cx="5413454" cy="4218752"/>
          </a:xfrm>
        </p:spPr>
        <p:txBody>
          <a:bodyPr>
            <a:normAutofit/>
          </a:bodyPr>
          <a:lstStyle/>
          <a:p>
            <a:pPr lvl="1">
              <a:lnSpc>
                <a:spcPct val="120000"/>
              </a:lnSpc>
            </a:pPr>
            <a:r>
              <a:rPr lang="fr-FR" sz="2000" dirty="0"/>
              <a:t>Destruction des muqueuses amygdaliennes et adénoïdiennes par des plages cohésives de grandes cellules lymphoïdes d'allure </a:t>
            </a:r>
            <a:r>
              <a:rPr lang="fr-FR" sz="2000" dirty="0" err="1"/>
              <a:t>centroblastique</a:t>
            </a:r>
            <a:r>
              <a:rPr lang="fr-FR" sz="2000" dirty="0"/>
              <a:t> ou </a:t>
            </a:r>
            <a:r>
              <a:rPr lang="fr-FR" sz="2000" dirty="0" err="1"/>
              <a:t>immunoblastique</a:t>
            </a:r>
            <a:r>
              <a:rPr lang="fr-FR" sz="2000" dirty="0"/>
              <a:t> CD20+ CD10- BCL6- MUM1+ CD30+ LMP+ EBER +</a:t>
            </a:r>
          </a:p>
        </p:txBody>
      </p:sp>
      <p:sp>
        <p:nvSpPr>
          <p:cNvPr id="4" name="Espace réservé pour une image  3">
            <a:extLst>
              <a:ext uri="{FF2B5EF4-FFF2-40B4-BE49-F238E27FC236}">
                <a16:creationId xmlns:a16="http://schemas.microsoft.com/office/drawing/2014/main" id="{7C872E5F-5590-8921-02AD-E138F8DA5274}"/>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B78AE0BB-30E0-87FB-6933-48DED0CDB300}"/>
              </a:ext>
            </a:extLst>
          </p:cNvPr>
          <p:cNvSpPr>
            <a:spLocks noGrp="1"/>
          </p:cNvSpPr>
          <p:nvPr>
            <p:ph idx="14"/>
          </p:nvPr>
        </p:nvSpPr>
        <p:spPr>
          <a:xfrm>
            <a:off x="6304546" y="1958211"/>
            <a:ext cx="5413454" cy="4218752"/>
          </a:xfrm>
        </p:spPr>
        <p:txBody>
          <a:bodyPr/>
          <a:lstStyle/>
          <a:p>
            <a:pPr lvl="1">
              <a:lnSpc>
                <a:spcPct val="120000"/>
              </a:lnSpc>
            </a:pPr>
            <a:r>
              <a:rPr lang="fr-FR" sz="2000" dirty="0"/>
              <a:t>Au total : </a:t>
            </a:r>
            <a:r>
              <a:rPr lang="fr-FR" sz="2000" dirty="0" err="1"/>
              <a:t>lymphoprolifération</a:t>
            </a:r>
            <a:r>
              <a:rPr lang="fr-FR" sz="2000" dirty="0"/>
              <a:t> post transplantation B EBV+ monomorphe de type lymphome diffus à grandes cellules B (ICC)/ Lymphome diffus à grandes cellules B EBV+ HHV8- survenant dans un contexte post transplantation (OMS 2022)</a:t>
            </a:r>
          </a:p>
        </p:txBody>
      </p:sp>
      <p:grpSp>
        <p:nvGrpSpPr>
          <p:cNvPr id="6" name="Groupe 5">
            <a:extLst>
              <a:ext uri="{FF2B5EF4-FFF2-40B4-BE49-F238E27FC236}">
                <a16:creationId xmlns:a16="http://schemas.microsoft.com/office/drawing/2014/main" id="{E9919E6D-14B0-AE10-326E-1CB78FD1FFE9}"/>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8B83CC8A-DCC0-DAB2-BB2E-F6A34AA94EB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286DD98-3835-D1EA-16D3-8808464CE6B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44EB1A3-86EA-E5CD-B8D2-FB364AF2ED9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57E12696-9BEF-99FB-B10D-E49C1A6FE11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8F53BF24-D773-E151-3638-15FE4D3DDDF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7E864240-19F5-6C72-8A02-E65B0808AE59}"/>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7C9979A4-7433-2F3C-E764-24D31CD5F878}"/>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DA47A68C-BC6D-521B-266A-154167CFE7D7}"/>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15" name="ZoneTexte 14">
            <a:extLst>
              <a:ext uri="{FF2B5EF4-FFF2-40B4-BE49-F238E27FC236}">
                <a16:creationId xmlns:a16="http://schemas.microsoft.com/office/drawing/2014/main" id="{44C6E5C1-5812-CE39-9EC5-7EE71FC24EDA}"/>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EBER</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Epstein-Barr virus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encoded</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small</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RNAs</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a:t>
            </a: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LMP</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latent membrane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proteins</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a:t>
            </a: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HHV8</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Herpèsvirus</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humain type 8 ; </a:t>
            </a:r>
            <a:b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b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ICC</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International Consensus Classification</a:t>
            </a:r>
          </a:p>
        </p:txBody>
      </p:sp>
      <p:sp>
        <p:nvSpPr>
          <p:cNvPr id="17" name="Titre 1">
            <a:extLst>
              <a:ext uri="{FF2B5EF4-FFF2-40B4-BE49-F238E27FC236}">
                <a16:creationId xmlns:a16="http://schemas.microsoft.com/office/drawing/2014/main" id="{FCE29569-C4D6-E1A5-8B80-90EE1695F9D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16" name="JH.Dalle - CC9 - Slide 16">
            <a:hlinkClick r:id="" action="ppaction://media"/>
            <a:extLst>
              <a:ext uri="{FF2B5EF4-FFF2-40B4-BE49-F238E27FC236}">
                <a16:creationId xmlns:a16="http://schemas.microsoft.com/office/drawing/2014/main" id="{13CF0B26-B375-E9B0-B3E9-8EF103292E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2945688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6"/>
                </p:tgtEl>
              </p:cMediaNode>
            </p:audio>
          </p:childTnLst>
        </p:cTn>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F0B6A-EE8C-16E8-9833-FF1B798D53D0}"/>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E07AC8F9-80A0-5308-9F22-465BD30CF347}"/>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0CD8EBCD-B9D7-2723-831D-05DFADAE494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DB1EF1FF-6F7D-B261-6230-19289B631FF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26D27FAA-CFD5-4C0F-F506-E12374D57F41}"/>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a:t>
            </a:r>
          </a:p>
        </p:txBody>
      </p:sp>
      <p:grpSp>
        <p:nvGrpSpPr>
          <p:cNvPr id="2" name="Groupe 1">
            <a:extLst>
              <a:ext uri="{FF2B5EF4-FFF2-40B4-BE49-F238E27FC236}">
                <a16:creationId xmlns:a16="http://schemas.microsoft.com/office/drawing/2014/main" id="{B5001248-9206-F110-8B4D-614E4CAD7156}"/>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8F539761-BD28-993F-C349-A8013B0927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D6B948E5-286C-65F8-1A8B-233720A6057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E591FCB-8290-0C50-9800-CD2C2846802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12C4B35C-0D99-EC94-BD37-228D18070AA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55C7C13A-7361-C561-9D10-A8ADF57713A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18E07012-AE91-56C1-F220-BE6BDD8B851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277CA7F8-7479-A86D-CD72-458669EDE5B6}"/>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FB7DE7BB-FB33-BE18-8638-96FEE672482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6C46BA3A-96D2-4BBB-743D-A7B66D893F0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C7B20B77-3325-6D37-EF82-9BC5238EB0F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2D0FA8EC-A270-F85E-5AD0-121D5397D65B}"/>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897306E7-E5DA-4083-4412-C06CA8970A0D}"/>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cyclophosphamide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virus Epstein-Barr </a:t>
            </a:r>
          </a:p>
        </p:txBody>
      </p:sp>
      <p:grpSp>
        <p:nvGrpSpPr>
          <p:cNvPr id="16" name="Groupe 15">
            <a:extLst>
              <a:ext uri="{FF2B5EF4-FFF2-40B4-BE49-F238E27FC236}">
                <a16:creationId xmlns:a16="http://schemas.microsoft.com/office/drawing/2014/main" id="{D4C048AB-693F-E718-92A7-31E5BE3835D7}"/>
              </a:ext>
            </a:extLst>
          </p:cNvPr>
          <p:cNvGrpSpPr/>
          <p:nvPr/>
        </p:nvGrpSpPr>
        <p:grpSpPr>
          <a:xfrm>
            <a:off x="468300" y="2727470"/>
            <a:ext cx="2041776" cy="2784546"/>
            <a:chOff x="468300" y="2727470"/>
            <a:chExt cx="2041776" cy="2784546"/>
          </a:xfrm>
        </p:grpSpPr>
        <p:sp>
          <p:nvSpPr>
            <p:cNvPr id="17" name="Rectangle : coins arrondis 16">
              <a:extLst>
                <a:ext uri="{FF2B5EF4-FFF2-40B4-BE49-F238E27FC236}">
                  <a16:creationId xmlns:a16="http://schemas.microsoft.com/office/drawing/2014/main" id="{3527A798-3B5D-D1EA-6551-8742222F03B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p>
          </p:txBody>
        </p:sp>
        <p:sp>
          <p:nvSpPr>
            <p:cNvPr id="18" name="Rectangle : coins arrondis 17">
              <a:extLst>
                <a:ext uri="{FF2B5EF4-FFF2-40B4-BE49-F238E27FC236}">
                  <a16:creationId xmlns:a16="http://schemas.microsoft.com/office/drawing/2014/main" id="{18A8D0B4-82E9-E22A-C0FF-CEE433B0EE4D}"/>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4E957091-CE8E-93F8-FEC3-B7A28995DBCA}"/>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D87C700C-486A-A7B4-EFF8-630F53A30C47}"/>
              </a:ext>
            </a:extLst>
          </p:cNvPr>
          <p:cNvGrpSpPr/>
          <p:nvPr/>
        </p:nvGrpSpPr>
        <p:grpSpPr>
          <a:xfrm>
            <a:off x="2771931" y="2727470"/>
            <a:ext cx="2041776" cy="2784546"/>
            <a:chOff x="2915773" y="2727470"/>
            <a:chExt cx="2041776" cy="2784546"/>
          </a:xfrm>
        </p:grpSpPr>
        <p:sp>
          <p:nvSpPr>
            <p:cNvPr id="21" name="Rectangle : coins arrondis 20">
              <a:extLst>
                <a:ext uri="{FF2B5EF4-FFF2-40B4-BE49-F238E27FC236}">
                  <a16:creationId xmlns:a16="http://schemas.microsoft.com/office/drawing/2014/main" id="{EA9A9079-D05E-8BDC-C720-CC7ED85768C5}"/>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Wingdings" pitchFamily="2" charset="2"/>
                </a:rPr>
                <a:t>Traitement par corticostéroïdes</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0FDFA899-E197-2E98-65BB-5F7692F6F7C4}"/>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08E12C29-10B4-A62D-444B-635E0D87E51B}"/>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5C3EED03-3246-F0FA-2C0B-16347A56CDD7}"/>
              </a:ext>
            </a:extLst>
          </p:cNvPr>
          <p:cNvGrpSpPr/>
          <p:nvPr/>
        </p:nvGrpSpPr>
        <p:grpSpPr>
          <a:xfrm>
            <a:off x="5075562" y="2727470"/>
            <a:ext cx="2041776" cy="2784546"/>
            <a:chOff x="5232841" y="2727470"/>
            <a:chExt cx="2041776" cy="2784546"/>
          </a:xfrm>
        </p:grpSpPr>
        <p:sp>
          <p:nvSpPr>
            <p:cNvPr id="25" name="Rectangle : coins arrondis 24">
              <a:extLst>
                <a:ext uri="{FF2B5EF4-FFF2-40B4-BE49-F238E27FC236}">
                  <a16:creationId xmlns:a16="http://schemas.microsoft.com/office/drawing/2014/main" id="{057CD45B-CF59-0006-C8DF-4CCCE7316CA0}"/>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Wingdings" pitchFamily="2" charset="2"/>
                </a:rPr>
                <a:t>Traitement 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BCFC5F57-1934-F62B-2C26-2209D2F2891F}"/>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3FB98ABD-6FBB-711B-4B3A-C0D4CE35FA69}"/>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7B43E45B-115B-7543-947A-54A623975F5C}"/>
              </a:ext>
            </a:extLst>
          </p:cNvPr>
          <p:cNvGrpSpPr/>
          <p:nvPr/>
        </p:nvGrpSpPr>
        <p:grpSpPr>
          <a:xfrm>
            <a:off x="9682824" y="2727470"/>
            <a:ext cx="2041776" cy="2784546"/>
            <a:chOff x="9131341" y="2727470"/>
            <a:chExt cx="2041776" cy="2784546"/>
          </a:xfrm>
        </p:grpSpPr>
        <p:sp>
          <p:nvSpPr>
            <p:cNvPr id="29" name="Rectangle : coins arrondis 28">
              <a:extLst>
                <a:ext uri="{FF2B5EF4-FFF2-40B4-BE49-F238E27FC236}">
                  <a16:creationId xmlns:a16="http://schemas.microsoft.com/office/drawing/2014/main" id="{4AA760A1-EEA4-AEBB-35E4-DAA0E626FD99}"/>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Wingdings" pitchFamily="2" charset="2"/>
                </a:rPr>
                <a:t>Traitement par CHOP</a:t>
              </a:r>
            </a:p>
          </p:txBody>
        </p:sp>
        <p:sp>
          <p:nvSpPr>
            <p:cNvPr id="30" name="Rectangle : coins arrondis 29">
              <a:extLst>
                <a:ext uri="{FF2B5EF4-FFF2-40B4-BE49-F238E27FC236}">
                  <a16:creationId xmlns:a16="http://schemas.microsoft.com/office/drawing/2014/main" id="{4CE58A4C-9D0F-6940-37EF-7EED386AEAD9}"/>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6428733E-179F-04DD-421B-2809E7354BD3}"/>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6" name="Groupe 55">
            <a:extLst>
              <a:ext uri="{FF2B5EF4-FFF2-40B4-BE49-F238E27FC236}">
                <a16:creationId xmlns:a16="http://schemas.microsoft.com/office/drawing/2014/main" id="{EB60FC3E-9DD3-5817-9DFF-845AEFCE9A67}"/>
              </a:ext>
            </a:extLst>
          </p:cNvPr>
          <p:cNvGrpSpPr/>
          <p:nvPr/>
        </p:nvGrpSpPr>
        <p:grpSpPr>
          <a:xfrm>
            <a:off x="7379193" y="2727470"/>
            <a:ext cx="2041776" cy="2784546"/>
            <a:chOff x="7061641" y="2727470"/>
            <a:chExt cx="2041776" cy="2784546"/>
          </a:xfrm>
        </p:grpSpPr>
        <p:sp>
          <p:nvSpPr>
            <p:cNvPr id="57" name="Rectangle : coins arrondis 56">
              <a:extLst>
                <a:ext uri="{FF2B5EF4-FFF2-40B4-BE49-F238E27FC236}">
                  <a16:creationId xmlns:a16="http://schemas.microsoft.com/office/drawing/2014/main" id="{9647271A-580E-C38E-2AF8-70D107E1B7F8}"/>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par CTL-EBV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73FD022F-00DD-CC22-65ED-0F3199960E79}"/>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E4300243-FA4F-54FC-6FCE-CF04A61E225C}"/>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7" name="JH.Dalle - CC9 - Slide 17">
            <a:hlinkClick r:id="" action="ppaction://media"/>
            <a:extLst>
              <a:ext uri="{FF2B5EF4-FFF2-40B4-BE49-F238E27FC236}">
                <a16:creationId xmlns:a16="http://schemas.microsoft.com/office/drawing/2014/main" id="{7172B376-2F7D-D1E0-887D-3DF70F0199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66415182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0DCDE-C144-15EF-10FC-F394FD03834A}"/>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C370E782-770C-802C-2121-24FAD37DA720}"/>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48F4A9D9-4474-C558-00F5-B451D6C743D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B263A62D-8C65-5E66-31F0-C138714A90A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96289991-7AFA-E2A3-3934-3DA662078118}"/>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a:t>
            </a:r>
          </a:p>
        </p:txBody>
      </p:sp>
      <p:grpSp>
        <p:nvGrpSpPr>
          <p:cNvPr id="2" name="Groupe 1">
            <a:extLst>
              <a:ext uri="{FF2B5EF4-FFF2-40B4-BE49-F238E27FC236}">
                <a16:creationId xmlns:a16="http://schemas.microsoft.com/office/drawing/2014/main" id="{0B11B06E-539A-B6C7-E012-92C4E7F1848A}"/>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A2D05EAD-B9E2-6C1D-F8FA-438B5A0D96B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297027E5-3BB9-0C76-DE54-0CF1D46C207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145B1B9F-3E3A-10BE-5CF9-E183541C3DD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A8391C21-038A-5F73-1FC5-009DB185453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CEB81891-09DC-D536-9B5B-01D3BC843B5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5822EF54-E62F-3E19-EE6C-AB0B7605A22D}"/>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7A275D6A-AC81-3E91-67BF-73D1D3DE14C3}"/>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04B1B336-5111-3456-3E19-4648356BA3D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09A94FF0-D40E-56AA-D204-AB639435AA3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392DD6FB-F803-69D3-0937-B61654177136}"/>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60DD3D19-CC22-4206-9162-E1C88A724437}"/>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4088DC70-B737-C619-7964-7DD7E26F4FE7}"/>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cyclophosphamide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virus Epstein-Barr </a:t>
            </a:r>
          </a:p>
        </p:txBody>
      </p:sp>
      <p:grpSp>
        <p:nvGrpSpPr>
          <p:cNvPr id="16" name="Groupe 15">
            <a:extLst>
              <a:ext uri="{FF2B5EF4-FFF2-40B4-BE49-F238E27FC236}">
                <a16:creationId xmlns:a16="http://schemas.microsoft.com/office/drawing/2014/main" id="{120635D5-1C77-5BAD-9A4E-7A89D93CDDF7}"/>
              </a:ext>
            </a:extLst>
          </p:cNvPr>
          <p:cNvGrpSpPr/>
          <p:nvPr/>
        </p:nvGrpSpPr>
        <p:grpSpPr>
          <a:xfrm>
            <a:off x="468300" y="2727470"/>
            <a:ext cx="2041776" cy="2784546"/>
            <a:chOff x="468300" y="2727470"/>
            <a:chExt cx="2041776" cy="2784546"/>
          </a:xfrm>
        </p:grpSpPr>
        <p:sp>
          <p:nvSpPr>
            <p:cNvPr id="17" name="Rectangle : coins arrondis 16">
              <a:extLst>
                <a:ext uri="{FF2B5EF4-FFF2-40B4-BE49-F238E27FC236}">
                  <a16:creationId xmlns:a16="http://schemas.microsoft.com/office/drawing/2014/main" id="{1571EAA3-99F9-810A-F49B-FF2D91982726}"/>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l’IS</a:t>
              </a:r>
            </a:p>
          </p:txBody>
        </p:sp>
        <p:sp>
          <p:nvSpPr>
            <p:cNvPr id="18" name="Rectangle : coins arrondis 17">
              <a:extLst>
                <a:ext uri="{FF2B5EF4-FFF2-40B4-BE49-F238E27FC236}">
                  <a16:creationId xmlns:a16="http://schemas.microsoft.com/office/drawing/2014/main" id="{FD3BA689-0159-828A-B5CC-124C01D8EDDA}"/>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71F337F5-BAEB-E5A0-BF5F-0888984440E1}"/>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1" name="Rectangle : coins arrondis 20">
            <a:extLst>
              <a:ext uri="{FF2B5EF4-FFF2-40B4-BE49-F238E27FC236}">
                <a16:creationId xmlns:a16="http://schemas.microsoft.com/office/drawing/2014/main" id="{A15A7715-FBCB-177A-04C3-614658376FB1}"/>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sym typeface="Wingdings" pitchFamily="2" charset="2"/>
              </a:rPr>
              <a:t>Traitement par corticostéroïdes</a:t>
            </a:r>
            <a:endPar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0CED0">
                    <a:lumMod val="20000"/>
                    <a:lumOff val="80000"/>
                  </a:srgbClr>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ECB23B47-3F52-F8A1-7305-A4082EE8B65C}"/>
              </a:ext>
            </a:extLst>
          </p:cNvPr>
          <p:cNvSpPr/>
          <p:nvPr/>
        </p:nvSpPr>
        <p:spPr>
          <a:xfrm>
            <a:off x="304722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2990A974-4869-7812-5032-76895ACDE76D}"/>
              </a:ext>
            </a:extLst>
          </p:cNvPr>
          <p:cNvSpPr/>
          <p:nvPr/>
        </p:nvSpPr>
        <p:spPr>
          <a:xfrm rot="10800000">
            <a:off x="368963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4" name="Groupe 23">
            <a:extLst>
              <a:ext uri="{FF2B5EF4-FFF2-40B4-BE49-F238E27FC236}">
                <a16:creationId xmlns:a16="http://schemas.microsoft.com/office/drawing/2014/main" id="{8130F1AB-3B65-2611-6433-ADCBC3F57EA6}"/>
              </a:ext>
            </a:extLst>
          </p:cNvPr>
          <p:cNvGrpSpPr/>
          <p:nvPr/>
        </p:nvGrpSpPr>
        <p:grpSpPr>
          <a:xfrm>
            <a:off x="5075562" y="2727470"/>
            <a:ext cx="2041776" cy="2784546"/>
            <a:chOff x="5232841" y="2727470"/>
            <a:chExt cx="2041776" cy="2784546"/>
          </a:xfrm>
        </p:grpSpPr>
        <p:sp>
          <p:nvSpPr>
            <p:cNvPr id="25" name="Rectangle : coins arrondis 24">
              <a:extLst>
                <a:ext uri="{FF2B5EF4-FFF2-40B4-BE49-F238E27FC236}">
                  <a16:creationId xmlns:a16="http://schemas.microsoft.com/office/drawing/2014/main" id="{98154847-ADC7-E8CB-D9EE-8DC88A9B3DA4}"/>
                </a:ext>
              </a:extLst>
            </p:cNvPr>
            <p:cNvSpPr/>
            <p:nvPr/>
          </p:nvSpPr>
          <p:spPr>
            <a:xfrm>
              <a:off x="52328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sym typeface="Wingdings" pitchFamily="2" charset="2"/>
                </a:rPr>
                <a:t>Traitement 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1BC797F0-0CDB-D0E1-ED60-5F8E47B6A0E8}"/>
                </a:ext>
              </a:extLst>
            </p:cNvPr>
            <p:cNvSpPr/>
            <p:nvPr/>
          </p:nvSpPr>
          <p:spPr>
            <a:xfrm>
              <a:off x="55081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28DEB84B-C225-3EF0-3C7A-FB0A5CC90FC5}"/>
                </a:ext>
              </a:extLst>
            </p:cNvPr>
            <p:cNvSpPr/>
            <p:nvPr/>
          </p:nvSpPr>
          <p:spPr>
            <a:xfrm rot="10800000">
              <a:off x="61505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5176769-177D-3F64-EAD9-B1D652ACB889}"/>
              </a:ext>
            </a:extLst>
          </p:cNvPr>
          <p:cNvGrpSpPr/>
          <p:nvPr/>
        </p:nvGrpSpPr>
        <p:grpSpPr>
          <a:xfrm>
            <a:off x="9682824" y="2727470"/>
            <a:ext cx="2041776" cy="2784546"/>
            <a:chOff x="9131341" y="2727470"/>
            <a:chExt cx="2041776" cy="2784546"/>
          </a:xfrm>
        </p:grpSpPr>
        <p:sp>
          <p:nvSpPr>
            <p:cNvPr id="29" name="Rectangle : coins arrondis 28">
              <a:extLst>
                <a:ext uri="{FF2B5EF4-FFF2-40B4-BE49-F238E27FC236}">
                  <a16:creationId xmlns:a16="http://schemas.microsoft.com/office/drawing/2014/main" id="{B7940D00-AE76-A583-03F5-1A8BB52F57A2}"/>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sym typeface="Wingdings" pitchFamily="2" charset="2"/>
                </a:rPr>
                <a:t>Traitement par CHOP</a:t>
              </a:r>
            </a:p>
          </p:txBody>
        </p:sp>
        <p:sp>
          <p:nvSpPr>
            <p:cNvPr id="30" name="Rectangle : coins arrondis 29">
              <a:extLst>
                <a:ext uri="{FF2B5EF4-FFF2-40B4-BE49-F238E27FC236}">
                  <a16:creationId xmlns:a16="http://schemas.microsoft.com/office/drawing/2014/main" id="{7BD2DB64-1273-C7B9-1367-3AA81B829091}"/>
                </a:ext>
              </a:extLst>
            </p:cNvPr>
            <p:cNvSpPr/>
            <p:nvPr/>
          </p:nvSpPr>
          <p:spPr>
            <a:xfrm>
              <a:off x="940663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8F3D3F4-5661-6760-EBE8-5236CA12731B}"/>
                </a:ext>
              </a:extLst>
            </p:cNvPr>
            <p:cNvSpPr/>
            <p:nvPr/>
          </p:nvSpPr>
          <p:spPr>
            <a:xfrm rot="10800000">
              <a:off x="1004904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6" name="Groupe 55">
            <a:extLst>
              <a:ext uri="{FF2B5EF4-FFF2-40B4-BE49-F238E27FC236}">
                <a16:creationId xmlns:a16="http://schemas.microsoft.com/office/drawing/2014/main" id="{5F671703-0069-93E2-5C3E-B8691BA328BB}"/>
              </a:ext>
            </a:extLst>
          </p:cNvPr>
          <p:cNvGrpSpPr/>
          <p:nvPr/>
        </p:nvGrpSpPr>
        <p:grpSpPr>
          <a:xfrm>
            <a:off x="7379193" y="2727470"/>
            <a:ext cx="2041776" cy="2784546"/>
            <a:chOff x="7061641" y="2727470"/>
            <a:chExt cx="2041776" cy="2784546"/>
          </a:xfrm>
        </p:grpSpPr>
        <p:sp>
          <p:nvSpPr>
            <p:cNvPr id="57" name="Rectangle : coins arrondis 56">
              <a:extLst>
                <a:ext uri="{FF2B5EF4-FFF2-40B4-BE49-F238E27FC236}">
                  <a16:creationId xmlns:a16="http://schemas.microsoft.com/office/drawing/2014/main" id="{024E02B7-8F3F-942A-46C8-DADEF120EAB7}"/>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rPr>
                <a:t>Traitement par CTL-EBV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21CD8C2C-0CED-8EDB-D9D3-5C29A0260BE4}"/>
                </a:ext>
              </a:extLst>
            </p:cNvPr>
            <p:cNvSpPr/>
            <p:nvPr/>
          </p:nvSpPr>
          <p:spPr>
            <a:xfrm>
              <a:off x="733693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8B8E1527-15EA-075E-D0C2-024870E4293C}"/>
                </a:ext>
              </a:extLst>
            </p:cNvPr>
            <p:cNvSpPr/>
            <p:nvPr/>
          </p:nvSpPr>
          <p:spPr>
            <a:xfrm rot="10800000">
              <a:off x="797934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12" name="JH.Dalle - CC9 - Slide 18">
            <a:hlinkClick r:id="" action="ppaction://media"/>
            <a:extLst>
              <a:ext uri="{FF2B5EF4-FFF2-40B4-BE49-F238E27FC236}">
                <a16:creationId xmlns:a16="http://schemas.microsoft.com/office/drawing/2014/main" id="{9E7E9129-FA53-B317-259F-F30D6CDC84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1261"/>
            <a:ext cx="468000" cy="468000"/>
          </a:xfrm>
          <a:prstGeom prst="rect">
            <a:avLst/>
          </a:prstGeom>
        </p:spPr>
      </p:pic>
    </p:spTree>
    <p:extLst>
      <p:ext uri="{BB962C8B-B14F-4D97-AF65-F5344CB8AC3E}">
        <p14:creationId xmlns:p14="http://schemas.microsoft.com/office/powerpoint/2010/main" val="160254748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2"/>
                </p:tgtEl>
              </p:cMediaNode>
            </p:audio>
          </p:childTnLst>
        </p:cTn>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1DED4-7CC6-3D38-88BB-7AD1B387295F}"/>
            </a:ext>
          </a:extLst>
        </p:cNvPr>
        <p:cNvGrpSpPr/>
        <p:nvPr/>
      </p:nvGrpSpPr>
      <p:grpSpPr>
        <a:xfrm>
          <a:off x="0" y="0"/>
          <a:ext cx="0" cy="0"/>
          <a:chOff x="0" y="0"/>
          <a:chExt cx="0" cy="0"/>
        </a:xfrm>
      </p:grpSpPr>
      <p:sp>
        <p:nvSpPr>
          <p:cNvPr id="16" name="Titre 1">
            <a:extLst>
              <a:ext uri="{FF2B5EF4-FFF2-40B4-BE49-F238E27FC236}">
                <a16:creationId xmlns:a16="http://schemas.microsoft.com/office/drawing/2014/main" id="{FE064CD5-64ED-F0FF-1E02-A6299DA00058}"/>
              </a:ext>
            </a:extLst>
          </p:cNvPr>
          <p:cNvSpPr txBox="1">
            <a:spLocks/>
          </p:cNvSpPr>
          <p:nvPr/>
        </p:nvSpPr>
        <p:spPr>
          <a:xfrm>
            <a:off x="1095817" y="141312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a:t>
            </a:r>
          </a:p>
        </p:txBody>
      </p:sp>
      <p:sp>
        <p:nvSpPr>
          <p:cNvPr id="17" name="Rounded Rectangle 52">
            <a:extLst>
              <a:ext uri="{FF2B5EF4-FFF2-40B4-BE49-F238E27FC236}">
                <a16:creationId xmlns:a16="http://schemas.microsoft.com/office/drawing/2014/main" id="{0293A410-3F2D-54F8-D2D3-A36A5EA35E84}"/>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4</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D70501E8-FA0F-4E93-642B-FD22BB233D2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F997FBFF-BCD2-BCF2-7A59-838AE063CA4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8BAF0226-BF70-6E2E-CE72-F47F8BC0BE85}"/>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E205BEBD-7A51-1469-08D0-2E479F3AC7F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64"/>
                  </a:srgbClr>
                </a:solidFill>
                <a:effectLst/>
                <a:uLnTx/>
                <a:uFillTx/>
                <a:latin typeface="Century Gothic" panose="020F0302020204030204"/>
                <a:ea typeface="+mn-ea"/>
                <a:cs typeface="+mn-cs"/>
              </a:rPr>
              <a:t>CSH</a:t>
            </a:r>
            <a:r>
              <a:rPr kumimoji="0" lang="fr-FR" sz="1000" b="0" i="1" u="none" strike="noStrike" kern="1200" cap="none" spc="0" normalizeH="0" baseline="0" noProof="0" dirty="0">
                <a:ln>
                  <a:noFill/>
                </a:ln>
                <a:solidFill>
                  <a:srgbClr val="003D64">
                    <a:alpha val="75064"/>
                  </a:srgbClr>
                </a:solidFill>
                <a:effectLst/>
                <a:uLnTx/>
                <a:uFillTx/>
                <a:latin typeface="Century Gothic" panose="020F0302020204030204"/>
                <a:ea typeface="+mn-ea"/>
                <a:cs typeface="+mn-cs"/>
              </a:rPr>
              <a:t> : cellules souches hématopoïétiques </a:t>
            </a:r>
            <a:r>
              <a:rPr kumimoji="0" lang="fr-FR" sz="1000" b="0" i="1" u="none" strike="noStrike" kern="1200" cap="none" spc="0" normalizeH="0" baseline="0" noProof="0" dirty="0">
                <a:ln>
                  <a:noFill/>
                </a:ln>
                <a:solidFill>
                  <a:srgbClr val="003D64">
                    <a:alpha val="75064"/>
                  </a:srgbClr>
                </a:solidFill>
                <a:effectLst/>
                <a:uLnTx/>
                <a:uFillTx/>
                <a:latin typeface="Century Gothic" panose="020F0302020204030204"/>
                <a:ea typeface="+mn-ea"/>
                <a:cs typeface="Arial" panose="020B0604020202020204" pitchFamily="34" charset="0"/>
              </a:rPr>
              <a:t> </a:t>
            </a:r>
            <a:endParaRPr kumimoji="0" lang="fr-FR" sz="1000" b="0" i="0" u="none" strike="noStrike" kern="1200" cap="none" spc="0" normalizeH="0" baseline="0" noProof="0" dirty="0">
              <a:ln>
                <a:noFill/>
              </a:ln>
              <a:solidFill>
                <a:srgbClr val="003D64">
                  <a:alpha val="75064"/>
                </a:srgbClr>
              </a:solidFill>
              <a:effectLst/>
              <a:uLnTx/>
              <a:uFillTx/>
              <a:latin typeface="Century Gothic" panose="020F0302020204030204"/>
              <a:ea typeface="+mn-ea"/>
              <a:cs typeface="Arial" panose="020B0604020202020204" pitchFamily="34" charset="0"/>
            </a:endParaRPr>
          </a:p>
        </p:txBody>
      </p:sp>
      <p:sp>
        <p:nvSpPr>
          <p:cNvPr id="20" name="ZoneTexte 19">
            <a:extLst>
              <a:ext uri="{FF2B5EF4-FFF2-40B4-BE49-F238E27FC236}">
                <a16:creationId xmlns:a16="http://schemas.microsoft.com/office/drawing/2014/main" id="{1245D9DA-D394-0621-976E-A9952FBC386E}"/>
              </a:ext>
            </a:extLst>
          </p:cNvPr>
          <p:cNvSpPr txBox="1"/>
          <p:nvPr/>
        </p:nvSpPr>
        <p:spPr>
          <a:xfrm>
            <a:off x="468000" y="2612637"/>
            <a:ext cx="11257200" cy="3026919"/>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 posologie de la ciclosporine peut être diminuée de 20-25% avec surveillance attentive du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chimérisme</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corticostéroïdes sont contre-indiqués, ils majoreraient l’immunosuppression</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En greffe de CSH, la première ligne après réduction « raisonnable » de l’IS est le rituximab, généralement donné à la dose de 375mg/m</a:t>
            </a:r>
            <a:r>
              <a:rPr kumimoji="0" lang="fr-FR" sz="2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2</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semaine x 2 à 4 semaines avec évaluation de la réponse après 2 cures</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Chimiothérapies et thérapies cellulaires ciblées ne doivent être considérées qu’en cas d’échec des mesures précédentes </a:t>
            </a:r>
          </a:p>
        </p:txBody>
      </p:sp>
    </p:spTree>
    <p:extLst>
      <p:ext uri="{BB962C8B-B14F-4D97-AF65-F5344CB8AC3E}">
        <p14:creationId xmlns:p14="http://schemas.microsoft.com/office/powerpoint/2010/main" val="2890941235"/>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46CF34E-473C-3080-CA04-C09759AC8175}"/>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A92447D7-371E-7FAE-DAA0-6DEBA5C67B67}"/>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8D588257-D41E-3A6B-BD82-0668093255FA}"/>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BB249518-FF9A-CC88-4CB9-F14121116E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CAECD68-5ADA-D8E7-4A93-7B63C70CB21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2E543854-2F05-D3D4-D0F5-3C094F23AEE2}"/>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C72B73D-201B-5530-40BB-F867AFDE4625}"/>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AFCC4AB3-3F7B-7FA6-D073-9CA945FD394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6E1D0BDB-7EBB-30A0-A458-11884B9FF7A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C8EAD487-9161-E7C1-BE5D-E675514712F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8E923DB3-95E5-4F8C-CB52-4468E1EE687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15" name="Titre 1">
            <a:extLst>
              <a:ext uri="{FF2B5EF4-FFF2-40B4-BE49-F238E27FC236}">
                <a16:creationId xmlns:a16="http://schemas.microsoft.com/office/drawing/2014/main" id="{46588080-31B6-A1C8-C3D9-FC01E8AE819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17" name="ZoneTexte 16">
            <a:extLst>
              <a:ext uri="{FF2B5EF4-FFF2-40B4-BE49-F238E27FC236}">
                <a16:creationId xmlns:a16="http://schemas.microsoft.com/office/drawing/2014/main" id="{9BA77D74-1250-BBD3-5F15-E9AAB043742F}"/>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RC : </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réponse complète </a:t>
            </a:r>
            <a:endParaRPr kumimoji="0" lang="fr-FR" sz="1000" b="0" i="0"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endParaRPr>
          </a:p>
        </p:txBody>
      </p:sp>
      <p:sp>
        <p:nvSpPr>
          <p:cNvPr id="20" name="Flèche vers la droite 19">
            <a:extLst>
              <a:ext uri="{FF2B5EF4-FFF2-40B4-BE49-F238E27FC236}">
                <a16:creationId xmlns:a16="http://schemas.microsoft.com/office/drawing/2014/main" id="{82AD213D-3394-DBB5-4D78-34DC0C3637C6}"/>
              </a:ext>
            </a:extLst>
          </p:cNvPr>
          <p:cNvSpPr/>
          <p:nvPr/>
        </p:nvSpPr>
        <p:spPr>
          <a:xfrm flipV="1">
            <a:off x="613955" y="2946738"/>
            <a:ext cx="10739830" cy="306835"/>
          </a:xfrm>
          <a:prstGeom prst="rightArrow">
            <a:avLst>
              <a:gd name="adj1" fmla="val 100000"/>
              <a:gd name="adj2" fmla="val 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endParaRPr kumimoji="0" lang="fr-FR" sz="2000" b="1"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sp>
        <p:nvSpPr>
          <p:cNvPr id="21" name="Ellipse 20">
            <a:extLst>
              <a:ext uri="{FF2B5EF4-FFF2-40B4-BE49-F238E27FC236}">
                <a16:creationId xmlns:a16="http://schemas.microsoft.com/office/drawing/2014/main" id="{C112C423-839E-9BBB-B597-597CF569D694}"/>
              </a:ext>
            </a:extLst>
          </p:cNvPr>
          <p:cNvSpPr/>
          <p:nvPr/>
        </p:nvSpPr>
        <p:spPr>
          <a:xfrm flipV="1">
            <a:off x="467999" y="2946739"/>
            <a:ext cx="306835" cy="30683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22" name="Connecteur droit avec flèche 21">
            <a:extLst>
              <a:ext uri="{FF2B5EF4-FFF2-40B4-BE49-F238E27FC236}">
                <a16:creationId xmlns:a16="http://schemas.microsoft.com/office/drawing/2014/main" id="{9D84EE8A-9093-F922-B898-4128AC0F62E1}"/>
              </a:ext>
            </a:extLst>
          </p:cNvPr>
          <p:cNvCxnSpPr>
            <a:cxnSpLocks/>
          </p:cNvCxnSpPr>
          <p:nvPr/>
        </p:nvCxnSpPr>
        <p:spPr bwMode="auto">
          <a:xfrm flipV="1">
            <a:off x="11353790" y="3104292"/>
            <a:ext cx="332175" cy="702"/>
          </a:xfrm>
          <a:prstGeom prst="straightConnector1">
            <a:avLst/>
          </a:prstGeom>
          <a:ln w="171450" cap="rnd">
            <a:solidFill>
              <a:schemeClr val="accent2"/>
            </a:solidFill>
            <a:prstDash val="sysDot"/>
            <a:round/>
            <a:headEnd w="lg" len="med"/>
            <a:tailEnd type="stealth"/>
          </a:ln>
        </p:spPr>
        <p:style>
          <a:lnRef idx="1">
            <a:schemeClr val="accent1"/>
          </a:lnRef>
          <a:fillRef idx="0">
            <a:schemeClr val="accent1"/>
          </a:fillRef>
          <a:effectRef idx="0">
            <a:schemeClr val="accent1"/>
          </a:effectRef>
          <a:fontRef idx="minor">
            <a:schemeClr val="tx1"/>
          </a:fontRef>
        </p:style>
      </p:cxnSp>
      <p:grpSp>
        <p:nvGrpSpPr>
          <p:cNvPr id="64" name="Groupe 63">
            <a:extLst>
              <a:ext uri="{FF2B5EF4-FFF2-40B4-BE49-F238E27FC236}">
                <a16:creationId xmlns:a16="http://schemas.microsoft.com/office/drawing/2014/main" id="{064F9C08-5B51-19D2-0AE8-622E5ED04305}"/>
              </a:ext>
            </a:extLst>
          </p:cNvPr>
          <p:cNvGrpSpPr/>
          <p:nvPr/>
        </p:nvGrpSpPr>
        <p:grpSpPr>
          <a:xfrm>
            <a:off x="885174" y="3024091"/>
            <a:ext cx="1949026" cy="1634635"/>
            <a:chOff x="1119366" y="3024091"/>
            <a:chExt cx="1949026" cy="1634635"/>
          </a:xfrm>
        </p:grpSpPr>
        <p:sp>
          <p:nvSpPr>
            <p:cNvPr id="26" name="Ellipse 25">
              <a:extLst>
                <a:ext uri="{FF2B5EF4-FFF2-40B4-BE49-F238E27FC236}">
                  <a16:creationId xmlns:a16="http://schemas.microsoft.com/office/drawing/2014/main" id="{18425CD5-DB37-EBEA-AE3F-AC33653C351E}"/>
                </a:ext>
              </a:extLst>
            </p:cNvPr>
            <p:cNvSpPr/>
            <p:nvPr/>
          </p:nvSpPr>
          <p:spPr>
            <a:xfrm flipV="1">
              <a:off x="2020927" y="3024091"/>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28" name="Connecteur droit 27">
              <a:extLst>
                <a:ext uri="{FF2B5EF4-FFF2-40B4-BE49-F238E27FC236}">
                  <a16:creationId xmlns:a16="http://schemas.microsoft.com/office/drawing/2014/main" id="{0900A313-8878-C38B-BC00-2564DE6E2251}"/>
                </a:ext>
              </a:extLst>
            </p:cNvPr>
            <p:cNvCxnSpPr>
              <a:cxnSpLocks/>
            </p:cNvCxnSpPr>
            <p:nvPr/>
          </p:nvCxnSpPr>
          <p:spPr>
            <a:xfrm>
              <a:off x="2093879" y="3104292"/>
              <a:ext cx="0" cy="685436"/>
            </a:xfrm>
            <a:prstGeom prst="line">
              <a:avLst/>
            </a:prstGeom>
            <a:ln w="12700">
              <a:solidFill>
                <a:srgbClr val="482464"/>
              </a:solidFill>
            </a:ln>
          </p:spPr>
          <p:style>
            <a:lnRef idx="2">
              <a:schemeClr val="accent1"/>
            </a:lnRef>
            <a:fillRef idx="0">
              <a:schemeClr val="accent1"/>
            </a:fillRef>
            <a:effectRef idx="1">
              <a:schemeClr val="accent1"/>
            </a:effectRef>
            <a:fontRef idx="minor">
              <a:schemeClr val="tx1"/>
            </a:fontRef>
          </p:style>
        </p:cxnSp>
        <p:sp>
          <p:nvSpPr>
            <p:cNvPr id="46" name="ZoneTexte 45">
              <a:extLst>
                <a:ext uri="{FF2B5EF4-FFF2-40B4-BE49-F238E27FC236}">
                  <a16:creationId xmlns:a16="http://schemas.microsoft.com/office/drawing/2014/main" id="{60A23834-EE31-ABE5-30F5-07425F534158}"/>
                </a:ext>
              </a:extLst>
            </p:cNvPr>
            <p:cNvSpPr txBox="1"/>
            <p:nvPr/>
          </p:nvSpPr>
          <p:spPr bwMode="auto">
            <a:xfrm>
              <a:off x="1119366" y="3868445"/>
              <a:ext cx="1949026" cy="790281"/>
            </a:xfrm>
            <a:prstGeom prst="rect">
              <a:avLst/>
            </a:prstGeom>
            <a:noFill/>
          </p:spPr>
          <p:txBody>
            <a:bodyPr wrap="square" lIns="0" tIns="0" rIns="0" bIns="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4 cures de rituximab avec RC clinique post C2 </a:t>
              </a:r>
            </a:p>
          </p:txBody>
        </p:sp>
      </p:grpSp>
      <p:grpSp>
        <p:nvGrpSpPr>
          <p:cNvPr id="57" name="Groupe 56">
            <a:extLst>
              <a:ext uri="{FF2B5EF4-FFF2-40B4-BE49-F238E27FC236}">
                <a16:creationId xmlns:a16="http://schemas.microsoft.com/office/drawing/2014/main" id="{97692FA9-EB87-B8AC-F544-0048C1FB08A8}"/>
              </a:ext>
            </a:extLst>
          </p:cNvPr>
          <p:cNvGrpSpPr/>
          <p:nvPr/>
        </p:nvGrpSpPr>
        <p:grpSpPr>
          <a:xfrm>
            <a:off x="4016463" y="3024091"/>
            <a:ext cx="2950123" cy="1905478"/>
            <a:chOff x="4887985" y="3642830"/>
            <a:chExt cx="2950123" cy="1905478"/>
          </a:xfrm>
        </p:grpSpPr>
        <p:sp>
          <p:nvSpPr>
            <p:cNvPr id="32" name="Ellipse 31">
              <a:extLst>
                <a:ext uri="{FF2B5EF4-FFF2-40B4-BE49-F238E27FC236}">
                  <a16:creationId xmlns:a16="http://schemas.microsoft.com/office/drawing/2014/main" id="{5535611E-C2A4-31AD-883B-82E68E319A9D}"/>
                </a:ext>
              </a:extLst>
            </p:cNvPr>
            <p:cNvSpPr/>
            <p:nvPr/>
          </p:nvSpPr>
          <p:spPr>
            <a:xfrm flipV="1">
              <a:off x="6290094"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33" name="Connecteur droit 32">
              <a:extLst>
                <a:ext uri="{FF2B5EF4-FFF2-40B4-BE49-F238E27FC236}">
                  <a16:creationId xmlns:a16="http://schemas.microsoft.com/office/drawing/2014/main" id="{BBDC6828-17BA-D023-B6C1-43D1FEB95770}"/>
                </a:ext>
              </a:extLst>
            </p:cNvPr>
            <p:cNvCxnSpPr>
              <a:cxnSpLocks/>
            </p:cNvCxnSpPr>
            <p:nvPr/>
          </p:nvCxnSpPr>
          <p:spPr>
            <a:xfrm>
              <a:off x="6363046" y="3723031"/>
              <a:ext cx="0" cy="685436"/>
            </a:xfrm>
            <a:prstGeom prst="line">
              <a:avLst/>
            </a:prstGeom>
            <a:ln w="12700">
              <a:solidFill>
                <a:srgbClr val="482464"/>
              </a:solidFill>
            </a:ln>
          </p:spPr>
          <p:style>
            <a:lnRef idx="2">
              <a:schemeClr val="accent1"/>
            </a:lnRef>
            <a:fillRef idx="0">
              <a:schemeClr val="accent1"/>
            </a:fillRef>
            <a:effectRef idx="1">
              <a:schemeClr val="accent1"/>
            </a:effectRef>
            <a:fontRef idx="minor">
              <a:schemeClr val="tx1"/>
            </a:fontRef>
          </p:style>
        </p:cxnSp>
        <p:sp>
          <p:nvSpPr>
            <p:cNvPr id="47" name="ZoneTexte 46">
              <a:extLst>
                <a:ext uri="{FF2B5EF4-FFF2-40B4-BE49-F238E27FC236}">
                  <a16:creationId xmlns:a16="http://schemas.microsoft.com/office/drawing/2014/main" id="{5A135A81-973C-CD14-D49C-794BC9747301}"/>
                </a:ext>
              </a:extLst>
            </p:cNvPr>
            <p:cNvSpPr txBox="1"/>
            <p:nvPr/>
          </p:nvSpPr>
          <p:spPr bwMode="auto">
            <a:xfrm>
              <a:off x="4887985" y="4487184"/>
              <a:ext cx="2950123" cy="1061124"/>
            </a:xfrm>
            <a:prstGeom prst="rect">
              <a:avLst/>
            </a:prstGeom>
            <a:noFill/>
          </p:spPr>
          <p:txBody>
            <a:bodyPr wrap="square" lIns="0" tIns="0" rIns="0" bIns="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Maintien de la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ciclosporinémie</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autour de 100ng/</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mL</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jusque M9 puis diminution lente</a:t>
              </a:r>
            </a:p>
          </p:txBody>
        </p:sp>
      </p:grpSp>
      <p:sp>
        <p:nvSpPr>
          <p:cNvPr id="53" name="ZoneTexte 52">
            <a:extLst>
              <a:ext uri="{FF2B5EF4-FFF2-40B4-BE49-F238E27FC236}">
                <a16:creationId xmlns:a16="http://schemas.microsoft.com/office/drawing/2014/main" id="{C3DF9379-37C7-C2A6-7746-4CFB512C1391}"/>
              </a:ext>
            </a:extLst>
          </p:cNvPr>
          <p:cNvSpPr txBox="1"/>
          <p:nvPr/>
        </p:nvSpPr>
        <p:spPr>
          <a:xfrm>
            <a:off x="467999" y="1686869"/>
            <a:ext cx="8839973"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Rapidement favorable</a:t>
            </a:r>
          </a:p>
        </p:txBody>
      </p:sp>
      <p:grpSp>
        <p:nvGrpSpPr>
          <p:cNvPr id="58" name="Groupe 57">
            <a:extLst>
              <a:ext uri="{FF2B5EF4-FFF2-40B4-BE49-F238E27FC236}">
                <a16:creationId xmlns:a16="http://schemas.microsoft.com/office/drawing/2014/main" id="{A01E04B8-F6F3-A066-1AB0-A7F6A6A2CEB2}"/>
              </a:ext>
            </a:extLst>
          </p:cNvPr>
          <p:cNvGrpSpPr/>
          <p:nvPr/>
        </p:nvGrpSpPr>
        <p:grpSpPr>
          <a:xfrm>
            <a:off x="8148850" y="3024091"/>
            <a:ext cx="2950123" cy="2075460"/>
            <a:chOff x="4887985" y="3642830"/>
            <a:chExt cx="2950123" cy="2075460"/>
          </a:xfrm>
        </p:grpSpPr>
        <p:sp>
          <p:nvSpPr>
            <p:cNvPr id="59" name="Ellipse 58">
              <a:extLst>
                <a:ext uri="{FF2B5EF4-FFF2-40B4-BE49-F238E27FC236}">
                  <a16:creationId xmlns:a16="http://schemas.microsoft.com/office/drawing/2014/main" id="{45D77507-235F-CF9A-19A0-D3A8D01CACB6}"/>
                </a:ext>
              </a:extLst>
            </p:cNvPr>
            <p:cNvSpPr/>
            <p:nvPr/>
          </p:nvSpPr>
          <p:spPr>
            <a:xfrm flipV="1">
              <a:off x="6290094"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60" name="Connecteur droit 59">
              <a:extLst>
                <a:ext uri="{FF2B5EF4-FFF2-40B4-BE49-F238E27FC236}">
                  <a16:creationId xmlns:a16="http://schemas.microsoft.com/office/drawing/2014/main" id="{CFDCA676-93E6-C8B4-7515-65D852513233}"/>
                </a:ext>
              </a:extLst>
            </p:cNvPr>
            <p:cNvCxnSpPr>
              <a:cxnSpLocks/>
            </p:cNvCxnSpPr>
            <p:nvPr/>
          </p:nvCxnSpPr>
          <p:spPr>
            <a:xfrm>
              <a:off x="6363046" y="3723031"/>
              <a:ext cx="0" cy="685436"/>
            </a:xfrm>
            <a:prstGeom prst="line">
              <a:avLst/>
            </a:prstGeom>
            <a:ln w="12700">
              <a:solidFill>
                <a:srgbClr val="482464"/>
              </a:solidFill>
            </a:ln>
          </p:spPr>
          <p:style>
            <a:lnRef idx="2">
              <a:schemeClr val="accent1"/>
            </a:lnRef>
            <a:fillRef idx="0">
              <a:schemeClr val="accent1"/>
            </a:fillRef>
            <a:effectRef idx="1">
              <a:schemeClr val="accent1"/>
            </a:effectRef>
            <a:fontRef idx="minor">
              <a:schemeClr val="tx1"/>
            </a:fontRef>
          </p:style>
        </p:cxnSp>
        <p:sp>
          <p:nvSpPr>
            <p:cNvPr id="61" name="ZoneTexte 60">
              <a:extLst>
                <a:ext uri="{FF2B5EF4-FFF2-40B4-BE49-F238E27FC236}">
                  <a16:creationId xmlns:a16="http://schemas.microsoft.com/office/drawing/2014/main" id="{D2AD0539-016B-C77D-128C-3AE6DB02B012}"/>
                </a:ext>
              </a:extLst>
            </p:cNvPr>
            <p:cNvSpPr txBox="1"/>
            <p:nvPr/>
          </p:nvSpPr>
          <p:spPr bwMode="auto">
            <a:xfrm>
              <a:off x="4887985" y="4487184"/>
              <a:ext cx="2950123" cy="1231106"/>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Enfant guéri de sa drépanocytose et de son LPT EBV à 12 ans de l’événement, sans immunosuppression</a:t>
              </a:r>
            </a:p>
          </p:txBody>
        </p:sp>
      </p:grpSp>
      <p:pic>
        <p:nvPicPr>
          <p:cNvPr id="3" name="JH.Dalle - CC9 - Slide 20">
            <a:hlinkClick r:id="" action="ppaction://media"/>
            <a:extLst>
              <a:ext uri="{FF2B5EF4-FFF2-40B4-BE49-F238E27FC236}">
                <a16:creationId xmlns:a16="http://schemas.microsoft.com/office/drawing/2014/main" id="{55E6A654-DBD3-BA98-608A-9908E56E6E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0408133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lstStyle/>
          <a:p>
            <a:r>
              <a:rPr lang="fr-FR" dirty="0"/>
              <a:t>Messages clés</a:t>
            </a:r>
          </a:p>
        </p:txBody>
      </p:sp>
      <p:sp>
        <p:nvSpPr>
          <p:cNvPr id="16" name="Espace réservé pour une image  15">
            <a:extLst>
              <a:ext uri="{FF2B5EF4-FFF2-40B4-BE49-F238E27FC236}">
                <a16:creationId xmlns:a16="http://schemas.microsoft.com/office/drawing/2014/main" id="{6B6698E3-9DC7-CB1B-8AF4-9612FA836B6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grpSp>
        <p:nvGrpSpPr>
          <p:cNvPr id="10" name="Groupe 9">
            <a:extLst>
              <a:ext uri="{FF2B5EF4-FFF2-40B4-BE49-F238E27FC236}">
                <a16:creationId xmlns:a16="http://schemas.microsoft.com/office/drawing/2014/main" id="{E63DD800-914B-0AC0-21F5-011FEB9CF080}"/>
              </a:ext>
            </a:extLst>
          </p:cNvPr>
          <p:cNvGrpSpPr/>
          <p:nvPr/>
        </p:nvGrpSpPr>
        <p:grpSpPr>
          <a:xfrm>
            <a:off x="468000" y="1762563"/>
            <a:ext cx="8436514" cy="799937"/>
            <a:chOff x="468000" y="1863022"/>
            <a:chExt cx="8436514" cy="799937"/>
          </a:xfrm>
        </p:grpSpPr>
        <p:sp>
          <p:nvSpPr>
            <p:cNvPr id="7" name="ZoneTexte 6">
              <a:extLst>
                <a:ext uri="{FF2B5EF4-FFF2-40B4-BE49-F238E27FC236}">
                  <a16:creationId xmlns:a16="http://schemas.microsoft.com/office/drawing/2014/main" id="{78B33B53-D23D-4116-30C7-F32939F526F5}"/>
                </a:ext>
              </a:extLst>
            </p:cNvPr>
            <p:cNvSpPr txBox="1"/>
            <p:nvPr/>
          </p:nvSpPr>
          <p:spPr>
            <a:xfrm>
              <a:off x="1210235" y="1985851"/>
              <a:ext cx="7694279" cy="67710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Penser au LPT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chez tous les patients greffés, </a:t>
              </a:r>
              <a:b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y compris en situation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géno</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-identique</a:t>
              </a:r>
            </a:p>
          </p:txBody>
        </p:sp>
        <p:grpSp>
          <p:nvGrpSpPr>
            <p:cNvPr id="36" name="Groupe 35">
              <a:extLst>
                <a:ext uri="{FF2B5EF4-FFF2-40B4-BE49-F238E27FC236}">
                  <a16:creationId xmlns:a16="http://schemas.microsoft.com/office/drawing/2014/main" id="{111D1226-13B7-067A-D4E3-EB19FC9051D8}"/>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D64CE5D0-A189-2D50-719F-C2162C3E113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319C7A7-6E9E-EFAC-5490-D9FD477664D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C81616B1-AC77-2710-ADA7-584282F93E2B}"/>
              </a:ext>
            </a:extLst>
          </p:cNvPr>
          <p:cNvGrpSpPr/>
          <p:nvPr/>
        </p:nvGrpSpPr>
        <p:grpSpPr>
          <a:xfrm>
            <a:off x="2054753" y="3259743"/>
            <a:ext cx="9659646" cy="1492958"/>
            <a:chOff x="2054753" y="3193964"/>
            <a:chExt cx="9659646" cy="1492958"/>
          </a:xfrm>
        </p:grpSpPr>
        <p:sp>
          <p:nvSpPr>
            <p:cNvPr id="37" name="ZoneTexte 36">
              <a:extLst>
                <a:ext uri="{FF2B5EF4-FFF2-40B4-BE49-F238E27FC236}">
                  <a16:creationId xmlns:a16="http://schemas.microsoft.com/office/drawing/2014/main" id="{C128FBCA-41EA-F2B9-3859-1396ED5D402D}"/>
                </a:ext>
              </a:extLst>
            </p:cNvPr>
            <p:cNvSpPr txBox="1"/>
            <p:nvPr/>
          </p:nvSpPr>
          <p:spPr>
            <a:xfrm>
              <a:off x="2796988" y="3275830"/>
              <a:ext cx="8917411" cy="1411092"/>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Intervenir rapidement</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Pour le bilan lésionnel</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Pour la démonstration étiologique</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Pour le traitement de première ligne par rituximab (hors AMM)</a:t>
              </a:r>
            </a:p>
          </p:txBody>
        </p:sp>
        <p:grpSp>
          <p:nvGrpSpPr>
            <p:cNvPr id="38" name="Groupe 37">
              <a:extLst>
                <a:ext uri="{FF2B5EF4-FFF2-40B4-BE49-F238E27FC236}">
                  <a16:creationId xmlns:a16="http://schemas.microsoft.com/office/drawing/2014/main" id="{98C84BDB-D081-81DF-256F-B0E9795E970D}"/>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5255A924-21E2-0517-00C4-F0EBDFE64F9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933ACDCA-FBEE-3A39-8975-AAA1B6ED9E8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8" name="ZoneTexte 7">
            <a:extLst>
              <a:ext uri="{FF2B5EF4-FFF2-40B4-BE49-F238E27FC236}">
                <a16:creationId xmlns:a16="http://schemas.microsoft.com/office/drawing/2014/main" id="{10CDBD74-6FCF-3F3F-6AF8-22738A1A2372}"/>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988"/>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988"/>
                  </a:srgbClr>
                </a:solidFill>
                <a:effectLst/>
                <a:uLnTx/>
                <a:uFillTx/>
                <a:latin typeface="Century Gothic" panose="020F0302020204030204"/>
                <a:ea typeface="+mn-ea"/>
                <a:cs typeface="+mn-cs"/>
              </a:rPr>
              <a:t> : maladie lymphoproliférative post-transplantation</a:t>
            </a:r>
            <a:endParaRPr kumimoji="0" lang="fr-FR" sz="1000" b="0" i="0" u="none" strike="noStrike" kern="1200" cap="none" spc="0" normalizeH="0" baseline="0" noProof="0" dirty="0">
              <a:ln>
                <a:noFill/>
              </a:ln>
              <a:solidFill>
                <a:srgbClr val="003D64">
                  <a:alpha val="74988"/>
                </a:srgbClr>
              </a:solidFill>
              <a:effectLst/>
              <a:uLnTx/>
              <a:uFillTx/>
              <a:latin typeface="Century Gothic" panose="020F0302020204030204"/>
              <a:ea typeface="+mn-ea"/>
              <a:cs typeface="+mn-cs"/>
            </a:endParaRPr>
          </a:p>
        </p:txBody>
      </p:sp>
      <p:pic>
        <p:nvPicPr>
          <p:cNvPr id="3" name="JH.Dalle - CC9 - Slide 21">
            <a:hlinkClick r:id="" action="ppaction://media"/>
            <a:extLst>
              <a:ext uri="{FF2B5EF4-FFF2-40B4-BE49-F238E27FC236}">
                <a16:creationId xmlns:a16="http://schemas.microsoft.com/office/drawing/2014/main" id="{ACB99D1A-C8BE-4A86-65B1-88DD407295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44036"/>
            <a:ext cx="468000" cy="468000"/>
          </a:xfrm>
          <a:prstGeom prst="rect">
            <a:avLst/>
          </a:prstGeom>
        </p:spPr>
      </p:pic>
    </p:spTree>
    <p:extLst>
      <p:ext uri="{BB962C8B-B14F-4D97-AF65-F5344CB8AC3E}">
        <p14:creationId xmlns:p14="http://schemas.microsoft.com/office/powerpoint/2010/main" val="313352483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92AD0-941E-53CF-66AC-D7063398B75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43FDCC-7B60-ECF5-18B7-24539C77179E}"/>
              </a:ext>
            </a:extLst>
          </p:cNvPr>
          <p:cNvSpPr>
            <a:spLocks noGrp="1"/>
          </p:cNvSpPr>
          <p:nvPr>
            <p:ph type="ctrTitle"/>
          </p:nvPr>
        </p:nvSpPr>
        <p:spPr/>
        <p:txBody>
          <a:bodyPr/>
          <a:lstStyle/>
          <a:p>
            <a:r>
              <a:rPr lang="fr-FR" dirty="0"/>
              <a:t>Cas clinique 10</a:t>
            </a:r>
          </a:p>
        </p:txBody>
      </p:sp>
      <p:sp>
        <p:nvSpPr>
          <p:cNvPr id="3" name="Sous-titre 2">
            <a:extLst>
              <a:ext uri="{FF2B5EF4-FFF2-40B4-BE49-F238E27FC236}">
                <a16:creationId xmlns:a16="http://schemas.microsoft.com/office/drawing/2014/main" id="{B973505C-B4E8-E0B5-0625-2900CF2D2054}"/>
              </a:ext>
            </a:extLst>
          </p:cNvPr>
          <p:cNvSpPr>
            <a:spLocks noGrp="1"/>
          </p:cNvSpPr>
          <p:nvPr>
            <p:ph type="subTitle" idx="1"/>
          </p:nvPr>
        </p:nvSpPr>
        <p:spPr>
          <a:xfrm>
            <a:off x="4392751" y="3743320"/>
            <a:ext cx="6999149" cy="1721045"/>
          </a:xfrm>
        </p:spPr>
        <p:txBody>
          <a:bodyPr>
            <a:normAutofit/>
          </a:bodyPr>
          <a:lstStyle/>
          <a:p>
            <a:r>
              <a:rPr lang="fr-FR" sz="2400" b="1" noProof="0" dirty="0" err="1"/>
              <a:t>Lymphoprolifération</a:t>
            </a:r>
            <a:r>
              <a:rPr lang="fr-FR" sz="2400" b="1" noProof="0" dirty="0"/>
              <a:t> post-transplantation </a:t>
            </a:r>
            <a:br>
              <a:rPr lang="fr-FR" sz="2400" b="1" noProof="0" dirty="0"/>
            </a:br>
            <a:r>
              <a:rPr lang="fr-FR" sz="2400" b="1" noProof="0" dirty="0"/>
              <a:t>de type </a:t>
            </a:r>
            <a:r>
              <a:rPr lang="fr-FR" sz="2400" b="1" noProof="0" dirty="0" err="1"/>
              <a:t>T</a:t>
            </a:r>
            <a:endParaRPr lang="fr-FR" b="1" dirty="0"/>
          </a:p>
          <a:p>
            <a:pPr algn="r">
              <a:lnSpc>
                <a:spcPct val="100000"/>
              </a:lnSpc>
              <a:spcBef>
                <a:spcPts val="1000"/>
              </a:spcBef>
            </a:pPr>
            <a:r>
              <a:rPr lang="fr-FR" sz="1600" dirty="0">
                <a:solidFill>
                  <a:schemeClr val="tx2"/>
                </a:solidFill>
                <a:latin typeface="+mn-lt"/>
                <a:ea typeface="+mn-ea"/>
                <a:cs typeface="+mn-cs"/>
              </a:rPr>
              <a:t>Dr Sylvain Choquet </a:t>
            </a:r>
            <a:br>
              <a:rPr lang="fr-FR" sz="1600" dirty="0">
                <a:solidFill>
                  <a:schemeClr val="tx2"/>
                </a:solidFill>
                <a:latin typeface="+mn-lt"/>
                <a:ea typeface="+mn-ea"/>
                <a:cs typeface="+mn-cs"/>
              </a:rPr>
            </a:br>
            <a:r>
              <a:rPr lang="fr-FR" sz="1600" dirty="0" err="1">
                <a:solidFill>
                  <a:schemeClr val="tx2"/>
                </a:solidFill>
                <a:latin typeface="+mn-lt"/>
                <a:ea typeface="+mn-ea"/>
                <a:cs typeface="+mn-cs"/>
              </a:rPr>
              <a:t>Sylvain.choquet@aphp.fr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96AEC611-EC7B-369B-5BE9-B4AA46AA2C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91137" y="4873314"/>
            <a:ext cx="233313" cy="233313"/>
          </a:xfrm>
          <a:prstGeom prst="rect">
            <a:avLst/>
          </a:prstGeom>
        </p:spPr>
      </p:pic>
      <p:pic>
        <p:nvPicPr>
          <p:cNvPr id="11" name="Graphique 10" descr="Jouer contour">
            <a:extLst>
              <a:ext uri="{FF2B5EF4-FFF2-40B4-BE49-F238E27FC236}">
                <a16:creationId xmlns:a16="http://schemas.microsoft.com/office/drawing/2014/main" id="{2D01B0C0-1A2A-313A-483D-2140F06D1F8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9490B9A0-FC08-B490-2056-F0407FC45430}"/>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398430C5-3122-38A6-39E1-C6EE9619630F}"/>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157FB8E2-DAF2-F5D6-EC77-222B47901F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E19A4C6-C0BB-35CF-4BE8-7FA9BDFCC683}"/>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C001F6E2-672F-92AB-21AE-DD78A6B033F0}"/>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65A8A92A-89A1-FD65-515B-08986121556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43E8348F-2CD4-0797-D8A9-9097B7329D70}"/>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F5A4C242-71A2-B7B7-4470-1026D9398D2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9A66F04-C61F-7963-8198-3CDEB7DCBAA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931135954"/>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77D5E-B2E1-116C-3919-A3347BE40FF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3B56C77-6923-D5F7-DD51-EBB7488AE1D9}"/>
              </a:ext>
            </a:extLst>
          </p:cNvPr>
          <p:cNvSpPr>
            <a:spLocks noGrp="1"/>
          </p:cNvSpPr>
          <p:nvPr>
            <p:ph type="title"/>
          </p:nvPr>
        </p:nvSpPr>
        <p:spPr/>
        <p:txBody>
          <a:bodyPr/>
          <a:lstStyle/>
          <a:p>
            <a:r>
              <a:rPr lang="fr-FR" sz="2400" b="1" noProof="0" dirty="0"/>
              <a:t>Contexte et antécédents médicaux</a:t>
            </a:r>
            <a:endParaRPr lang="fr-FR" sz="2400" b="1" baseline="30000" noProof="0" dirty="0"/>
          </a:p>
        </p:txBody>
      </p:sp>
      <p:sp>
        <p:nvSpPr>
          <p:cNvPr id="3" name="Espace réservé du contenu 2">
            <a:extLst>
              <a:ext uri="{FF2B5EF4-FFF2-40B4-BE49-F238E27FC236}">
                <a16:creationId xmlns:a16="http://schemas.microsoft.com/office/drawing/2014/main" id="{EEF725C1-FEFF-660F-1303-9BB9C36FC934}"/>
              </a:ext>
            </a:extLst>
          </p:cNvPr>
          <p:cNvSpPr>
            <a:spLocks noGrp="1"/>
          </p:cNvSpPr>
          <p:nvPr>
            <p:ph idx="1"/>
          </p:nvPr>
        </p:nvSpPr>
        <p:spPr>
          <a:xfrm>
            <a:off x="1458000" y="2883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Homme de 54 ans</a:t>
            </a:r>
            <a:r>
              <a:rPr lang="fr-FR" sz="1800" dirty="0">
                <a:solidFill>
                  <a:srgbClr val="202122"/>
                </a:solidFill>
              </a:rPr>
              <a:t>, </a:t>
            </a:r>
            <a:r>
              <a:rPr lang="fr-FR" sz="1800" noProof="0" dirty="0">
                <a:solidFill>
                  <a:srgbClr val="000000"/>
                </a:solidFill>
                <a:latin typeface="Century Gothic"/>
              </a:rPr>
              <a:t>marié, 2 enfants</a:t>
            </a:r>
            <a:endParaRPr lang="fr-FR" sz="18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Transplantation cardiaque en 1995</a:t>
            </a:r>
          </a:p>
        </p:txBody>
      </p:sp>
      <p:sp>
        <p:nvSpPr>
          <p:cNvPr id="4" name="Espace réservé pour une image  3">
            <a:extLst>
              <a:ext uri="{FF2B5EF4-FFF2-40B4-BE49-F238E27FC236}">
                <a16:creationId xmlns:a16="http://schemas.microsoft.com/office/drawing/2014/main" id="{0F44C1AF-B1A3-AAB3-A2A5-56D6B8DAA14B}"/>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1CA4EB6F-DE2C-0BBD-9C9D-595FC3B93266}"/>
              </a:ext>
            </a:extLst>
          </p:cNvPr>
          <p:cNvSpPr>
            <a:spLocks noGrp="1"/>
          </p:cNvSpPr>
          <p:nvPr>
            <p:ph idx="14"/>
          </p:nvPr>
        </p:nvSpPr>
        <p:spPr>
          <a:xfrm>
            <a:off x="6828312" y="2883110"/>
            <a:ext cx="4892400" cy="3168000"/>
          </a:xfrm>
        </p:spPr>
        <p:txBody>
          <a:bodyPr>
            <a:noAutofit/>
          </a:bodyPr>
          <a:lstStyle/>
          <a:p>
            <a:pPr marL="14287">
              <a:lnSpc>
                <a:spcPct val="110000"/>
              </a:lnSpc>
              <a:spcBef>
                <a:spcPts val="600"/>
              </a:spcBef>
              <a:spcAft>
                <a:spcPts val="400"/>
              </a:spcAft>
              <a:buClr>
                <a:schemeClr val="accent2"/>
              </a:buClr>
              <a:defRPr/>
            </a:pPr>
            <a:r>
              <a:rPr lang="fr-FR" sz="1800" b="1" noProof="0" dirty="0">
                <a:solidFill>
                  <a:schemeClr val="accent2"/>
                </a:solidFill>
                <a:latin typeface="Century Gothic" panose="020B0502020202020204" pitchFamily="34" charset="0"/>
              </a:rPr>
              <a:t>Antécédents médicaux</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Diabète</a:t>
            </a:r>
          </a:p>
        </p:txBody>
      </p:sp>
      <p:sp>
        <p:nvSpPr>
          <p:cNvPr id="12" name="Titre 1">
            <a:extLst>
              <a:ext uri="{FF2B5EF4-FFF2-40B4-BE49-F238E27FC236}">
                <a16:creationId xmlns:a16="http://schemas.microsoft.com/office/drawing/2014/main" id="{D47D7AE9-CA2D-ABD9-10A0-91BB32BDCD7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42" name="Rounded Rectangle 52">
            <a:extLst>
              <a:ext uri="{FF2B5EF4-FFF2-40B4-BE49-F238E27FC236}">
                <a16:creationId xmlns:a16="http://schemas.microsoft.com/office/drawing/2014/main" id="{54FF9763-9B70-E21D-BDA8-DE9FB3742719}"/>
              </a:ext>
            </a:extLst>
          </p:cNvPr>
          <p:cNvSpPr/>
          <p:nvPr/>
        </p:nvSpPr>
        <p:spPr>
          <a:xfrm>
            <a:off x="706794" y="2074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F2DC0B71-8388-0B33-3629-19F0C694483E}"/>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C5E55BF5-E47F-F921-850F-09526036AED1}"/>
              </a:ext>
            </a:extLst>
          </p:cNvPr>
          <p:cNvGrpSpPr/>
          <p:nvPr/>
        </p:nvGrpSpPr>
        <p:grpSpPr>
          <a:xfrm>
            <a:off x="631582" y="1971996"/>
            <a:ext cx="497793" cy="545029"/>
            <a:chOff x="631582" y="1971996"/>
            <a:chExt cx="497793" cy="545029"/>
          </a:xfrm>
          <a:noFill/>
        </p:grpSpPr>
        <p:sp>
          <p:nvSpPr>
            <p:cNvPr id="26" name="Forme libre 25">
              <a:extLst>
                <a:ext uri="{FF2B5EF4-FFF2-40B4-BE49-F238E27FC236}">
                  <a16:creationId xmlns:a16="http://schemas.microsoft.com/office/drawing/2014/main" id="{0F8AFD97-9CA9-B577-B085-4B857BB97596}"/>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4F073F76-6BD8-9E3E-7D60-D551A59307F0}"/>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EAECED9F-526D-8824-8297-8A74EF336371}"/>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6F83600D-DE55-8D52-0919-CA0EEFAF5F19}"/>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E553ADE1-CC97-F5EC-79EB-566A7BC50F12}"/>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099F8A7B-1785-53BA-8B17-51FF8B75853A}"/>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6" name="Groupe 5">
            <a:extLst>
              <a:ext uri="{FF2B5EF4-FFF2-40B4-BE49-F238E27FC236}">
                <a16:creationId xmlns:a16="http://schemas.microsoft.com/office/drawing/2014/main" id="{EEA4639B-9909-9A82-A482-5ED254A7C261}"/>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D6227C43-B28D-BFB1-54C4-E2DCEFBA548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992C29D7-E4BC-4938-CEC2-5F2357A52BBD}"/>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8" name="Chevron 17">
              <a:extLst>
                <a:ext uri="{FF2B5EF4-FFF2-40B4-BE49-F238E27FC236}">
                  <a16:creationId xmlns:a16="http://schemas.microsoft.com/office/drawing/2014/main" id="{6C16AACA-58DD-DDAD-EB94-BFD1C120D510}"/>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9" name="Rectangle 18">
              <a:extLst>
                <a:ext uri="{FF2B5EF4-FFF2-40B4-BE49-F238E27FC236}">
                  <a16:creationId xmlns:a16="http://schemas.microsoft.com/office/drawing/2014/main" id="{6475AE15-A28D-E911-CB7B-B02E45CA6D2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43FC5464-1144-4F15-17D3-88DD8B2D08CC}"/>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pic>
        <p:nvPicPr>
          <p:cNvPr id="8" name="S.Choquet - CC10 - Slide 2">
            <a:hlinkClick r:id="" action="ppaction://media"/>
            <a:extLst>
              <a:ext uri="{FF2B5EF4-FFF2-40B4-BE49-F238E27FC236}">
                <a16:creationId xmlns:a16="http://schemas.microsoft.com/office/drawing/2014/main" id="{72D4C0FD-D282-79A8-AE7E-C37DFC9846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2177"/>
            <a:ext cx="468000" cy="468000"/>
          </a:xfrm>
          <a:prstGeom prst="rect">
            <a:avLst/>
          </a:prstGeom>
        </p:spPr>
      </p:pic>
    </p:spTree>
    <p:extLst>
      <p:ext uri="{BB962C8B-B14F-4D97-AF65-F5344CB8AC3E}">
        <p14:creationId xmlns:p14="http://schemas.microsoft.com/office/powerpoint/2010/main" val="71109793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74ABF-7CBB-E2C1-8F80-909293CF516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A61F29E-FB48-C3F4-3D6A-C6F48836B11C}"/>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3" name="Espace réservé du contenu 2">
            <a:extLst>
              <a:ext uri="{FF2B5EF4-FFF2-40B4-BE49-F238E27FC236}">
                <a16:creationId xmlns:a16="http://schemas.microsoft.com/office/drawing/2014/main" id="{49D284D0-BC86-3B4A-51CE-65C7A0A112EF}"/>
              </a:ext>
            </a:extLst>
          </p:cNvPr>
          <p:cNvSpPr>
            <a:spLocks noGrp="1"/>
          </p:cNvSpPr>
          <p:nvPr>
            <p:ph idx="1"/>
          </p:nvPr>
        </p:nvSpPr>
        <p:spPr>
          <a:xfrm>
            <a:off x="1457999" y="2883110"/>
            <a:ext cx="4107913" cy="3168000"/>
          </a:xfrm>
        </p:spPr>
        <p:txBody>
          <a:bodyPr>
            <a:noAutofit/>
          </a:bodyPr>
          <a:lstStyle/>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Le patient présente une tuméfaction cervicale 5 cm, il est en bon état général (ECOG PS 0)</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À l’examen, tuméfaction indolore, mobile à la palpation</a:t>
            </a:r>
          </a:p>
        </p:txBody>
      </p:sp>
      <p:sp>
        <p:nvSpPr>
          <p:cNvPr id="4" name="Espace réservé pour une image  3">
            <a:extLst>
              <a:ext uri="{FF2B5EF4-FFF2-40B4-BE49-F238E27FC236}">
                <a16:creationId xmlns:a16="http://schemas.microsoft.com/office/drawing/2014/main" id="{D8B2F1A8-0C17-BC04-B7C2-B47A02B58D94}"/>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D4764094-B753-CC3D-1502-2A106C51E21F}"/>
              </a:ext>
            </a:extLst>
          </p:cNvPr>
          <p:cNvSpPr>
            <a:spLocks noGrp="1"/>
          </p:cNvSpPr>
          <p:nvPr>
            <p:ph idx="14"/>
          </p:nvPr>
        </p:nvSpPr>
        <p:spPr>
          <a:xfrm>
            <a:off x="7293600" y="2883110"/>
            <a:ext cx="4451096" cy="3168000"/>
          </a:xfrm>
        </p:spPr>
        <p:txBody>
          <a:bodyPr>
            <a:noAutofit/>
          </a:body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Ciclosporine +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mycophénolate</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mofétil</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 prednisone</a:t>
            </a:r>
          </a:p>
        </p:txBody>
      </p:sp>
      <p:sp>
        <p:nvSpPr>
          <p:cNvPr id="12" name="Titre 1">
            <a:extLst>
              <a:ext uri="{FF2B5EF4-FFF2-40B4-BE49-F238E27FC236}">
                <a16:creationId xmlns:a16="http://schemas.microsoft.com/office/drawing/2014/main" id="{F864D842-BC48-D31C-FDD6-7629EE5BC84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grpSp>
        <p:nvGrpSpPr>
          <p:cNvPr id="24" name="Groupe 23">
            <a:extLst>
              <a:ext uri="{FF2B5EF4-FFF2-40B4-BE49-F238E27FC236}">
                <a16:creationId xmlns:a16="http://schemas.microsoft.com/office/drawing/2014/main" id="{5CDE83DC-6011-A6D4-3FD9-69221F000725}"/>
              </a:ext>
            </a:extLst>
          </p:cNvPr>
          <p:cNvGrpSpPr/>
          <p:nvPr/>
        </p:nvGrpSpPr>
        <p:grpSpPr>
          <a:xfrm>
            <a:off x="6304545" y="1855849"/>
            <a:ext cx="4895479" cy="828000"/>
            <a:chOff x="6153181" y="1855849"/>
            <a:chExt cx="3612377" cy="828000"/>
          </a:xfrm>
        </p:grpSpPr>
        <p:sp>
          <p:nvSpPr>
            <p:cNvPr id="21" name="Rounded Rectangle 52">
              <a:extLst>
                <a:ext uri="{FF2B5EF4-FFF2-40B4-BE49-F238E27FC236}">
                  <a16:creationId xmlns:a16="http://schemas.microsoft.com/office/drawing/2014/main" id="{ABBAC39B-D43B-296A-86F8-37428590B377}"/>
                </a:ext>
              </a:extLst>
            </p:cNvPr>
            <p:cNvSpPr/>
            <p:nvPr/>
          </p:nvSpPr>
          <p:spPr>
            <a:xfrm>
              <a:off x="6562798" y="2089738"/>
              <a:ext cx="320276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en décembre 2004</a:t>
              </a:r>
            </a:p>
          </p:txBody>
        </p:sp>
        <p:sp>
          <p:nvSpPr>
            <p:cNvPr id="22" name="Ellipse 21">
              <a:extLst>
                <a:ext uri="{FF2B5EF4-FFF2-40B4-BE49-F238E27FC236}">
                  <a16:creationId xmlns:a16="http://schemas.microsoft.com/office/drawing/2014/main" id="{01857841-33AB-5912-A5CE-49CB41143CB4}"/>
                </a:ext>
              </a:extLst>
            </p:cNvPr>
            <p:cNvSpPr/>
            <p:nvPr/>
          </p:nvSpPr>
          <p:spPr>
            <a:xfrm>
              <a:off x="6153181"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3" name="Graphique 22">
              <a:extLst>
                <a:ext uri="{FF2B5EF4-FFF2-40B4-BE49-F238E27FC236}">
                  <a16:creationId xmlns:a16="http://schemas.microsoft.com/office/drawing/2014/main" id="{59EFD166-DD5E-3C90-2B58-21BB284ED8F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rot="928100">
              <a:off x="6373467" y="2013067"/>
              <a:ext cx="389112" cy="526446"/>
            </a:xfrm>
            <a:prstGeom prst="rect">
              <a:avLst/>
            </a:prstGeom>
          </p:spPr>
        </p:pic>
      </p:grpSp>
      <p:grpSp>
        <p:nvGrpSpPr>
          <p:cNvPr id="6" name="Groupe 5">
            <a:extLst>
              <a:ext uri="{FF2B5EF4-FFF2-40B4-BE49-F238E27FC236}">
                <a16:creationId xmlns:a16="http://schemas.microsoft.com/office/drawing/2014/main" id="{321C3957-B351-0844-FCA5-9617D25161DA}"/>
              </a:ext>
            </a:extLst>
          </p:cNvPr>
          <p:cNvGrpSpPr/>
          <p:nvPr/>
        </p:nvGrpSpPr>
        <p:grpSpPr>
          <a:xfrm>
            <a:off x="467999" y="1855849"/>
            <a:ext cx="2858298" cy="828000"/>
            <a:chOff x="467999" y="1855849"/>
            <a:chExt cx="2858298" cy="828000"/>
          </a:xfrm>
        </p:grpSpPr>
        <p:sp>
          <p:nvSpPr>
            <p:cNvPr id="42" name="Rounded Rectangle 52">
              <a:extLst>
                <a:ext uri="{FF2B5EF4-FFF2-40B4-BE49-F238E27FC236}">
                  <a16:creationId xmlns:a16="http://schemas.microsoft.com/office/drawing/2014/main" id="{06B9B8F9-B4C3-9702-50AB-4B6DC6DF4521}"/>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Décembre 2004</a:t>
              </a:r>
            </a:p>
          </p:txBody>
        </p:sp>
        <p:sp>
          <p:nvSpPr>
            <p:cNvPr id="43" name="Ellipse 42">
              <a:extLst>
                <a:ext uri="{FF2B5EF4-FFF2-40B4-BE49-F238E27FC236}">
                  <a16:creationId xmlns:a16="http://schemas.microsoft.com/office/drawing/2014/main" id="{384A12F8-8DB3-F30E-3370-D930EFE50837}"/>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66443DF6-6939-6E4E-D3AC-F3CFD37A3557}"/>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7DFBEA9C-1C64-EAB1-01A6-147133D968B2}"/>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B8CA2571-6139-7E2D-D8F1-A94395ABC7CC}"/>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C3DE08FE-CFA4-D968-BAAC-C60E42E4CAF6}"/>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DACB507B-E727-253C-267B-2AAB3C6690A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E7E4AEA-05B3-174D-C326-82A9E077017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3FA0F80-6E90-EE92-5372-D7C39E70950C}"/>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F1E912CD-95F3-8988-3A0C-9C788ECDDE32}"/>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F566B0F7-4BAD-FC8A-82BB-2C1549E42DC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AF2C118-B72F-208F-A5FB-4D4CDA2AA9F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8DFDFC37-EFC6-ED4F-EA4B-04B8558556E2}"/>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EECC4436-CD79-0588-429F-253BFC65BC61}"/>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62085DC0-9952-5B9E-206F-46919F4B0D2E}"/>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E9830406-2859-319D-8912-9014A13DA40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2451CF52-A4F4-3005-7657-1A674190C4B2}"/>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7" name="Groupe 6">
            <a:extLst>
              <a:ext uri="{FF2B5EF4-FFF2-40B4-BE49-F238E27FC236}">
                <a16:creationId xmlns:a16="http://schemas.microsoft.com/office/drawing/2014/main" id="{0C76E960-9F80-FB1C-03E7-6F4BA1ACB6F7}"/>
              </a:ext>
            </a:extLst>
          </p:cNvPr>
          <p:cNvGrpSpPr/>
          <p:nvPr/>
        </p:nvGrpSpPr>
        <p:grpSpPr>
          <a:xfrm>
            <a:off x="-2" y="0"/>
            <a:ext cx="12192002" cy="213160"/>
            <a:chOff x="-2" y="0"/>
            <a:chExt cx="12192002" cy="213160"/>
          </a:xfrm>
        </p:grpSpPr>
        <p:sp>
          <p:nvSpPr>
            <p:cNvPr id="18" name="Rectangle 17">
              <a:extLst>
                <a:ext uri="{FF2B5EF4-FFF2-40B4-BE49-F238E27FC236}">
                  <a16:creationId xmlns:a16="http://schemas.microsoft.com/office/drawing/2014/main" id="{D28C7229-3382-E2D2-E4D0-F88F1C6A740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Signalisation droite 18">
              <a:extLst>
                <a:ext uri="{FF2B5EF4-FFF2-40B4-BE49-F238E27FC236}">
                  <a16:creationId xmlns:a16="http://schemas.microsoft.com/office/drawing/2014/main" id="{EEDF6FD0-036E-5AF0-2E47-5A127E05585B}"/>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20" name="Chevron 19">
              <a:extLst>
                <a:ext uri="{FF2B5EF4-FFF2-40B4-BE49-F238E27FC236}">
                  <a16:creationId xmlns:a16="http://schemas.microsoft.com/office/drawing/2014/main" id="{4E54D2E3-9BD7-05C9-AEF0-C6BFC5A4AF18}"/>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30" name="Rectangle 29">
              <a:extLst>
                <a:ext uri="{FF2B5EF4-FFF2-40B4-BE49-F238E27FC236}">
                  <a16:creationId xmlns:a16="http://schemas.microsoft.com/office/drawing/2014/main" id="{9EFBB52F-A86D-D1CC-68C1-2636C0CFC9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Chevron 40">
              <a:extLst>
                <a:ext uri="{FF2B5EF4-FFF2-40B4-BE49-F238E27FC236}">
                  <a16:creationId xmlns:a16="http://schemas.microsoft.com/office/drawing/2014/main" id="{70003B4E-FE83-DC99-9082-8BA97FE05A0F}"/>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pic>
        <p:nvPicPr>
          <p:cNvPr id="8" name="S.Choquet - CC10 - Slide 3">
            <a:hlinkClick r:id="" action="ppaction://media"/>
            <a:extLst>
              <a:ext uri="{FF2B5EF4-FFF2-40B4-BE49-F238E27FC236}">
                <a16:creationId xmlns:a16="http://schemas.microsoft.com/office/drawing/2014/main" id="{AFD5E3D5-6D0D-5FAB-BD9C-9650D2AB0E7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61740"/>
            <a:ext cx="468000" cy="468000"/>
          </a:xfrm>
          <a:prstGeom prst="rect">
            <a:avLst/>
          </a:prstGeom>
        </p:spPr>
      </p:pic>
    </p:spTree>
    <p:extLst>
      <p:ext uri="{BB962C8B-B14F-4D97-AF65-F5344CB8AC3E}">
        <p14:creationId xmlns:p14="http://schemas.microsoft.com/office/powerpoint/2010/main" val="71743691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751CA-9DCD-6603-66DB-14D91959EB78}"/>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FDFEACCA-69C8-4960-0B8F-CA2BDA2A061F}"/>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49024EF6-EF89-7063-779B-EA1DC8DFFB16}"/>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75663989-4316-EF2B-F727-53157CA9B37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34" name="Rectangle 33">
            <a:extLst>
              <a:ext uri="{FF2B5EF4-FFF2-40B4-BE49-F238E27FC236}">
                <a16:creationId xmlns:a16="http://schemas.microsoft.com/office/drawing/2014/main" id="{F4391894-54E1-CADB-1842-08A930A219E5}"/>
              </a:ext>
            </a:extLst>
          </p:cNvPr>
          <p:cNvSpPr/>
          <p:nvPr/>
        </p:nvSpPr>
        <p:spPr>
          <a:xfrm>
            <a:off x="12132337" y="-328774"/>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96AE5E74-8D1F-F07C-7565-F5014E06345D}"/>
              </a:ext>
            </a:extLst>
          </p:cNvPr>
          <p:cNvSpPr/>
          <p:nvPr/>
        </p:nvSpPr>
        <p:spPr>
          <a:xfrm>
            <a:off x="12132337" y="-328774"/>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6" name="ZoneTexte 55">
            <a:extLst>
              <a:ext uri="{FF2B5EF4-FFF2-40B4-BE49-F238E27FC236}">
                <a16:creationId xmlns:a16="http://schemas.microsoft.com/office/drawing/2014/main" id="{E6304EFD-2D0D-B74E-A57F-1E9E4DFA26D7}"/>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37F6DF49-9A1D-A54F-CA5A-5EFC2B9CA653}"/>
              </a:ext>
            </a:extLst>
          </p:cNvPr>
          <p:cNvGrpSpPr/>
          <p:nvPr/>
        </p:nvGrpSpPr>
        <p:grpSpPr>
          <a:xfrm>
            <a:off x="467999" y="1855849"/>
            <a:ext cx="2858298" cy="828000"/>
            <a:chOff x="467999" y="1855849"/>
            <a:chExt cx="2858298" cy="828000"/>
          </a:xfrm>
        </p:grpSpPr>
        <p:sp>
          <p:nvSpPr>
            <p:cNvPr id="5" name="Rounded Rectangle 52">
              <a:extLst>
                <a:ext uri="{FF2B5EF4-FFF2-40B4-BE49-F238E27FC236}">
                  <a16:creationId xmlns:a16="http://schemas.microsoft.com/office/drawing/2014/main" id="{984039B1-BC8D-F089-62DE-6CB5EBC6661A}"/>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Décembre 2004</a:t>
              </a:r>
            </a:p>
          </p:txBody>
        </p:sp>
        <p:sp>
          <p:nvSpPr>
            <p:cNvPr id="6" name="Ellipse 5">
              <a:extLst>
                <a:ext uri="{FF2B5EF4-FFF2-40B4-BE49-F238E27FC236}">
                  <a16:creationId xmlns:a16="http://schemas.microsoft.com/office/drawing/2014/main" id="{EADC2E59-0C9E-6105-2C78-B089678D5AFC}"/>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121EA683-8CA1-06F7-ACA2-777EEE431B74}"/>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09B20818-3696-D39E-B916-EB603F75F46C}"/>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1B16828A-4091-71DE-4D05-19647139274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47ACFB7C-6D16-4253-69F4-ACC84458F3D6}"/>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39C0DC48-7444-B019-F56E-BFBB8B8FC298}"/>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9A4FA17A-15BA-0500-E087-C8D33970602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BBC2E97D-D7D8-932C-B1DB-1F409D4E8E84}"/>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F7B0F56A-A4E3-0F26-0068-18EA3BCB0646}"/>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F19A3154-B063-2264-3C01-F1681AD67C77}"/>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320A891-F27F-DED2-D837-4A0759ED17F0}"/>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A9C28430-366C-5257-1AB4-B5B495E48D6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3020DF8C-249F-54AC-3815-1C3438F31D4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0482B8DB-B51B-0F4C-4907-4975DEE33CF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D7B30A10-9106-1948-D3EE-10579977691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C06F66AE-AB55-B5DE-1FFD-0E76BF00F67B}"/>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9" name="TextBox 11">
            <a:extLst>
              <a:ext uri="{FF2B5EF4-FFF2-40B4-BE49-F238E27FC236}">
                <a16:creationId xmlns:a16="http://schemas.microsoft.com/office/drawing/2014/main" id="{91C2BFE9-64B3-44DE-1D75-F88C0819DC09}"/>
              </a:ext>
            </a:extLst>
          </p:cNvPr>
          <p:cNvSpPr txBox="1"/>
          <p:nvPr/>
        </p:nvSpPr>
        <p:spPr>
          <a:xfrm>
            <a:off x="1458000" y="2883110"/>
            <a:ext cx="2957883" cy="2613664"/>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Ponction ganglionnaire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Aspect de LNH </a:t>
            </a: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Charge virale EBV</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10</a:t>
            </a:r>
            <a:r>
              <a:rPr kumimoji="0" lang="fr-FR" sz="1800" b="0" i="0" u="none" strike="noStrike" kern="1200" cap="none" spc="0" normalizeH="0" baseline="30000" noProof="0" dirty="0">
                <a:ln>
                  <a:noFill/>
                </a:ln>
                <a:solidFill>
                  <a:srgbClr val="202122"/>
                </a:solidFill>
                <a:effectLst/>
                <a:uLnTx/>
                <a:uFillTx/>
                <a:latin typeface="Century Gothic" panose="020F0302020204030204"/>
                <a:ea typeface="+mn-ea"/>
                <a:cs typeface="+mn-cs"/>
              </a:rPr>
              <a:t>4</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copies/</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mL</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Une seule localisation</a:t>
            </a:r>
          </a:p>
        </p:txBody>
      </p:sp>
      <p:grpSp>
        <p:nvGrpSpPr>
          <p:cNvPr id="95" name="Groupe 94">
            <a:extLst>
              <a:ext uri="{FF2B5EF4-FFF2-40B4-BE49-F238E27FC236}">
                <a16:creationId xmlns:a16="http://schemas.microsoft.com/office/drawing/2014/main" id="{F3BA1DAA-05C5-8940-9648-C8BC4F08058A}"/>
              </a:ext>
            </a:extLst>
          </p:cNvPr>
          <p:cNvGrpSpPr/>
          <p:nvPr/>
        </p:nvGrpSpPr>
        <p:grpSpPr>
          <a:xfrm>
            <a:off x="4866818" y="1360957"/>
            <a:ext cx="6690731" cy="1070009"/>
            <a:chOff x="2750634" y="1360957"/>
            <a:chExt cx="6690731" cy="1070009"/>
          </a:xfrm>
        </p:grpSpPr>
        <p:sp>
          <p:nvSpPr>
            <p:cNvPr id="22" name="Rounded Rectangle 52">
              <a:extLst>
                <a:ext uri="{FF2B5EF4-FFF2-40B4-BE49-F238E27FC236}">
                  <a16:creationId xmlns:a16="http://schemas.microsoft.com/office/drawing/2014/main" id="{826F7669-1E53-ACE9-ECD4-4F1332F54039}"/>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D4C2EB8E-2D9C-36D3-1EB3-4BDE69CB9CEE}"/>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a:t>
              </a:r>
            </a:p>
          </p:txBody>
        </p:sp>
      </p:grpSp>
      <p:grpSp>
        <p:nvGrpSpPr>
          <p:cNvPr id="111" name="Groupe 110">
            <a:extLst>
              <a:ext uri="{FF2B5EF4-FFF2-40B4-BE49-F238E27FC236}">
                <a16:creationId xmlns:a16="http://schemas.microsoft.com/office/drawing/2014/main" id="{D4E3CD9B-55F3-10E7-377F-49EEA1151CBF}"/>
              </a:ext>
            </a:extLst>
          </p:cNvPr>
          <p:cNvGrpSpPr/>
          <p:nvPr/>
        </p:nvGrpSpPr>
        <p:grpSpPr>
          <a:xfrm>
            <a:off x="4699768" y="2492896"/>
            <a:ext cx="7024831" cy="3570008"/>
            <a:chOff x="4699768" y="2492896"/>
            <a:chExt cx="7024831" cy="3570008"/>
          </a:xfrm>
        </p:grpSpPr>
        <p:grpSp>
          <p:nvGrpSpPr>
            <p:cNvPr id="94" name="Groupe 93">
              <a:extLst>
                <a:ext uri="{FF2B5EF4-FFF2-40B4-BE49-F238E27FC236}">
                  <a16:creationId xmlns:a16="http://schemas.microsoft.com/office/drawing/2014/main" id="{B6E3717A-68BB-73ED-2D44-E71930AFFC07}"/>
                </a:ext>
              </a:extLst>
            </p:cNvPr>
            <p:cNvGrpSpPr/>
            <p:nvPr/>
          </p:nvGrpSpPr>
          <p:grpSpPr>
            <a:xfrm>
              <a:off x="4699768" y="4394359"/>
              <a:ext cx="7024831" cy="1668545"/>
              <a:chOff x="4699768" y="4472418"/>
              <a:chExt cx="7024831" cy="1668545"/>
            </a:xfrm>
          </p:grpSpPr>
          <p:grpSp>
            <p:nvGrpSpPr>
              <p:cNvPr id="92" name="Groupe 91">
                <a:extLst>
                  <a:ext uri="{FF2B5EF4-FFF2-40B4-BE49-F238E27FC236}">
                    <a16:creationId xmlns:a16="http://schemas.microsoft.com/office/drawing/2014/main" id="{087F8410-EA0C-2ED2-E18A-8BA95EA86325}"/>
                  </a:ext>
                </a:extLst>
              </p:cNvPr>
              <p:cNvGrpSpPr/>
              <p:nvPr/>
            </p:nvGrpSpPr>
            <p:grpSpPr>
              <a:xfrm>
                <a:off x="4699768" y="4472418"/>
                <a:ext cx="2232000" cy="1668545"/>
                <a:chOff x="4409836" y="4552298"/>
                <a:chExt cx="2232000" cy="1668545"/>
              </a:xfrm>
            </p:grpSpPr>
            <p:sp>
              <p:nvSpPr>
                <p:cNvPr id="19" name="Rectangle : coins arrondis 18">
                  <a:extLst>
                    <a:ext uri="{FF2B5EF4-FFF2-40B4-BE49-F238E27FC236}">
                      <a16:creationId xmlns:a16="http://schemas.microsoft.com/office/drawing/2014/main" id="{086E3760-3C4A-7787-96EF-D432D9857174}"/>
                    </a:ext>
                  </a:extLst>
                </p:cNvPr>
                <p:cNvSpPr/>
                <p:nvPr/>
              </p:nvSpPr>
              <p:spPr>
                <a:xfrm>
                  <a:off x="4409836"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Résection chirurgicale </a:t>
                  </a:r>
                </a:p>
              </p:txBody>
            </p:sp>
            <p:sp>
              <p:nvSpPr>
                <p:cNvPr id="20" name="Rectangle : coins arrondis 19">
                  <a:extLst>
                    <a:ext uri="{FF2B5EF4-FFF2-40B4-BE49-F238E27FC236}">
                      <a16:creationId xmlns:a16="http://schemas.microsoft.com/office/drawing/2014/main" id="{DB9EF6FA-5556-DB8B-3085-59C182CB6B0B}"/>
                    </a:ext>
                  </a:extLst>
                </p:cNvPr>
                <p:cNvSpPr/>
                <p:nvPr/>
              </p:nvSpPr>
              <p:spPr>
                <a:xfrm>
                  <a:off x="4851162" y="4552298"/>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CBEC031-7350-8F13-40B0-C6D0F056B2C1}"/>
                    </a:ext>
                  </a:extLst>
                </p:cNvPr>
                <p:cNvSpPr/>
                <p:nvPr/>
              </p:nvSpPr>
              <p:spPr>
                <a:xfrm rot="10800000">
                  <a:off x="5422649" y="5044736"/>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0" name="Groupe 89">
                <a:extLst>
                  <a:ext uri="{FF2B5EF4-FFF2-40B4-BE49-F238E27FC236}">
                    <a16:creationId xmlns:a16="http://schemas.microsoft.com/office/drawing/2014/main" id="{81E45C00-1E13-3991-749C-FD5D323C37F3}"/>
                  </a:ext>
                </a:extLst>
              </p:cNvPr>
              <p:cNvGrpSpPr/>
              <p:nvPr/>
            </p:nvGrpSpPr>
            <p:grpSpPr>
              <a:xfrm>
                <a:off x="9492599" y="4472418"/>
                <a:ext cx="2232000" cy="1668545"/>
                <a:chOff x="9428180" y="4552298"/>
                <a:chExt cx="2232000" cy="1668545"/>
              </a:xfrm>
            </p:grpSpPr>
            <p:sp>
              <p:nvSpPr>
                <p:cNvPr id="23" name="Rectangle : coins arrondis 22">
                  <a:extLst>
                    <a:ext uri="{FF2B5EF4-FFF2-40B4-BE49-F238E27FC236}">
                      <a16:creationId xmlns:a16="http://schemas.microsoft.com/office/drawing/2014/main" id="{9AF4BFEB-02EE-35AF-19C9-43D84DA75781}"/>
                    </a:ext>
                  </a:extLst>
                </p:cNvPr>
                <p:cNvSpPr/>
                <p:nvPr/>
              </p:nvSpPr>
              <p:spPr>
                <a:xfrm>
                  <a:off x="9428180"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a:t>
                  </a:r>
                </a:p>
              </p:txBody>
            </p:sp>
            <p:sp>
              <p:nvSpPr>
                <p:cNvPr id="24" name="Rectangle : coins arrondis 23">
                  <a:extLst>
                    <a:ext uri="{FF2B5EF4-FFF2-40B4-BE49-F238E27FC236}">
                      <a16:creationId xmlns:a16="http://schemas.microsoft.com/office/drawing/2014/main" id="{5A807FAF-DDAC-0BA9-83E6-51FB92035B3E}"/>
                    </a:ext>
                  </a:extLst>
                </p:cNvPr>
                <p:cNvSpPr/>
                <p:nvPr/>
              </p:nvSpPr>
              <p:spPr>
                <a:xfrm>
                  <a:off x="9869506" y="4552298"/>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D48C49E-14F0-FA2A-694C-F48BE6F8CB5C}"/>
                    </a:ext>
                  </a:extLst>
                </p:cNvPr>
                <p:cNvSpPr/>
                <p:nvPr/>
              </p:nvSpPr>
              <p:spPr>
                <a:xfrm rot="10800000">
                  <a:off x="10440993" y="5044736"/>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1" name="Groupe 90">
                <a:extLst>
                  <a:ext uri="{FF2B5EF4-FFF2-40B4-BE49-F238E27FC236}">
                    <a16:creationId xmlns:a16="http://schemas.microsoft.com/office/drawing/2014/main" id="{3016AB89-9A2C-D37E-70BF-73EC4A70C25A}"/>
                  </a:ext>
                </a:extLst>
              </p:cNvPr>
              <p:cNvGrpSpPr/>
              <p:nvPr/>
            </p:nvGrpSpPr>
            <p:grpSpPr>
              <a:xfrm>
                <a:off x="7096184" y="4472418"/>
                <a:ext cx="2232000" cy="1668545"/>
                <a:chOff x="6907907" y="4552298"/>
                <a:chExt cx="2232000" cy="1668545"/>
              </a:xfrm>
            </p:grpSpPr>
            <p:sp>
              <p:nvSpPr>
                <p:cNvPr id="7" name="Rectangle : coins arrondis 6">
                  <a:extLst>
                    <a:ext uri="{FF2B5EF4-FFF2-40B4-BE49-F238E27FC236}">
                      <a16:creationId xmlns:a16="http://schemas.microsoft.com/office/drawing/2014/main" id="{60EEE32F-425E-F501-800D-434DB595E979}"/>
                    </a:ext>
                  </a:extLst>
                </p:cNvPr>
                <p:cNvSpPr/>
                <p:nvPr/>
              </p:nvSpPr>
              <p:spPr>
                <a:xfrm>
                  <a:off x="6907907"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Imposition </a:t>
                  </a:r>
                  <a:b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des mains</a:t>
                  </a:r>
                </a:p>
              </p:txBody>
            </p:sp>
            <p:sp>
              <p:nvSpPr>
                <p:cNvPr id="8" name="Rectangle : coins arrondis 7">
                  <a:extLst>
                    <a:ext uri="{FF2B5EF4-FFF2-40B4-BE49-F238E27FC236}">
                      <a16:creationId xmlns:a16="http://schemas.microsoft.com/office/drawing/2014/main" id="{09B132AE-A4E5-9132-6237-318B9F5BF45E}"/>
                    </a:ext>
                  </a:extLst>
                </p:cNvPr>
                <p:cNvSpPr/>
                <p:nvPr/>
              </p:nvSpPr>
              <p:spPr>
                <a:xfrm>
                  <a:off x="7349233" y="4552298"/>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84F187A-6BC3-DC61-113B-60EA7F3DF352}"/>
                    </a:ext>
                  </a:extLst>
                </p:cNvPr>
                <p:cNvSpPr/>
                <p:nvPr/>
              </p:nvSpPr>
              <p:spPr>
                <a:xfrm rot="10800000">
                  <a:off x="7920720" y="5044736"/>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93" name="Groupe 92">
              <a:extLst>
                <a:ext uri="{FF2B5EF4-FFF2-40B4-BE49-F238E27FC236}">
                  <a16:creationId xmlns:a16="http://schemas.microsoft.com/office/drawing/2014/main" id="{52FED54D-41A6-2494-D2C5-E1FEDEEB8E79}"/>
                </a:ext>
              </a:extLst>
            </p:cNvPr>
            <p:cNvGrpSpPr/>
            <p:nvPr/>
          </p:nvGrpSpPr>
          <p:grpSpPr>
            <a:xfrm>
              <a:off x="5631368" y="2492896"/>
              <a:ext cx="5062587" cy="1668546"/>
              <a:chOff x="5631368" y="2492896"/>
              <a:chExt cx="5062587" cy="1668546"/>
            </a:xfrm>
          </p:grpSpPr>
          <p:grpSp>
            <p:nvGrpSpPr>
              <p:cNvPr id="88" name="Groupe 87">
                <a:extLst>
                  <a:ext uri="{FF2B5EF4-FFF2-40B4-BE49-F238E27FC236}">
                    <a16:creationId xmlns:a16="http://schemas.microsoft.com/office/drawing/2014/main" id="{48B0D699-F327-40CE-0C9A-F4355F28452F}"/>
                  </a:ext>
                </a:extLst>
              </p:cNvPr>
              <p:cNvGrpSpPr/>
              <p:nvPr/>
            </p:nvGrpSpPr>
            <p:grpSpPr>
              <a:xfrm>
                <a:off x="5631368" y="2492896"/>
                <a:ext cx="2448000" cy="1668546"/>
                <a:chOff x="5207620" y="2492896"/>
                <a:chExt cx="2448000" cy="1668546"/>
              </a:xfrm>
            </p:grpSpPr>
            <p:sp>
              <p:nvSpPr>
                <p:cNvPr id="76" name="Rectangle : coins arrondis 75">
                  <a:extLst>
                    <a:ext uri="{FF2B5EF4-FFF2-40B4-BE49-F238E27FC236}">
                      <a16:creationId xmlns:a16="http://schemas.microsoft.com/office/drawing/2014/main" id="{BB614F1A-19FB-979F-07DE-05AA90795594}"/>
                    </a:ext>
                  </a:extLst>
                </p:cNvPr>
                <p:cNvSpPr/>
                <p:nvPr/>
              </p:nvSpPr>
              <p:spPr>
                <a:xfrm>
                  <a:off x="5207620"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2CD174B0-BA9A-D773-14AB-C781A43FDC91}"/>
                    </a:ext>
                  </a:extLst>
                </p:cNvPr>
                <p:cNvSpPr/>
                <p:nvPr/>
              </p:nvSpPr>
              <p:spPr>
                <a:xfrm>
                  <a:off x="5756946"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A868B7CE-9946-E949-D326-CC040F52A94E}"/>
                    </a:ext>
                  </a:extLst>
                </p:cNvPr>
                <p:cNvSpPr/>
                <p:nvPr/>
              </p:nvSpPr>
              <p:spPr>
                <a:xfrm rot="10800000">
                  <a:off x="6328433"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9" name="Groupe 88">
                <a:extLst>
                  <a:ext uri="{FF2B5EF4-FFF2-40B4-BE49-F238E27FC236}">
                    <a16:creationId xmlns:a16="http://schemas.microsoft.com/office/drawing/2014/main" id="{5B14460B-25A7-4406-744D-E1170DC3CB7F}"/>
                  </a:ext>
                </a:extLst>
              </p:cNvPr>
              <p:cNvGrpSpPr/>
              <p:nvPr/>
            </p:nvGrpSpPr>
            <p:grpSpPr>
              <a:xfrm>
                <a:off x="8245955" y="2492896"/>
                <a:ext cx="2448000" cy="1668546"/>
                <a:chOff x="8569341" y="2492896"/>
                <a:chExt cx="2448000" cy="1668546"/>
              </a:xfrm>
            </p:grpSpPr>
            <p:sp>
              <p:nvSpPr>
                <p:cNvPr id="80" name="Rectangle : coins arrondis 79">
                  <a:extLst>
                    <a:ext uri="{FF2B5EF4-FFF2-40B4-BE49-F238E27FC236}">
                      <a16:creationId xmlns:a16="http://schemas.microsoft.com/office/drawing/2014/main" id="{B4AF2175-A469-4E33-FF03-82A31474117D}"/>
                    </a:ext>
                  </a:extLst>
                </p:cNvPr>
                <p:cNvSpPr/>
                <p:nvPr/>
              </p:nvSpPr>
              <p:spPr>
                <a:xfrm>
                  <a:off x="8569341"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0C30CD33-CCC4-4379-C26E-DDCA4F47B824}"/>
                    </a:ext>
                  </a:extLst>
                </p:cNvPr>
                <p:cNvSpPr/>
                <p:nvPr/>
              </p:nvSpPr>
              <p:spPr>
                <a:xfrm>
                  <a:off x="9118667"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BA81DED8-2F7D-DC3B-37D1-761F6386F3AD}"/>
                    </a:ext>
                  </a:extLst>
                </p:cNvPr>
                <p:cNvSpPr/>
                <p:nvPr/>
              </p:nvSpPr>
              <p:spPr>
                <a:xfrm rot="10800000">
                  <a:off x="9690154"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grpSp>
        <p:nvGrpSpPr>
          <p:cNvPr id="48" name="Groupe 47">
            <a:extLst>
              <a:ext uri="{FF2B5EF4-FFF2-40B4-BE49-F238E27FC236}">
                <a16:creationId xmlns:a16="http://schemas.microsoft.com/office/drawing/2014/main" id="{EF9D311E-270F-6D52-2DDA-386856FFD50D}"/>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C20025B2-3BA9-7B38-7DC6-5988D7CB5F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96E886F6-9CDC-BF9E-9369-282B66ACA4F0}"/>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6" name="Chevron 15">
              <a:extLst>
                <a:ext uri="{FF2B5EF4-FFF2-40B4-BE49-F238E27FC236}">
                  <a16:creationId xmlns:a16="http://schemas.microsoft.com/office/drawing/2014/main" id="{CD28BAC4-6EC8-EDA0-DDC0-8531DCBF9835}"/>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7" name="Rectangle 16">
              <a:extLst>
                <a:ext uri="{FF2B5EF4-FFF2-40B4-BE49-F238E27FC236}">
                  <a16:creationId xmlns:a16="http://schemas.microsoft.com/office/drawing/2014/main" id="{8C042071-0319-9179-19AC-6006C6B8F12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83CEF6F8-69CA-F908-A2EB-E0F03A4E22CE}"/>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pic>
        <p:nvPicPr>
          <p:cNvPr id="2" name="S.Choquet - CC10 - Slide 4">
            <a:hlinkClick r:id="" action="ppaction://media"/>
            <a:extLst>
              <a:ext uri="{FF2B5EF4-FFF2-40B4-BE49-F238E27FC236}">
                <a16:creationId xmlns:a16="http://schemas.microsoft.com/office/drawing/2014/main" id="{637C33C4-4A96-5E0B-D56A-87878101D7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8601"/>
            <a:ext cx="468000" cy="468000"/>
          </a:xfrm>
          <a:prstGeom prst="rect">
            <a:avLst/>
          </a:prstGeom>
        </p:spPr>
      </p:pic>
    </p:spTree>
    <p:extLst>
      <p:ext uri="{BB962C8B-B14F-4D97-AF65-F5344CB8AC3E}">
        <p14:creationId xmlns:p14="http://schemas.microsoft.com/office/powerpoint/2010/main" val="40322813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81A2C-FC3F-A882-5F2D-708484DAFC5D}"/>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C4E55675-3931-CA10-D956-757F308CB64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6BB35353-A783-CC7D-97D7-A0D42624ECCF}"/>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9F5F5BC0-A82B-615D-9A77-E050437BABA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grpSp>
        <p:nvGrpSpPr>
          <p:cNvPr id="94" name="Groupe 93">
            <a:extLst>
              <a:ext uri="{FF2B5EF4-FFF2-40B4-BE49-F238E27FC236}">
                <a16:creationId xmlns:a16="http://schemas.microsoft.com/office/drawing/2014/main" id="{B98E083A-A827-4379-F046-C6562170054F}"/>
              </a:ext>
            </a:extLst>
          </p:cNvPr>
          <p:cNvGrpSpPr/>
          <p:nvPr/>
        </p:nvGrpSpPr>
        <p:grpSpPr>
          <a:xfrm>
            <a:off x="4699768" y="4394359"/>
            <a:ext cx="7024831" cy="1668545"/>
            <a:chOff x="4699768" y="4472418"/>
            <a:chExt cx="7024831" cy="1668545"/>
          </a:xfrm>
        </p:grpSpPr>
        <p:grpSp>
          <p:nvGrpSpPr>
            <p:cNvPr id="92" name="Groupe 91">
              <a:extLst>
                <a:ext uri="{FF2B5EF4-FFF2-40B4-BE49-F238E27FC236}">
                  <a16:creationId xmlns:a16="http://schemas.microsoft.com/office/drawing/2014/main" id="{6E5FE018-7158-83EC-A295-96C7F2EE8DC2}"/>
                </a:ext>
              </a:extLst>
            </p:cNvPr>
            <p:cNvGrpSpPr/>
            <p:nvPr/>
          </p:nvGrpSpPr>
          <p:grpSpPr>
            <a:xfrm>
              <a:off x="4699768" y="4472418"/>
              <a:ext cx="2232000" cy="1668545"/>
              <a:chOff x="4409836" y="4552298"/>
              <a:chExt cx="2232000" cy="1668545"/>
            </a:xfrm>
          </p:grpSpPr>
          <p:sp>
            <p:nvSpPr>
              <p:cNvPr id="19" name="Rectangle : coins arrondis 18">
                <a:extLst>
                  <a:ext uri="{FF2B5EF4-FFF2-40B4-BE49-F238E27FC236}">
                    <a16:creationId xmlns:a16="http://schemas.microsoft.com/office/drawing/2014/main" id="{22DA2647-4DAF-7880-C1E3-F22BC205B223}"/>
                  </a:ext>
                </a:extLst>
              </p:cNvPr>
              <p:cNvSpPr/>
              <p:nvPr/>
            </p:nvSpPr>
            <p:spPr>
              <a:xfrm>
                <a:off x="4409836"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Résection chirurgicale </a:t>
                </a:r>
              </a:p>
            </p:txBody>
          </p:sp>
          <p:sp>
            <p:nvSpPr>
              <p:cNvPr id="20" name="Rectangle : coins arrondis 19">
                <a:extLst>
                  <a:ext uri="{FF2B5EF4-FFF2-40B4-BE49-F238E27FC236}">
                    <a16:creationId xmlns:a16="http://schemas.microsoft.com/office/drawing/2014/main" id="{79F01B38-EBF0-F6CF-7097-B42C16C97D34}"/>
                  </a:ext>
                </a:extLst>
              </p:cNvPr>
              <p:cNvSpPr/>
              <p:nvPr/>
            </p:nvSpPr>
            <p:spPr>
              <a:xfrm>
                <a:off x="4851162" y="4552298"/>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8644616-F1BC-0886-8473-C4CE89F3D178}"/>
                  </a:ext>
                </a:extLst>
              </p:cNvPr>
              <p:cNvSpPr/>
              <p:nvPr/>
            </p:nvSpPr>
            <p:spPr>
              <a:xfrm rot="10800000">
                <a:off x="5422649" y="5044736"/>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0" name="Groupe 89">
              <a:extLst>
                <a:ext uri="{FF2B5EF4-FFF2-40B4-BE49-F238E27FC236}">
                  <a16:creationId xmlns:a16="http://schemas.microsoft.com/office/drawing/2014/main" id="{AFE821DB-8663-F15A-79BF-F725C4412511}"/>
                </a:ext>
              </a:extLst>
            </p:cNvPr>
            <p:cNvGrpSpPr/>
            <p:nvPr/>
          </p:nvGrpSpPr>
          <p:grpSpPr>
            <a:xfrm>
              <a:off x="9492599" y="4472418"/>
              <a:ext cx="2232000" cy="1668545"/>
              <a:chOff x="9428180" y="4552298"/>
              <a:chExt cx="2232000" cy="1668545"/>
            </a:xfrm>
          </p:grpSpPr>
          <p:sp>
            <p:nvSpPr>
              <p:cNvPr id="23" name="Rectangle : coins arrondis 22">
                <a:extLst>
                  <a:ext uri="{FF2B5EF4-FFF2-40B4-BE49-F238E27FC236}">
                    <a16:creationId xmlns:a16="http://schemas.microsoft.com/office/drawing/2014/main" id="{7DB9C947-D8BF-64CC-70E2-686545539A29}"/>
                  </a:ext>
                </a:extLst>
              </p:cNvPr>
              <p:cNvSpPr/>
              <p:nvPr/>
            </p:nvSpPr>
            <p:spPr>
              <a:xfrm>
                <a:off x="9428180" y="4744843"/>
                <a:ext cx="2232000" cy="14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Biopsie</a:t>
                </a:r>
              </a:p>
            </p:txBody>
          </p:sp>
          <p:sp>
            <p:nvSpPr>
              <p:cNvPr id="24" name="Rectangle : coins arrondis 23">
                <a:extLst>
                  <a:ext uri="{FF2B5EF4-FFF2-40B4-BE49-F238E27FC236}">
                    <a16:creationId xmlns:a16="http://schemas.microsoft.com/office/drawing/2014/main" id="{4FCC518F-AB7F-6BD0-07DF-A995F0EE2D9F}"/>
                  </a:ext>
                </a:extLst>
              </p:cNvPr>
              <p:cNvSpPr/>
              <p:nvPr/>
            </p:nvSpPr>
            <p:spPr>
              <a:xfrm>
                <a:off x="9869506" y="4552298"/>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0ABAA03-1B27-F92A-1A17-8FB0818E51EB}"/>
                  </a:ext>
                </a:extLst>
              </p:cNvPr>
              <p:cNvSpPr/>
              <p:nvPr/>
            </p:nvSpPr>
            <p:spPr>
              <a:xfrm rot="10800000">
                <a:off x="10440993" y="5044736"/>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1" name="Groupe 90">
              <a:extLst>
                <a:ext uri="{FF2B5EF4-FFF2-40B4-BE49-F238E27FC236}">
                  <a16:creationId xmlns:a16="http://schemas.microsoft.com/office/drawing/2014/main" id="{47DB9A0E-5A34-5C10-D9A9-12D9336869D0}"/>
                </a:ext>
              </a:extLst>
            </p:cNvPr>
            <p:cNvGrpSpPr/>
            <p:nvPr/>
          </p:nvGrpSpPr>
          <p:grpSpPr>
            <a:xfrm>
              <a:off x="7096184" y="4472418"/>
              <a:ext cx="2232000" cy="1668545"/>
              <a:chOff x="6907907" y="4552298"/>
              <a:chExt cx="2232000" cy="1668545"/>
            </a:xfrm>
          </p:grpSpPr>
          <p:sp>
            <p:nvSpPr>
              <p:cNvPr id="7" name="Rectangle : coins arrondis 6">
                <a:extLst>
                  <a:ext uri="{FF2B5EF4-FFF2-40B4-BE49-F238E27FC236}">
                    <a16:creationId xmlns:a16="http://schemas.microsoft.com/office/drawing/2014/main" id="{2A9FE0A9-4283-8289-C482-0564285DEF51}"/>
                  </a:ext>
                </a:extLst>
              </p:cNvPr>
              <p:cNvSpPr/>
              <p:nvPr/>
            </p:nvSpPr>
            <p:spPr>
              <a:xfrm>
                <a:off x="6907907"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Imposition </a:t>
                </a:r>
                <a:b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des mains</a:t>
                </a:r>
              </a:p>
            </p:txBody>
          </p:sp>
          <p:sp>
            <p:nvSpPr>
              <p:cNvPr id="8" name="Rectangle : coins arrondis 7">
                <a:extLst>
                  <a:ext uri="{FF2B5EF4-FFF2-40B4-BE49-F238E27FC236}">
                    <a16:creationId xmlns:a16="http://schemas.microsoft.com/office/drawing/2014/main" id="{003C44FD-C69B-2899-074C-7AC9001DFD26}"/>
                  </a:ext>
                </a:extLst>
              </p:cNvPr>
              <p:cNvSpPr/>
              <p:nvPr/>
            </p:nvSpPr>
            <p:spPr>
              <a:xfrm>
                <a:off x="7349233" y="4552298"/>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1945248-6C0F-5569-535F-0E77E3E4E2CC}"/>
                  </a:ext>
                </a:extLst>
              </p:cNvPr>
              <p:cNvSpPr/>
              <p:nvPr/>
            </p:nvSpPr>
            <p:spPr>
              <a:xfrm rot="10800000">
                <a:off x="7920720" y="5044736"/>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56" name="ZoneTexte 55">
            <a:extLst>
              <a:ext uri="{FF2B5EF4-FFF2-40B4-BE49-F238E27FC236}">
                <a16:creationId xmlns:a16="http://schemas.microsoft.com/office/drawing/2014/main" id="{F72D9439-7526-09A2-4B0E-31FE37BED1AD}"/>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EFF5884E-DB52-09A7-FF10-9AB8B0DC3CE6}"/>
              </a:ext>
            </a:extLst>
          </p:cNvPr>
          <p:cNvGrpSpPr/>
          <p:nvPr/>
        </p:nvGrpSpPr>
        <p:grpSpPr>
          <a:xfrm>
            <a:off x="467999" y="1855849"/>
            <a:ext cx="2858298" cy="828000"/>
            <a:chOff x="467999" y="1855849"/>
            <a:chExt cx="2858298" cy="828000"/>
          </a:xfrm>
        </p:grpSpPr>
        <p:sp>
          <p:nvSpPr>
            <p:cNvPr id="5" name="Rounded Rectangle 52">
              <a:extLst>
                <a:ext uri="{FF2B5EF4-FFF2-40B4-BE49-F238E27FC236}">
                  <a16:creationId xmlns:a16="http://schemas.microsoft.com/office/drawing/2014/main" id="{7909A80E-AA9C-7633-F994-5424607441D6}"/>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Décembre 2004</a:t>
              </a:r>
            </a:p>
          </p:txBody>
        </p:sp>
        <p:sp>
          <p:nvSpPr>
            <p:cNvPr id="6" name="Ellipse 5">
              <a:extLst>
                <a:ext uri="{FF2B5EF4-FFF2-40B4-BE49-F238E27FC236}">
                  <a16:creationId xmlns:a16="http://schemas.microsoft.com/office/drawing/2014/main" id="{B1650BEE-4474-7ACE-3E82-D00A6BF54638}"/>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2ADA8C5F-026F-943A-CA20-E27DBF1C02AD}"/>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7430C29A-7FB2-6E89-6957-5E4135F31D1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072DC590-ED7A-0F53-01F3-97BEFA0701D0}"/>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D3BE3D58-5AC8-FFC3-3DD3-935D84CE18DD}"/>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EB0711F9-0DED-EEB7-B6CC-4A11FD0E0248}"/>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E17F7079-B830-90A3-E873-8FD8D2E2B2E4}"/>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84F542C8-D2A6-AF13-C4AF-57880AF547A2}"/>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88738F71-2658-4B7F-9153-E7E84442B5F1}"/>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F4A763E2-AF84-57CB-CD17-825F16227C9D}"/>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A7E6310-9321-5EB5-30BC-9FDFC506A11D}"/>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F3A0CDB6-0102-09CB-F6E9-174CA6D3279B}"/>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F766F20-1ED5-037B-B772-C8123AA0D34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804AEC7A-1C7E-5CF7-651B-426D93AED11D}"/>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B900586B-53FD-6972-6A07-A5CA8C4054A8}"/>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FCA53098-9DF3-20C0-B880-C86B6EBFB2B5}"/>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9" name="TextBox 11">
            <a:extLst>
              <a:ext uri="{FF2B5EF4-FFF2-40B4-BE49-F238E27FC236}">
                <a16:creationId xmlns:a16="http://schemas.microsoft.com/office/drawing/2014/main" id="{62C9F917-2A4E-FDB5-184F-2A6B0B2B4327}"/>
              </a:ext>
            </a:extLst>
          </p:cNvPr>
          <p:cNvSpPr txBox="1"/>
          <p:nvPr/>
        </p:nvSpPr>
        <p:spPr>
          <a:xfrm>
            <a:off x="1458000" y="2883110"/>
            <a:ext cx="2957883" cy="2613664"/>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Ponction ganglionnaire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Aspect de LNH </a:t>
            </a: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Charge virale EBV</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10</a:t>
            </a:r>
            <a:r>
              <a:rPr kumimoji="0" lang="fr-FR" sz="1800" b="0" i="0" u="none" strike="noStrike" kern="1200" cap="none" spc="0" normalizeH="0" baseline="30000" noProof="0" dirty="0">
                <a:ln>
                  <a:noFill/>
                </a:ln>
                <a:solidFill>
                  <a:srgbClr val="202122"/>
                </a:solidFill>
                <a:effectLst/>
                <a:uLnTx/>
                <a:uFillTx/>
                <a:latin typeface="Century Gothic" panose="020F0302020204030204"/>
                <a:ea typeface="+mn-ea"/>
                <a:cs typeface="+mn-cs"/>
              </a:rPr>
              <a:t>4</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copies/</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mL</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Une seule localisation</a:t>
            </a:r>
          </a:p>
        </p:txBody>
      </p:sp>
      <p:grpSp>
        <p:nvGrpSpPr>
          <p:cNvPr id="93" name="Groupe 92">
            <a:extLst>
              <a:ext uri="{FF2B5EF4-FFF2-40B4-BE49-F238E27FC236}">
                <a16:creationId xmlns:a16="http://schemas.microsoft.com/office/drawing/2014/main" id="{34BA9FFB-D95C-BC28-B85C-1B801B25937B}"/>
              </a:ext>
            </a:extLst>
          </p:cNvPr>
          <p:cNvGrpSpPr/>
          <p:nvPr/>
        </p:nvGrpSpPr>
        <p:grpSpPr>
          <a:xfrm>
            <a:off x="5631368" y="2492896"/>
            <a:ext cx="5062587" cy="1668546"/>
            <a:chOff x="5631368" y="2492896"/>
            <a:chExt cx="5062587" cy="1668546"/>
          </a:xfrm>
        </p:grpSpPr>
        <p:grpSp>
          <p:nvGrpSpPr>
            <p:cNvPr id="88" name="Groupe 87">
              <a:extLst>
                <a:ext uri="{FF2B5EF4-FFF2-40B4-BE49-F238E27FC236}">
                  <a16:creationId xmlns:a16="http://schemas.microsoft.com/office/drawing/2014/main" id="{CBD6A38E-4900-30A2-EC53-48A07F0F1F7F}"/>
                </a:ext>
              </a:extLst>
            </p:cNvPr>
            <p:cNvGrpSpPr/>
            <p:nvPr/>
          </p:nvGrpSpPr>
          <p:grpSpPr>
            <a:xfrm>
              <a:off x="5631368" y="2492896"/>
              <a:ext cx="2448000" cy="1668546"/>
              <a:chOff x="5207620" y="2492896"/>
              <a:chExt cx="2448000" cy="1668546"/>
            </a:xfrm>
          </p:grpSpPr>
          <p:sp>
            <p:nvSpPr>
              <p:cNvPr id="76" name="Rectangle : coins arrondis 75">
                <a:extLst>
                  <a:ext uri="{FF2B5EF4-FFF2-40B4-BE49-F238E27FC236}">
                    <a16:creationId xmlns:a16="http://schemas.microsoft.com/office/drawing/2014/main" id="{45BF3D6C-1A48-B8C3-1689-88B08CAFCF86}"/>
                  </a:ext>
                </a:extLst>
              </p:cNvPr>
              <p:cNvSpPr/>
              <p:nvPr/>
            </p:nvSpPr>
            <p:spPr>
              <a:xfrm>
                <a:off x="5207620"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80F2BB8F-45AB-DDC3-504D-D3EE809A606C}"/>
                  </a:ext>
                </a:extLst>
              </p:cNvPr>
              <p:cNvSpPr/>
              <p:nvPr/>
            </p:nvSpPr>
            <p:spPr>
              <a:xfrm>
                <a:off x="5756946"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C023D6C8-5C9A-0C41-B3E0-322E00B55371}"/>
                  </a:ext>
                </a:extLst>
              </p:cNvPr>
              <p:cNvSpPr/>
              <p:nvPr/>
            </p:nvSpPr>
            <p:spPr>
              <a:xfrm rot="10800000">
                <a:off x="6328433"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9" name="Groupe 88">
              <a:extLst>
                <a:ext uri="{FF2B5EF4-FFF2-40B4-BE49-F238E27FC236}">
                  <a16:creationId xmlns:a16="http://schemas.microsoft.com/office/drawing/2014/main" id="{15724A01-B628-CB89-4551-2FD6C63A4DFB}"/>
                </a:ext>
              </a:extLst>
            </p:cNvPr>
            <p:cNvGrpSpPr/>
            <p:nvPr/>
          </p:nvGrpSpPr>
          <p:grpSpPr>
            <a:xfrm>
              <a:off x="8245955" y="2492896"/>
              <a:ext cx="2448000" cy="1668546"/>
              <a:chOff x="8569341" y="2492896"/>
              <a:chExt cx="2448000" cy="1668546"/>
            </a:xfrm>
          </p:grpSpPr>
          <p:sp>
            <p:nvSpPr>
              <p:cNvPr id="80" name="Rectangle : coins arrondis 79">
                <a:extLst>
                  <a:ext uri="{FF2B5EF4-FFF2-40B4-BE49-F238E27FC236}">
                    <a16:creationId xmlns:a16="http://schemas.microsoft.com/office/drawing/2014/main" id="{567F963A-F13C-6D48-BDAA-6A6E2150366E}"/>
                  </a:ext>
                </a:extLst>
              </p:cNvPr>
              <p:cNvSpPr/>
              <p:nvPr/>
            </p:nvSpPr>
            <p:spPr>
              <a:xfrm>
                <a:off x="8569341"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D50F09EB-CD23-3551-DF71-0C3E5D46EEBA}"/>
                  </a:ext>
                </a:extLst>
              </p:cNvPr>
              <p:cNvSpPr/>
              <p:nvPr/>
            </p:nvSpPr>
            <p:spPr>
              <a:xfrm>
                <a:off x="9118667"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5B2815D8-66C8-13B1-18E3-D72E9B2C56CF}"/>
                  </a:ext>
                </a:extLst>
              </p:cNvPr>
              <p:cNvSpPr/>
              <p:nvPr/>
            </p:nvSpPr>
            <p:spPr>
              <a:xfrm rot="10800000">
                <a:off x="9690154"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7DFCF595-CEB1-B0A2-551E-EA6025F2F126}"/>
              </a:ext>
            </a:extLst>
          </p:cNvPr>
          <p:cNvGrpSpPr/>
          <p:nvPr/>
        </p:nvGrpSpPr>
        <p:grpSpPr>
          <a:xfrm>
            <a:off x="4866818" y="1360957"/>
            <a:ext cx="6690731" cy="1070009"/>
            <a:chOff x="2750634" y="1360957"/>
            <a:chExt cx="6690731" cy="1070009"/>
          </a:xfrm>
        </p:grpSpPr>
        <p:sp>
          <p:nvSpPr>
            <p:cNvPr id="12" name="Rounded Rectangle 52">
              <a:extLst>
                <a:ext uri="{FF2B5EF4-FFF2-40B4-BE49-F238E27FC236}">
                  <a16:creationId xmlns:a16="http://schemas.microsoft.com/office/drawing/2014/main" id="{8FE8E663-CB5E-4C91-6F4B-5D33B34C686E}"/>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7CB1427C-822D-06E0-8EB9-4405817407B7}"/>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a:t>
              </a:r>
            </a:p>
          </p:txBody>
        </p:sp>
      </p:grpSp>
      <p:grpSp>
        <p:nvGrpSpPr>
          <p:cNvPr id="3" name="Groupe 2">
            <a:extLst>
              <a:ext uri="{FF2B5EF4-FFF2-40B4-BE49-F238E27FC236}">
                <a16:creationId xmlns:a16="http://schemas.microsoft.com/office/drawing/2014/main" id="{14106458-C0AC-6618-A391-1E6A5E02E1AD}"/>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A915182A-7E7C-0D53-549E-F1053F9A5E7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67409994-83AB-4E1C-27AA-1EA36375B13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3015F6A3-AA08-A6C0-30C6-6B2EF8782FFF}"/>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2" name="Rectangle 21">
              <a:extLst>
                <a:ext uri="{FF2B5EF4-FFF2-40B4-BE49-F238E27FC236}">
                  <a16:creationId xmlns:a16="http://schemas.microsoft.com/office/drawing/2014/main" id="{45ADCAA3-40CD-E233-3449-E9E938A60FF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9DF05556-2873-5F2F-50A1-5980377B11EC}"/>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pic>
        <p:nvPicPr>
          <p:cNvPr id="2" name="S.Choquet - CC10 - Slide 5">
            <a:hlinkClick r:id="" action="ppaction://media"/>
            <a:extLst>
              <a:ext uri="{FF2B5EF4-FFF2-40B4-BE49-F238E27FC236}">
                <a16:creationId xmlns:a16="http://schemas.microsoft.com/office/drawing/2014/main" id="{B3553F45-B345-2EED-15AC-051E69F5D6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7440"/>
            <a:ext cx="468000" cy="468000"/>
          </a:xfrm>
          <a:prstGeom prst="rect">
            <a:avLst/>
          </a:prstGeom>
        </p:spPr>
      </p:pic>
    </p:spTree>
    <p:extLst>
      <p:ext uri="{BB962C8B-B14F-4D97-AF65-F5344CB8AC3E}">
        <p14:creationId xmlns:p14="http://schemas.microsoft.com/office/powerpoint/2010/main" val="26437609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ED40E-6140-4692-2F17-538CFA0EE6D4}"/>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DEB78775-632D-2381-698D-50D6B266305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B66DC5B9-422E-314E-FFD8-B77A674CECD8}"/>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B7D2F6A9-DAE0-DBA5-396D-9AC9BE4AB61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C5478AB8-EF33-DEB8-2E1A-3D3BA14665E6}"/>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163499CA-5884-5BD3-C5DD-24CB77D0597A}"/>
              </a:ext>
            </a:extLst>
          </p:cNvPr>
          <p:cNvGrpSpPr/>
          <p:nvPr/>
        </p:nvGrpSpPr>
        <p:grpSpPr>
          <a:xfrm>
            <a:off x="467999" y="1855849"/>
            <a:ext cx="2370204" cy="828000"/>
            <a:chOff x="467999" y="1855849"/>
            <a:chExt cx="2370204" cy="828000"/>
          </a:xfrm>
        </p:grpSpPr>
        <p:sp>
          <p:nvSpPr>
            <p:cNvPr id="5" name="Rounded Rectangle 52">
              <a:extLst>
                <a:ext uri="{FF2B5EF4-FFF2-40B4-BE49-F238E27FC236}">
                  <a16:creationId xmlns:a16="http://schemas.microsoft.com/office/drawing/2014/main" id="{56E0572D-DCA2-DAD8-3651-797826A813B9}"/>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6" name="Ellipse 5">
              <a:extLst>
                <a:ext uri="{FF2B5EF4-FFF2-40B4-BE49-F238E27FC236}">
                  <a16:creationId xmlns:a16="http://schemas.microsoft.com/office/drawing/2014/main" id="{2DFF41FD-0FC3-5961-AB86-FACB81EBB1AD}"/>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85C4F514-CC29-E8C1-FA6B-B7524B5DB945}"/>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F8DE6178-45A4-2731-4779-3C322551A5C1}"/>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54026904-A5CC-52B4-FEBD-69E11366468A}"/>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795F85D9-DAF0-5B21-B706-0F2D39589611}"/>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1AA18A7D-2ED4-57C8-2445-57FE2124AFC3}"/>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186AEEB5-6E7D-67DB-5F8C-29189C1060E9}"/>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AF7E8018-3913-DB36-23AE-839AE164DDA3}"/>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4DA13FB0-4A92-2015-9E7C-DFBAE726DE9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D262DEE3-3235-B1FE-4E8D-FC2C732D4442}"/>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4A035005-FB4A-D74F-62C9-41A12275B8FB}"/>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BE27A628-942E-BCF1-BAB8-7F29082FEAEC}"/>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4380900-CF58-1E25-33DC-D321A06D9C2C}"/>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70EE4DB9-1E66-035A-E021-7A674A22DE6C}"/>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50E4A0BD-5E68-487F-D18B-4D7027C809F4}"/>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932684A2-6E1A-D422-F5E3-1A64316DC5BF}"/>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9" name="TextBox 11">
            <a:extLst>
              <a:ext uri="{FF2B5EF4-FFF2-40B4-BE49-F238E27FC236}">
                <a16:creationId xmlns:a16="http://schemas.microsoft.com/office/drawing/2014/main" id="{DAD46D41-69B6-0A91-73F1-4B4F806B5430}"/>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grpSp>
        <p:nvGrpSpPr>
          <p:cNvPr id="95" name="Groupe 94">
            <a:extLst>
              <a:ext uri="{FF2B5EF4-FFF2-40B4-BE49-F238E27FC236}">
                <a16:creationId xmlns:a16="http://schemas.microsoft.com/office/drawing/2014/main" id="{6250CEAB-1226-F9FF-16B9-E2209D4319AF}"/>
              </a:ext>
            </a:extLst>
          </p:cNvPr>
          <p:cNvGrpSpPr/>
          <p:nvPr/>
        </p:nvGrpSpPr>
        <p:grpSpPr>
          <a:xfrm>
            <a:off x="4864564" y="1360957"/>
            <a:ext cx="6690731" cy="1070009"/>
            <a:chOff x="2750634" y="1360957"/>
            <a:chExt cx="6690731" cy="1070009"/>
          </a:xfrm>
        </p:grpSpPr>
        <p:sp>
          <p:nvSpPr>
            <p:cNvPr id="22" name="Rounded Rectangle 52">
              <a:extLst>
                <a:ext uri="{FF2B5EF4-FFF2-40B4-BE49-F238E27FC236}">
                  <a16:creationId xmlns:a16="http://schemas.microsoft.com/office/drawing/2014/main" id="{6EBCC2E9-C54C-DCCA-CA41-8BC7092A2FE1}"/>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D651A358-FA93-DB4C-2D3C-F0D1993A97EC}"/>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97" name="Groupe 96">
            <a:extLst>
              <a:ext uri="{FF2B5EF4-FFF2-40B4-BE49-F238E27FC236}">
                <a16:creationId xmlns:a16="http://schemas.microsoft.com/office/drawing/2014/main" id="{1CB9FB42-81A7-9B40-F56F-AF6A01DC41C9}"/>
              </a:ext>
            </a:extLst>
          </p:cNvPr>
          <p:cNvGrpSpPr/>
          <p:nvPr/>
        </p:nvGrpSpPr>
        <p:grpSpPr>
          <a:xfrm>
            <a:off x="4695260" y="2492896"/>
            <a:ext cx="7029339" cy="3439873"/>
            <a:chOff x="4695260" y="2492896"/>
            <a:chExt cx="7029339" cy="3439873"/>
          </a:xfrm>
        </p:grpSpPr>
        <p:grpSp>
          <p:nvGrpSpPr>
            <p:cNvPr id="68" name="Groupe 67">
              <a:extLst>
                <a:ext uri="{FF2B5EF4-FFF2-40B4-BE49-F238E27FC236}">
                  <a16:creationId xmlns:a16="http://schemas.microsoft.com/office/drawing/2014/main" id="{24F71C42-4954-057C-F5C8-F41399974D95}"/>
                </a:ext>
              </a:extLst>
            </p:cNvPr>
            <p:cNvGrpSpPr/>
            <p:nvPr/>
          </p:nvGrpSpPr>
          <p:grpSpPr>
            <a:xfrm>
              <a:off x="4695260" y="4300224"/>
              <a:ext cx="3384000" cy="1632545"/>
              <a:chOff x="4695260" y="4394359"/>
              <a:chExt cx="3384000" cy="1632545"/>
            </a:xfrm>
          </p:grpSpPr>
          <p:sp>
            <p:nvSpPr>
              <p:cNvPr id="19" name="Rectangle : coins arrondis 18">
                <a:extLst>
                  <a:ext uri="{FF2B5EF4-FFF2-40B4-BE49-F238E27FC236}">
                    <a16:creationId xmlns:a16="http://schemas.microsoft.com/office/drawing/2014/main" id="{33D5DF03-272F-4956-CB01-C36A0C99F9CA}"/>
                  </a:ext>
                </a:extLst>
              </p:cNvPr>
              <p:cNvSpPr/>
              <p:nvPr/>
            </p:nvSpPr>
            <p:spPr>
              <a:xfrm>
                <a:off x="4695260" y="4586904"/>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Résection chirurgicale</a:t>
                </a:r>
              </a:p>
            </p:txBody>
          </p:sp>
          <p:sp>
            <p:nvSpPr>
              <p:cNvPr id="20" name="Rectangle : coins arrondis 19">
                <a:extLst>
                  <a:ext uri="{FF2B5EF4-FFF2-40B4-BE49-F238E27FC236}">
                    <a16:creationId xmlns:a16="http://schemas.microsoft.com/office/drawing/2014/main" id="{2F034C24-AF73-53B9-C056-4CF2A6B4C498}"/>
                  </a:ext>
                </a:extLst>
              </p:cNvPr>
              <p:cNvSpPr/>
              <p:nvPr/>
            </p:nvSpPr>
            <p:spPr>
              <a:xfrm>
                <a:off x="5712586" y="4394359"/>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7109E6A-279E-D997-23B5-A17AFA10D826}"/>
                  </a:ext>
                </a:extLst>
              </p:cNvPr>
              <p:cNvSpPr/>
              <p:nvPr/>
            </p:nvSpPr>
            <p:spPr>
              <a:xfrm rot="10800000">
                <a:off x="6284073" y="488679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C9FB67DA-B6FC-2901-B5C9-957BD9642748}"/>
                </a:ext>
              </a:extLst>
            </p:cNvPr>
            <p:cNvSpPr/>
            <p:nvPr/>
          </p:nvSpPr>
          <p:spPr>
            <a:xfrm>
              <a:off x="4695260"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5DF68224-5A71-B067-A993-4350E984872C}"/>
                </a:ext>
              </a:extLst>
            </p:cNvPr>
            <p:cNvSpPr/>
            <p:nvPr/>
          </p:nvSpPr>
          <p:spPr>
            <a:xfrm>
              <a:off x="5712586"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A8813EE9-3FEF-F8C2-C156-D3B7EDA9D10E}"/>
                </a:ext>
              </a:extLst>
            </p:cNvPr>
            <p:cNvSpPr/>
            <p:nvPr/>
          </p:nvSpPr>
          <p:spPr>
            <a:xfrm rot="10800000">
              <a:off x="6284073"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9" name="Groupe 68">
              <a:extLst>
                <a:ext uri="{FF2B5EF4-FFF2-40B4-BE49-F238E27FC236}">
                  <a16:creationId xmlns:a16="http://schemas.microsoft.com/office/drawing/2014/main" id="{51749817-6678-1536-B410-CE2D72C140AE}"/>
                </a:ext>
              </a:extLst>
            </p:cNvPr>
            <p:cNvGrpSpPr/>
            <p:nvPr/>
          </p:nvGrpSpPr>
          <p:grpSpPr>
            <a:xfrm>
              <a:off x="8340599" y="4300224"/>
              <a:ext cx="3384000" cy="1632545"/>
              <a:chOff x="8340599" y="4394359"/>
              <a:chExt cx="3384000" cy="1632545"/>
            </a:xfrm>
          </p:grpSpPr>
          <p:sp>
            <p:nvSpPr>
              <p:cNvPr id="7" name="Rectangle : coins arrondis 6">
                <a:extLst>
                  <a:ext uri="{FF2B5EF4-FFF2-40B4-BE49-F238E27FC236}">
                    <a16:creationId xmlns:a16="http://schemas.microsoft.com/office/drawing/2014/main" id="{81DCB100-FE9E-CFD3-C56F-2E9CD2734722}"/>
                  </a:ext>
                </a:extLst>
              </p:cNvPr>
              <p:cNvSpPr/>
              <p:nvPr/>
            </p:nvSpPr>
            <p:spPr>
              <a:xfrm>
                <a:off x="8340599" y="4586904"/>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p:txBody>
          </p:sp>
          <p:sp>
            <p:nvSpPr>
              <p:cNvPr id="8" name="Rectangle : coins arrondis 7">
                <a:extLst>
                  <a:ext uri="{FF2B5EF4-FFF2-40B4-BE49-F238E27FC236}">
                    <a16:creationId xmlns:a16="http://schemas.microsoft.com/office/drawing/2014/main" id="{89CF95EA-4CB8-222F-F327-D845C8204AE1}"/>
                  </a:ext>
                </a:extLst>
              </p:cNvPr>
              <p:cNvSpPr/>
              <p:nvPr/>
            </p:nvSpPr>
            <p:spPr>
              <a:xfrm>
                <a:off x="9357925" y="4394359"/>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39A36CA-A787-E6B3-1C19-4DE6C8DA64DE}"/>
                  </a:ext>
                </a:extLst>
              </p:cNvPr>
              <p:cNvSpPr/>
              <p:nvPr/>
            </p:nvSpPr>
            <p:spPr>
              <a:xfrm rot="10800000">
                <a:off x="9929412" y="488679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80" name="Rectangle : coins arrondis 79">
              <a:extLst>
                <a:ext uri="{FF2B5EF4-FFF2-40B4-BE49-F238E27FC236}">
                  <a16:creationId xmlns:a16="http://schemas.microsoft.com/office/drawing/2014/main" id="{3EB0F3B7-3787-B0BB-5FF7-E79F54DC1EBC}"/>
                </a:ext>
              </a:extLst>
            </p:cNvPr>
            <p:cNvSpPr/>
            <p:nvPr/>
          </p:nvSpPr>
          <p:spPr>
            <a:xfrm>
              <a:off x="8340599"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1BC7D496-F8AD-422A-F485-F3207A14DAC8}"/>
                </a:ext>
              </a:extLst>
            </p:cNvPr>
            <p:cNvSpPr/>
            <p:nvPr/>
          </p:nvSpPr>
          <p:spPr>
            <a:xfrm>
              <a:off x="9357925"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77C99110-248B-CCCC-1363-134671D04436}"/>
                </a:ext>
              </a:extLst>
            </p:cNvPr>
            <p:cNvSpPr/>
            <p:nvPr/>
          </p:nvSpPr>
          <p:spPr>
            <a:xfrm rot="10800000">
              <a:off x="9929412"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1" name="Groupe 10">
            <a:extLst>
              <a:ext uri="{FF2B5EF4-FFF2-40B4-BE49-F238E27FC236}">
                <a16:creationId xmlns:a16="http://schemas.microsoft.com/office/drawing/2014/main" id="{99818AD1-5D32-3629-2CA5-3D07C00E7FC3}"/>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7BAD79EA-BB19-8112-2C93-AFDDD0CB92C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F3076478-809F-232F-5633-3438F8C21CE0}"/>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6" name="Chevron 15">
              <a:extLst>
                <a:ext uri="{FF2B5EF4-FFF2-40B4-BE49-F238E27FC236}">
                  <a16:creationId xmlns:a16="http://schemas.microsoft.com/office/drawing/2014/main" id="{80B8D0CC-1E34-578F-B311-B95F04AC80B9}"/>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7" name="Rectangle 16">
              <a:extLst>
                <a:ext uri="{FF2B5EF4-FFF2-40B4-BE49-F238E27FC236}">
                  <a16:creationId xmlns:a16="http://schemas.microsoft.com/office/drawing/2014/main" id="{3685D3CF-0C3C-F91C-68F8-FC9DF4BC16E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852FE56C-82DE-DE5E-E567-FC1D32DD34F9}"/>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pic>
        <p:nvPicPr>
          <p:cNvPr id="2" name="S.Choquet - CC10 - Slide 6">
            <a:hlinkClick r:id="" action="ppaction://media"/>
            <a:extLst>
              <a:ext uri="{FF2B5EF4-FFF2-40B4-BE49-F238E27FC236}">
                <a16:creationId xmlns:a16="http://schemas.microsoft.com/office/drawing/2014/main" id="{38B5E02E-995D-3F12-9344-51F007DFA2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81277793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83422-A603-D922-36D0-9F40BB3DD099}"/>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B3CEF704-D0A6-00EF-8F4D-4D628168F97A}"/>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8D9E0208-387F-168A-B628-04328C6C7575}"/>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BDC6B646-D0A9-6B58-61FE-8D13F0FEA8C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C864CCE3-5706-C683-7D38-7B4DF92D58A7}"/>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7B4B2BAB-986C-609C-E708-9CC7E86D534B}"/>
              </a:ext>
            </a:extLst>
          </p:cNvPr>
          <p:cNvGrpSpPr/>
          <p:nvPr/>
        </p:nvGrpSpPr>
        <p:grpSpPr>
          <a:xfrm>
            <a:off x="467999" y="1855849"/>
            <a:ext cx="2370204" cy="828000"/>
            <a:chOff x="467999" y="1855849"/>
            <a:chExt cx="2370204" cy="828000"/>
          </a:xfrm>
        </p:grpSpPr>
        <p:sp>
          <p:nvSpPr>
            <p:cNvPr id="5" name="Rounded Rectangle 52">
              <a:extLst>
                <a:ext uri="{FF2B5EF4-FFF2-40B4-BE49-F238E27FC236}">
                  <a16:creationId xmlns:a16="http://schemas.microsoft.com/office/drawing/2014/main" id="{B58C954E-1191-E474-E1C8-7F30B8CFA0EB}"/>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6" name="Ellipse 5">
              <a:extLst>
                <a:ext uri="{FF2B5EF4-FFF2-40B4-BE49-F238E27FC236}">
                  <a16:creationId xmlns:a16="http://schemas.microsoft.com/office/drawing/2014/main" id="{F3754CF4-DC2A-7268-37F1-E077C9AA7950}"/>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DC13EC93-698E-969D-94F3-647F67C8A7C5}"/>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3C132A51-A5CE-0273-FD0A-F25DFBD4333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B9E59DE9-2495-0502-9E1F-7E0DB1EDC6A1}"/>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C2196620-9FA1-876B-B6A2-CA5B3EEEC9A5}"/>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BB45626C-FCB3-8B4C-6D62-2505818FBA81}"/>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C75469F6-575E-B50C-1F65-010ABCAD26BC}"/>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0C98467E-210E-B72F-4F97-7428834350CE}"/>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8849C4A4-8A02-4EFA-BB84-C4C99E8B76F7}"/>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CEA40B94-076C-7D2F-6E4A-A50F76754D5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D7DFE6D8-AC0D-6313-2DD6-89561FA838C9}"/>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F4EDDCBD-8197-A2CD-E3F4-524ABC610250}"/>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89858D7-47F6-A3DD-7D02-A5CD3315E4B3}"/>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1C37092B-2F0B-BD95-89C3-4C744EDA30FB}"/>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EA4C7D6-6410-5247-D515-178326DC5087}"/>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4DFB0649-83C1-3957-635D-82D628FEAEFC}"/>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3" name="Groupe 112">
            <a:extLst>
              <a:ext uri="{FF2B5EF4-FFF2-40B4-BE49-F238E27FC236}">
                <a16:creationId xmlns:a16="http://schemas.microsoft.com/office/drawing/2014/main" id="{131617D7-8E10-0DAE-B59E-92AB2C362EFB}"/>
              </a:ext>
            </a:extLst>
          </p:cNvPr>
          <p:cNvGrpSpPr/>
          <p:nvPr/>
        </p:nvGrpSpPr>
        <p:grpSpPr>
          <a:xfrm>
            <a:off x="4695260" y="1360957"/>
            <a:ext cx="7029339" cy="4571812"/>
            <a:chOff x="4665225" y="1360957"/>
            <a:chExt cx="7029339" cy="4571812"/>
          </a:xfrm>
        </p:grpSpPr>
        <p:grpSp>
          <p:nvGrpSpPr>
            <p:cNvPr id="95" name="Groupe 94">
              <a:extLst>
                <a:ext uri="{FF2B5EF4-FFF2-40B4-BE49-F238E27FC236}">
                  <a16:creationId xmlns:a16="http://schemas.microsoft.com/office/drawing/2014/main" id="{81F1C6B7-A9D1-EBF0-6C8E-8735AB792309}"/>
                </a:ext>
              </a:extLst>
            </p:cNvPr>
            <p:cNvGrpSpPr/>
            <p:nvPr/>
          </p:nvGrpSpPr>
          <p:grpSpPr>
            <a:xfrm>
              <a:off x="4834529" y="1360957"/>
              <a:ext cx="6690731" cy="1070009"/>
              <a:chOff x="2750634" y="1360957"/>
              <a:chExt cx="6690731" cy="1070009"/>
            </a:xfrm>
          </p:grpSpPr>
          <p:sp>
            <p:nvSpPr>
              <p:cNvPr id="22" name="Rounded Rectangle 52">
                <a:extLst>
                  <a:ext uri="{FF2B5EF4-FFF2-40B4-BE49-F238E27FC236}">
                    <a16:creationId xmlns:a16="http://schemas.microsoft.com/office/drawing/2014/main" id="{6DDCB80D-2864-980C-8578-8078F2B5BF3F}"/>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78A3BB9A-ADAF-3D90-E56B-3804E7322AE5}"/>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97" name="Groupe 96">
              <a:extLst>
                <a:ext uri="{FF2B5EF4-FFF2-40B4-BE49-F238E27FC236}">
                  <a16:creationId xmlns:a16="http://schemas.microsoft.com/office/drawing/2014/main" id="{7316C902-7975-94BC-D504-3CED731D1D27}"/>
                </a:ext>
              </a:extLst>
            </p:cNvPr>
            <p:cNvGrpSpPr/>
            <p:nvPr/>
          </p:nvGrpSpPr>
          <p:grpSpPr>
            <a:xfrm>
              <a:off x="4665225" y="2492896"/>
              <a:ext cx="7029339" cy="3439873"/>
              <a:chOff x="4695260" y="2492896"/>
              <a:chExt cx="7029339" cy="3439873"/>
            </a:xfrm>
          </p:grpSpPr>
          <p:grpSp>
            <p:nvGrpSpPr>
              <p:cNvPr id="68" name="Groupe 67">
                <a:extLst>
                  <a:ext uri="{FF2B5EF4-FFF2-40B4-BE49-F238E27FC236}">
                    <a16:creationId xmlns:a16="http://schemas.microsoft.com/office/drawing/2014/main" id="{C711A7F1-195C-7153-362A-1A9521A69EAB}"/>
                  </a:ext>
                </a:extLst>
              </p:cNvPr>
              <p:cNvGrpSpPr/>
              <p:nvPr/>
            </p:nvGrpSpPr>
            <p:grpSpPr>
              <a:xfrm>
                <a:off x="4695260" y="4300224"/>
                <a:ext cx="3384000" cy="1632545"/>
                <a:chOff x="4695260" y="4394359"/>
                <a:chExt cx="3384000" cy="1632545"/>
              </a:xfrm>
            </p:grpSpPr>
            <p:sp>
              <p:nvSpPr>
                <p:cNvPr id="19" name="Rectangle : coins arrondis 18">
                  <a:extLst>
                    <a:ext uri="{FF2B5EF4-FFF2-40B4-BE49-F238E27FC236}">
                      <a16:creationId xmlns:a16="http://schemas.microsoft.com/office/drawing/2014/main" id="{364E9571-2454-1F7A-0C8D-973A96174F56}"/>
                    </a:ext>
                  </a:extLst>
                </p:cNvPr>
                <p:cNvSpPr/>
                <p:nvPr/>
              </p:nvSpPr>
              <p:spPr>
                <a:xfrm>
                  <a:off x="4695260" y="4586904"/>
                  <a:ext cx="3384000" cy="144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Résection chirurgicale</a:t>
                  </a:r>
                </a:p>
              </p:txBody>
            </p:sp>
            <p:sp>
              <p:nvSpPr>
                <p:cNvPr id="20" name="Rectangle : coins arrondis 19">
                  <a:extLst>
                    <a:ext uri="{FF2B5EF4-FFF2-40B4-BE49-F238E27FC236}">
                      <a16:creationId xmlns:a16="http://schemas.microsoft.com/office/drawing/2014/main" id="{C455D36C-BD9A-8727-2C64-DDB220026AEC}"/>
                    </a:ext>
                  </a:extLst>
                </p:cNvPr>
                <p:cNvSpPr/>
                <p:nvPr/>
              </p:nvSpPr>
              <p:spPr>
                <a:xfrm>
                  <a:off x="5712586"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E7DE2CF-D1CB-E8CA-E630-1999345B71B5}"/>
                    </a:ext>
                  </a:extLst>
                </p:cNvPr>
                <p:cNvSpPr/>
                <p:nvPr/>
              </p:nvSpPr>
              <p:spPr>
                <a:xfrm rot="10800000">
                  <a:off x="6284073"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003D5235-4626-F0E3-6D56-6EF170C1E213}"/>
                  </a:ext>
                </a:extLst>
              </p:cNvPr>
              <p:cNvSpPr/>
              <p:nvPr/>
            </p:nvSpPr>
            <p:spPr>
              <a:xfrm>
                <a:off x="4695260"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4FFF5741-7D08-37EF-504D-62FE148B63F5}"/>
                  </a:ext>
                </a:extLst>
              </p:cNvPr>
              <p:cNvSpPr/>
              <p:nvPr/>
            </p:nvSpPr>
            <p:spPr>
              <a:xfrm>
                <a:off x="5712586"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86D48E44-7739-AFD5-72D3-E667E828F12F}"/>
                  </a:ext>
                </a:extLst>
              </p:cNvPr>
              <p:cNvSpPr/>
              <p:nvPr/>
            </p:nvSpPr>
            <p:spPr>
              <a:xfrm rot="10800000">
                <a:off x="6284073"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9" name="Groupe 68">
                <a:extLst>
                  <a:ext uri="{FF2B5EF4-FFF2-40B4-BE49-F238E27FC236}">
                    <a16:creationId xmlns:a16="http://schemas.microsoft.com/office/drawing/2014/main" id="{E3D68D91-5CE4-6FD4-C386-03B11F796A30}"/>
                  </a:ext>
                </a:extLst>
              </p:cNvPr>
              <p:cNvGrpSpPr/>
              <p:nvPr/>
            </p:nvGrpSpPr>
            <p:grpSpPr>
              <a:xfrm>
                <a:off x="8340599" y="4300224"/>
                <a:ext cx="3384000" cy="1632545"/>
                <a:chOff x="8340599" y="4394359"/>
                <a:chExt cx="3384000" cy="1632545"/>
              </a:xfrm>
            </p:grpSpPr>
            <p:sp>
              <p:nvSpPr>
                <p:cNvPr id="7" name="Rectangle : coins arrondis 6">
                  <a:extLst>
                    <a:ext uri="{FF2B5EF4-FFF2-40B4-BE49-F238E27FC236}">
                      <a16:creationId xmlns:a16="http://schemas.microsoft.com/office/drawing/2014/main" id="{73D4D9EE-7E83-EA22-8B5A-399A576390D0}"/>
                    </a:ext>
                  </a:extLst>
                </p:cNvPr>
                <p:cNvSpPr/>
                <p:nvPr/>
              </p:nvSpPr>
              <p:spPr>
                <a:xfrm>
                  <a:off x="8340599" y="4586904"/>
                  <a:ext cx="3384000" cy="144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Radiothérapie</a:t>
                  </a:r>
                </a:p>
              </p:txBody>
            </p:sp>
            <p:sp>
              <p:nvSpPr>
                <p:cNvPr id="8" name="Rectangle : coins arrondis 7">
                  <a:extLst>
                    <a:ext uri="{FF2B5EF4-FFF2-40B4-BE49-F238E27FC236}">
                      <a16:creationId xmlns:a16="http://schemas.microsoft.com/office/drawing/2014/main" id="{AFD8C7C5-3B0A-9AF6-8B9F-6F87D096DA88}"/>
                    </a:ext>
                  </a:extLst>
                </p:cNvPr>
                <p:cNvSpPr/>
                <p:nvPr/>
              </p:nvSpPr>
              <p:spPr>
                <a:xfrm>
                  <a:off x="9357925"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513DF170-4FBD-5D50-78DC-2626DD70C7A1}"/>
                    </a:ext>
                  </a:extLst>
                </p:cNvPr>
                <p:cNvSpPr/>
                <p:nvPr/>
              </p:nvSpPr>
              <p:spPr>
                <a:xfrm rot="10800000">
                  <a:off x="9929412"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80" name="Rectangle : coins arrondis 79">
                <a:extLst>
                  <a:ext uri="{FF2B5EF4-FFF2-40B4-BE49-F238E27FC236}">
                    <a16:creationId xmlns:a16="http://schemas.microsoft.com/office/drawing/2014/main" id="{D5C5B50C-69D9-FDB0-678B-D13CF35003AA}"/>
                  </a:ext>
                </a:extLst>
              </p:cNvPr>
              <p:cNvSpPr/>
              <p:nvPr/>
            </p:nvSpPr>
            <p:spPr>
              <a:xfrm>
                <a:off x="8340599"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D6CE5D16-416A-525D-9C9C-CF151765956C}"/>
                  </a:ext>
                </a:extLst>
              </p:cNvPr>
              <p:cNvSpPr/>
              <p:nvPr/>
            </p:nvSpPr>
            <p:spPr>
              <a:xfrm>
                <a:off x="9357925"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1650B1A6-2182-EC6D-BCBF-8B12CC108E6D}"/>
                  </a:ext>
                </a:extLst>
              </p:cNvPr>
              <p:cNvSpPr/>
              <p:nvPr/>
            </p:nvSpPr>
            <p:spPr>
              <a:xfrm rot="10800000">
                <a:off x="9929412"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3F047462-9788-EBCB-38EA-1D4802028C29}"/>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5C5CED94-CD10-CD39-793E-0FFA3657D40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627EC4FB-0890-DFE6-0B3C-6161259D8894}"/>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6" name="Chevron 15">
              <a:extLst>
                <a:ext uri="{FF2B5EF4-FFF2-40B4-BE49-F238E27FC236}">
                  <a16:creationId xmlns:a16="http://schemas.microsoft.com/office/drawing/2014/main" id="{D1737C42-C2F3-F1C0-6826-95EB80DA87AB}"/>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7" name="Rectangle 16">
              <a:extLst>
                <a:ext uri="{FF2B5EF4-FFF2-40B4-BE49-F238E27FC236}">
                  <a16:creationId xmlns:a16="http://schemas.microsoft.com/office/drawing/2014/main" id="{CB9FEFEC-79D9-FD0E-CE4F-A1007FD76E3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F2B8AFDC-A8EF-B4A3-265A-DA2456E907D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2" name="TextBox 11">
            <a:extLst>
              <a:ext uri="{FF2B5EF4-FFF2-40B4-BE49-F238E27FC236}">
                <a16:creationId xmlns:a16="http://schemas.microsoft.com/office/drawing/2014/main" id="{0FD1442F-1D8C-F8DA-9480-98EF22298F62}"/>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pic>
        <p:nvPicPr>
          <p:cNvPr id="23" name="S.Choquet - CC10 - Slide 7">
            <a:hlinkClick r:id="" action="ppaction://media"/>
            <a:extLst>
              <a:ext uri="{FF2B5EF4-FFF2-40B4-BE49-F238E27FC236}">
                <a16:creationId xmlns:a16="http://schemas.microsoft.com/office/drawing/2014/main" id="{87ACB44A-B119-6953-53E7-E66A78380B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37535094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3"/>
                </p:tgtEl>
              </p:cMediaNode>
            </p:audio>
          </p:childTnLst>
        </p:cTn>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9272F-2F82-42C9-3FA1-4F5EBE2B19A0}"/>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0332BA01-209C-A801-CD95-D255A78BB5C0}"/>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9E425CA6-FC9E-8C57-C041-24D633CBB0EF}"/>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D17A7C95-5A2E-E1E3-A92E-1EC0B406C60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C33F66FD-EECF-9548-780E-003503525DE4}"/>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grpSp>
        <p:nvGrpSpPr>
          <p:cNvPr id="103" name="Groupe 102">
            <a:extLst>
              <a:ext uri="{FF2B5EF4-FFF2-40B4-BE49-F238E27FC236}">
                <a16:creationId xmlns:a16="http://schemas.microsoft.com/office/drawing/2014/main" id="{8225FAA4-C37C-B083-4389-F8B386056171}"/>
              </a:ext>
            </a:extLst>
          </p:cNvPr>
          <p:cNvGrpSpPr/>
          <p:nvPr/>
        </p:nvGrpSpPr>
        <p:grpSpPr>
          <a:xfrm>
            <a:off x="4699768" y="4311232"/>
            <a:ext cx="7024831" cy="1524540"/>
            <a:chOff x="4699768" y="4311232"/>
            <a:chExt cx="7024831" cy="1524540"/>
          </a:xfrm>
        </p:grpSpPr>
        <p:sp>
          <p:nvSpPr>
            <p:cNvPr id="19" name="Rectangle : coins arrondis 18">
              <a:extLst>
                <a:ext uri="{FF2B5EF4-FFF2-40B4-BE49-F238E27FC236}">
                  <a16:creationId xmlns:a16="http://schemas.microsoft.com/office/drawing/2014/main" id="{6862F003-CB62-422D-8F9C-EA27F368C1A9}"/>
                </a:ext>
              </a:extLst>
            </p:cNvPr>
            <p:cNvSpPr/>
            <p:nvPr/>
          </p:nvSpPr>
          <p:spPr>
            <a:xfrm>
              <a:off x="4699768" y="4503772"/>
              <a:ext cx="2232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local (résection chirurgicale ou radiothérapie)</a:t>
              </a:r>
            </a:p>
          </p:txBody>
        </p:sp>
        <p:sp>
          <p:nvSpPr>
            <p:cNvPr id="20" name="Rectangle : coins arrondis 19">
              <a:extLst>
                <a:ext uri="{FF2B5EF4-FFF2-40B4-BE49-F238E27FC236}">
                  <a16:creationId xmlns:a16="http://schemas.microsoft.com/office/drawing/2014/main" id="{02A8D8A5-B000-1632-3816-20FB85D12E28}"/>
                </a:ext>
              </a:extLst>
            </p:cNvPr>
            <p:cNvSpPr/>
            <p:nvPr/>
          </p:nvSpPr>
          <p:spPr>
            <a:xfrm>
              <a:off x="5141094" y="4311232"/>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AD47FC93-5F59-075F-EC61-A5DFE5423030}"/>
                </a:ext>
              </a:extLst>
            </p:cNvPr>
            <p:cNvSpPr/>
            <p:nvPr/>
          </p:nvSpPr>
          <p:spPr>
            <a:xfrm rot="10800000">
              <a:off x="5712581" y="4803670"/>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7B4AD939-B9A8-349C-F364-5E358F90A18A}"/>
                </a:ext>
              </a:extLst>
            </p:cNvPr>
            <p:cNvSpPr/>
            <p:nvPr/>
          </p:nvSpPr>
          <p:spPr>
            <a:xfrm>
              <a:off x="9492599" y="4503772"/>
              <a:ext cx="2232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4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p:txBody>
        </p:sp>
        <p:sp>
          <p:nvSpPr>
            <p:cNvPr id="24" name="Rectangle : coins arrondis 23">
              <a:extLst>
                <a:ext uri="{FF2B5EF4-FFF2-40B4-BE49-F238E27FC236}">
                  <a16:creationId xmlns:a16="http://schemas.microsoft.com/office/drawing/2014/main" id="{ED549311-0CAA-1BCA-3C14-61B94F947EE1}"/>
                </a:ext>
              </a:extLst>
            </p:cNvPr>
            <p:cNvSpPr/>
            <p:nvPr/>
          </p:nvSpPr>
          <p:spPr>
            <a:xfrm>
              <a:off x="9933925" y="4311232"/>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D59706DF-2530-9E68-7951-2E363FEC3535}"/>
                </a:ext>
              </a:extLst>
            </p:cNvPr>
            <p:cNvSpPr/>
            <p:nvPr/>
          </p:nvSpPr>
          <p:spPr>
            <a:xfrm rot="10800000">
              <a:off x="10505412" y="4803670"/>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A2FAE318-EDC8-45E0-5068-04AF982AA6BE}"/>
                </a:ext>
              </a:extLst>
            </p:cNvPr>
            <p:cNvSpPr/>
            <p:nvPr/>
          </p:nvSpPr>
          <p:spPr>
            <a:xfrm>
              <a:off x="7096184" y="4503772"/>
              <a:ext cx="2232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Demander CD30 et si +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brentuximab</a:t>
              </a: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védotin</a:t>
              </a:r>
              <a:endPar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9A96A1F8-CC28-4A89-9FBC-EC7B7CDBEA67}"/>
                </a:ext>
              </a:extLst>
            </p:cNvPr>
            <p:cNvSpPr/>
            <p:nvPr/>
          </p:nvSpPr>
          <p:spPr>
            <a:xfrm>
              <a:off x="7537510" y="4311232"/>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B233BF34-E51B-272F-6705-EF897F487F70}"/>
                </a:ext>
              </a:extLst>
            </p:cNvPr>
            <p:cNvSpPr/>
            <p:nvPr/>
          </p:nvSpPr>
          <p:spPr>
            <a:xfrm rot="10800000">
              <a:off x="8108997" y="4803670"/>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26AE174F-F42D-CC6F-6904-B0548B1140C5}"/>
              </a:ext>
            </a:extLst>
          </p:cNvPr>
          <p:cNvSpPr/>
          <p:nvPr/>
        </p:nvSpPr>
        <p:spPr>
          <a:xfrm>
            <a:off x="5631368"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autogreffe</a:t>
            </a:r>
          </a:p>
        </p:txBody>
      </p:sp>
      <p:sp>
        <p:nvSpPr>
          <p:cNvPr id="77" name="Rectangle : coins arrondis 76">
            <a:extLst>
              <a:ext uri="{FF2B5EF4-FFF2-40B4-BE49-F238E27FC236}">
                <a16:creationId xmlns:a16="http://schemas.microsoft.com/office/drawing/2014/main" id="{4C5B5952-7C8A-ADB9-EF76-E81FD636D98C}"/>
              </a:ext>
            </a:extLst>
          </p:cNvPr>
          <p:cNvSpPr/>
          <p:nvPr/>
        </p:nvSpPr>
        <p:spPr>
          <a:xfrm>
            <a:off x="6180694"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0FBD4F3E-3ADF-AC72-902C-F67429635FF4}"/>
              </a:ext>
            </a:extLst>
          </p:cNvPr>
          <p:cNvSpPr/>
          <p:nvPr/>
        </p:nvSpPr>
        <p:spPr>
          <a:xfrm rot="10800000">
            <a:off x="6752181"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2C6C5774-218F-335F-E1E7-34DF80DFE100}"/>
              </a:ext>
            </a:extLst>
          </p:cNvPr>
          <p:cNvSpPr/>
          <p:nvPr/>
        </p:nvSpPr>
        <p:spPr>
          <a:xfrm>
            <a:off x="8245955"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47ECA521-8925-B52F-BAC3-69B4924D18D4}"/>
              </a:ext>
            </a:extLst>
          </p:cNvPr>
          <p:cNvSpPr/>
          <p:nvPr/>
        </p:nvSpPr>
        <p:spPr>
          <a:xfrm>
            <a:off x="8795281"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BA9844F8-CF57-5FF7-CF59-6DA63D452C71}"/>
              </a:ext>
            </a:extLst>
          </p:cNvPr>
          <p:cNvSpPr/>
          <p:nvPr/>
        </p:nvSpPr>
        <p:spPr>
          <a:xfrm rot="10800000">
            <a:off x="9366768"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1" name="Groupe 10">
            <a:extLst>
              <a:ext uri="{FF2B5EF4-FFF2-40B4-BE49-F238E27FC236}">
                <a16:creationId xmlns:a16="http://schemas.microsoft.com/office/drawing/2014/main" id="{B49D12EC-74A2-4C6D-A00E-0EE9CAF83835}"/>
              </a:ext>
            </a:extLst>
          </p:cNvPr>
          <p:cNvGrpSpPr/>
          <p:nvPr/>
        </p:nvGrpSpPr>
        <p:grpSpPr>
          <a:xfrm>
            <a:off x="4866818" y="1360957"/>
            <a:ext cx="6690731" cy="1070009"/>
            <a:chOff x="2750634" y="1360957"/>
            <a:chExt cx="6690731" cy="1070009"/>
          </a:xfrm>
        </p:grpSpPr>
        <p:sp>
          <p:nvSpPr>
            <p:cNvPr id="12" name="Rounded Rectangle 52">
              <a:extLst>
                <a:ext uri="{FF2B5EF4-FFF2-40B4-BE49-F238E27FC236}">
                  <a16:creationId xmlns:a16="http://schemas.microsoft.com/office/drawing/2014/main" id="{B6268BCF-5953-D364-D5AA-ACEE13E9137E}"/>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8343E700-D664-5A84-4881-53F9C483675D}"/>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En 2025 quelle serait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16" name="Groupe 15">
            <a:extLst>
              <a:ext uri="{FF2B5EF4-FFF2-40B4-BE49-F238E27FC236}">
                <a16:creationId xmlns:a16="http://schemas.microsoft.com/office/drawing/2014/main" id="{303F681A-2328-CC5D-5516-4333D3E2B7A1}"/>
              </a:ext>
            </a:extLst>
          </p:cNvPr>
          <p:cNvGrpSpPr/>
          <p:nvPr/>
        </p:nvGrpSpPr>
        <p:grpSpPr>
          <a:xfrm>
            <a:off x="467999" y="1855849"/>
            <a:ext cx="2370204" cy="828000"/>
            <a:chOff x="467999" y="1855849"/>
            <a:chExt cx="2370204" cy="828000"/>
          </a:xfrm>
        </p:grpSpPr>
        <p:sp>
          <p:nvSpPr>
            <p:cNvPr id="17" name="Rounded Rectangle 52">
              <a:extLst>
                <a:ext uri="{FF2B5EF4-FFF2-40B4-BE49-F238E27FC236}">
                  <a16:creationId xmlns:a16="http://schemas.microsoft.com/office/drawing/2014/main" id="{290E6A5C-FE07-EE9B-D9DB-E18240F85E07}"/>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21" name="Ellipse 20">
              <a:extLst>
                <a:ext uri="{FF2B5EF4-FFF2-40B4-BE49-F238E27FC236}">
                  <a16:creationId xmlns:a16="http://schemas.microsoft.com/office/drawing/2014/main" id="{51402E76-3C4D-6C68-1367-BB8E494B9CF7}"/>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8" name="Graphique 29">
              <a:extLst>
                <a:ext uri="{FF2B5EF4-FFF2-40B4-BE49-F238E27FC236}">
                  <a16:creationId xmlns:a16="http://schemas.microsoft.com/office/drawing/2014/main" id="{5E1323C8-2B45-5225-F21A-F17257D2F2A0}"/>
                </a:ext>
              </a:extLst>
            </p:cNvPr>
            <p:cNvGrpSpPr/>
            <p:nvPr/>
          </p:nvGrpSpPr>
          <p:grpSpPr>
            <a:xfrm>
              <a:off x="657743" y="2032595"/>
              <a:ext cx="456544" cy="461072"/>
              <a:chOff x="633250" y="1973510"/>
              <a:chExt cx="540937" cy="546302"/>
            </a:xfrm>
            <a:noFill/>
          </p:grpSpPr>
          <p:sp>
            <p:nvSpPr>
              <p:cNvPr id="49" name="Forme libre 48">
                <a:extLst>
                  <a:ext uri="{FF2B5EF4-FFF2-40B4-BE49-F238E27FC236}">
                    <a16:creationId xmlns:a16="http://schemas.microsoft.com/office/drawing/2014/main" id="{AF20CA81-F334-666F-3E1F-805D284EAECD}"/>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6151603A-2E9A-0E61-690B-91B554FDEF1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59B46F1A-8B4A-D7C8-733E-FD43B05FF5A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2B932FEC-6F24-AC66-37B0-E9ADD4213B37}"/>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3" name="Forme libre 52">
                <a:extLst>
                  <a:ext uri="{FF2B5EF4-FFF2-40B4-BE49-F238E27FC236}">
                    <a16:creationId xmlns:a16="http://schemas.microsoft.com/office/drawing/2014/main" id="{9A0737FA-36A2-EE6A-1B6A-8B70E2454304}"/>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4" name="Forme libre 53">
                <a:extLst>
                  <a:ext uri="{FF2B5EF4-FFF2-40B4-BE49-F238E27FC236}">
                    <a16:creationId xmlns:a16="http://schemas.microsoft.com/office/drawing/2014/main" id="{92A4A055-1903-83D4-8B14-551336CD160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5" name="Forme libre 54">
                <a:extLst>
                  <a:ext uri="{FF2B5EF4-FFF2-40B4-BE49-F238E27FC236}">
                    <a16:creationId xmlns:a16="http://schemas.microsoft.com/office/drawing/2014/main" id="{FC362E3D-6D03-671A-F474-006D96FEF90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5E8D0B13-64FE-172B-3FFF-67617AEF2A5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BFB11FB7-28CF-2BFA-69F0-50C7578C9A37}"/>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6335395C-5C40-4D29-8C22-06822EE25D06}"/>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2" name="Forme libre 61">
                <a:extLst>
                  <a:ext uri="{FF2B5EF4-FFF2-40B4-BE49-F238E27FC236}">
                    <a16:creationId xmlns:a16="http://schemas.microsoft.com/office/drawing/2014/main" id="{2271BE08-2ED0-12E6-A49B-41C69959795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3" name="Forme libre 62">
                <a:extLst>
                  <a:ext uri="{FF2B5EF4-FFF2-40B4-BE49-F238E27FC236}">
                    <a16:creationId xmlns:a16="http://schemas.microsoft.com/office/drawing/2014/main" id="{EE3766D8-A29A-6111-DEFA-04DA9B45E1D0}"/>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4" name="Forme libre 63">
                <a:extLst>
                  <a:ext uri="{FF2B5EF4-FFF2-40B4-BE49-F238E27FC236}">
                    <a16:creationId xmlns:a16="http://schemas.microsoft.com/office/drawing/2014/main" id="{C7E38AB1-0D7C-3185-418A-6AD68B3CE70F}"/>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5" name="Forme libre 64">
                <a:extLst>
                  <a:ext uri="{FF2B5EF4-FFF2-40B4-BE49-F238E27FC236}">
                    <a16:creationId xmlns:a16="http://schemas.microsoft.com/office/drawing/2014/main" id="{B848FC78-AE57-5655-E1D0-A7673C60E16A}"/>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3" name="Groupe 2">
            <a:extLst>
              <a:ext uri="{FF2B5EF4-FFF2-40B4-BE49-F238E27FC236}">
                <a16:creationId xmlns:a16="http://schemas.microsoft.com/office/drawing/2014/main" id="{B3B2256A-3FE4-CF07-AE2A-331AB0C93BF1}"/>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07F40FA3-C518-77C8-3062-CFA0A6BB579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6918BE3A-34AD-B0BA-58CC-9C6EAA7CADA2}"/>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25858360-7A06-E6A5-1C97-D778B03ED61B}"/>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Rectangle 9">
              <a:extLst>
                <a:ext uri="{FF2B5EF4-FFF2-40B4-BE49-F238E27FC236}">
                  <a16:creationId xmlns:a16="http://schemas.microsoft.com/office/drawing/2014/main" id="{24E9875C-CE39-C0A9-C9E0-8F319D01EDC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1961398B-F3A6-4F86-7316-AF3D54A8C7AB}"/>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2" name="TextBox 11">
            <a:extLst>
              <a:ext uri="{FF2B5EF4-FFF2-40B4-BE49-F238E27FC236}">
                <a16:creationId xmlns:a16="http://schemas.microsoft.com/office/drawing/2014/main" id="{5BCE3B1A-6F71-465D-D203-9E01C611E5E4}"/>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pic>
        <p:nvPicPr>
          <p:cNvPr id="18" name="S.Choquet - CC10 - Slide 8">
            <a:hlinkClick r:id="" action="ppaction://media"/>
            <a:extLst>
              <a:ext uri="{FF2B5EF4-FFF2-40B4-BE49-F238E27FC236}">
                <a16:creationId xmlns:a16="http://schemas.microsoft.com/office/drawing/2014/main" id="{802DF970-75E6-EE5F-04AD-36C579357A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2929"/>
            <a:ext cx="468000" cy="468000"/>
          </a:xfrm>
          <a:prstGeom prst="rect">
            <a:avLst/>
          </a:prstGeom>
        </p:spPr>
      </p:pic>
    </p:spTree>
    <p:extLst>
      <p:ext uri="{BB962C8B-B14F-4D97-AF65-F5344CB8AC3E}">
        <p14:creationId xmlns:p14="http://schemas.microsoft.com/office/powerpoint/2010/main" val="207951247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8"/>
                </p:tgtEl>
              </p:cMediaNode>
            </p:audio>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4F005-6725-8E35-AB00-E2FAF5255388}"/>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4528F262-F74A-1AF1-9F8F-8E24DB62C54E}"/>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46DA1A83-D378-69AA-FA7B-C28DDD543082}"/>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546F2B33-CED7-0668-C1EF-0518C3FB43B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02E4AB92-AAD8-85B5-E69E-ED5E6FAE52D0}"/>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grpSp>
        <p:nvGrpSpPr>
          <p:cNvPr id="28" name="Groupe 27">
            <a:extLst>
              <a:ext uri="{FF2B5EF4-FFF2-40B4-BE49-F238E27FC236}">
                <a16:creationId xmlns:a16="http://schemas.microsoft.com/office/drawing/2014/main" id="{A4F44793-8DDE-8B9A-2196-65DD31D2A8E9}"/>
              </a:ext>
            </a:extLst>
          </p:cNvPr>
          <p:cNvGrpSpPr/>
          <p:nvPr/>
        </p:nvGrpSpPr>
        <p:grpSpPr>
          <a:xfrm>
            <a:off x="4699768" y="4311232"/>
            <a:ext cx="7024831" cy="1524540"/>
            <a:chOff x="4699768" y="4394359"/>
            <a:chExt cx="7024831" cy="1524540"/>
          </a:xfrm>
        </p:grpSpPr>
        <p:sp>
          <p:nvSpPr>
            <p:cNvPr id="19" name="Rectangle : coins arrondis 18">
              <a:extLst>
                <a:ext uri="{FF2B5EF4-FFF2-40B4-BE49-F238E27FC236}">
                  <a16:creationId xmlns:a16="http://schemas.microsoft.com/office/drawing/2014/main" id="{5E335792-6903-6BFE-FF48-17DFB120CC5A}"/>
                </a:ext>
              </a:extLst>
            </p:cNvPr>
            <p:cNvSpPr/>
            <p:nvPr/>
          </p:nvSpPr>
          <p:spPr>
            <a:xfrm>
              <a:off x="4699768" y="4586899"/>
              <a:ext cx="2232000" cy="13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Traitement local (résection chirurgicale ou radiothérapie)</a:t>
              </a:r>
            </a:p>
          </p:txBody>
        </p:sp>
        <p:sp>
          <p:nvSpPr>
            <p:cNvPr id="20" name="Rectangle : coins arrondis 19">
              <a:extLst>
                <a:ext uri="{FF2B5EF4-FFF2-40B4-BE49-F238E27FC236}">
                  <a16:creationId xmlns:a16="http://schemas.microsoft.com/office/drawing/2014/main" id="{F11DAB1E-2C1B-EE7D-B11B-31E661C895E7}"/>
                </a:ext>
              </a:extLst>
            </p:cNvPr>
            <p:cNvSpPr/>
            <p:nvPr/>
          </p:nvSpPr>
          <p:spPr>
            <a:xfrm>
              <a:off x="5141094"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246BA920-172E-210B-826B-8AC18176742C}"/>
                </a:ext>
              </a:extLst>
            </p:cNvPr>
            <p:cNvSpPr/>
            <p:nvPr/>
          </p:nvSpPr>
          <p:spPr>
            <a:xfrm rot="10800000">
              <a:off x="5712581"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2346352D-F9F5-C3CF-5692-60E7374A8328}"/>
                </a:ext>
              </a:extLst>
            </p:cNvPr>
            <p:cNvSpPr/>
            <p:nvPr/>
          </p:nvSpPr>
          <p:spPr>
            <a:xfrm>
              <a:off x="9492599" y="4586899"/>
              <a:ext cx="2232000" cy="13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Ebvallo</a:t>
              </a:r>
              <a:r>
                <a:rPr kumimoji="0" lang="fr-FR" sz="1400" b="1"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tabelecleucel</a:t>
              </a: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p>
          </p:txBody>
        </p:sp>
        <p:sp>
          <p:nvSpPr>
            <p:cNvPr id="24" name="Rectangle : coins arrondis 23">
              <a:extLst>
                <a:ext uri="{FF2B5EF4-FFF2-40B4-BE49-F238E27FC236}">
                  <a16:creationId xmlns:a16="http://schemas.microsoft.com/office/drawing/2014/main" id="{F27D7E21-F28E-9F31-BD11-564F91E08E03}"/>
                </a:ext>
              </a:extLst>
            </p:cNvPr>
            <p:cNvSpPr/>
            <p:nvPr/>
          </p:nvSpPr>
          <p:spPr>
            <a:xfrm>
              <a:off x="9933925"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11E21AD-6977-4E3F-BDA0-ADA02D1D8DBC}"/>
                </a:ext>
              </a:extLst>
            </p:cNvPr>
            <p:cNvSpPr/>
            <p:nvPr/>
          </p:nvSpPr>
          <p:spPr>
            <a:xfrm rot="10800000">
              <a:off x="10505412"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5FB6AA9D-8F4E-CE68-A809-18D9D1F50C35}"/>
                </a:ext>
              </a:extLst>
            </p:cNvPr>
            <p:cNvSpPr/>
            <p:nvPr/>
          </p:nvSpPr>
          <p:spPr>
            <a:xfrm>
              <a:off x="7096184" y="4586899"/>
              <a:ext cx="2232000" cy="13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Demander CD30 et si + </a:t>
              </a: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brentuximab</a:t>
              </a: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védotin</a:t>
              </a:r>
              <a:endPar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3734439F-8224-1918-B382-F9930AE7ACE8}"/>
                </a:ext>
              </a:extLst>
            </p:cNvPr>
            <p:cNvSpPr/>
            <p:nvPr/>
          </p:nvSpPr>
          <p:spPr>
            <a:xfrm>
              <a:off x="7537510"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392878D-760F-4B4D-3752-AF8C1D10020F}"/>
                </a:ext>
              </a:extLst>
            </p:cNvPr>
            <p:cNvSpPr/>
            <p:nvPr/>
          </p:nvSpPr>
          <p:spPr>
            <a:xfrm rot="10800000">
              <a:off x="8108997"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D02834FA-AECA-A6A5-2E93-FC11091A3B33}"/>
              </a:ext>
            </a:extLst>
          </p:cNvPr>
          <p:cNvSpPr/>
          <p:nvPr/>
        </p:nvSpPr>
        <p:spPr>
          <a:xfrm>
            <a:off x="5631368"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Chimiothérapie + autogreffe</a:t>
            </a:r>
          </a:p>
        </p:txBody>
      </p:sp>
      <p:sp>
        <p:nvSpPr>
          <p:cNvPr id="77" name="Rectangle : coins arrondis 76">
            <a:extLst>
              <a:ext uri="{FF2B5EF4-FFF2-40B4-BE49-F238E27FC236}">
                <a16:creationId xmlns:a16="http://schemas.microsoft.com/office/drawing/2014/main" id="{5FE59743-9621-0252-0723-DFCC9F09D477}"/>
              </a:ext>
            </a:extLst>
          </p:cNvPr>
          <p:cNvSpPr/>
          <p:nvPr/>
        </p:nvSpPr>
        <p:spPr>
          <a:xfrm>
            <a:off x="6180694"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46BB897C-E7FE-8AB3-01FE-9066A07CFD66}"/>
              </a:ext>
            </a:extLst>
          </p:cNvPr>
          <p:cNvSpPr/>
          <p:nvPr/>
        </p:nvSpPr>
        <p:spPr>
          <a:xfrm rot="10800000">
            <a:off x="6752181"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56E514D1-4350-0A72-512F-ADB089ED5CB9}"/>
              </a:ext>
            </a:extLst>
          </p:cNvPr>
          <p:cNvSpPr/>
          <p:nvPr/>
        </p:nvSpPr>
        <p:spPr>
          <a:xfrm>
            <a:off x="8245955"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60A85A1F-3ECB-237F-9C15-756323757413}"/>
              </a:ext>
            </a:extLst>
          </p:cNvPr>
          <p:cNvSpPr/>
          <p:nvPr/>
        </p:nvSpPr>
        <p:spPr>
          <a:xfrm>
            <a:off x="8795281"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A6F2849C-8F24-1902-B61A-6F1DD2F687E4}"/>
              </a:ext>
            </a:extLst>
          </p:cNvPr>
          <p:cNvSpPr/>
          <p:nvPr/>
        </p:nvSpPr>
        <p:spPr>
          <a:xfrm rot="10800000">
            <a:off x="9366768"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1" name="Groupe 10">
            <a:extLst>
              <a:ext uri="{FF2B5EF4-FFF2-40B4-BE49-F238E27FC236}">
                <a16:creationId xmlns:a16="http://schemas.microsoft.com/office/drawing/2014/main" id="{9ACB3A08-C089-2C50-BCE4-1454B50D3239}"/>
              </a:ext>
            </a:extLst>
          </p:cNvPr>
          <p:cNvGrpSpPr/>
          <p:nvPr/>
        </p:nvGrpSpPr>
        <p:grpSpPr>
          <a:xfrm>
            <a:off x="4866818" y="1360957"/>
            <a:ext cx="6690731" cy="1070009"/>
            <a:chOff x="2750634" y="1360957"/>
            <a:chExt cx="6690731" cy="1070009"/>
          </a:xfrm>
        </p:grpSpPr>
        <p:sp>
          <p:nvSpPr>
            <p:cNvPr id="12" name="Rounded Rectangle 52">
              <a:extLst>
                <a:ext uri="{FF2B5EF4-FFF2-40B4-BE49-F238E27FC236}">
                  <a16:creationId xmlns:a16="http://schemas.microsoft.com/office/drawing/2014/main" id="{40DC4E05-E194-56FA-3F98-D6836C8C78CE}"/>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192A2C37-FCFC-2AC4-2593-66B4665FC448}"/>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En 2025 quelle serait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16" name="Groupe 15">
            <a:extLst>
              <a:ext uri="{FF2B5EF4-FFF2-40B4-BE49-F238E27FC236}">
                <a16:creationId xmlns:a16="http://schemas.microsoft.com/office/drawing/2014/main" id="{B9F064C5-8C79-725D-D3A6-5A0734BC24CB}"/>
              </a:ext>
            </a:extLst>
          </p:cNvPr>
          <p:cNvGrpSpPr/>
          <p:nvPr/>
        </p:nvGrpSpPr>
        <p:grpSpPr>
          <a:xfrm>
            <a:off x="467999" y="1855849"/>
            <a:ext cx="2370204" cy="828000"/>
            <a:chOff x="467999" y="1855849"/>
            <a:chExt cx="2370204" cy="828000"/>
          </a:xfrm>
        </p:grpSpPr>
        <p:sp>
          <p:nvSpPr>
            <p:cNvPr id="17" name="Rounded Rectangle 52">
              <a:extLst>
                <a:ext uri="{FF2B5EF4-FFF2-40B4-BE49-F238E27FC236}">
                  <a16:creationId xmlns:a16="http://schemas.microsoft.com/office/drawing/2014/main" id="{73450393-02B5-DE61-1D2F-53D4C7B05464}"/>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21" name="Ellipse 20">
              <a:extLst>
                <a:ext uri="{FF2B5EF4-FFF2-40B4-BE49-F238E27FC236}">
                  <a16:creationId xmlns:a16="http://schemas.microsoft.com/office/drawing/2014/main" id="{0B2ACE9A-4916-A6DB-5171-0B4033751307}"/>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8" name="Graphique 29">
              <a:extLst>
                <a:ext uri="{FF2B5EF4-FFF2-40B4-BE49-F238E27FC236}">
                  <a16:creationId xmlns:a16="http://schemas.microsoft.com/office/drawing/2014/main" id="{AC743D47-66C6-8B4B-7830-B77556252ACE}"/>
                </a:ext>
              </a:extLst>
            </p:cNvPr>
            <p:cNvGrpSpPr/>
            <p:nvPr/>
          </p:nvGrpSpPr>
          <p:grpSpPr>
            <a:xfrm>
              <a:off x="657743" y="2032595"/>
              <a:ext cx="456544" cy="461072"/>
              <a:chOff x="633250" y="1973510"/>
              <a:chExt cx="540937" cy="546302"/>
            </a:xfrm>
            <a:noFill/>
          </p:grpSpPr>
          <p:sp>
            <p:nvSpPr>
              <p:cNvPr id="49" name="Forme libre 48">
                <a:extLst>
                  <a:ext uri="{FF2B5EF4-FFF2-40B4-BE49-F238E27FC236}">
                    <a16:creationId xmlns:a16="http://schemas.microsoft.com/office/drawing/2014/main" id="{F2102499-E745-92DF-47DE-D98C5DAA0EB4}"/>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67BA0FD4-172C-B6CB-AEEC-3A70055E6118}"/>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70E12400-A356-9B25-A9BC-98612D8D765F}"/>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106A8B4A-376C-4F83-74F7-3C633840693B}"/>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3" name="Forme libre 52">
                <a:extLst>
                  <a:ext uri="{FF2B5EF4-FFF2-40B4-BE49-F238E27FC236}">
                    <a16:creationId xmlns:a16="http://schemas.microsoft.com/office/drawing/2014/main" id="{D82EB908-72D5-4723-F995-C11DE5D97E70}"/>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4" name="Forme libre 53">
                <a:extLst>
                  <a:ext uri="{FF2B5EF4-FFF2-40B4-BE49-F238E27FC236}">
                    <a16:creationId xmlns:a16="http://schemas.microsoft.com/office/drawing/2014/main" id="{23A4F0D3-2222-11D6-C870-40FB27C5A08E}"/>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5" name="Forme libre 54">
                <a:extLst>
                  <a:ext uri="{FF2B5EF4-FFF2-40B4-BE49-F238E27FC236}">
                    <a16:creationId xmlns:a16="http://schemas.microsoft.com/office/drawing/2014/main" id="{A6BD6851-1DD6-06D9-0BE8-496FB3A8C068}"/>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E90DE9F0-20F5-6061-6F08-C8D734E820FD}"/>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60D9C222-7B1C-AC7B-EEB5-8C51FAECB273}"/>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01049293-9706-86C5-B780-229B132ED7F3}"/>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2" name="Forme libre 61">
                <a:extLst>
                  <a:ext uri="{FF2B5EF4-FFF2-40B4-BE49-F238E27FC236}">
                    <a16:creationId xmlns:a16="http://schemas.microsoft.com/office/drawing/2014/main" id="{CD7CD054-A713-17B4-01D0-45E1B248DFD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3" name="Forme libre 62">
                <a:extLst>
                  <a:ext uri="{FF2B5EF4-FFF2-40B4-BE49-F238E27FC236}">
                    <a16:creationId xmlns:a16="http://schemas.microsoft.com/office/drawing/2014/main" id="{B657BD8C-776B-8B3D-CEBB-D9463CB1436E}"/>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4" name="Forme libre 63">
                <a:extLst>
                  <a:ext uri="{FF2B5EF4-FFF2-40B4-BE49-F238E27FC236}">
                    <a16:creationId xmlns:a16="http://schemas.microsoft.com/office/drawing/2014/main" id="{C0185FF8-5E42-3DAB-5626-C939BF31EE77}"/>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5" name="Forme libre 64">
                <a:extLst>
                  <a:ext uri="{FF2B5EF4-FFF2-40B4-BE49-F238E27FC236}">
                    <a16:creationId xmlns:a16="http://schemas.microsoft.com/office/drawing/2014/main" id="{4B2DBADC-57E4-C90E-9BE1-52AB04567F0A}"/>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3" name="Groupe 2">
            <a:extLst>
              <a:ext uri="{FF2B5EF4-FFF2-40B4-BE49-F238E27FC236}">
                <a16:creationId xmlns:a16="http://schemas.microsoft.com/office/drawing/2014/main" id="{1637E216-163B-FBC1-8079-04EF427A519C}"/>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5F8BE4FB-C7E1-1439-15E6-A890ADFEE68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AA9C0FFD-C700-55D9-F0A4-BB90E10B630D}"/>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BF199366-FB70-D429-944A-F4BDD43DDAFE}"/>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Rectangle 9">
              <a:extLst>
                <a:ext uri="{FF2B5EF4-FFF2-40B4-BE49-F238E27FC236}">
                  <a16:creationId xmlns:a16="http://schemas.microsoft.com/office/drawing/2014/main" id="{929E3B81-248D-01DD-12F8-C12E5AAC25E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251F86BE-4478-5B42-F401-1C8B0CF9AF3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2" name="TextBox 11">
            <a:extLst>
              <a:ext uri="{FF2B5EF4-FFF2-40B4-BE49-F238E27FC236}">
                <a16:creationId xmlns:a16="http://schemas.microsoft.com/office/drawing/2014/main" id="{5B91DC74-CA84-91AD-67AB-EDCA885C0883}"/>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pic>
        <p:nvPicPr>
          <p:cNvPr id="18" name="S.Choquet - CC10 - Slide 9">
            <a:hlinkClick r:id="" action="ppaction://media"/>
            <a:extLst>
              <a:ext uri="{FF2B5EF4-FFF2-40B4-BE49-F238E27FC236}">
                <a16:creationId xmlns:a16="http://schemas.microsoft.com/office/drawing/2014/main" id="{446B794C-DD58-CC70-28C4-0CEB4D1FDC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4716400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8"/>
                </p:tgtEl>
              </p:cMediaNode>
            </p:audio>
          </p:childTnLst>
        </p:cTn>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3844D-C05B-FF5E-6BF6-8247E9D5C9C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1CDF09A-F9BF-BBE1-4C30-5DA0AEE0035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4" name="Espace réservé pour une image  3">
            <a:extLst>
              <a:ext uri="{FF2B5EF4-FFF2-40B4-BE49-F238E27FC236}">
                <a16:creationId xmlns:a16="http://schemas.microsoft.com/office/drawing/2014/main" id="{A3DC080D-EB20-2901-F3F2-1B4426D74402}"/>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70519077-5C21-82D8-6E4E-7BFEF8E921F8}"/>
              </a:ext>
            </a:extLst>
          </p:cNvPr>
          <p:cNvSpPr>
            <a:spLocks noGrp="1"/>
          </p:cNvSpPr>
          <p:nvPr>
            <p:ph idx="14"/>
          </p:nvPr>
        </p:nvSpPr>
        <p:spPr>
          <a:xfrm>
            <a:off x="6577320" y="2883110"/>
            <a:ext cx="5157480" cy="3168000"/>
          </a:xfrm>
        </p:spPr>
        <p:txBody>
          <a:bodyPr>
            <a:noAutofit/>
          </a:bodyPr>
          <a:lstStyle/>
          <a:p>
            <a:pPr marL="0" marR="0" lvl="0" indent="0" algn="l" defTabSz="914400" rtl="0" eaLnBrk="1" fontAlgn="auto" latinLnBrk="0" hangingPunct="1">
              <a:lnSpc>
                <a:spcPct val="110000"/>
              </a:lnSpc>
              <a:spcBef>
                <a:spcPts val="200"/>
              </a:spcBef>
              <a:spcAft>
                <a:spcPts val="1000"/>
              </a:spcAft>
              <a:buClr>
                <a:srgbClr val="0061A1"/>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Dégradation de la fonction rénale sous IS</a:t>
            </a:r>
          </a:p>
          <a:p>
            <a:pPr marL="0" marR="0" lvl="0" indent="0" algn="l" defTabSz="914400" rtl="0" eaLnBrk="1" fontAlgn="auto" latinLnBrk="0" hangingPunct="1">
              <a:lnSpc>
                <a:spcPct val="110000"/>
              </a:lnSpc>
              <a:spcBef>
                <a:spcPts val="200"/>
              </a:spcBef>
              <a:spcAft>
                <a:spcPts val="1000"/>
              </a:spcAft>
              <a:buClr>
                <a:srgbClr val="0061A1"/>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Consultation pré-greffe rénale</a:t>
            </a:r>
            <a:endParaRPr kumimoji="0" lang="fr-FR" sz="100" b="1" i="0" u="none" strike="noStrike" kern="1200" cap="none" spc="0" normalizeH="0" baseline="0" noProof="0" dirty="0">
              <a:ln>
                <a:noFill/>
              </a:ln>
              <a:solidFill>
                <a:srgbClr val="0061A1"/>
              </a:solidFill>
              <a:effectLst/>
              <a:uLnTx/>
              <a:uFillTx/>
              <a:latin typeface="Century Gothic" panose="020B0502020202020204" pitchFamily="34" charset="0"/>
              <a:ea typeface="+mn-ea"/>
              <a:cs typeface="+mn-cs"/>
            </a:endParaRPr>
          </a:p>
          <a:p>
            <a:pPr marL="234950" marR="0" lvl="0" indent="-220663" algn="l" defTabSz="914400" rtl="0" eaLnBrk="1" fontAlgn="auto" latinLnBrk="0" hangingPunct="1">
              <a:lnSpc>
                <a:spcPct val="110000"/>
              </a:lnSpc>
              <a:spcBef>
                <a:spcPts val="200"/>
              </a:spcBef>
              <a:spcAft>
                <a:spcPts val="10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Masse de 2 cm sur un rein </a:t>
            </a:r>
            <a:b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(résultats de la biopsie en attente)</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Désinscription de la liste de greffe rénale</a:t>
            </a:r>
            <a:endParaRPr kumimoji="0" lang="fr-FR" sz="1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A2526660-CC78-6076-2B0C-F2929D07718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21" name="Rounded Rectangle 52">
            <a:extLst>
              <a:ext uri="{FF2B5EF4-FFF2-40B4-BE49-F238E27FC236}">
                <a16:creationId xmlns:a16="http://schemas.microsoft.com/office/drawing/2014/main" id="{1EF860A7-445C-4608-0801-6C7C6E22EFE4}"/>
              </a:ext>
            </a:extLst>
          </p:cNvPr>
          <p:cNvSpPr/>
          <p:nvPr/>
        </p:nvSpPr>
        <p:spPr>
          <a:xfrm>
            <a:off x="5827062" y="2074789"/>
            <a:ext cx="204406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grpSp>
        <p:nvGrpSpPr>
          <p:cNvPr id="6" name="Groupe 5">
            <a:extLst>
              <a:ext uri="{FF2B5EF4-FFF2-40B4-BE49-F238E27FC236}">
                <a16:creationId xmlns:a16="http://schemas.microsoft.com/office/drawing/2014/main" id="{814E295C-1FBE-91E3-F24C-43CC971C52A3}"/>
              </a:ext>
            </a:extLst>
          </p:cNvPr>
          <p:cNvGrpSpPr/>
          <p:nvPr/>
        </p:nvGrpSpPr>
        <p:grpSpPr>
          <a:xfrm>
            <a:off x="467999" y="1855849"/>
            <a:ext cx="2858298" cy="828000"/>
            <a:chOff x="467999" y="1855849"/>
            <a:chExt cx="2858298" cy="828000"/>
          </a:xfrm>
        </p:grpSpPr>
        <p:sp>
          <p:nvSpPr>
            <p:cNvPr id="42" name="Rounded Rectangle 52">
              <a:extLst>
                <a:ext uri="{FF2B5EF4-FFF2-40B4-BE49-F238E27FC236}">
                  <a16:creationId xmlns:a16="http://schemas.microsoft.com/office/drawing/2014/main" id="{BE84D768-8385-1955-5A01-04BF4A60E51F}"/>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2005</a:t>
              </a:r>
            </a:p>
          </p:txBody>
        </p:sp>
        <p:sp>
          <p:nvSpPr>
            <p:cNvPr id="43" name="Ellipse 42">
              <a:extLst>
                <a:ext uri="{FF2B5EF4-FFF2-40B4-BE49-F238E27FC236}">
                  <a16:creationId xmlns:a16="http://schemas.microsoft.com/office/drawing/2014/main" id="{A771A2FC-C852-7002-7A9F-EB35DC349993}"/>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70735839-EE75-543C-9126-8B16FBE5F3F2}"/>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0FDB08A0-B0E0-98AB-E8A5-420ADCCAD62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CBCF7AC5-6F42-588D-DDBB-7AC661348342}"/>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2E55F932-6461-F2C3-EC64-DBE467EFCA55}"/>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FDFB2696-FDCB-82E0-8F33-5E96BC70DCE5}"/>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CF2C7E35-E7AB-343E-9418-E06255650269}"/>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B563D61-FD35-B5BB-B60B-D4BB9E09192F}"/>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B0BBCB5A-5FD8-0CAC-E4E2-1DAE3AFA63A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D53BBB12-27EA-6D5C-30C2-4B80A831C2F8}"/>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160BB5B-B2F3-0131-C5E9-64719D83AE46}"/>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7EFA6DCF-7685-E6F9-FB51-C73C00433649}"/>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40C8647F-60E6-0CBE-AE5A-02AAE66E3197}"/>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D154C2E0-A58F-F38C-6975-53667EBCFB77}"/>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B264510B-1398-DFF7-76B8-E1693DB367A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6293E48-96CD-EDD0-D5F1-AF7473368B0C}"/>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19" name="Espace réservé du contenu 2">
            <a:extLst>
              <a:ext uri="{FF2B5EF4-FFF2-40B4-BE49-F238E27FC236}">
                <a16:creationId xmlns:a16="http://schemas.microsoft.com/office/drawing/2014/main" id="{A90C15A0-4B32-0DA3-8A72-B534B2E27A5A}"/>
              </a:ext>
            </a:extLst>
          </p:cNvPr>
          <p:cNvSpPr>
            <a:spLocks noGrp="1"/>
          </p:cNvSpPr>
          <p:nvPr>
            <p:ph idx="1"/>
          </p:nvPr>
        </p:nvSpPr>
        <p:spPr>
          <a:xfrm>
            <a:off x="1458000" y="2883110"/>
            <a:ext cx="4451096" cy="3168000"/>
          </a:xfrm>
        </p:spPr>
        <p:txBody>
          <a:bodyPr>
            <a:noAutofit/>
          </a:bodyPr>
          <a:lstStyle/>
          <a:p>
            <a:pPr marL="14287" lvl="0">
              <a:lnSpc>
                <a:spcPct val="110000"/>
              </a:lnSpc>
              <a:spcBef>
                <a:spcPts val="600"/>
              </a:spcBef>
              <a:spcAft>
                <a:spcPts val="400"/>
              </a:spcAft>
              <a:buClr>
                <a:schemeClr val="accent2"/>
              </a:buClr>
              <a:defRPr/>
            </a:pPr>
            <a:r>
              <a:rPr lang="fr-FR" sz="1800" b="1" dirty="0">
                <a:solidFill>
                  <a:schemeClr val="accent2"/>
                </a:solidFill>
              </a:rPr>
              <a:t>Traitement</a:t>
            </a:r>
            <a:endParaRPr kumimoji="0" lang="fr-FR" sz="1800" b="1" i="0" u="none" strike="noStrike" kern="1200" cap="none" spc="0" normalizeH="0" baseline="0" noProof="0" dirty="0">
              <a:ln>
                <a:noFill/>
              </a:ln>
              <a:solidFill>
                <a:srgbClr val="0061A1"/>
              </a:solidFill>
              <a:effectLst/>
              <a:uLnTx/>
              <a:uFillTx/>
              <a:latin typeface="Century Gothic" panose="020B0502020202020204" pitchFamily="34" charset="0"/>
            </a:endParaRP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Radiothérapie</a:t>
            </a:r>
          </a:p>
          <a:p>
            <a:pPr marL="14287" marR="0" lvl="0" fontAlgn="auto">
              <a:lnSpc>
                <a:spcPct val="110000"/>
              </a:lnSpc>
              <a:spcBef>
                <a:spcPts val="1800"/>
              </a:spcBef>
              <a:spcAft>
                <a:spcPts val="400"/>
              </a:spcAft>
              <a:buClr>
                <a:schemeClr val="accent2"/>
              </a:buClr>
              <a:buSzTx/>
              <a:tabLst/>
              <a:defRPr/>
            </a:pPr>
            <a:r>
              <a:rPr lang="fr-FR" sz="1800" b="1" dirty="0">
                <a:solidFill>
                  <a:schemeClr val="accent2"/>
                </a:solidFill>
              </a:rPr>
              <a:t>Tolérance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Excellente</a:t>
            </a:r>
          </a:p>
          <a:p>
            <a:pPr marL="14287">
              <a:lnSpc>
                <a:spcPct val="110000"/>
              </a:lnSpc>
              <a:spcBef>
                <a:spcPts val="1800"/>
              </a:spcBef>
              <a:spcAft>
                <a:spcPts val="400"/>
              </a:spcAft>
              <a:buClr>
                <a:schemeClr val="accent2"/>
              </a:buClr>
              <a:defRPr/>
            </a:pPr>
            <a:r>
              <a:rPr lang="fr-FR" sz="1800" b="1" dirty="0">
                <a:solidFill>
                  <a:schemeClr val="accent2"/>
                </a:solidFill>
              </a:rPr>
              <a:t>TEP scanner</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Réponse complète</a:t>
            </a:r>
          </a:p>
        </p:txBody>
      </p:sp>
      <p:grpSp>
        <p:nvGrpSpPr>
          <p:cNvPr id="67" name="Groupe 66">
            <a:extLst>
              <a:ext uri="{FF2B5EF4-FFF2-40B4-BE49-F238E27FC236}">
                <a16:creationId xmlns:a16="http://schemas.microsoft.com/office/drawing/2014/main" id="{DA139A75-5036-FB35-854D-B8CA1441B6D3}"/>
              </a:ext>
            </a:extLst>
          </p:cNvPr>
          <p:cNvGrpSpPr/>
          <p:nvPr/>
        </p:nvGrpSpPr>
        <p:grpSpPr>
          <a:xfrm>
            <a:off x="5588266" y="1855849"/>
            <a:ext cx="829682" cy="828000"/>
            <a:chOff x="6304546" y="1855849"/>
            <a:chExt cx="829682" cy="828000"/>
          </a:xfrm>
        </p:grpSpPr>
        <p:sp>
          <p:nvSpPr>
            <p:cNvPr id="68" name="Ellipse 67">
              <a:extLst>
                <a:ext uri="{FF2B5EF4-FFF2-40B4-BE49-F238E27FC236}">
                  <a16:creationId xmlns:a16="http://schemas.microsoft.com/office/drawing/2014/main" id="{03EC71BF-C5FE-59A9-3166-2936AA9E6847}"/>
                </a:ext>
              </a:extLst>
            </p:cNvPr>
            <p:cNvSpPr/>
            <p:nvPr/>
          </p:nvSpPr>
          <p:spPr>
            <a:xfrm>
              <a:off x="6304546"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9" name="Graphique 29">
              <a:extLst>
                <a:ext uri="{FF2B5EF4-FFF2-40B4-BE49-F238E27FC236}">
                  <a16:creationId xmlns:a16="http://schemas.microsoft.com/office/drawing/2014/main" id="{C1001578-F09B-0CC3-CCED-DADBD5933788}"/>
                </a:ext>
              </a:extLst>
            </p:cNvPr>
            <p:cNvGrpSpPr/>
            <p:nvPr/>
          </p:nvGrpSpPr>
          <p:grpSpPr>
            <a:xfrm>
              <a:off x="6494290" y="2032595"/>
              <a:ext cx="456544" cy="461072"/>
              <a:chOff x="633250" y="1973510"/>
              <a:chExt cx="540937" cy="546302"/>
            </a:xfrm>
            <a:noFill/>
          </p:grpSpPr>
          <p:sp>
            <p:nvSpPr>
              <p:cNvPr id="70" name="Forme libre 69">
                <a:extLst>
                  <a:ext uri="{FF2B5EF4-FFF2-40B4-BE49-F238E27FC236}">
                    <a16:creationId xmlns:a16="http://schemas.microsoft.com/office/drawing/2014/main" id="{E8D394FC-266B-014B-2150-8FB0CC702C3D}"/>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1" name="Forme libre 70">
                <a:extLst>
                  <a:ext uri="{FF2B5EF4-FFF2-40B4-BE49-F238E27FC236}">
                    <a16:creationId xmlns:a16="http://schemas.microsoft.com/office/drawing/2014/main" id="{2351258D-930C-4703-97BB-F51109EB7938}"/>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2" name="Forme libre 71">
                <a:extLst>
                  <a:ext uri="{FF2B5EF4-FFF2-40B4-BE49-F238E27FC236}">
                    <a16:creationId xmlns:a16="http://schemas.microsoft.com/office/drawing/2014/main" id="{0DC2B169-0571-D9CF-D002-BFD9488C7B3B}"/>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3" name="Forme libre 72">
                <a:extLst>
                  <a:ext uri="{FF2B5EF4-FFF2-40B4-BE49-F238E27FC236}">
                    <a16:creationId xmlns:a16="http://schemas.microsoft.com/office/drawing/2014/main" id="{23D0D6B4-A917-8822-6024-A4A72B632370}"/>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4" name="Forme libre 73">
                <a:extLst>
                  <a:ext uri="{FF2B5EF4-FFF2-40B4-BE49-F238E27FC236}">
                    <a16:creationId xmlns:a16="http://schemas.microsoft.com/office/drawing/2014/main" id="{0BBBE4DB-14BC-A769-D861-714F375E673F}"/>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5" name="Forme libre 74">
                <a:extLst>
                  <a:ext uri="{FF2B5EF4-FFF2-40B4-BE49-F238E27FC236}">
                    <a16:creationId xmlns:a16="http://schemas.microsoft.com/office/drawing/2014/main" id="{056EA92F-5F42-76BD-C77C-D39C5BD783C0}"/>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6" name="Forme libre 75">
                <a:extLst>
                  <a:ext uri="{FF2B5EF4-FFF2-40B4-BE49-F238E27FC236}">
                    <a16:creationId xmlns:a16="http://schemas.microsoft.com/office/drawing/2014/main" id="{CBD5FD6A-8F4A-FB7B-9782-19E3CADC1932}"/>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7" name="Forme libre 76">
                <a:extLst>
                  <a:ext uri="{FF2B5EF4-FFF2-40B4-BE49-F238E27FC236}">
                    <a16:creationId xmlns:a16="http://schemas.microsoft.com/office/drawing/2014/main" id="{D7F34A02-34ED-DFCF-B74A-A0AF2C4D11D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8" name="Forme libre 77">
                <a:extLst>
                  <a:ext uri="{FF2B5EF4-FFF2-40B4-BE49-F238E27FC236}">
                    <a16:creationId xmlns:a16="http://schemas.microsoft.com/office/drawing/2014/main" id="{346A4E1F-A18C-B2FE-B89B-C690297D0533}"/>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9" name="Forme libre 78">
                <a:extLst>
                  <a:ext uri="{FF2B5EF4-FFF2-40B4-BE49-F238E27FC236}">
                    <a16:creationId xmlns:a16="http://schemas.microsoft.com/office/drawing/2014/main" id="{79E50D1E-7284-EAE8-1A6C-2182B2D9EA98}"/>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0" name="Forme libre 79">
                <a:extLst>
                  <a:ext uri="{FF2B5EF4-FFF2-40B4-BE49-F238E27FC236}">
                    <a16:creationId xmlns:a16="http://schemas.microsoft.com/office/drawing/2014/main" id="{84CD246A-F8CE-73F0-56C9-D86B75537C12}"/>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1" name="Forme libre 80">
                <a:extLst>
                  <a:ext uri="{FF2B5EF4-FFF2-40B4-BE49-F238E27FC236}">
                    <a16:creationId xmlns:a16="http://schemas.microsoft.com/office/drawing/2014/main" id="{5E5451AF-CE82-D319-F13E-876519EDD3F0}"/>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2" name="Forme libre 81">
                <a:extLst>
                  <a:ext uri="{FF2B5EF4-FFF2-40B4-BE49-F238E27FC236}">
                    <a16:creationId xmlns:a16="http://schemas.microsoft.com/office/drawing/2014/main" id="{5B65689E-00CC-0313-EC14-D4AF4B367611}"/>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3" name="Forme libre 82">
                <a:extLst>
                  <a:ext uri="{FF2B5EF4-FFF2-40B4-BE49-F238E27FC236}">
                    <a16:creationId xmlns:a16="http://schemas.microsoft.com/office/drawing/2014/main" id="{9413DCC5-6F8B-9ADD-BEC6-B4E938FBFD6F}"/>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60" name="Groupe 59">
            <a:extLst>
              <a:ext uri="{FF2B5EF4-FFF2-40B4-BE49-F238E27FC236}">
                <a16:creationId xmlns:a16="http://schemas.microsoft.com/office/drawing/2014/main" id="{82214AA2-BFBD-ED52-C481-242C78F0FA3A}"/>
              </a:ext>
            </a:extLst>
          </p:cNvPr>
          <p:cNvGrpSpPr/>
          <p:nvPr/>
        </p:nvGrpSpPr>
        <p:grpSpPr>
          <a:xfrm>
            <a:off x="-2" y="0"/>
            <a:ext cx="12192002" cy="213160"/>
            <a:chOff x="-2" y="0"/>
            <a:chExt cx="12192002" cy="213160"/>
          </a:xfrm>
        </p:grpSpPr>
        <p:sp>
          <p:nvSpPr>
            <p:cNvPr id="49" name="Rectangle 48">
              <a:extLst>
                <a:ext uri="{FF2B5EF4-FFF2-40B4-BE49-F238E27FC236}">
                  <a16:creationId xmlns:a16="http://schemas.microsoft.com/office/drawing/2014/main" id="{BE41E6EF-6995-3F26-19E3-F2C19A7F86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Signalisation droite 49">
              <a:extLst>
                <a:ext uri="{FF2B5EF4-FFF2-40B4-BE49-F238E27FC236}">
                  <a16:creationId xmlns:a16="http://schemas.microsoft.com/office/drawing/2014/main" id="{76314BD8-DDDA-A9C3-02EA-CDE1031E42F8}"/>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1" name="Chevron 50">
              <a:extLst>
                <a:ext uri="{FF2B5EF4-FFF2-40B4-BE49-F238E27FC236}">
                  <a16:creationId xmlns:a16="http://schemas.microsoft.com/office/drawing/2014/main" id="{377E6837-39CB-7280-F897-8FCDC5FA1AB0}"/>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52" name="Rectangle 51">
              <a:extLst>
                <a:ext uri="{FF2B5EF4-FFF2-40B4-BE49-F238E27FC236}">
                  <a16:creationId xmlns:a16="http://schemas.microsoft.com/office/drawing/2014/main" id="{DF5AADA4-BF98-76A8-2420-8C9C1E6233A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Chevron 52">
              <a:extLst>
                <a:ext uri="{FF2B5EF4-FFF2-40B4-BE49-F238E27FC236}">
                  <a16:creationId xmlns:a16="http://schemas.microsoft.com/office/drawing/2014/main" id="{23331DEC-6C0F-9A8B-AA54-8C56037FBACC}"/>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8" name="ZoneTexte 7">
            <a:extLst>
              <a:ext uri="{FF2B5EF4-FFF2-40B4-BE49-F238E27FC236}">
                <a16:creationId xmlns:a16="http://schemas.microsoft.com/office/drawing/2014/main" id="{D20BC245-DEEF-F02D-AC39-504A55CFFA3F}"/>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pic>
        <p:nvPicPr>
          <p:cNvPr id="9" name="S.Choquet - CC10 - Slide 10">
            <a:hlinkClick r:id="" action="ppaction://media"/>
            <a:extLst>
              <a:ext uri="{FF2B5EF4-FFF2-40B4-BE49-F238E27FC236}">
                <a16:creationId xmlns:a16="http://schemas.microsoft.com/office/drawing/2014/main" id="{C2350EE2-52ED-C7FA-2645-628948050D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71349543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9"/>
                </p:tgtEl>
              </p:cMediaNode>
            </p:audio>
          </p:childTnLst>
        </p:cTn>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312EE-9B62-83E0-700D-6FF98EE8C03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7EEC0C0-3874-9AC8-0913-1A96A7B04A23}"/>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5C1A5A36-E671-6F1C-1897-69EC307762B3}"/>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3F980FC2-655E-F19A-90E6-8167B0EE5BF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grpSp>
        <p:nvGrpSpPr>
          <p:cNvPr id="10" name="Groupe 9">
            <a:extLst>
              <a:ext uri="{FF2B5EF4-FFF2-40B4-BE49-F238E27FC236}">
                <a16:creationId xmlns:a16="http://schemas.microsoft.com/office/drawing/2014/main" id="{6AD00F7F-358B-C916-1C07-DA83B71F1AAC}"/>
              </a:ext>
            </a:extLst>
          </p:cNvPr>
          <p:cNvGrpSpPr/>
          <p:nvPr/>
        </p:nvGrpSpPr>
        <p:grpSpPr>
          <a:xfrm>
            <a:off x="468000" y="1381563"/>
            <a:ext cx="11246399" cy="712667"/>
            <a:chOff x="468000" y="1863022"/>
            <a:chExt cx="11246399" cy="712667"/>
          </a:xfrm>
        </p:grpSpPr>
        <p:sp>
          <p:nvSpPr>
            <p:cNvPr id="7" name="ZoneTexte 6">
              <a:extLst>
                <a:ext uri="{FF2B5EF4-FFF2-40B4-BE49-F238E27FC236}">
                  <a16:creationId xmlns:a16="http://schemas.microsoft.com/office/drawing/2014/main" id="{D33694C5-B23E-165B-ACED-FB21DF988DC3}"/>
                </a:ext>
              </a:extLst>
            </p:cNvPr>
            <p:cNvSpPr txBox="1"/>
            <p:nvPr/>
          </p:nvSpPr>
          <p:spPr>
            <a:xfrm>
              <a:off x="1210235" y="1960136"/>
              <a:ext cx="10504164"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Le LPT de type </a:t>
              </a:r>
              <a:r>
                <a:rPr kumimoji="0" lang="fr-FR" sz="2000" b="1" i="0" u="none" strike="noStrike" kern="1200" cap="none" spc="0" normalizeH="0" baseline="0" noProof="0" dirty="0" err="1">
                  <a:ln>
                    <a:noFill/>
                  </a:ln>
                  <a:solidFill>
                    <a:srgbClr val="6FA7AE"/>
                  </a:solidFill>
                  <a:effectLst/>
                  <a:uLnTx/>
                  <a:uFillTx/>
                  <a:latin typeface="Century Gothic" panose="020F0302020204030204"/>
                  <a:ea typeface="+mn-ea"/>
                  <a:cs typeface="Arial" panose="020B0604020202020204" pitchFamily="34" charset="0"/>
                </a:rPr>
                <a:t>T</a:t>
              </a: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est une histologie rare des lymphoproliférations post transplantation (2% des LPT dans le registre K-VIROGREF), d’autant plus parmi les EBV+ (0,15%)</a:t>
              </a:r>
            </a:p>
          </p:txBody>
        </p:sp>
        <p:grpSp>
          <p:nvGrpSpPr>
            <p:cNvPr id="36" name="Groupe 35">
              <a:extLst>
                <a:ext uri="{FF2B5EF4-FFF2-40B4-BE49-F238E27FC236}">
                  <a16:creationId xmlns:a16="http://schemas.microsoft.com/office/drawing/2014/main" id="{3AE69886-89A4-4DD1-0515-F354520B3CAC}"/>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7F85D3A9-2225-293E-FD5B-7B4E4269A0D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A7A2F09E-618C-5711-F809-969F05D2237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5EC7B68A-0C91-C0A4-6955-E4F7AA11B96B}"/>
              </a:ext>
            </a:extLst>
          </p:cNvPr>
          <p:cNvGrpSpPr/>
          <p:nvPr/>
        </p:nvGrpSpPr>
        <p:grpSpPr>
          <a:xfrm>
            <a:off x="2054753" y="2641438"/>
            <a:ext cx="9659646" cy="537565"/>
            <a:chOff x="2054753" y="3193964"/>
            <a:chExt cx="9659646" cy="537565"/>
          </a:xfrm>
        </p:grpSpPr>
        <p:sp>
          <p:nvSpPr>
            <p:cNvPr id="37" name="ZoneTexte 36">
              <a:extLst>
                <a:ext uri="{FF2B5EF4-FFF2-40B4-BE49-F238E27FC236}">
                  <a16:creationId xmlns:a16="http://schemas.microsoft.com/office/drawing/2014/main" id="{01571EDD-19C6-58FA-DC6A-3E1546E90E14}"/>
                </a:ext>
              </a:extLst>
            </p:cNvPr>
            <p:cNvSpPr txBox="1"/>
            <p:nvPr/>
          </p:nvSpPr>
          <p:spPr>
            <a:xfrm>
              <a:off x="2796988" y="3316171"/>
              <a:ext cx="8917411"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Il est en général de très mauvais pronostic</a:t>
              </a:r>
            </a:p>
          </p:txBody>
        </p:sp>
        <p:grpSp>
          <p:nvGrpSpPr>
            <p:cNvPr id="38" name="Groupe 37">
              <a:extLst>
                <a:ext uri="{FF2B5EF4-FFF2-40B4-BE49-F238E27FC236}">
                  <a16:creationId xmlns:a16="http://schemas.microsoft.com/office/drawing/2014/main" id="{73EF52BE-8F9B-FB1A-9FA8-C3697B0C60E1}"/>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A3C8B2F4-7CD8-D677-54BB-2D7B77538FE7}"/>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A22C026-6934-869E-BFD1-465CA6EF10E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4364DE72-A964-FD0C-327C-A6D95CAA8471}"/>
              </a:ext>
            </a:extLst>
          </p:cNvPr>
          <p:cNvGrpSpPr/>
          <p:nvPr/>
        </p:nvGrpSpPr>
        <p:grpSpPr>
          <a:xfrm>
            <a:off x="468000" y="3752715"/>
            <a:ext cx="10795086" cy="615553"/>
            <a:chOff x="2054753" y="3129953"/>
            <a:chExt cx="10795086" cy="615553"/>
          </a:xfrm>
        </p:grpSpPr>
        <p:sp>
          <p:nvSpPr>
            <p:cNvPr id="12" name="ZoneTexte 11">
              <a:extLst>
                <a:ext uri="{FF2B5EF4-FFF2-40B4-BE49-F238E27FC236}">
                  <a16:creationId xmlns:a16="http://schemas.microsoft.com/office/drawing/2014/main" id="{0C18FB82-8C97-BF7F-7126-06D03A6AAF7A}"/>
                </a:ext>
              </a:extLst>
            </p:cNvPr>
            <p:cNvSpPr txBox="1"/>
            <p:nvPr/>
          </p:nvSpPr>
          <p:spPr>
            <a:xfrm>
              <a:off x="2796988" y="3129953"/>
              <a:ext cx="1005285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Pas de consensus thérapeutique</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il faut rechercher CD30 et si positif, traiter par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brentuximab</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védotin</a:t>
              </a: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D96264C9-D8AA-C0BD-18B4-672F1187C5FA}"/>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0B7AEA1B-8156-7EEA-81BC-868FCB9A32A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67617B9A-4B47-8FA0-F787-FD03B5B542E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8" name="Groupe 17">
            <a:extLst>
              <a:ext uri="{FF2B5EF4-FFF2-40B4-BE49-F238E27FC236}">
                <a16:creationId xmlns:a16="http://schemas.microsoft.com/office/drawing/2014/main" id="{BE02DA77-0BBC-213E-9ADA-A588602D369C}"/>
              </a:ext>
            </a:extLst>
          </p:cNvPr>
          <p:cNvGrpSpPr/>
          <p:nvPr/>
        </p:nvGrpSpPr>
        <p:grpSpPr>
          <a:xfrm>
            <a:off x="2054753" y="5047996"/>
            <a:ext cx="9659646" cy="615553"/>
            <a:chOff x="468000" y="4699523"/>
            <a:chExt cx="9659646" cy="615553"/>
          </a:xfrm>
        </p:grpSpPr>
        <p:sp>
          <p:nvSpPr>
            <p:cNvPr id="19" name="ZoneTexte 18">
              <a:extLst>
                <a:ext uri="{FF2B5EF4-FFF2-40B4-BE49-F238E27FC236}">
                  <a16:creationId xmlns:a16="http://schemas.microsoft.com/office/drawing/2014/main" id="{79654236-F3BB-F84B-5434-5E69C7134CF8}"/>
                </a:ext>
              </a:extLst>
            </p:cNvPr>
            <p:cNvSpPr txBox="1"/>
            <p:nvPr/>
          </p:nvSpPr>
          <p:spPr>
            <a:xfrm>
              <a:off x="1210235" y="4699523"/>
              <a:ext cx="891741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Tout LPT localisée (stade I)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peut être traité localement (chirurgie, radiothérapie)</a:t>
              </a:r>
            </a:p>
          </p:txBody>
        </p:sp>
        <p:grpSp>
          <p:nvGrpSpPr>
            <p:cNvPr id="20" name="Groupe 19">
              <a:extLst>
                <a:ext uri="{FF2B5EF4-FFF2-40B4-BE49-F238E27FC236}">
                  <a16:creationId xmlns:a16="http://schemas.microsoft.com/office/drawing/2014/main" id="{19503621-0F90-F490-35D4-69C2BA625666}"/>
                </a:ext>
              </a:extLst>
            </p:cNvPr>
            <p:cNvGrpSpPr/>
            <p:nvPr/>
          </p:nvGrpSpPr>
          <p:grpSpPr>
            <a:xfrm>
              <a:off x="468000" y="4749427"/>
              <a:ext cx="537479" cy="537565"/>
              <a:chOff x="423529" y="2082622"/>
              <a:chExt cx="537479" cy="537565"/>
            </a:xfrm>
          </p:grpSpPr>
          <p:sp>
            <p:nvSpPr>
              <p:cNvPr id="21" name="Forme libre 20">
                <a:extLst>
                  <a:ext uri="{FF2B5EF4-FFF2-40B4-BE49-F238E27FC236}">
                    <a16:creationId xmlns:a16="http://schemas.microsoft.com/office/drawing/2014/main" id="{D526C40C-D56E-345B-52B3-C07C896678B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0034AADC-1102-7111-FE62-2C248A1E568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3" name="ZoneTexte 22">
            <a:extLst>
              <a:ext uri="{FF2B5EF4-FFF2-40B4-BE49-F238E27FC236}">
                <a16:creationId xmlns:a16="http://schemas.microsoft.com/office/drawing/2014/main" id="{1AAFDB35-85AF-ED9F-6342-57E8B1A161F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pic>
        <p:nvPicPr>
          <p:cNvPr id="3" name="S.Choquet - CC10 - Slide 11">
            <a:hlinkClick r:id="" action="ppaction://media"/>
            <a:extLst>
              <a:ext uri="{FF2B5EF4-FFF2-40B4-BE49-F238E27FC236}">
                <a16:creationId xmlns:a16="http://schemas.microsoft.com/office/drawing/2014/main" id="{5C0CAE09-809F-8589-9504-F6F3E63D9D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6905"/>
            <a:ext cx="468000" cy="468000"/>
          </a:xfrm>
          <a:prstGeom prst="rect">
            <a:avLst/>
          </a:prstGeom>
        </p:spPr>
      </p:pic>
    </p:spTree>
    <p:extLst>
      <p:ext uri="{BB962C8B-B14F-4D97-AF65-F5344CB8AC3E}">
        <p14:creationId xmlns:p14="http://schemas.microsoft.com/office/powerpoint/2010/main" val="28905837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38BB9D-B1AF-B9BE-A858-F008AA45F39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40D695D-A4EC-456D-FA18-1760C210C96C}"/>
              </a:ext>
            </a:extLst>
          </p:cNvPr>
          <p:cNvSpPr>
            <a:spLocks noGrp="1"/>
          </p:cNvSpPr>
          <p:nvPr>
            <p:ph type="ctrTitle"/>
          </p:nvPr>
        </p:nvSpPr>
        <p:spPr/>
        <p:txBody>
          <a:bodyPr/>
          <a:lstStyle/>
          <a:p>
            <a:r>
              <a:rPr lang="fr-FR" dirty="0"/>
              <a:t>Cas clinique 11</a:t>
            </a:r>
          </a:p>
        </p:txBody>
      </p:sp>
      <p:sp>
        <p:nvSpPr>
          <p:cNvPr id="3" name="Sous-titre 2">
            <a:extLst>
              <a:ext uri="{FF2B5EF4-FFF2-40B4-BE49-F238E27FC236}">
                <a16:creationId xmlns:a16="http://schemas.microsoft.com/office/drawing/2014/main" id="{3E4FBB01-58B6-4040-EE1E-D3ECDF91DB59}"/>
              </a:ext>
            </a:extLst>
          </p:cNvPr>
          <p:cNvSpPr>
            <a:spLocks noGrp="1"/>
          </p:cNvSpPr>
          <p:nvPr>
            <p:ph type="subTitle" idx="1"/>
          </p:nvPr>
        </p:nvSpPr>
        <p:spPr>
          <a:xfrm>
            <a:off x="4392751" y="3743320"/>
            <a:ext cx="6999149" cy="1721045"/>
          </a:xfrm>
        </p:spPr>
        <p:txBody>
          <a:bodyPr>
            <a:normAutofit/>
          </a:bodyPr>
          <a:lstStyle/>
          <a:p>
            <a:r>
              <a:rPr lang="fr-FR" sz="2400" b="1" noProof="0" dirty="0"/>
              <a:t>Lymphome post transplantation cardiaque </a:t>
            </a:r>
            <a:br>
              <a:rPr lang="fr-FR" sz="2400" b="1" noProof="0" dirty="0"/>
            </a:br>
            <a:r>
              <a:rPr lang="fr-FR" sz="2400" b="1" noProof="0" dirty="0"/>
              <a:t>à l’âge de 9 ans</a:t>
            </a:r>
            <a:endParaRPr lang="fr-FR" b="1" dirty="0"/>
          </a:p>
          <a:p>
            <a:pPr algn="r">
              <a:lnSpc>
                <a:spcPct val="100000"/>
              </a:lnSpc>
              <a:spcBef>
                <a:spcPts val="1000"/>
              </a:spcBef>
            </a:pPr>
            <a:r>
              <a:rPr lang="fr-FR" sz="1600" dirty="0">
                <a:solidFill>
                  <a:schemeClr val="tx2"/>
                </a:solidFill>
                <a:latin typeface="+mn-lt"/>
                <a:ea typeface="+mn-ea"/>
                <a:cs typeface="+mn-cs"/>
              </a:rPr>
              <a:t>Dr </a:t>
            </a:r>
            <a:r>
              <a:rPr lang="fr-FR" sz="1600" dirty="0">
                <a:latin typeface="+mn-lt"/>
              </a:rPr>
              <a:t>Cécile Renard</a:t>
            </a:r>
            <a:br>
              <a:rPr lang="fr-FR" sz="1600" dirty="0">
                <a:solidFill>
                  <a:schemeClr val="tx2"/>
                </a:solidFill>
                <a:latin typeface="+mn-lt"/>
                <a:ea typeface="+mn-ea"/>
                <a:cs typeface="+mn-cs"/>
              </a:rPr>
            </a:br>
            <a:r>
              <a:rPr lang="fr-FR" sz="1600" dirty="0" err="1">
                <a:latin typeface="+mn-lt"/>
              </a:rPr>
              <a:t>cecile.renard@ihope</a:t>
            </a:r>
            <a:r>
              <a:rPr lang="fr-FR" sz="1600" dirty="0" err="1">
                <a:solidFill>
                  <a:schemeClr val="tx2"/>
                </a:solidFill>
                <a:latin typeface="+mn-lt"/>
                <a:ea typeface="+mn-ea"/>
                <a:cs typeface="+mn-cs"/>
              </a:rPr>
              <a:t>.fr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845574A7-6289-740D-4AFB-6CB54D96629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53895" y="4873314"/>
            <a:ext cx="233313" cy="233313"/>
          </a:xfrm>
          <a:prstGeom prst="rect">
            <a:avLst/>
          </a:prstGeom>
        </p:spPr>
      </p:pic>
      <p:pic>
        <p:nvPicPr>
          <p:cNvPr id="11" name="Graphique 10" descr="Jouer contour">
            <a:extLst>
              <a:ext uri="{FF2B5EF4-FFF2-40B4-BE49-F238E27FC236}">
                <a16:creationId xmlns:a16="http://schemas.microsoft.com/office/drawing/2014/main" id="{A3436C64-4E67-DA81-3F74-3CB3EC7FE00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7309FB7C-0983-6C04-D808-A61FF75D9FFA}"/>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07E5E036-F787-4700-F60A-F90695D74194}"/>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BF0C9B1F-0EDF-6EF9-EAD7-1A350B23F23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0F6D41B-0D03-1A35-97EE-3E9DF69AFC36}"/>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DE4952E5-28C9-C3D8-176D-0EC60F6D3C02}"/>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747D1C32-B79A-9A69-9D34-CC357DCA530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DCC3A7C5-A4B4-E48D-31F4-F469DE1C1EEC}"/>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3ADC82EE-F6E9-897B-B6EB-F9924A030F24}"/>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B282760C-31DF-7A25-FBBA-42611EAC9E4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711955196"/>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B0508-7944-AEDF-30D0-5A753058E8F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004A8A0-9EDE-DF2F-5E0B-1FFD73F57D94}"/>
              </a:ext>
            </a:extLst>
          </p:cNvPr>
          <p:cNvSpPr>
            <a:spLocks noGrp="1"/>
          </p:cNvSpPr>
          <p:nvPr>
            <p:ph type="title"/>
          </p:nvPr>
        </p:nvSpPr>
        <p:spPr>
          <a:xfrm>
            <a:off x="467999" y="238878"/>
            <a:ext cx="9847576" cy="882000"/>
          </a:xfrm>
        </p:spPr>
        <p:txBody>
          <a:bodyPr/>
          <a:lstStyle/>
          <a:p>
            <a:r>
              <a:rPr lang="fr-FR" dirty="0"/>
              <a:t>Présentation du cas</a:t>
            </a:r>
            <a:endParaRPr lang="fr-FR" sz="2400" b="1" baseline="30000" noProof="0" dirty="0"/>
          </a:p>
        </p:txBody>
      </p:sp>
      <p:sp>
        <p:nvSpPr>
          <p:cNvPr id="3" name="Espace réservé du contenu 2">
            <a:extLst>
              <a:ext uri="{FF2B5EF4-FFF2-40B4-BE49-F238E27FC236}">
                <a16:creationId xmlns:a16="http://schemas.microsoft.com/office/drawing/2014/main" id="{626B83F9-01D9-CD78-4E08-4368FEC87C08}"/>
              </a:ext>
            </a:extLst>
          </p:cNvPr>
          <p:cNvSpPr>
            <a:spLocks noGrp="1"/>
          </p:cNvSpPr>
          <p:nvPr>
            <p:ph idx="1"/>
          </p:nvPr>
        </p:nvSpPr>
        <p:spPr>
          <a:xfrm>
            <a:off x="1458000" y="2756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Garçon de 9 ans</a:t>
            </a:r>
            <a:endParaRPr lang="fr-FR" sz="18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Transplantation cardiaque en juin 2018 à l'âge de 8 ans pour une cardiopathie restrictive familiale (gène FLMT)</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Donneur CMV+ EBV+/ receveur CMV+ EBV-</a:t>
            </a:r>
          </a:p>
          <a:p>
            <a:pPr marL="234950" indent="-220663">
              <a:lnSpc>
                <a:spcPct val="110000"/>
              </a:lnSpc>
              <a:spcBef>
                <a:spcPts val="600"/>
              </a:spcBef>
              <a:spcAft>
                <a:spcPts val="400"/>
              </a:spcAft>
              <a:buClr>
                <a:schemeClr val="accent2"/>
              </a:buClr>
              <a:buFont typeface="Arial" panose="020B0604020202020204" pitchFamily="34" charset="0"/>
              <a:buChar char="•"/>
              <a:defRPr/>
            </a:pPr>
            <a:endParaRPr lang="fr-FR" sz="1800" dirty="0">
              <a:solidFill>
                <a:srgbClr val="202122"/>
              </a:solidFill>
            </a:endParaRPr>
          </a:p>
        </p:txBody>
      </p:sp>
      <p:sp>
        <p:nvSpPr>
          <p:cNvPr id="4" name="Espace réservé pour une image  3">
            <a:extLst>
              <a:ext uri="{FF2B5EF4-FFF2-40B4-BE49-F238E27FC236}">
                <a16:creationId xmlns:a16="http://schemas.microsoft.com/office/drawing/2014/main" id="{2CB23275-9594-3C6C-DD60-87562B51E485}"/>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11738358-E319-3223-BB29-71EE756E65D3}"/>
              </a:ext>
            </a:extLst>
          </p:cNvPr>
          <p:cNvSpPr>
            <a:spLocks noGrp="1"/>
          </p:cNvSpPr>
          <p:nvPr>
            <p:ph idx="14"/>
          </p:nvPr>
        </p:nvSpPr>
        <p:spPr>
          <a:xfrm>
            <a:off x="6828312" y="2756110"/>
            <a:ext cx="4892400" cy="3168000"/>
          </a:xfrm>
          <a:noFill/>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Immunosuppression par acide </a:t>
            </a:r>
            <a:r>
              <a:rPr lang="fr-FR" sz="1800" dirty="0" err="1">
                <a:solidFill>
                  <a:srgbClr val="202122"/>
                </a:solidFill>
              </a:rPr>
              <a:t>mycophénolique</a:t>
            </a:r>
            <a:r>
              <a:rPr lang="fr-FR" sz="1800" dirty="0">
                <a:solidFill>
                  <a:srgbClr val="202122"/>
                </a:solidFill>
              </a:rPr>
              <a:t>, tacrolimus et corticoïdes 2 mg/j</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Rejet aigu à 3 mois post greffe traité par bolus de corticoïdes</a:t>
            </a:r>
          </a:p>
          <a:p>
            <a:pPr marL="234950" lvl="2" indent="-220663">
              <a:lnSpc>
                <a:spcPct val="110000"/>
              </a:lnSpc>
              <a:spcBef>
                <a:spcPts val="600"/>
              </a:spcBef>
              <a:spcAft>
                <a:spcPts val="400"/>
              </a:spcAft>
              <a:buClr>
                <a:schemeClr val="accent2"/>
              </a:buClr>
              <a:buFont typeface="Arial" panose="020B0604020202020204" pitchFamily="34" charset="0"/>
              <a:buChar char="•"/>
              <a:defRPr/>
            </a:pPr>
            <a:endParaRPr lang="fr-FR" sz="1800" dirty="0">
              <a:solidFill>
                <a:srgbClr val="202122"/>
              </a:solidFill>
            </a:endParaRPr>
          </a:p>
        </p:txBody>
      </p:sp>
      <p:sp>
        <p:nvSpPr>
          <p:cNvPr id="12" name="Titre 1">
            <a:extLst>
              <a:ext uri="{FF2B5EF4-FFF2-40B4-BE49-F238E27FC236}">
                <a16:creationId xmlns:a16="http://schemas.microsoft.com/office/drawing/2014/main" id="{078E0F2B-1BF8-80B3-F7B7-3CF6C1CB09B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42" name="Rounded Rectangle 52">
            <a:extLst>
              <a:ext uri="{FF2B5EF4-FFF2-40B4-BE49-F238E27FC236}">
                <a16:creationId xmlns:a16="http://schemas.microsoft.com/office/drawing/2014/main" id="{CEB8C91E-098F-0B5D-4B7B-E8797ED4E2DE}"/>
              </a:ext>
            </a:extLst>
          </p:cNvPr>
          <p:cNvSpPr/>
          <p:nvPr/>
        </p:nvSpPr>
        <p:spPr>
          <a:xfrm>
            <a:off x="706794" y="1947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51472530-5B9D-592E-7A6A-81CAC0ABFE5E}"/>
              </a:ext>
            </a:extLst>
          </p:cNvPr>
          <p:cNvSpPr/>
          <p:nvPr/>
        </p:nvSpPr>
        <p:spPr>
          <a:xfrm>
            <a:off x="467999" y="1728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7BE0AF4A-45F1-FE9D-E99F-705734A32CFF}"/>
              </a:ext>
            </a:extLst>
          </p:cNvPr>
          <p:cNvGrpSpPr/>
          <p:nvPr/>
        </p:nvGrpSpPr>
        <p:grpSpPr>
          <a:xfrm>
            <a:off x="631582" y="1844996"/>
            <a:ext cx="497793" cy="545029"/>
            <a:chOff x="631582" y="1971996"/>
            <a:chExt cx="497793" cy="545029"/>
          </a:xfrm>
          <a:noFill/>
        </p:grpSpPr>
        <p:sp>
          <p:nvSpPr>
            <p:cNvPr id="26" name="Forme libre 25">
              <a:extLst>
                <a:ext uri="{FF2B5EF4-FFF2-40B4-BE49-F238E27FC236}">
                  <a16:creationId xmlns:a16="http://schemas.microsoft.com/office/drawing/2014/main" id="{B0BBE715-7733-820B-560F-0A6935B728BC}"/>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03938575-838D-B342-359F-90DA2D1153C9}"/>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32AEDC1E-06AE-98C6-02A1-29913F1833BF}"/>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4BC17E0C-A5EA-1E6F-BC2B-CDD86157B532}"/>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129AE69-72B1-0CFF-8C03-09FF9A690C17}"/>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67241FEA-1C49-7062-C4CB-2297A6139636}"/>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22" name="ZoneTexte 21">
            <a:extLst>
              <a:ext uri="{FF2B5EF4-FFF2-40B4-BE49-F238E27FC236}">
                <a16:creationId xmlns:a16="http://schemas.microsoft.com/office/drawing/2014/main" id="{67E4EA8A-5996-33AB-5F8F-F873DFF5B3B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sp>
        <p:nvSpPr>
          <p:cNvPr id="30" name="Espace réservé du contenu 2">
            <a:extLst>
              <a:ext uri="{FF2B5EF4-FFF2-40B4-BE49-F238E27FC236}">
                <a16:creationId xmlns:a16="http://schemas.microsoft.com/office/drawing/2014/main" id="{44D21698-4969-2F48-C421-D523603542B3}"/>
              </a:ext>
            </a:extLst>
          </p:cNvPr>
          <p:cNvSpPr txBox="1">
            <a:spLocks/>
          </p:cNvSpPr>
          <p:nvPr/>
        </p:nvSpPr>
        <p:spPr>
          <a:xfrm>
            <a:off x="467998" y="5283200"/>
            <a:ext cx="11254101" cy="444500"/>
          </a:xfrm>
          <a:prstGeom prst="rect">
            <a:avLst/>
          </a:prstGeom>
          <a:solidFill>
            <a:schemeClr val="bg1"/>
          </a:solidFill>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287" marR="0" lvl="0" indent="0"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None/>
              <a:tabLst/>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Nb : entéropathie exsudative liée à la cardiopathie avant la greffe cardiaque, améliorée après greffe.</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34" name="Groupe 33">
            <a:extLst>
              <a:ext uri="{FF2B5EF4-FFF2-40B4-BE49-F238E27FC236}">
                <a16:creationId xmlns:a16="http://schemas.microsoft.com/office/drawing/2014/main" id="{6B503BA4-4737-0FC1-EC6A-ABA533C96A13}"/>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EFF08BBB-D674-C52F-C422-0F2D067740DB}"/>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C1B39DD1-3A84-F40A-9049-9F7A3F8C13D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37" name="Chevron 36">
              <a:extLst>
                <a:ext uri="{FF2B5EF4-FFF2-40B4-BE49-F238E27FC236}">
                  <a16:creationId xmlns:a16="http://schemas.microsoft.com/office/drawing/2014/main" id="{05B84200-DCA8-FD2D-9550-F41A449AEA4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8" name="Chevron 37">
              <a:extLst>
                <a:ext uri="{FF2B5EF4-FFF2-40B4-BE49-F238E27FC236}">
                  <a16:creationId xmlns:a16="http://schemas.microsoft.com/office/drawing/2014/main" id="{FEFA0521-C7B9-0FFE-EBEB-8D3E911C6DB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9" name="Rectangle 38">
              <a:extLst>
                <a:ext uri="{FF2B5EF4-FFF2-40B4-BE49-F238E27FC236}">
                  <a16:creationId xmlns:a16="http://schemas.microsoft.com/office/drawing/2014/main" id="{E1673FB7-434E-47E0-19FE-7CD62D7E4E6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6" name="C.Renard - CC11 - Slide 2">
            <a:hlinkClick r:id="" action="ppaction://media"/>
            <a:extLst>
              <a:ext uri="{FF2B5EF4-FFF2-40B4-BE49-F238E27FC236}">
                <a16:creationId xmlns:a16="http://schemas.microsoft.com/office/drawing/2014/main" id="{9C6A7D72-5E20-8F2F-FCD7-A2A5CF209C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0989"/>
            <a:ext cx="468000" cy="468000"/>
          </a:xfrm>
          <a:prstGeom prst="rect">
            <a:avLst/>
          </a:prstGeom>
        </p:spPr>
      </p:pic>
    </p:spTree>
    <p:extLst>
      <p:ext uri="{BB962C8B-B14F-4D97-AF65-F5344CB8AC3E}">
        <p14:creationId xmlns:p14="http://schemas.microsoft.com/office/powerpoint/2010/main" val="363197173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2C9C7-4CFA-2155-8A5C-EC9115F542F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B245186D-75C0-F391-2525-44446F06ECAB}"/>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A7D7EE70-AB3D-4063-31C2-8F58213B428D}"/>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BA088DCC-712C-2A92-6110-F905AC7B50C0}"/>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Aucune</a:t>
              </a:r>
            </a:p>
          </p:txBody>
        </p:sp>
        <p:sp>
          <p:nvSpPr>
            <p:cNvPr id="12" name="Rectangle : coins arrondis 11">
              <a:extLst>
                <a:ext uri="{FF2B5EF4-FFF2-40B4-BE49-F238E27FC236}">
                  <a16:creationId xmlns:a16="http://schemas.microsoft.com/office/drawing/2014/main" id="{23ACBA5C-4195-06B8-C999-D1876A52FEDF}"/>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F5112C3-AC5C-0933-EE78-BC860D13C9A9}"/>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98A4B823-5175-8B6B-3248-92E4B62B0989}"/>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51EC3DB2-0DCF-D49B-6457-4CF8A07F0E16}"/>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Sérologie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tous les 3 mois </a:t>
              </a:r>
            </a:p>
          </p:txBody>
        </p:sp>
        <p:sp>
          <p:nvSpPr>
            <p:cNvPr id="16" name="Rectangle : coins arrondis 15">
              <a:extLst>
                <a:ext uri="{FF2B5EF4-FFF2-40B4-BE49-F238E27FC236}">
                  <a16:creationId xmlns:a16="http://schemas.microsoft.com/office/drawing/2014/main" id="{AB4C53E1-3A9E-500E-B9AD-A1EC58989F98}"/>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CF50EE9-D0A7-1B2C-05F4-D2BCCD2F6B7E}"/>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3902A102-F336-607A-1D4C-D5719B42A9AC}"/>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6FB823A2-E4C6-BDF5-34F1-2C315D3B5BFE}"/>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EBV hebdomadaire jusqu’à 3 mois post greffe puis STOP </a:t>
              </a:r>
            </a:p>
          </p:txBody>
        </p:sp>
        <p:sp>
          <p:nvSpPr>
            <p:cNvPr id="20" name="Rectangle : coins arrondis 19">
              <a:extLst>
                <a:ext uri="{FF2B5EF4-FFF2-40B4-BE49-F238E27FC236}">
                  <a16:creationId xmlns:a16="http://schemas.microsoft.com/office/drawing/2014/main" id="{2D2E5279-EE17-7558-F6CF-A7DB3E454847}"/>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8A54195-BF30-05F4-CD12-4C0415E14B2C}"/>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718CF36-E98A-65B1-FC9B-2C08C34ADC1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53230375-6EBF-7910-BA60-1E92592AE28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8AF35368-2FC0-6E8C-B778-7D9E8061310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surveillance faut-il réaliser par rapport au statut EBV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DEA62F60-50E3-DFE7-DD60-B2201C6594A9}"/>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32B1DC0F-E5A5-0F28-22E0-11E0FDD7A3EB}"/>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progressivement espacées jusqu’à 1 an post greffe minimum </a:t>
              </a:r>
            </a:p>
          </p:txBody>
        </p:sp>
        <p:sp>
          <p:nvSpPr>
            <p:cNvPr id="8" name="Rectangle : coins arrondis 7">
              <a:extLst>
                <a:ext uri="{FF2B5EF4-FFF2-40B4-BE49-F238E27FC236}">
                  <a16:creationId xmlns:a16="http://schemas.microsoft.com/office/drawing/2014/main" id="{650061C2-6AD1-6274-D799-19814D3BACC7}"/>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CF6294F-1360-FDFA-0B47-59E8B07E61B6}"/>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ZoneTexte 31">
            <a:extLst>
              <a:ext uri="{FF2B5EF4-FFF2-40B4-BE49-F238E27FC236}">
                <a16:creationId xmlns:a16="http://schemas.microsoft.com/office/drawing/2014/main" id="{FF2A40ED-6DA8-8DBC-662C-E8476F399BD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46" name="Groupe 45">
            <a:extLst>
              <a:ext uri="{FF2B5EF4-FFF2-40B4-BE49-F238E27FC236}">
                <a16:creationId xmlns:a16="http://schemas.microsoft.com/office/drawing/2014/main" id="{E1F4D96E-41A9-505E-59AC-14EA69529F1F}"/>
              </a:ext>
            </a:extLst>
          </p:cNvPr>
          <p:cNvGrpSpPr/>
          <p:nvPr/>
        </p:nvGrpSpPr>
        <p:grpSpPr>
          <a:xfrm>
            <a:off x="-1" y="0"/>
            <a:ext cx="12192001" cy="213160"/>
            <a:chOff x="-1" y="0"/>
            <a:chExt cx="12192001" cy="213160"/>
          </a:xfrm>
        </p:grpSpPr>
        <p:sp>
          <p:nvSpPr>
            <p:cNvPr id="34" name="Signalisation droite 33">
              <a:extLst>
                <a:ext uri="{FF2B5EF4-FFF2-40B4-BE49-F238E27FC236}">
                  <a16:creationId xmlns:a16="http://schemas.microsoft.com/office/drawing/2014/main" id="{9FBBFB74-49E2-AE0F-137D-58CF3CE63929}"/>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45" name="Groupe 44">
              <a:extLst>
                <a:ext uri="{FF2B5EF4-FFF2-40B4-BE49-F238E27FC236}">
                  <a16:creationId xmlns:a16="http://schemas.microsoft.com/office/drawing/2014/main" id="{23A93F1D-5BA5-04A7-9685-5C0BB3E979DF}"/>
                </a:ext>
              </a:extLst>
            </p:cNvPr>
            <p:cNvGrpSpPr/>
            <p:nvPr/>
          </p:nvGrpSpPr>
          <p:grpSpPr>
            <a:xfrm>
              <a:off x="3059778" y="0"/>
              <a:ext cx="9132222" cy="213160"/>
              <a:chOff x="3059778" y="0"/>
              <a:chExt cx="9132222" cy="213160"/>
            </a:xfrm>
            <a:solidFill>
              <a:schemeClr val="accent3">
                <a:lumMod val="20000"/>
                <a:lumOff val="80000"/>
              </a:schemeClr>
            </a:solidFill>
          </p:grpSpPr>
          <p:sp>
            <p:nvSpPr>
              <p:cNvPr id="38" name="Chevron 37">
                <a:extLst>
                  <a:ext uri="{FF2B5EF4-FFF2-40B4-BE49-F238E27FC236}">
                    <a16:creationId xmlns:a16="http://schemas.microsoft.com/office/drawing/2014/main" id="{CBB33412-822B-1553-9D97-1522E66C7B81}"/>
                  </a:ext>
                </a:extLst>
              </p:cNvPr>
              <p:cNvSpPr/>
              <p:nvPr/>
            </p:nvSpPr>
            <p:spPr>
              <a:xfrm>
                <a:off x="3059778"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41" name="Chevron 40">
                <a:extLst>
                  <a:ext uri="{FF2B5EF4-FFF2-40B4-BE49-F238E27FC236}">
                    <a16:creationId xmlns:a16="http://schemas.microsoft.com/office/drawing/2014/main" id="{E2909DAB-07E3-DA23-A113-C895C3E9E1B9}"/>
                  </a:ext>
                </a:extLst>
              </p:cNvPr>
              <p:cNvSpPr/>
              <p:nvPr/>
            </p:nvSpPr>
            <p:spPr>
              <a:xfrm>
                <a:off x="6119557"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42" name="Chevron 41">
                <a:extLst>
                  <a:ext uri="{FF2B5EF4-FFF2-40B4-BE49-F238E27FC236}">
                    <a16:creationId xmlns:a16="http://schemas.microsoft.com/office/drawing/2014/main" id="{482DDAE4-53F0-C9BB-2F7B-65A1A7EBDCB9}"/>
                  </a:ext>
                </a:extLst>
              </p:cNvPr>
              <p:cNvSpPr/>
              <p:nvPr/>
            </p:nvSpPr>
            <p:spPr>
              <a:xfrm>
                <a:off x="9179336" y="0"/>
                <a:ext cx="3012664"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3" name="Rectangle 42">
                <a:extLst>
                  <a:ext uri="{FF2B5EF4-FFF2-40B4-BE49-F238E27FC236}">
                    <a16:creationId xmlns:a16="http://schemas.microsoft.com/office/drawing/2014/main" id="{527EA1EC-1F44-598E-4A47-6A597C0260F4}"/>
                  </a:ext>
                </a:extLst>
              </p:cNvPr>
              <p:cNvSpPr/>
              <p:nvPr/>
            </p:nvSpPr>
            <p:spPr>
              <a:xfrm>
                <a:off x="12132337" y="0"/>
                <a:ext cx="59663" cy="21309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spTree>
    <p:extLst>
      <p:ext uri="{BB962C8B-B14F-4D97-AF65-F5344CB8AC3E}">
        <p14:creationId xmlns:p14="http://schemas.microsoft.com/office/powerpoint/2010/main" val="893091282"/>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8F6BE-F73A-E7CE-3E54-983BC764D11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261871E8-2B17-85AC-46B1-14C9A4D42A2D}"/>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E7542393-BB65-D430-A6C3-7BD3CC1C6C26}"/>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DE2E1825-A38C-405E-1F18-DAF21A2909A2}"/>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Aucune</a:t>
              </a:r>
            </a:p>
          </p:txBody>
        </p:sp>
        <p:sp>
          <p:nvSpPr>
            <p:cNvPr id="12" name="Rectangle : coins arrondis 11">
              <a:extLst>
                <a:ext uri="{FF2B5EF4-FFF2-40B4-BE49-F238E27FC236}">
                  <a16:creationId xmlns:a16="http://schemas.microsoft.com/office/drawing/2014/main" id="{F8908481-A2BF-8FD6-BBE1-D43623789A46}"/>
                </a:ext>
              </a:extLst>
            </p:cNvPr>
            <p:cNvSpPr/>
            <p:nvPr/>
          </p:nvSpPr>
          <p:spPr>
            <a:xfrm>
              <a:off x="1020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11E2E4D-DDB1-69F8-6521-53B74E12E54C}"/>
                </a:ext>
              </a:extLst>
            </p:cNvPr>
            <p:cNvSpPr/>
            <p:nvPr/>
          </p:nvSpPr>
          <p:spPr>
            <a:xfrm rot="10800000">
              <a:off x="1662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71FD1525-5999-BA10-C36C-EC40A6EC3B92}"/>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84E2FD37-EB46-87A3-18A9-5DB94C9FEB0A}"/>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Sérologie EBV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tous les 3 mois </a:t>
              </a:r>
            </a:p>
          </p:txBody>
        </p:sp>
        <p:sp>
          <p:nvSpPr>
            <p:cNvPr id="16" name="Rectangle : coins arrondis 15">
              <a:extLst>
                <a:ext uri="{FF2B5EF4-FFF2-40B4-BE49-F238E27FC236}">
                  <a16:creationId xmlns:a16="http://schemas.microsoft.com/office/drawing/2014/main" id="{148DFB84-6010-C426-8BA4-1D6D00DBEB24}"/>
                </a:ext>
              </a:extLst>
            </p:cNvPr>
            <p:cNvSpPr/>
            <p:nvPr/>
          </p:nvSpPr>
          <p:spPr>
            <a:xfrm>
              <a:off x="332413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8F64B90-3BDF-1A4C-B42E-D0F9743546D5}"/>
                </a:ext>
              </a:extLst>
            </p:cNvPr>
            <p:cNvSpPr/>
            <p:nvPr/>
          </p:nvSpPr>
          <p:spPr>
            <a:xfrm rot="10800000">
              <a:off x="396654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36D59C62-CB9E-DFC4-9392-ECF79BA2FFD2}"/>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38E5D9E6-4D4D-1F63-0267-3389BBF44B7C}"/>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PCR EBV hebdomadaire jusqu’à 3 mois post greffe puis STOP </a:t>
              </a:r>
            </a:p>
          </p:txBody>
        </p:sp>
        <p:sp>
          <p:nvSpPr>
            <p:cNvPr id="20" name="Rectangle : coins arrondis 19">
              <a:extLst>
                <a:ext uri="{FF2B5EF4-FFF2-40B4-BE49-F238E27FC236}">
                  <a16:creationId xmlns:a16="http://schemas.microsoft.com/office/drawing/2014/main" id="{B72463B6-B8AB-37E8-9836-E1201214E926}"/>
                </a:ext>
              </a:extLst>
            </p:cNvPr>
            <p:cNvSpPr/>
            <p:nvPr/>
          </p:nvSpPr>
          <p:spPr>
            <a:xfrm>
              <a:off x="673217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9BDC55E-B2F3-DA77-EE82-B2C47915DB12}"/>
                </a:ext>
              </a:extLst>
            </p:cNvPr>
            <p:cNvSpPr/>
            <p:nvPr/>
          </p:nvSpPr>
          <p:spPr>
            <a:xfrm rot="10800000">
              <a:off x="737458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DBE220C6-8D27-FAFA-25F8-6E5C80904C7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14AE192-EE7A-FB26-DF25-72C5D1A3249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A1E4CDB5-0E32-2418-E707-92EEACF438F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surveillance faut-il réaliser par rapport au statut EBV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9185F0AE-0DFC-0E59-B526-DE01554B2FE4}"/>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2C05CC52-7AEA-0D67-3D8F-5727F7427EA7}"/>
                </a:ext>
              </a:extLst>
            </p:cNvPr>
            <p:cNvSpPr/>
            <p:nvPr/>
          </p:nvSpPr>
          <p:spPr>
            <a:xfrm>
              <a:off x="91290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PCR progressivement espacées jusqu’à 1 an post greffe minimum </a:t>
              </a:r>
            </a:p>
          </p:txBody>
        </p:sp>
        <p:sp>
          <p:nvSpPr>
            <p:cNvPr id="8" name="Rectangle : coins arrondis 7">
              <a:extLst>
                <a:ext uri="{FF2B5EF4-FFF2-40B4-BE49-F238E27FC236}">
                  <a16:creationId xmlns:a16="http://schemas.microsoft.com/office/drawing/2014/main" id="{331F569E-D688-61B2-74B2-45B887118028}"/>
                </a:ext>
              </a:extLst>
            </p:cNvPr>
            <p:cNvSpPr/>
            <p:nvPr/>
          </p:nvSpPr>
          <p:spPr>
            <a:xfrm>
              <a:off x="96812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99592F6B-2FA1-77C7-8CC2-A5DBE6C12107}"/>
                </a:ext>
              </a:extLst>
            </p:cNvPr>
            <p:cNvSpPr/>
            <p:nvPr/>
          </p:nvSpPr>
          <p:spPr>
            <a:xfrm rot="10800000">
              <a:off x="103236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ZoneTexte 31">
            <a:extLst>
              <a:ext uri="{FF2B5EF4-FFF2-40B4-BE49-F238E27FC236}">
                <a16:creationId xmlns:a16="http://schemas.microsoft.com/office/drawing/2014/main" id="{695AF9D4-B9C3-9223-05AF-81AA7523DE82}"/>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2" name="Groupe 1">
            <a:extLst>
              <a:ext uri="{FF2B5EF4-FFF2-40B4-BE49-F238E27FC236}">
                <a16:creationId xmlns:a16="http://schemas.microsoft.com/office/drawing/2014/main" id="{9B56CFC1-B5D8-3D24-AD57-FDE6EC179EFE}"/>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1893DE76-136A-91BF-4219-12475C01F176}"/>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 name="Groupe 4">
              <a:extLst>
                <a:ext uri="{FF2B5EF4-FFF2-40B4-BE49-F238E27FC236}">
                  <a16:creationId xmlns:a16="http://schemas.microsoft.com/office/drawing/2014/main" id="{D32FF8E3-0B6B-3619-808D-484B1903E126}"/>
                </a:ext>
              </a:extLst>
            </p:cNvPr>
            <p:cNvGrpSpPr/>
            <p:nvPr/>
          </p:nvGrpSpPr>
          <p:grpSpPr>
            <a:xfrm>
              <a:off x="3059778" y="0"/>
              <a:ext cx="9132222" cy="213160"/>
              <a:chOff x="3059778" y="0"/>
              <a:chExt cx="9132222" cy="213160"/>
            </a:xfrm>
            <a:solidFill>
              <a:schemeClr val="accent3">
                <a:lumMod val="20000"/>
                <a:lumOff val="80000"/>
              </a:schemeClr>
            </a:solidFill>
          </p:grpSpPr>
          <p:sp>
            <p:nvSpPr>
              <p:cNvPr id="6" name="Chevron 5">
                <a:extLst>
                  <a:ext uri="{FF2B5EF4-FFF2-40B4-BE49-F238E27FC236}">
                    <a16:creationId xmlns:a16="http://schemas.microsoft.com/office/drawing/2014/main" id="{E5F1B4AE-4475-BAD1-0E4D-FE2BCCCCC022}"/>
                  </a:ext>
                </a:extLst>
              </p:cNvPr>
              <p:cNvSpPr/>
              <p:nvPr/>
            </p:nvSpPr>
            <p:spPr>
              <a:xfrm>
                <a:off x="3059778"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26" name="Chevron 25">
                <a:extLst>
                  <a:ext uri="{FF2B5EF4-FFF2-40B4-BE49-F238E27FC236}">
                    <a16:creationId xmlns:a16="http://schemas.microsoft.com/office/drawing/2014/main" id="{846654B3-E36A-9721-CD12-836562BC069B}"/>
                  </a:ext>
                </a:extLst>
              </p:cNvPr>
              <p:cNvSpPr/>
              <p:nvPr/>
            </p:nvSpPr>
            <p:spPr>
              <a:xfrm>
                <a:off x="6119557"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7" name="Chevron 26">
                <a:extLst>
                  <a:ext uri="{FF2B5EF4-FFF2-40B4-BE49-F238E27FC236}">
                    <a16:creationId xmlns:a16="http://schemas.microsoft.com/office/drawing/2014/main" id="{FC764052-8775-A14E-03ED-0F81A8B7CCFF}"/>
                  </a:ext>
                </a:extLst>
              </p:cNvPr>
              <p:cNvSpPr/>
              <p:nvPr/>
            </p:nvSpPr>
            <p:spPr>
              <a:xfrm>
                <a:off x="9179336" y="0"/>
                <a:ext cx="3012664"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1" name="Rectangle 30">
                <a:extLst>
                  <a:ext uri="{FF2B5EF4-FFF2-40B4-BE49-F238E27FC236}">
                    <a16:creationId xmlns:a16="http://schemas.microsoft.com/office/drawing/2014/main" id="{B53084B7-8C26-54F3-A462-3E98A5B09E77}"/>
                  </a:ext>
                </a:extLst>
              </p:cNvPr>
              <p:cNvSpPr/>
              <p:nvPr/>
            </p:nvSpPr>
            <p:spPr>
              <a:xfrm>
                <a:off x="12132337" y="0"/>
                <a:ext cx="59663" cy="21309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spTree>
    <p:extLst>
      <p:ext uri="{BB962C8B-B14F-4D97-AF65-F5344CB8AC3E}">
        <p14:creationId xmlns:p14="http://schemas.microsoft.com/office/powerpoint/2010/main" val="1531076875"/>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re 16">
            <a:extLst>
              <a:ext uri="{FF2B5EF4-FFF2-40B4-BE49-F238E27FC236}">
                <a16:creationId xmlns:a16="http://schemas.microsoft.com/office/drawing/2014/main" id="{F2EC9E5E-AC06-94E4-824A-3C08F6288FB9}"/>
              </a:ext>
            </a:extLst>
          </p:cNvPr>
          <p:cNvSpPr>
            <a:spLocks noGrp="1"/>
          </p:cNvSpPr>
          <p:nvPr>
            <p:ph type="title"/>
          </p:nvPr>
        </p:nvSpPr>
        <p:spPr/>
        <p:txBody>
          <a:bodyPr/>
          <a:lstStyle/>
          <a:p>
            <a:pPr>
              <a:lnSpc>
                <a:spcPct val="100000"/>
              </a:lnSpc>
            </a:pPr>
            <a:r>
              <a:rPr lang="en-US" sz="2400" b="1" noProof="0" dirty="0" err="1">
                <a:solidFill>
                  <a:schemeClr val="tx2"/>
                </a:solidFill>
              </a:rPr>
              <a:t>Recommandations</a:t>
            </a:r>
            <a:r>
              <a:rPr lang="en-US" sz="2400" b="1" noProof="0" dirty="0">
                <a:solidFill>
                  <a:schemeClr val="tx2"/>
                </a:solidFill>
              </a:rPr>
              <a:t> pour le </a:t>
            </a:r>
            <a:r>
              <a:rPr lang="en-US" sz="2400" b="1" noProof="0" dirty="0" err="1">
                <a:solidFill>
                  <a:schemeClr val="tx2"/>
                </a:solidFill>
              </a:rPr>
              <a:t>suivi</a:t>
            </a:r>
            <a:r>
              <a:rPr lang="en-US" sz="2400" b="1" noProof="0" dirty="0">
                <a:solidFill>
                  <a:schemeClr val="tx2"/>
                </a:solidFill>
              </a:rPr>
              <a:t> des patients </a:t>
            </a:r>
            <a:r>
              <a:rPr lang="en-US" sz="2400" b="1" noProof="0" dirty="0" err="1">
                <a:solidFill>
                  <a:schemeClr val="tx2"/>
                </a:solidFill>
              </a:rPr>
              <a:t>pédiatriques</a:t>
            </a:r>
            <a:endParaRPr lang="en-US" sz="2400" b="1" noProof="0" dirty="0">
              <a:solidFill>
                <a:schemeClr val="tx2"/>
              </a:solidFill>
            </a:endParaRPr>
          </a:p>
        </p:txBody>
      </p:sp>
      <p:sp>
        <p:nvSpPr>
          <p:cNvPr id="47" name="Espace réservé du contenu 46">
            <a:extLst>
              <a:ext uri="{FF2B5EF4-FFF2-40B4-BE49-F238E27FC236}">
                <a16:creationId xmlns:a16="http://schemas.microsoft.com/office/drawing/2014/main" id="{F889BD88-5771-4D60-E67E-2EDE4B455AA8}"/>
              </a:ext>
            </a:extLst>
          </p:cNvPr>
          <p:cNvSpPr>
            <a:spLocks noGrp="1"/>
          </p:cNvSpPr>
          <p:nvPr>
            <p:ph idx="1"/>
          </p:nvPr>
        </p:nvSpPr>
        <p:spPr>
          <a:xfrm>
            <a:off x="468000" y="1331836"/>
            <a:ext cx="11246400" cy="253124"/>
          </a:xfrm>
        </p:spPr>
        <p:txBody>
          <a:bodyPr/>
          <a:lstStyle/>
          <a:p>
            <a:r>
              <a:rPr lang="en-US" sz="1100" b="1" noProof="0" dirty="0">
                <a:solidFill>
                  <a:schemeClr val="accent1"/>
                </a:solidFill>
              </a:rPr>
              <a:t>TABLE 4	</a:t>
            </a:r>
            <a:r>
              <a:rPr lang="en-US" sz="1100" noProof="0" dirty="0">
                <a:solidFill>
                  <a:schemeClr val="accent1"/>
                </a:solidFill>
              </a:rPr>
              <a:t>Example of an algorithm for post-transplant EBV PCR and serology </a:t>
            </a:r>
            <a:r>
              <a:rPr lang="en-US" sz="1100" noProof="0" dirty="0" err="1">
                <a:solidFill>
                  <a:schemeClr val="accent1"/>
                </a:solidFill>
              </a:rPr>
              <a:t>monitoring</a:t>
            </a:r>
            <a:r>
              <a:rPr lang="en-US" sz="1100" baseline="30000" noProof="0" dirty="0" err="1">
                <a:solidFill>
                  <a:schemeClr val="accent1"/>
                </a:solidFill>
              </a:rPr>
              <a:t>a,b</a:t>
            </a:r>
            <a:endParaRPr lang="en-US" sz="1100" baseline="30000" noProof="0" dirty="0">
              <a:solidFill>
                <a:schemeClr val="accent1"/>
              </a:solidFill>
            </a:endParaRPr>
          </a:p>
          <a:p>
            <a:endParaRPr lang="en-US" noProof="0" dirty="0"/>
          </a:p>
        </p:txBody>
      </p:sp>
      <p:sp>
        <p:nvSpPr>
          <p:cNvPr id="48" name="Espace réservé pour une image  47">
            <a:extLst>
              <a:ext uri="{FF2B5EF4-FFF2-40B4-BE49-F238E27FC236}">
                <a16:creationId xmlns:a16="http://schemas.microsoft.com/office/drawing/2014/main" id="{E13F061A-5E28-2C5A-8D08-7796FA01862F}"/>
              </a:ext>
            </a:extLst>
          </p:cNvPr>
          <p:cNvSpPr>
            <a:spLocks noGrp="1"/>
          </p:cNvSpPr>
          <p:nvPr>
            <p:ph type="pic" sz="quarter" idx="13"/>
          </p:nvPr>
        </p:nvSpPr>
        <p:spPr/>
        <p:txBody>
          <a:bodyPr/>
          <a:lstStyle/>
          <a:p>
            <a:endParaRPr lang="en-US" noProof="0" dirty="0"/>
          </a:p>
        </p:txBody>
      </p:sp>
      <p:graphicFrame>
        <p:nvGraphicFramePr>
          <p:cNvPr id="29" name="Espace réservé du contenu 64">
            <a:extLst>
              <a:ext uri="{FF2B5EF4-FFF2-40B4-BE49-F238E27FC236}">
                <a16:creationId xmlns:a16="http://schemas.microsoft.com/office/drawing/2014/main" id="{7DCD0447-0F09-38CF-6531-252A0EA228DF}"/>
              </a:ext>
            </a:extLst>
          </p:cNvPr>
          <p:cNvGraphicFramePr>
            <a:graphicFrameLocks/>
          </p:cNvGraphicFramePr>
          <p:nvPr/>
        </p:nvGraphicFramePr>
        <p:xfrm>
          <a:off x="468313" y="1621725"/>
          <a:ext cx="11245848" cy="4459732"/>
        </p:xfrm>
        <a:graphic>
          <a:graphicData uri="http://schemas.openxmlformats.org/drawingml/2006/table">
            <a:tbl>
              <a:tblPr firstRow="1" bandRow="1">
                <a:tableStyleId>{F2DE63D5-997A-4646-A377-4702673A728D}</a:tableStyleId>
              </a:tblPr>
              <a:tblGrid>
                <a:gridCol w="2122487">
                  <a:extLst>
                    <a:ext uri="{9D8B030D-6E8A-4147-A177-3AD203B41FA5}">
                      <a16:colId xmlns:a16="http://schemas.microsoft.com/office/drawing/2014/main" val="850065052"/>
                    </a:ext>
                  </a:extLst>
                </a:gridCol>
                <a:gridCol w="2205318">
                  <a:extLst>
                    <a:ext uri="{9D8B030D-6E8A-4147-A177-3AD203B41FA5}">
                      <a16:colId xmlns:a16="http://schemas.microsoft.com/office/drawing/2014/main" val="3901108848"/>
                    </a:ext>
                  </a:extLst>
                </a:gridCol>
                <a:gridCol w="6918043">
                  <a:extLst>
                    <a:ext uri="{9D8B030D-6E8A-4147-A177-3AD203B41FA5}">
                      <a16:colId xmlns:a16="http://schemas.microsoft.com/office/drawing/2014/main" val="77996509"/>
                    </a:ext>
                  </a:extLst>
                </a:gridCol>
              </a:tblGrid>
              <a:tr h="2925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Donor (D)/Recipient (R) EBV Infection 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PTLD risk 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Post-Transplant Monitoring algorithm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282469640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kern="1200" noProof="0" dirty="0">
                          <a:solidFill>
                            <a:schemeClr val="accent1"/>
                          </a:solidFill>
                          <a:effectLst/>
                        </a:rPr>
                        <a:t>D-R-</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05000"/>
                        </a:lnSpc>
                      </a:pPr>
                      <a:r>
                        <a:rPr lang="en-US" sz="900" kern="1200" noProof="0" dirty="0">
                          <a:solidFill>
                            <a:schemeClr val="tx1"/>
                          </a:solidFill>
                          <a:effectLst/>
                        </a:rPr>
                        <a:t>At risk of community acquired EBV infection, most common in younger children and teenagers</a:t>
                      </a:r>
                    </a:p>
                    <a:p>
                      <a:pPr algn="l">
                        <a:lnSpc>
                          <a:spcPct val="105000"/>
                        </a:lnSpc>
                      </a:pPr>
                      <a:r>
                        <a:rPr lang="en-US" sz="900" b="1" kern="1200" noProof="0" dirty="0">
                          <a:solidFill>
                            <a:schemeClr val="tx1"/>
                          </a:solidFill>
                          <a:effectLst/>
                        </a:rPr>
                        <a:t>PTLD Risk: </a:t>
                      </a:r>
                      <a:r>
                        <a:rPr lang="en-US" sz="900" b="1" kern="1200" noProof="0" dirty="0">
                          <a:solidFill>
                            <a:schemeClr val="accent1"/>
                          </a:solidFill>
                          <a:effectLst/>
                        </a:rPr>
                        <a:t>intermediate</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1113" marR="5080" indent="0" algn="l">
                        <a:lnSpc>
                          <a:spcPct val="105000"/>
                        </a:lnSpc>
                        <a:spcBef>
                          <a:spcPts val="105"/>
                        </a:spcBef>
                        <a:tabLst/>
                      </a:pPr>
                      <a:r>
                        <a:rPr lang="en-US" sz="900" spc="10" noProof="0" dirty="0">
                          <a:solidFill>
                            <a:schemeClr val="tx1"/>
                          </a:solidFill>
                        </a:rPr>
                        <a:t>EBV PCR at transplant, then</a:t>
                      </a:r>
                    </a:p>
                    <a:p>
                      <a:pPr marL="134938" marR="5080" indent="-123825" algn="l">
                        <a:lnSpc>
                          <a:spcPct val="105000"/>
                        </a:lnSpc>
                        <a:spcBef>
                          <a:spcPts val="105"/>
                        </a:spcBef>
                        <a:buFont typeface="Arial" panose="020B0604020202020204" pitchFamily="34" charset="0"/>
                        <a:buChar char="•"/>
                        <a:tabLst/>
                      </a:pPr>
                      <a:r>
                        <a:rPr lang="en-US" sz="900" b="1" spc="10" noProof="0" dirty="0">
                          <a:solidFill>
                            <a:schemeClr val="tx1"/>
                          </a:solidFill>
                        </a:rPr>
                        <a:t>Monthly x6 months </a:t>
                      </a:r>
                      <a:r>
                        <a:rPr lang="en-US" sz="900" spc="10" noProof="0" dirty="0">
                          <a:solidFill>
                            <a:schemeClr val="tx1"/>
                          </a:solidFill>
                        </a:rPr>
                        <a:t>or until maintenance immunosuppression is achieved, whichever is longer</a:t>
                      </a:r>
                    </a:p>
                    <a:p>
                      <a:pPr marL="134938" marR="5080" indent="-123825" algn="l">
                        <a:lnSpc>
                          <a:spcPct val="105000"/>
                        </a:lnSpc>
                        <a:spcBef>
                          <a:spcPts val="105"/>
                        </a:spcBef>
                        <a:buFont typeface="Arial" panose="020B0604020202020204" pitchFamily="34" charset="0"/>
                        <a:buChar char="•"/>
                        <a:tabLst/>
                      </a:pPr>
                      <a:r>
                        <a:rPr lang="en-US" sz="900" b="1" spc="10" noProof="0" dirty="0">
                          <a:solidFill>
                            <a:schemeClr val="tx1"/>
                          </a:solidFill>
                        </a:rPr>
                        <a:t>Then q3-6 months </a:t>
                      </a:r>
                      <a:r>
                        <a:rPr lang="en-US" sz="900" spc="10" noProof="0" dirty="0">
                          <a:solidFill>
                            <a:schemeClr val="tx1"/>
                          </a:solidFill>
                        </a:rPr>
                        <a:t>at routine follow-up visits AND at time of any subsequent illness with symptoms suggestive of infectious mononucleosis</a:t>
                      </a:r>
                    </a:p>
                    <a:p>
                      <a:pPr marL="134938" marR="5080" indent="-123825" algn="l">
                        <a:lnSpc>
                          <a:spcPct val="105000"/>
                        </a:lnSpc>
                        <a:spcBef>
                          <a:spcPts val="105"/>
                        </a:spcBef>
                        <a:buFont typeface="Arial" panose="020B0604020202020204" pitchFamily="34" charset="0"/>
                        <a:buChar char="•"/>
                        <a:tabLst/>
                      </a:pPr>
                      <a:r>
                        <a:rPr lang="en-US" sz="900" spc="10" noProof="0" dirty="0">
                          <a:solidFill>
                            <a:schemeClr val="tx1"/>
                          </a:solidFill>
                        </a:rPr>
                        <a:t>If EBV PCR becomes positive, consider obtaining EBV serology. Monitor EBV PCR weekly until dynamic pattern is determined (see specifics in D+R- section).</a:t>
                      </a:r>
                      <a:br>
                        <a:rPr lang="en-US" sz="900" spc="10" noProof="0" dirty="0">
                          <a:solidFill>
                            <a:schemeClr val="tx1"/>
                          </a:solidFill>
                        </a:rPr>
                      </a:br>
                      <a:r>
                        <a:rPr lang="en-US" sz="900" spc="10" noProof="0" dirty="0">
                          <a:solidFill>
                            <a:schemeClr val="tx1"/>
                          </a:solidFill>
                        </a:rPr>
                        <a:t>EBV serology</a:t>
                      </a:r>
                    </a:p>
                    <a:p>
                      <a:pPr marL="134938" marR="5080" indent="-123825" algn="l">
                        <a:lnSpc>
                          <a:spcPct val="105000"/>
                        </a:lnSpc>
                        <a:spcBef>
                          <a:spcPts val="105"/>
                        </a:spcBef>
                        <a:buFont typeface="Arial" panose="020B0604020202020204" pitchFamily="34" charset="0"/>
                        <a:buChar char="•"/>
                        <a:tabLst/>
                      </a:pPr>
                      <a:r>
                        <a:rPr lang="en-US" sz="900" spc="10" noProof="0" dirty="0">
                          <a:solidFill>
                            <a:schemeClr val="tx1"/>
                          </a:solidFill>
                        </a:rPr>
                        <a:t>At 6 months and 1 year and then </a:t>
                      </a:r>
                      <a:r>
                        <a:rPr lang="en-US" sz="900" b="1" spc="10" noProof="0" dirty="0">
                          <a:solidFill>
                            <a:schemeClr val="tx1"/>
                          </a:solidFill>
                        </a:rPr>
                        <a:t>annually until seroconversion </a:t>
                      </a:r>
                      <a:r>
                        <a:rPr lang="en-US" sz="900" spc="10" noProof="0" dirty="0">
                          <a:solidFill>
                            <a:schemeClr val="tx1"/>
                          </a:solidFill>
                        </a:rPr>
                        <a:t>to positive anti-VCA </a:t>
                      </a:r>
                      <a:r>
                        <a:rPr lang="en-US" sz="900" spc="10" noProof="0" dirty="0" err="1">
                          <a:solidFill>
                            <a:schemeClr val="tx1"/>
                          </a:solidFill>
                        </a:rPr>
                        <a:t>lgG</a:t>
                      </a:r>
                      <a:endParaRPr lang="en-US" sz="900" spc="10" noProof="0" dirty="0">
                        <a:solidFill>
                          <a:schemeClr val="tx1"/>
                        </a:solidFill>
                      </a:endParaRPr>
                    </a:p>
                    <a:p>
                      <a:pPr marL="134938" marR="5080" indent="-123825" algn="l">
                        <a:lnSpc>
                          <a:spcPct val="105000"/>
                        </a:lnSpc>
                        <a:spcBef>
                          <a:spcPts val="105"/>
                        </a:spcBef>
                        <a:buFont typeface="Arial" panose="020B0604020202020204" pitchFamily="34" charset="0"/>
                        <a:buChar char="•"/>
                        <a:tabLst/>
                      </a:pPr>
                      <a:r>
                        <a:rPr lang="en-US" sz="900" spc="10" noProof="0" dirty="0">
                          <a:solidFill>
                            <a:schemeClr val="tx1"/>
                          </a:solidFill>
                        </a:rPr>
                        <a:t>If seroconversion to positive anti-VCA </a:t>
                      </a:r>
                      <a:r>
                        <a:rPr lang="en-US" sz="900" spc="10" noProof="0" dirty="0" err="1">
                          <a:solidFill>
                            <a:schemeClr val="tx1"/>
                          </a:solidFill>
                        </a:rPr>
                        <a:t>lgG</a:t>
                      </a:r>
                      <a:r>
                        <a:rPr lang="en-US" sz="900" spc="10" noProof="0" dirty="0">
                          <a:solidFill>
                            <a:schemeClr val="tx1"/>
                          </a:solidFill>
                        </a:rPr>
                        <a:t> occurs with no prior positive EBV PCR, repeat serology to confirm, and obtain EBV PCR</a:t>
                      </a:r>
                    </a:p>
                  </a:txBody>
                  <a:tcPr marL="90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397084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kern="1200" noProof="0" dirty="0">
                          <a:solidFill>
                            <a:schemeClr val="accent1"/>
                          </a:solidFill>
                          <a:effectLst/>
                          <a:latin typeface="+mn-lt"/>
                          <a:ea typeface="+mn-ea"/>
                          <a:cs typeface="+mn-cs"/>
                        </a:rPr>
                        <a:t>D+R-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950" b="0" kern="1200" noProof="0" dirty="0">
                          <a:solidFill>
                            <a:schemeClr val="tx1"/>
                          </a:solidFill>
                          <a:effectLst/>
                          <a:latin typeface="+mn-lt"/>
                          <a:ea typeface="+mn-ea"/>
                          <a:cs typeface="+mn-cs"/>
                        </a:rPr>
                        <a:t>AII R+ intestinal / </a:t>
                      </a:r>
                      <a:br>
                        <a:rPr lang="en-US" sz="950" b="0" kern="1200" noProof="0" dirty="0">
                          <a:solidFill>
                            <a:schemeClr val="tx1"/>
                          </a:solidFill>
                          <a:effectLst/>
                          <a:latin typeface="+mn-lt"/>
                          <a:ea typeface="+mn-ea"/>
                          <a:cs typeface="+mn-cs"/>
                        </a:rPr>
                      </a:br>
                      <a:r>
                        <a:rPr lang="en-US" sz="950" b="0" kern="1200" noProof="0" dirty="0" err="1">
                          <a:solidFill>
                            <a:schemeClr val="tx1"/>
                          </a:solidFill>
                          <a:effectLst/>
                          <a:latin typeface="+mn-lt"/>
                          <a:ea typeface="+mn-ea"/>
                          <a:cs typeface="+mn-cs"/>
                        </a:rPr>
                        <a:t>multivisceral</a:t>
                      </a:r>
                      <a:r>
                        <a:rPr lang="en-US" sz="950" b="0" kern="1200" noProof="0" dirty="0">
                          <a:solidFill>
                            <a:schemeClr val="tx1"/>
                          </a:solidFill>
                          <a:effectLst/>
                          <a:latin typeface="+mn-lt"/>
                          <a:ea typeface="+mn-ea"/>
                          <a:cs typeface="+mn-cs"/>
                        </a:rPr>
                        <a:t> transplant </a:t>
                      </a:r>
                      <a:br>
                        <a:rPr lang="en-US" sz="950" b="0" kern="1200" noProof="0" dirty="0">
                          <a:solidFill>
                            <a:schemeClr val="tx1"/>
                          </a:solidFill>
                          <a:effectLst/>
                          <a:latin typeface="+mn-lt"/>
                          <a:ea typeface="+mn-ea"/>
                          <a:cs typeface="+mn-cs"/>
                        </a:rPr>
                      </a:br>
                      <a:r>
                        <a:rPr lang="en-US" sz="950" b="0" kern="1200" noProof="0" dirty="0">
                          <a:solidFill>
                            <a:schemeClr val="tx1"/>
                          </a:solidFill>
                          <a:effectLst/>
                          <a:latin typeface="+mn-lt"/>
                          <a:ea typeface="+mn-ea"/>
                          <a:cs typeface="+mn-cs"/>
                        </a:rPr>
                        <a:t>recipients</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5000"/>
                        </a:lnSpc>
                        <a:spcBef>
                          <a:spcPts val="0"/>
                        </a:spcBef>
                        <a:spcAft>
                          <a:spcPts val="0"/>
                        </a:spcAft>
                        <a:buClrTx/>
                        <a:buSzTx/>
                        <a:buFontTx/>
                        <a:buNone/>
                        <a:tabLst/>
                        <a:defRPr/>
                      </a:pPr>
                      <a:r>
                        <a:rPr lang="en-US" sz="900" noProof="0" dirty="0">
                          <a:solidFill>
                            <a:schemeClr val="tx1"/>
                          </a:solidFill>
                        </a:rPr>
                        <a:t>High risk of donor transmitted EBV Infection, may be recipient acquired in R+ intestinal/</a:t>
                      </a:r>
                      <a:r>
                        <a:rPr lang="en-US" sz="900" noProof="0" dirty="0" err="1">
                          <a:solidFill>
                            <a:schemeClr val="tx1"/>
                          </a:solidFill>
                        </a:rPr>
                        <a:t>multivisceral</a:t>
                      </a:r>
                      <a:r>
                        <a:rPr lang="en-US" sz="900" noProof="0" dirty="0">
                          <a:solidFill>
                            <a:schemeClr val="tx1"/>
                          </a:solidFill>
                        </a:rPr>
                        <a:t> recipients</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b="1" noProof="0" dirty="0">
                          <a:solidFill>
                            <a:schemeClr val="tx1"/>
                          </a:solidFill>
                        </a:rPr>
                        <a:t>PTLD risk: </a:t>
                      </a:r>
                      <a:r>
                        <a:rPr lang="en-US" sz="900" b="1" noProof="0" dirty="0">
                          <a:solidFill>
                            <a:schemeClr val="accent1"/>
                          </a:solidFill>
                        </a:rPr>
                        <a:t>High</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5000"/>
                        </a:lnSpc>
                        <a:spcBef>
                          <a:spcPts val="0"/>
                        </a:spcBef>
                        <a:spcAft>
                          <a:spcPts val="0"/>
                        </a:spcAft>
                        <a:buClrTx/>
                        <a:buSzTx/>
                        <a:buFontTx/>
                        <a:buNone/>
                        <a:tabLst/>
                        <a:defRPr/>
                      </a:pPr>
                      <a:r>
                        <a:rPr lang="en-US" sz="900" spc="10" noProof="0" dirty="0">
                          <a:solidFill>
                            <a:schemeClr val="tx1"/>
                          </a:solidFill>
                        </a:rPr>
                        <a:t>If EBV PCR becomes positive</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b="1" spc="10" noProof="0" dirty="0">
                          <a:solidFill>
                            <a:schemeClr val="tx1"/>
                          </a:solidFill>
                        </a:rPr>
                        <a:t>Weekly to 3 months, biweekly until 6 months</a:t>
                      </a:r>
                      <a:r>
                        <a:rPr lang="en-US" sz="900" spc="10" noProof="0" dirty="0">
                          <a:solidFill>
                            <a:schemeClr val="tx1"/>
                          </a:solidFill>
                        </a:rPr>
                        <a:t>, and </a:t>
                      </a:r>
                      <a:r>
                        <a:rPr lang="en-US" sz="900" b="1" spc="10" noProof="0" dirty="0">
                          <a:solidFill>
                            <a:schemeClr val="tx1"/>
                          </a:solidFill>
                        </a:rPr>
                        <a:t>then monthly </a:t>
                      </a:r>
                      <a:r>
                        <a:rPr lang="en-US" sz="900" spc="10" noProof="0" dirty="0">
                          <a:solidFill>
                            <a:schemeClr val="tx1"/>
                          </a:solidFill>
                        </a:rPr>
                        <a:t>or at follow-up routine bloodwork </a:t>
                      </a:r>
                      <a:r>
                        <a:rPr lang="en-US" sz="900" b="1" spc="10" noProof="0" dirty="0">
                          <a:solidFill>
                            <a:schemeClr val="tx1"/>
                          </a:solidFill>
                        </a:rPr>
                        <a:t>to 12 months</a:t>
                      </a:r>
                      <a:r>
                        <a:rPr lang="en-US" sz="900" spc="10" noProof="0" dirty="0">
                          <a:solidFill>
                            <a:schemeClr val="tx1"/>
                          </a:solidFill>
                        </a:rPr>
                        <a:t>, modifying algorithm as below if required</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spc="10" noProof="0" dirty="0">
                          <a:solidFill>
                            <a:schemeClr val="tx1"/>
                          </a:solidFill>
                        </a:rPr>
                        <a:t>EBV PCR most commonly becomes positive between 2-4 months after transplant</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spc="10" noProof="0" dirty="0">
                          <a:solidFill>
                            <a:schemeClr val="tx1"/>
                          </a:solidFill>
                        </a:rPr>
                        <a:t>If EBV PCR becomes positive</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Continue weekly </a:t>
                      </a:r>
                      <a:r>
                        <a:rPr lang="en-US" sz="900" b="1" kern="1200" spc="10" noProof="0" dirty="0">
                          <a:solidFill>
                            <a:schemeClr val="tx1"/>
                          </a:solidFill>
                          <a:latin typeface="+mn-lt"/>
                          <a:ea typeface="+mn-ea"/>
                          <a:cs typeface="+mn-cs"/>
                        </a:rPr>
                        <a:t>EBV VL monitoring until peak </a:t>
                      </a:r>
                      <a:r>
                        <a:rPr lang="en-US" sz="900" kern="1200" spc="10" noProof="0" dirty="0">
                          <a:solidFill>
                            <a:schemeClr val="tx1"/>
                          </a:solidFill>
                          <a:latin typeface="+mn-lt"/>
                          <a:ea typeface="+mn-ea"/>
                          <a:cs typeface="+mn-cs"/>
                        </a:rPr>
                        <a:t>VL has been reached (Usually 2-4 weeks from first detection) and VL has </a:t>
                      </a:r>
                      <a:r>
                        <a:rPr lang="en-US" sz="900" b="1" kern="1200" spc="10" noProof="0" dirty="0">
                          <a:solidFill>
                            <a:schemeClr val="tx1"/>
                          </a:solidFill>
                          <a:latin typeface="+mn-lt"/>
                          <a:ea typeface="+mn-ea"/>
                          <a:cs typeface="+mn-cs"/>
                        </a:rPr>
                        <a:t>decreased after peak by at least 1 log</a:t>
                      </a:r>
                      <a:r>
                        <a:rPr lang="en-US" sz="900" kern="1200" spc="10" baseline="-25000" noProof="0" dirty="0">
                          <a:solidFill>
                            <a:schemeClr val="tx1"/>
                          </a:solidFill>
                          <a:latin typeface="+mn-lt"/>
                          <a:ea typeface="+mn-ea"/>
                          <a:cs typeface="+mn-cs"/>
                        </a:rPr>
                        <a:t>10</a:t>
                      </a:r>
                      <a:r>
                        <a:rPr lang="en-US" sz="900" kern="1200" spc="10" noProof="0" dirty="0">
                          <a:solidFill>
                            <a:schemeClr val="tx1"/>
                          </a:solidFill>
                          <a:latin typeface="+mn-lt"/>
                          <a:ea typeface="+mn-ea"/>
                          <a:cs typeface="+mn-cs"/>
                        </a:rPr>
                        <a:t> (example: if peak VL is 4.5 log</a:t>
                      </a:r>
                      <a:r>
                        <a:rPr lang="en-US" sz="900" kern="1200" spc="10" baseline="-25000" noProof="0" dirty="0">
                          <a:solidFill>
                            <a:schemeClr val="tx1"/>
                          </a:solidFill>
                          <a:latin typeface="+mn-lt"/>
                          <a:ea typeface="+mn-ea"/>
                          <a:cs typeface="+mn-cs"/>
                        </a:rPr>
                        <a:t>10</a:t>
                      </a:r>
                      <a:r>
                        <a:rPr lang="en-US" sz="900" kern="1200" spc="10" noProof="0" dirty="0">
                          <a:solidFill>
                            <a:schemeClr val="tx1"/>
                          </a:solidFill>
                          <a:latin typeface="+mn-lt"/>
                          <a:ea typeface="+mn-ea"/>
                          <a:cs typeface="+mn-cs"/>
                        </a:rPr>
                        <a:t> IU/ml then gradually decrease monitoring once EBV VL &lt;3.5 log10 IU/ml)</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Subsequently incrementally decrease the frequency of EBV VL monitoring to biweekly, monthly, then q 3 months depending on follow-up visits until </a:t>
                      </a:r>
                      <a:r>
                        <a:rPr lang="en-US" sz="900" kern="1200" spc="10" noProof="0" dirty="0" err="1">
                          <a:solidFill>
                            <a:schemeClr val="tx1"/>
                          </a:solidFill>
                          <a:latin typeface="+mn-lt"/>
                          <a:ea typeface="+mn-ea"/>
                          <a:cs typeface="+mn-cs"/>
                        </a:rPr>
                        <a:t>VLis</a:t>
                      </a:r>
                      <a:r>
                        <a:rPr lang="en-US" sz="900" kern="1200" spc="10" noProof="0" dirty="0">
                          <a:solidFill>
                            <a:schemeClr val="tx1"/>
                          </a:solidFill>
                          <a:latin typeface="+mn-lt"/>
                          <a:ea typeface="+mn-ea"/>
                          <a:cs typeface="+mn-cs"/>
                        </a:rPr>
                        <a:t> undetectable or "set point" VL is established (generally 1-2 years after first detection)</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Pediatric Transplant infectious disease physician can provide more specific guidance</a:t>
                      </a:r>
                      <a:br>
                        <a:rPr lang="en-US" sz="900" kern="1200" spc="10" noProof="0" dirty="0">
                          <a:solidFill>
                            <a:schemeClr val="tx1"/>
                          </a:solidFill>
                          <a:latin typeface="+mn-lt"/>
                          <a:ea typeface="+mn-ea"/>
                          <a:cs typeface="+mn-cs"/>
                        </a:rPr>
                      </a:br>
                      <a:r>
                        <a:rPr lang="en-US" sz="900" kern="1200" spc="10" noProof="0" dirty="0">
                          <a:solidFill>
                            <a:schemeClr val="tx1"/>
                          </a:solidFill>
                          <a:latin typeface="+mn-lt"/>
                          <a:ea typeface="+mn-ea"/>
                          <a:cs typeface="+mn-cs"/>
                        </a:rPr>
                        <a:t>EBV serology in R- recipients only</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b="1" kern="1200" spc="10" noProof="0" dirty="0">
                          <a:solidFill>
                            <a:schemeClr val="tx1"/>
                          </a:solidFill>
                          <a:latin typeface="+mn-lt"/>
                          <a:ea typeface="+mn-ea"/>
                          <a:cs typeface="+mn-cs"/>
                        </a:rPr>
                        <a:t>At 6 months, 1 year and then annually until seroconversion </a:t>
                      </a:r>
                      <a:r>
                        <a:rPr lang="en-US" sz="900" kern="1200" spc="10" noProof="0" dirty="0">
                          <a:solidFill>
                            <a:schemeClr val="tx1"/>
                          </a:solidFill>
                          <a:latin typeface="+mn-lt"/>
                          <a:ea typeface="+mn-ea"/>
                          <a:cs typeface="+mn-cs"/>
                        </a:rPr>
                        <a:t>to positive anti-VCA </a:t>
                      </a:r>
                      <a:r>
                        <a:rPr lang="en-US" sz="900" kern="1200" spc="10" noProof="0" dirty="0" err="1">
                          <a:solidFill>
                            <a:schemeClr val="tx1"/>
                          </a:solidFill>
                          <a:latin typeface="+mn-lt"/>
                          <a:ea typeface="+mn-ea"/>
                          <a:cs typeface="+mn-cs"/>
                        </a:rPr>
                        <a:t>lgG</a:t>
                      </a:r>
                      <a:r>
                        <a:rPr lang="en-US" sz="900" kern="1200" spc="10" noProof="0" dirty="0">
                          <a:solidFill>
                            <a:schemeClr val="tx1"/>
                          </a:solidFill>
                          <a:latin typeface="+mn-lt"/>
                          <a:ea typeface="+mn-ea"/>
                          <a:cs typeface="+mn-cs"/>
                        </a:rPr>
                        <a:t>.</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If seroconversion to positive anti-VCA </a:t>
                      </a:r>
                      <a:r>
                        <a:rPr lang="en-US" sz="900" kern="1200" spc="10" noProof="0" dirty="0" err="1">
                          <a:solidFill>
                            <a:schemeClr val="tx1"/>
                          </a:solidFill>
                          <a:latin typeface="+mn-lt"/>
                          <a:ea typeface="+mn-ea"/>
                          <a:cs typeface="+mn-cs"/>
                        </a:rPr>
                        <a:t>lgG</a:t>
                      </a:r>
                      <a:r>
                        <a:rPr lang="en-US" sz="900" kern="1200" spc="10" noProof="0" dirty="0">
                          <a:solidFill>
                            <a:schemeClr val="tx1"/>
                          </a:solidFill>
                          <a:latin typeface="+mn-lt"/>
                          <a:ea typeface="+mn-ea"/>
                          <a:cs typeface="+mn-cs"/>
                        </a:rPr>
                        <a:t> occurs with no prior positive EBV PCR, repeat serology to confirm, and obtain EBV PCR</a:t>
                      </a:r>
                    </a:p>
                  </a:txBody>
                  <a:tcPr marL="90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01207628"/>
                  </a:ext>
                </a:extLst>
              </a:tr>
            </a:tbl>
          </a:graphicData>
        </a:graphic>
      </p:graphicFrame>
      <p:sp>
        <p:nvSpPr>
          <p:cNvPr id="2" name="ZoneTexte 1">
            <a:extLst>
              <a:ext uri="{FF2B5EF4-FFF2-40B4-BE49-F238E27FC236}">
                <a16:creationId xmlns:a16="http://schemas.microsoft.com/office/drawing/2014/main" id="{6B5F8B8C-8726-3A3C-6C58-B97D599E73D7}"/>
              </a:ext>
            </a:extLst>
          </p:cNvPr>
          <p:cNvSpPr txBox="1"/>
          <p:nvPr/>
        </p:nvSpPr>
        <p:spPr>
          <a:xfrm>
            <a:off x="187568" y="6402979"/>
            <a:ext cx="4712677"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426E8D"/>
                </a:solidFill>
                <a:effectLst/>
                <a:uLnTx/>
                <a:uFillTx/>
                <a:latin typeface="Century Gothic" panose="020F0302020204030204"/>
                <a:ea typeface="+mn-ea"/>
                <a:cs typeface="+mn-cs"/>
              </a:rPr>
              <a:t>Preiksaitis</a:t>
            </a:r>
            <a:r>
              <a:rPr kumimoji="0" lang="fr-FR" sz="1000" b="1" i="1" u="none" strike="noStrike" kern="1200" cap="none" spc="0" normalizeH="0" baseline="0" noProof="0" dirty="0">
                <a:ln>
                  <a:noFill/>
                </a:ln>
                <a:solidFill>
                  <a:srgbClr val="426E8D"/>
                </a:solidFill>
                <a:effectLst/>
                <a:uLnTx/>
                <a:uFillTx/>
                <a:latin typeface="Century Gothic" panose="020F0302020204030204"/>
                <a:ea typeface="+mn-ea"/>
                <a:cs typeface="+mn-cs"/>
              </a:rPr>
              <a:t> J et al. </a:t>
            </a:r>
            <a:r>
              <a:rPr kumimoji="0" lang="fr-FR" sz="1000" b="1" i="1" u="none" strike="noStrike" kern="1200" cap="none" spc="0" normalizeH="0" baseline="0" noProof="0" dirty="0" err="1">
                <a:ln>
                  <a:noFill/>
                </a:ln>
                <a:solidFill>
                  <a:srgbClr val="426E8D"/>
                </a:solidFill>
                <a:effectLst/>
                <a:uLnTx/>
                <a:uFillTx/>
                <a:latin typeface="Century Gothic" panose="020F0302020204030204"/>
                <a:ea typeface="+mn-ea"/>
                <a:cs typeface="+mn-cs"/>
              </a:rPr>
              <a:t>Pediatr</a:t>
            </a:r>
            <a:r>
              <a:rPr kumimoji="0" lang="fr-FR" sz="1000" b="1" i="1" u="none" strike="noStrike" kern="1200" cap="none" spc="0" normalizeH="0" baseline="0" noProof="0" dirty="0">
                <a:ln>
                  <a:noFill/>
                </a:ln>
                <a:solidFill>
                  <a:srgbClr val="426E8D"/>
                </a:solidFill>
                <a:effectLst/>
                <a:uLnTx/>
                <a:uFillTx/>
                <a:latin typeface="Century Gothic" panose="020F0302020204030204"/>
                <a:ea typeface="+mn-ea"/>
                <a:cs typeface="+mn-cs"/>
              </a:rPr>
              <a:t> Transplant 2024 Feb;28(1):e14471 </a:t>
            </a:r>
          </a:p>
        </p:txBody>
      </p:sp>
      <p:pic>
        <p:nvPicPr>
          <p:cNvPr id="3" name="C.Renard - CC11 - Slide 5">
            <a:hlinkClick r:id="" action="ppaction://media"/>
            <a:extLst>
              <a:ext uri="{FF2B5EF4-FFF2-40B4-BE49-F238E27FC236}">
                <a16:creationId xmlns:a16="http://schemas.microsoft.com/office/drawing/2014/main" id="{0A3EC5F6-4644-4001-4CAA-CC5FAC19F1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74049615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2D897-DC97-D636-AFAB-F5C20DFA84D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F05053B-9D6E-7677-2061-70DD40BB6217}"/>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51BBDD49-71D5-6070-0150-8244A5079264}"/>
              </a:ext>
            </a:extLst>
          </p:cNvPr>
          <p:cNvSpPr>
            <a:spLocks noGrp="1"/>
          </p:cNvSpPr>
          <p:nvPr>
            <p:ph idx="1"/>
          </p:nvPr>
        </p:nvSpPr>
        <p:spPr>
          <a:xfrm>
            <a:off x="468000" y="1781503"/>
            <a:ext cx="5513700" cy="4395460"/>
          </a:xfrm>
        </p:spPr>
        <p:txBody>
          <a:bodyPr>
            <a:noAutofit/>
          </a:bodyPr>
          <a:lstStyle/>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Réapparition des diarrhées au mois de mars 2019 (6 mois après la greffe), puis apparition de fièvre et douleurs abdominales</a:t>
            </a: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Bilan d’imagerie en mai 2019 : infiltration de 13 mm du grêle en regard de la fosse iliaque droite associé à une adénopathie de 18 mm</a:t>
            </a: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Cytoponction : pas d’argument pour un lymphome, mais peu de matériel</a:t>
            </a:r>
          </a:p>
        </p:txBody>
      </p:sp>
      <p:sp>
        <p:nvSpPr>
          <p:cNvPr id="4" name="Espace réservé pour une image  3">
            <a:extLst>
              <a:ext uri="{FF2B5EF4-FFF2-40B4-BE49-F238E27FC236}">
                <a16:creationId xmlns:a16="http://schemas.microsoft.com/office/drawing/2014/main" id="{348FAA8C-10A0-46C5-FC7A-E2CBCAF4E569}"/>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410E48DB-C9F7-7492-8280-C1B1552F72B4}"/>
              </a:ext>
            </a:extLst>
          </p:cNvPr>
          <p:cNvSpPr>
            <a:spLocks noGrp="1"/>
          </p:cNvSpPr>
          <p:nvPr>
            <p:ph idx="14"/>
          </p:nvPr>
        </p:nvSpPr>
        <p:spPr>
          <a:xfrm>
            <a:off x="6337300" y="1781503"/>
            <a:ext cx="5380700" cy="4395460"/>
          </a:xfrm>
        </p:spPr>
        <p:txBody>
          <a:bodyPr>
            <a:normAutofit/>
          </a:bodyPr>
          <a:lstStyle/>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Réactivation CMV concomitante, traitée par </a:t>
            </a:r>
            <a:r>
              <a:rPr lang="fr-FR" sz="2000" dirty="0" err="1">
                <a:solidFill>
                  <a:srgbClr val="202122"/>
                </a:solidFill>
              </a:rPr>
              <a:t>ganciclovir</a:t>
            </a:r>
            <a:endParaRPr lang="fr-FR" sz="2000" dirty="0">
              <a:solidFill>
                <a:srgbClr val="202122"/>
              </a:solidFill>
            </a:endParaRP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PCR EBV sanguine à 317 UI/</a:t>
            </a:r>
            <a:r>
              <a:rPr lang="fr-FR" sz="2000" dirty="0" err="1">
                <a:solidFill>
                  <a:srgbClr val="202122"/>
                </a:solidFill>
              </a:rPr>
              <a:t>mL</a:t>
            </a:r>
            <a:r>
              <a:rPr lang="fr-FR" sz="2000" dirty="0">
                <a:solidFill>
                  <a:srgbClr val="202122"/>
                </a:solidFill>
              </a:rPr>
              <a:t> puis EBV non détecté ensuite, la sérologie EBV reste négative</a:t>
            </a: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Réaggravation de l’entéropathie exsudative et des douleurs abdominales, dénutrition sévère</a:t>
            </a:r>
          </a:p>
        </p:txBody>
      </p:sp>
      <p:sp>
        <p:nvSpPr>
          <p:cNvPr id="6" name="Titre 1">
            <a:extLst>
              <a:ext uri="{FF2B5EF4-FFF2-40B4-BE49-F238E27FC236}">
                <a16:creationId xmlns:a16="http://schemas.microsoft.com/office/drawing/2014/main" id="{7475DD0E-79F2-0E1C-9640-95AE65B189C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25" name="ZoneTexte 24">
            <a:extLst>
              <a:ext uri="{FF2B5EF4-FFF2-40B4-BE49-F238E27FC236}">
                <a16:creationId xmlns:a16="http://schemas.microsoft.com/office/drawing/2014/main" id="{B0073561-6745-CD87-021E-B6D1A838D36E}"/>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grpSp>
        <p:nvGrpSpPr>
          <p:cNvPr id="28" name="Groupe 27">
            <a:extLst>
              <a:ext uri="{FF2B5EF4-FFF2-40B4-BE49-F238E27FC236}">
                <a16:creationId xmlns:a16="http://schemas.microsoft.com/office/drawing/2014/main" id="{8F849098-AF82-583F-4CCD-97F812699B4A}"/>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6AE69A63-4F73-C1A2-AEEC-46AA7FDA5A1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D312E283-E9E5-60F7-5975-9DB76D01D51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31" name="Chevron 30">
              <a:extLst>
                <a:ext uri="{FF2B5EF4-FFF2-40B4-BE49-F238E27FC236}">
                  <a16:creationId xmlns:a16="http://schemas.microsoft.com/office/drawing/2014/main" id="{C83F9A28-7F00-0A41-4F15-69D8562CB8A6}"/>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2" name="Chevron 31">
              <a:extLst>
                <a:ext uri="{FF2B5EF4-FFF2-40B4-BE49-F238E27FC236}">
                  <a16:creationId xmlns:a16="http://schemas.microsoft.com/office/drawing/2014/main" id="{7EA67332-F8D4-4F94-AD07-5873EF91AA8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3" name="Rectangle 32">
              <a:extLst>
                <a:ext uri="{FF2B5EF4-FFF2-40B4-BE49-F238E27FC236}">
                  <a16:creationId xmlns:a16="http://schemas.microsoft.com/office/drawing/2014/main" id="{D06C1412-460C-14B0-D081-68AEA3CDFC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7" name="C.Renard - CC11 - Slide 6">
            <a:hlinkClick r:id="" action="ppaction://media"/>
            <a:extLst>
              <a:ext uri="{FF2B5EF4-FFF2-40B4-BE49-F238E27FC236}">
                <a16:creationId xmlns:a16="http://schemas.microsoft.com/office/drawing/2014/main" id="{E34FDD12-66D3-B77D-7F59-7F8CBC43CE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2350"/>
            <a:ext cx="468000" cy="468000"/>
          </a:xfrm>
          <a:prstGeom prst="rect">
            <a:avLst/>
          </a:prstGeom>
        </p:spPr>
      </p:pic>
    </p:spTree>
    <p:extLst>
      <p:ext uri="{BB962C8B-B14F-4D97-AF65-F5344CB8AC3E}">
        <p14:creationId xmlns:p14="http://schemas.microsoft.com/office/powerpoint/2010/main" val="192084213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re 4">
            <a:extLst>
              <a:ext uri="{FF2B5EF4-FFF2-40B4-BE49-F238E27FC236}">
                <a16:creationId xmlns:a16="http://schemas.microsoft.com/office/drawing/2014/main" id="{396C0736-1144-0207-6190-5059AA6EDA99}"/>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BF380013-48B7-44BA-8689-0E9FEE304056}"/>
              </a:ext>
            </a:extLst>
          </p:cNvPr>
          <p:cNvSpPr>
            <a:spLocks noGrp="1"/>
          </p:cNvSpPr>
          <p:nvPr>
            <p:ph idx="1"/>
          </p:nvPr>
        </p:nvSpPr>
        <p:spPr>
          <a:xfrm>
            <a:off x="1454046" y="2878111"/>
            <a:ext cx="10263953" cy="3162925"/>
          </a:xfrm>
        </p:spPr>
        <p:txBody>
          <a:bodyPr>
            <a:normAutofit/>
          </a:bodyPr>
          <a:lstStyle/>
          <a:p>
            <a:pPr marL="234950" lvl="1" indent="-220663">
              <a:lnSpc>
                <a:spcPct val="110000"/>
              </a:lnSpc>
              <a:spcBef>
                <a:spcPts val="0"/>
              </a:spcBef>
              <a:spcAft>
                <a:spcPts val="1600"/>
              </a:spcAft>
              <a:buClr>
                <a:srgbClr val="D90075"/>
              </a:buClr>
              <a:defRPr/>
            </a:pPr>
            <a:r>
              <a:rPr lang="fr-FR" sz="2000" dirty="0">
                <a:solidFill>
                  <a:srgbClr val="202122"/>
                </a:solidFill>
                <a:latin typeface="Century Gothic" panose="020F0302020204030204"/>
              </a:rPr>
              <a:t>PCR EBV plasmatique détectable non quantifiable</a:t>
            </a:r>
          </a:p>
          <a:p>
            <a:pPr marL="234950" lvl="1" indent="-220663">
              <a:lnSpc>
                <a:spcPct val="110000"/>
              </a:lnSpc>
              <a:spcBef>
                <a:spcPts val="0"/>
              </a:spcBef>
              <a:spcAft>
                <a:spcPts val="1600"/>
              </a:spcAft>
              <a:buClr>
                <a:srgbClr val="D90075"/>
              </a:buClr>
              <a:defRPr/>
            </a:pPr>
            <a:r>
              <a:rPr lang="fr-FR" sz="2000" dirty="0">
                <a:solidFill>
                  <a:srgbClr val="202122"/>
                </a:solidFill>
                <a:latin typeface="Century Gothic" panose="020F0302020204030204"/>
              </a:rPr>
              <a:t>Échographie abdominale : multiples nodules hépatiques juxta centimétriques avec aspect en cocarde, splénomégalie homogène et épaississement pariétal dédifférencié des côlons ascendants et descendant et du sigmoïde avec infiltration du méso côlon</a:t>
            </a:r>
          </a:p>
          <a:p>
            <a:pPr marL="234950" lvl="1" indent="-220663">
              <a:lnSpc>
                <a:spcPct val="110000"/>
              </a:lnSpc>
              <a:spcBef>
                <a:spcPts val="0"/>
              </a:spcBef>
              <a:spcAft>
                <a:spcPts val="1600"/>
              </a:spcAft>
              <a:buClr>
                <a:srgbClr val="D90075"/>
              </a:buClr>
              <a:defRPr/>
            </a:pPr>
            <a:r>
              <a:rPr lang="fr-FR" sz="2000" dirty="0">
                <a:solidFill>
                  <a:srgbClr val="202122"/>
                </a:solidFill>
                <a:latin typeface="Century Gothic" panose="020F0302020204030204"/>
              </a:rPr>
              <a:t>Scanner cervico thoraco abdo pelvien</a:t>
            </a:r>
          </a:p>
        </p:txBody>
      </p:sp>
      <p:sp>
        <p:nvSpPr>
          <p:cNvPr id="6" name="Espace réservé pour une image  5">
            <a:extLst>
              <a:ext uri="{FF2B5EF4-FFF2-40B4-BE49-F238E27FC236}">
                <a16:creationId xmlns:a16="http://schemas.microsoft.com/office/drawing/2014/main" id="{F66B1805-8830-F6BE-9E01-8351B1D03A43}"/>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07522F85-9376-0940-542B-927938FB97A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17" name="ZoneTexte 16">
            <a:extLst>
              <a:ext uri="{FF2B5EF4-FFF2-40B4-BE49-F238E27FC236}">
                <a16:creationId xmlns:a16="http://schemas.microsoft.com/office/drawing/2014/main" id="{9E849F7D-3B3B-DC1B-40B9-D023D7BD3F35}"/>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19" name="Groupe 18">
            <a:extLst>
              <a:ext uri="{FF2B5EF4-FFF2-40B4-BE49-F238E27FC236}">
                <a16:creationId xmlns:a16="http://schemas.microsoft.com/office/drawing/2014/main" id="{97AB93C3-681F-FBF1-B8D2-5E7AAFBB9692}"/>
              </a:ext>
            </a:extLst>
          </p:cNvPr>
          <p:cNvGrpSpPr/>
          <p:nvPr/>
        </p:nvGrpSpPr>
        <p:grpSpPr>
          <a:xfrm>
            <a:off x="467999" y="1855849"/>
            <a:ext cx="3061014" cy="828000"/>
            <a:chOff x="467999" y="1855849"/>
            <a:chExt cx="3061014" cy="828000"/>
          </a:xfrm>
        </p:grpSpPr>
        <p:sp>
          <p:nvSpPr>
            <p:cNvPr id="20" name="Rounded Rectangle 52">
              <a:extLst>
                <a:ext uri="{FF2B5EF4-FFF2-40B4-BE49-F238E27FC236}">
                  <a16:creationId xmlns:a16="http://schemas.microsoft.com/office/drawing/2014/main" id="{32A31516-7822-F778-0630-6DD87EA2E9D1}"/>
                </a:ext>
              </a:extLst>
            </p:cNvPr>
            <p:cNvSpPr/>
            <p:nvPr/>
          </p:nvSpPr>
          <p:spPr>
            <a:xfrm>
              <a:off x="706795" y="2074789"/>
              <a:ext cx="282221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21" name="Ellipse 20">
              <a:extLst>
                <a:ext uri="{FF2B5EF4-FFF2-40B4-BE49-F238E27FC236}">
                  <a16:creationId xmlns:a16="http://schemas.microsoft.com/office/drawing/2014/main" id="{204E03EA-FC5E-385B-3124-FA8040193F63}"/>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2" name="Graphique 29">
              <a:extLst>
                <a:ext uri="{FF2B5EF4-FFF2-40B4-BE49-F238E27FC236}">
                  <a16:creationId xmlns:a16="http://schemas.microsoft.com/office/drawing/2014/main" id="{9FE6CCDB-A43F-3AA2-4E02-CC9D709C8ABA}"/>
                </a:ext>
              </a:extLst>
            </p:cNvPr>
            <p:cNvGrpSpPr/>
            <p:nvPr/>
          </p:nvGrpSpPr>
          <p:grpSpPr>
            <a:xfrm>
              <a:off x="657743" y="2032595"/>
              <a:ext cx="456544" cy="461072"/>
              <a:chOff x="633250" y="1973510"/>
              <a:chExt cx="540937" cy="546302"/>
            </a:xfrm>
            <a:noFill/>
          </p:grpSpPr>
          <p:sp>
            <p:nvSpPr>
              <p:cNvPr id="23" name="Forme libre 22">
                <a:extLst>
                  <a:ext uri="{FF2B5EF4-FFF2-40B4-BE49-F238E27FC236}">
                    <a16:creationId xmlns:a16="http://schemas.microsoft.com/office/drawing/2014/main" id="{751F008F-ABC8-40B7-2C77-97966D7C17B1}"/>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4" name="Forme libre 23">
                <a:extLst>
                  <a:ext uri="{FF2B5EF4-FFF2-40B4-BE49-F238E27FC236}">
                    <a16:creationId xmlns:a16="http://schemas.microsoft.com/office/drawing/2014/main" id="{B7F1084D-3119-16EF-8018-1234ACCFC1D3}"/>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5" name="Forme libre 24">
                <a:extLst>
                  <a:ext uri="{FF2B5EF4-FFF2-40B4-BE49-F238E27FC236}">
                    <a16:creationId xmlns:a16="http://schemas.microsoft.com/office/drawing/2014/main" id="{65C1F4B1-3C36-7750-0FE9-80B7A030CF9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06B8084E-EEB0-4D13-A303-B3EB0ADC8431}"/>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ABBCB5A7-D364-DD53-EB90-660B8F1D740A}"/>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FB105303-05A9-F3F3-423A-EDB6A550D254}"/>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77398AEE-B587-54F2-355B-6BD94448A2CD}"/>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1DC8B0E3-72E6-384F-962D-64D5CEEC2CEB}"/>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4FEA8587-6349-7EAA-81B3-C9DB08D1EF5C}"/>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BAF8F887-B998-06FF-7B5E-A043A3CE93DC}"/>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79E61F25-37D4-847D-523C-5486B2B8C9CB}"/>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567911DF-DAD0-BB33-2BD3-457719BCBB1A}"/>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67AC37DC-8EB2-3C66-4056-EBCE615F385E}"/>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9E9FA04E-76C6-923F-9047-D4D257BDC31B}"/>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43" name="Groupe 42">
            <a:extLst>
              <a:ext uri="{FF2B5EF4-FFF2-40B4-BE49-F238E27FC236}">
                <a16:creationId xmlns:a16="http://schemas.microsoft.com/office/drawing/2014/main" id="{1BB30E31-41ED-4247-3BC2-84E2D8101D37}"/>
              </a:ext>
            </a:extLst>
          </p:cNvPr>
          <p:cNvGrpSpPr/>
          <p:nvPr/>
        </p:nvGrpSpPr>
        <p:grpSpPr>
          <a:xfrm>
            <a:off x="-1" y="0"/>
            <a:ext cx="12192001" cy="213160"/>
            <a:chOff x="-1" y="0"/>
            <a:chExt cx="12192001" cy="213160"/>
          </a:xfrm>
        </p:grpSpPr>
        <p:sp>
          <p:nvSpPr>
            <p:cNvPr id="38" name="Signalisation droite 37">
              <a:extLst>
                <a:ext uri="{FF2B5EF4-FFF2-40B4-BE49-F238E27FC236}">
                  <a16:creationId xmlns:a16="http://schemas.microsoft.com/office/drawing/2014/main" id="{E23148F7-B1C6-FE91-3765-BD43DFC99A3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9" name="Chevron 38">
              <a:extLst>
                <a:ext uri="{FF2B5EF4-FFF2-40B4-BE49-F238E27FC236}">
                  <a16:creationId xmlns:a16="http://schemas.microsoft.com/office/drawing/2014/main" id="{8EF69786-A114-2AA6-2F20-4F0B21BCBA90}"/>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a:t>
              </a:r>
            </a:p>
          </p:txBody>
        </p:sp>
        <p:sp>
          <p:nvSpPr>
            <p:cNvPr id="40" name="Chevron 39">
              <a:extLst>
                <a:ext uri="{FF2B5EF4-FFF2-40B4-BE49-F238E27FC236}">
                  <a16:creationId xmlns:a16="http://schemas.microsoft.com/office/drawing/2014/main" id="{C201E40D-BD94-8CBC-7613-406BA3731F26}"/>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41" name="Chevron 40">
              <a:extLst>
                <a:ext uri="{FF2B5EF4-FFF2-40B4-BE49-F238E27FC236}">
                  <a16:creationId xmlns:a16="http://schemas.microsoft.com/office/drawing/2014/main" id="{0A9A9598-0A6E-8D73-5FB2-79BB67B0842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2" name="Rectangle 41">
              <a:extLst>
                <a:ext uri="{FF2B5EF4-FFF2-40B4-BE49-F238E27FC236}">
                  <a16:creationId xmlns:a16="http://schemas.microsoft.com/office/drawing/2014/main" id="{BC8D8C04-EE21-A2AF-357F-20E1E5D86E9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C.Renard - CC11 - Slide 7">
            <a:hlinkClick r:id="" action="ppaction://media"/>
            <a:extLst>
              <a:ext uri="{FF2B5EF4-FFF2-40B4-BE49-F238E27FC236}">
                <a16:creationId xmlns:a16="http://schemas.microsoft.com/office/drawing/2014/main" id="{EB40B3E0-C857-5A60-DB71-E0538AF862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5444584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4C95C-7F8F-6C88-CCE4-06802F6606D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9EE07B3-D359-4EEE-65BA-815048DE3985}"/>
              </a:ext>
            </a:extLst>
          </p:cNvPr>
          <p:cNvSpPr>
            <a:spLocks noGrp="1"/>
          </p:cNvSpPr>
          <p:nvPr>
            <p:ph type="title"/>
          </p:nvPr>
        </p:nvSpPr>
        <p:spPr/>
        <p:txBody>
          <a:bodyPr/>
          <a:lstStyle/>
          <a:p>
            <a:r>
              <a:rPr lang="fr-FR" dirty="0"/>
              <a:t>Scanner</a:t>
            </a:r>
          </a:p>
        </p:txBody>
      </p:sp>
      <p:sp>
        <p:nvSpPr>
          <p:cNvPr id="69" name="Espace réservé du contenu 68">
            <a:extLst>
              <a:ext uri="{FF2B5EF4-FFF2-40B4-BE49-F238E27FC236}">
                <a16:creationId xmlns:a16="http://schemas.microsoft.com/office/drawing/2014/main" id="{53850958-1A28-DDB7-D8EB-59AD17FEE696}"/>
              </a:ext>
            </a:extLst>
          </p:cNvPr>
          <p:cNvSpPr>
            <a:spLocks noGrp="1"/>
          </p:cNvSpPr>
          <p:nvPr>
            <p:ph idx="1"/>
          </p:nvPr>
        </p:nvSpPr>
        <p:spPr>
          <a:xfrm>
            <a:off x="468000" y="5316125"/>
            <a:ext cx="11250000" cy="882000"/>
          </a:xfrm>
        </p:spPr>
        <p:txBody>
          <a:bodyPr/>
          <a:lstStyle/>
          <a:p>
            <a:pPr>
              <a:spcBef>
                <a:spcPts val="1000"/>
              </a:spcBef>
            </a:pPr>
            <a:r>
              <a:rPr lang="fr-FR" sz="1400" b="0" dirty="0">
                <a:solidFill>
                  <a:schemeClr val="tx1"/>
                </a:solidFill>
                <a:latin typeface="+mn-lt"/>
                <a:ea typeface="+mn-ea"/>
                <a:cs typeface="+mn-cs"/>
              </a:rPr>
              <a:t>Épaississement pariétal circonférentiel marqué du côlon descendant, associées à des multiples </a:t>
            </a:r>
            <a:r>
              <a:rPr lang="fr-FR" sz="1400" b="1" dirty="0">
                <a:solidFill>
                  <a:schemeClr val="accent2"/>
                </a:solidFill>
                <a:latin typeface="+mn-lt"/>
                <a:ea typeface="+mn-ea"/>
                <a:cs typeface="+mn-cs"/>
              </a:rPr>
              <a:t>nodules hépatiques et un nodule pulmonaire </a:t>
            </a:r>
            <a:r>
              <a:rPr lang="fr-FR" sz="1400" b="0" dirty="0">
                <a:solidFill>
                  <a:schemeClr val="tx1"/>
                </a:solidFill>
                <a:latin typeface="+mn-lt"/>
                <a:ea typeface="+mn-ea"/>
                <a:cs typeface="+mn-cs"/>
              </a:rPr>
              <a:t>du Fowler droit en faveur de lésions secondaires. Splénomégalie à 14 cm. Épanchement intrapéritonéal diffus de faible abondance, épanchement pleural bilatéral de moyenne abondance. Réplétion liquidienne marquée des anses grêles, sans véritable syndrome occlusif.</a:t>
            </a:r>
          </a:p>
        </p:txBody>
      </p:sp>
      <p:sp>
        <p:nvSpPr>
          <p:cNvPr id="70" name="Espace réservé pour une image  69">
            <a:extLst>
              <a:ext uri="{FF2B5EF4-FFF2-40B4-BE49-F238E27FC236}">
                <a16:creationId xmlns:a16="http://schemas.microsoft.com/office/drawing/2014/main" id="{CDB02735-647D-0F12-685C-794365B37FB6}"/>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D3258237-B7B8-96CC-957D-2780BADDCAD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pic>
        <p:nvPicPr>
          <p:cNvPr id="33" name="Picture 2">
            <a:extLst>
              <a:ext uri="{FF2B5EF4-FFF2-40B4-BE49-F238E27FC236}">
                <a16:creationId xmlns:a16="http://schemas.microsoft.com/office/drawing/2014/main" id="{22BB925A-9453-32F2-5E1A-0BA8A0C8AF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999" y="1658111"/>
            <a:ext cx="3182904" cy="33480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6">
            <a:extLst>
              <a:ext uri="{FF2B5EF4-FFF2-40B4-BE49-F238E27FC236}">
                <a16:creationId xmlns:a16="http://schemas.microsoft.com/office/drawing/2014/main" id="{6FE579EE-79A1-9187-8F0C-40188CE85B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1537" y="1658110"/>
            <a:ext cx="3182904" cy="334800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8">
            <a:extLst>
              <a:ext uri="{FF2B5EF4-FFF2-40B4-BE49-F238E27FC236}">
                <a16:creationId xmlns:a16="http://schemas.microsoft.com/office/drawing/2014/main" id="{471E2024-804D-3728-159B-83437C9D77A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35075" y="1658111"/>
            <a:ext cx="3182925" cy="3348000"/>
          </a:xfrm>
          <a:prstGeom prst="rect">
            <a:avLst/>
          </a:prstGeom>
          <a:noFill/>
          <a:extLst>
            <a:ext uri="{909E8E84-426E-40DD-AFC4-6F175D3DCCD1}">
              <a14:hiddenFill xmlns:a14="http://schemas.microsoft.com/office/drawing/2010/main">
                <a:solidFill>
                  <a:srgbClr val="FFFFFF"/>
                </a:solidFill>
              </a14:hiddenFill>
            </a:ext>
          </a:extLst>
        </p:spPr>
      </p:pic>
      <p:grpSp>
        <p:nvGrpSpPr>
          <p:cNvPr id="36" name="Groupe 35">
            <a:extLst>
              <a:ext uri="{FF2B5EF4-FFF2-40B4-BE49-F238E27FC236}">
                <a16:creationId xmlns:a16="http://schemas.microsoft.com/office/drawing/2014/main" id="{5CE03EC9-CD89-A46D-1AF0-5A7F43E97C29}"/>
              </a:ext>
            </a:extLst>
          </p:cNvPr>
          <p:cNvGrpSpPr/>
          <p:nvPr/>
        </p:nvGrpSpPr>
        <p:grpSpPr>
          <a:xfrm>
            <a:off x="-1" y="0"/>
            <a:ext cx="12192001" cy="213160"/>
            <a:chOff x="-1" y="0"/>
            <a:chExt cx="12192001" cy="213160"/>
          </a:xfrm>
        </p:grpSpPr>
        <p:sp>
          <p:nvSpPr>
            <p:cNvPr id="37" name="Signalisation droite 36">
              <a:extLst>
                <a:ext uri="{FF2B5EF4-FFF2-40B4-BE49-F238E27FC236}">
                  <a16:creationId xmlns:a16="http://schemas.microsoft.com/office/drawing/2014/main" id="{489637EF-185B-4572-BBCA-09F272CF2BA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8" name="Chevron 37">
              <a:extLst>
                <a:ext uri="{FF2B5EF4-FFF2-40B4-BE49-F238E27FC236}">
                  <a16:creationId xmlns:a16="http://schemas.microsoft.com/office/drawing/2014/main" id="{5BE87238-0B18-B9BF-54B0-063E596D609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a:t>
              </a:r>
            </a:p>
          </p:txBody>
        </p:sp>
        <p:sp>
          <p:nvSpPr>
            <p:cNvPr id="39" name="Chevron 38">
              <a:extLst>
                <a:ext uri="{FF2B5EF4-FFF2-40B4-BE49-F238E27FC236}">
                  <a16:creationId xmlns:a16="http://schemas.microsoft.com/office/drawing/2014/main" id="{CDC9ACDC-7822-079D-0402-392EA006C0C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40" name="Chevron 39">
              <a:extLst>
                <a:ext uri="{FF2B5EF4-FFF2-40B4-BE49-F238E27FC236}">
                  <a16:creationId xmlns:a16="http://schemas.microsoft.com/office/drawing/2014/main" id="{E53F886E-F296-4512-568E-B4169A95A14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1" name="Rectangle 40">
              <a:extLst>
                <a:ext uri="{FF2B5EF4-FFF2-40B4-BE49-F238E27FC236}">
                  <a16:creationId xmlns:a16="http://schemas.microsoft.com/office/drawing/2014/main" id="{79C62313-33DF-FC42-ED01-C2EE5FB3BA6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cxnSp>
        <p:nvCxnSpPr>
          <p:cNvPr id="4" name="Connecteur droit avec flèche 3">
            <a:extLst>
              <a:ext uri="{FF2B5EF4-FFF2-40B4-BE49-F238E27FC236}">
                <a16:creationId xmlns:a16="http://schemas.microsoft.com/office/drawing/2014/main" id="{282B4311-82AE-F419-C89B-49D014558234}"/>
              </a:ext>
            </a:extLst>
          </p:cNvPr>
          <p:cNvCxnSpPr/>
          <p:nvPr/>
        </p:nvCxnSpPr>
        <p:spPr>
          <a:xfrm flipH="1" flipV="1">
            <a:off x="2471895" y="3567165"/>
            <a:ext cx="587883" cy="80387"/>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5" name="Connecteur droit avec flèche 4">
            <a:extLst>
              <a:ext uri="{FF2B5EF4-FFF2-40B4-BE49-F238E27FC236}">
                <a16:creationId xmlns:a16="http://schemas.microsoft.com/office/drawing/2014/main" id="{69B473CC-8CE3-D30D-BA0B-AB95E548A020}"/>
              </a:ext>
            </a:extLst>
          </p:cNvPr>
          <p:cNvCxnSpPr/>
          <p:nvPr/>
        </p:nvCxnSpPr>
        <p:spPr>
          <a:xfrm flipH="1" flipV="1">
            <a:off x="9143557" y="3178308"/>
            <a:ext cx="587883" cy="80387"/>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6" name="Connecteur droit avec flèche 5">
            <a:extLst>
              <a:ext uri="{FF2B5EF4-FFF2-40B4-BE49-F238E27FC236}">
                <a16:creationId xmlns:a16="http://schemas.microsoft.com/office/drawing/2014/main" id="{B9208077-3274-05EC-2D51-64A8E7262427}"/>
              </a:ext>
            </a:extLst>
          </p:cNvPr>
          <p:cNvCxnSpPr/>
          <p:nvPr/>
        </p:nvCxnSpPr>
        <p:spPr>
          <a:xfrm flipH="1" flipV="1">
            <a:off x="9179336" y="2942913"/>
            <a:ext cx="587883" cy="80387"/>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pic>
        <p:nvPicPr>
          <p:cNvPr id="3" name="C.Renard - CC11 - Slide 8">
            <a:hlinkClick r:id="" action="ppaction://media"/>
            <a:extLst>
              <a:ext uri="{FF2B5EF4-FFF2-40B4-BE49-F238E27FC236}">
                <a16:creationId xmlns:a16="http://schemas.microsoft.com/office/drawing/2014/main" id="{B5A041BD-2FEC-F2B9-EEE2-E0C3FB144AD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04540275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813CB-BE9D-B732-9F1F-BB17AD11A4D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BE41176-86A9-743B-8367-F284D100933F}"/>
              </a:ext>
            </a:extLst>
          </p:cNvPr>
          <p:cNvSpPr>
            <a:spLocks noGrp="1"/>
          </p:cNvSpPr>
          <p:nvPr>
            <p:ph type="title"/>
          </p:nvPr>
        </p:nvSpPr>
        <p:spPr/>
        <p:txBody>
          <a:bodyPr/>
          <a:lstStyle/>
          <a:p>
            <a:r>
              <a:rPr lang="fr-FR" dirty="0"/>
              <a:t>Ponction biopsie hépatique </a:t>
            </a:r>
          </a:p>
        </p:txBody>
      </p:sp>
      <p:sp>
        <p:nvSpPr>
          <p:cNvPr id="6" name="Espace réservé du contenu 5">
            <a:extLst>
              <a:ext uri="{FF2B5EF4-FFF2-40B4-BE49-F238E27FC236}">
                <a16:creationId xmlns:a16="http://schemas.microsoft.com/office/drawing/2014/main" id="{299B201F-64BF-2139-A851-D67060365B11}"/>
              </a:ext>
            </a:extLst>
          </p:cNvPr>
          <p:cNvSpPr>
            <a:spLocks noGrp="1"/>
          </p:cNvSpPr>
          <p:nvPr>
            <p:ph idx="1"/>
          </p:nvPr>
        </p:nvSpPr>
        <p:spPr/>
        <p:txBody>
          <a:bodyPr>
            <a:normAutofit/>
          </a:bodyPr>
          <a:lstStyle/>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Parenchyme hépatique infiltré par une population très polymorphe d’éléments d’allure lymphoïde de taille variable d’allure </a:t>
            </a:r>
            <a:r>
              <a:rPr lang="fr-FR" sz="1800" dirty="0" err="1">
                <a:solidFill>
                  <a:srgbClr val="202122"/>
                </a:solidFill>
              </a:rPr>
              <a:t>immunoblastique</a:t>
            </a:r>
            <a:r>
              <a:rPr lang="fr-FR" sz="1800" dirty="0">
                <a:solidFill>
                  <a:srgbClr val="202122"/>
                </a:solidFill>
              </a:rPr>
              <a:t> ou </a:t>
            </a:r>
            <a:r>
              <a:rPr lang="fr-FR" sz="1800" dirty="0" err="1">
                <a:solidFill>
                  <a:srgbClr val="202122"/>
                </a:solidFill>
              </a:rPr>
              <a:t>centroblastique</a:t>
            </a:r>
            <a:r>
              <a:rPr lang="fr-FR" sz="1800" dirty="0">
                <a:solidFill>
                  <a:srgbClr val="202122"/>
                </a:solidFill>
              </a:rPr>
              <a:t> </a:t>
            </a: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Il s’y associe un contingent plasmocytaire. Les figures de mitoses sont fréquentes. La prolifération est dissociée par des nappes de nécrose</a:t>
            </a: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Après étude immunohistochimique, les éléments tumoraux présentent le phénotype suivant : </a:t>
            </a:r>
            <a:r>
              <a:rPr lang="fr-FR" sz="1800" b="1" dirty="0">
                <a:solidFill>
                  <a:srgbClr val="202122"/>
                </a:solidFill>
              </a:rPr>
              <a:t>CD20+, </a:t>
            </a:r>
            <a:r>
              <a:rPr lang="fr-FR" sz="1800" dirty="0">
                <a:solidFill>
                  <a:srgbClr val="202122"/>
                </a:solidFill>
              </a:rPr>
              <a:t>PAX5+, CD10-, CD30+, CD15- et BCL6+ (10 % faible) et BCL2+. Les cellules hépatiques expriment le CD138. L’index de prolifération révélé par le Ki67 est estimé à 40 % environ. La recherche des </a:t>
            </a:r>
            <a:r>
              <a:rPr lang="fr-FR" sz="1800" b="1" dirty="0">
                <a:solidFill>
                  <a:srgbClr val="202122"/>
                </a:solidFill>
              </a:rPr>
              <a:t>ARN de latence </a:t>
            </a:r>
            <a:r>
              <a:rPr lang="fr-FR" sz="1800" b="1" dirty="0" err="1">
                <a:solidFill>
                  <a:srgbClr val="202122"/>
                </a:solidFill>
              </a:rPr>
              <a:t>EBERs</a:t>
            </a:r>
            <a:r>
              <a:rPr lang="fr-FR" sz="1800" b="1" dirty="0">
                <a:solidFill>
                  <a:srgbClr val="202122"/>
                </a:solidFill>
              </a:rPr>
              <a:t> de l’EBV est positive </a:t>
            </a:r>
            <a:r>
              <a:rPr lang="fr-FR" sz="1800" dirty="0">
                <a:solidFill>
                  <a:srgbClr val="202122"/>
                </a:solidFill>
              </a:rPr>
              <a:t>sur l’hybridation in situ. Les anticorps dirigés contre le CD3 marquent les petits lymphocytes </a:t>
            </a:r>
            <a:r>
              <a:rPr lang="fr-FR" sz="1800" dirty="0" err="1">
                <a:solidFill>
                  <a:srgbClr val="202122"/>
                </a:solidFill>
              </a:rPr>
              <a:t>T</a:t>
            </a:r>
            <a:r>
              <a:rPr lang="fr-FR" sz="1800" dirty="0">
                <a:solidFill>
                  <a:srgbClr val="202122"/>
                </a:solidFill>
              </a:rPr>
              <a:t> réactionnels. Au total, l’aspect morphologique et le profil immunohistochimique sont en effet en faveur d’une</a:t>
            </a:r>
            <a:r>
              <a:rPr lang="fr-FR" sz="1800" b="1" dirty="0">
                <a:solidFill>
                  <a:srgbClr val="202122"/>
                </a:solidFill>
              </a:rPr>
              <a:t> </a:t>
            </a:r>
            <a:r>
              <a:rPr lang="fr-FR" sz="1800" b="1" dirty="0" err="1">
                <a:solidFill>
                  <a:srgbClr val="202122"/>
                </a:solidFill>
              </a:rPr>
              <a:t>lymphoprolifération</a:t>
            </a:r>
            <a:r>
              <a:rPr lang="fr-FR" sz="1800" b="1" dirty="0">
                <a:solidFill>
                  <a:srgbClr val="202122"/>
                </a:solidFill>
              </a:rPr>
              <a:t> EBV induite post-transplantation évoquant un lymphome B à grandes cellules</a:t>
            </a: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Une clonalité lymphocytaire confirme une population B monoclonale</a:t>
            </a:r>
          </a:p>
          <a:p>
            <a:pPr marL="234950" indent="-220663">
              <a:lnSpc>
                <a:spcPct val="110000"/>
              </a:lnSpc>
              <a:spcBef>
                <a:spcPts val="600"/>
              </a:spcBef>
              <a:buClr>
                <a:schemeClr val="accent2"/>
              </a:buClr>
              <a:buFont typeface="Arial" panose="020B0604020202020204" pitchFamily="34" charset="0"/>
              <a:buChar char="•"/>
              <a:defRPr/>
            </a:pPr>
            <a:r>
              <a:rPr lang="fr-FR" sz="1800" b="1" dirty="0">
                <a:solidFill>
                  <a:srgbClr val="202122"/>
                </a:solidFill>
              </a:rPr>
              <a:t>Stade IV </a:t>
            </a:r>
            <a:r>
              <a:rPr lang="fr-FR" sz="1800" dirty="0">
                <a:solidFill>
                  <a:srgbClr val="202122"/>
                </a:solidFill>
              </a:rPr>
              <a:t>car atteinte pulmonaire et hépatique; myélogramme et PL non envahis. LDH subnormaux</a:t>
            </a:r>
          </a:p>
        </p:txBody>
      </p:sp>
      <p:sp>
        <p:nvSpPr>
          <p:cNvPr id="11" name="Espace réservé pour une image  10">
            <a:extLst>
              <a:ext uri="{FF2B5EF4-FFF2-40B4-BE49-F238E27FC236}">
                <a16:creationId xmlns:a16="http://schemas.microsoft.com/office/drawing/2014/main" id="{6C176E96-409D-C9EE-F631-BA33198E71FB}"/>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CC16ACB1-DF97-3830-E72E-D795A66B724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4" name="ZoneTexte 3">
            <a:extLst>
              <a:ext uri="{FF2B5EF4-FFF2-40B4-BE49-F238E27FC236}">
                <a16:creationId xmlns:a16="http://schemas.microsoft.com/office/drawing/2014/main" id="{7C8C507F-5C50-14ED-69D7-4A9716AEE0BE}"/>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ponction lombaire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23" name="Groupe 22">
            <a:extLst>
              <a:ext uri="{FF2B5EF4-FFF2-40B4-BE49-F238E27FC236}">
                <a16:creationId xmlns:a16="http://schemas.microsoft.com/office/drawing/2014/main" id="{89009805-8DE7-6FDD-F703-EDEE73C33D6B}"/>
              </a:ext>
            </a:extLst>
          </p:cNvPr>
          <p:cNvGrpSpPr/>
          <p:nvPr/>
        </p:nvGrpSpPr>
        <p:grpSpPr>
          <a:xfrm>
            <a:off x="-1" y="0"/>
            <a:ext cx="12192001" cy="213160"/>
            <a:chOff x="-1" y="0"/>
            <a:chExt cx="12192001" cy="213160"/>
          </a:xfrm>
        </p:grpSpPr>
        <p:sp>
          <p:nvSpPr>
            <p:cNvPr id="24" name="Signalisation droite 23">
              <a:extLst>
                <a:ext uri="{FF2B5EF4-FFF2-40B4-BE49-F238E27FC236}">
                  <a16:creationId xmlns:a16="http://schemas.microsoft.com/office/drawing/2014/main" id="{BB491D3E-6133-B11C-3F66-C807F4CD67A5}"/>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865C83CD-1AC5-6B14-B4A0-5C98AD18540F}"/>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a:t>
              </a:r>
            </a:p>
          </p:txBody>
        </p:sp>
        <p:sp>
          <p:nvSpPr>
            <p:cNvPr id="26" name="Chevron 25">
              <a:extLst>
                <a:ext uri="{FF2B5EF4-FFF2-40B4-BE49-F238E27FC236}">
                  <a16:creationId xmlns:a16="http://schemas.microsoft.com/office/drawing/2014/main" id="{A03873E3-4FF5-4025-7442-47C4CADD680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7" name="Chevron 26">
              <a:extLst>
                <a:ext uri="{FF2B5EF4-FFF2-40B4-BE49-F238E27FC236}">
                  <a16:creationId xmlns:a16="http://schemas.microsoft.com/office/drawing/2014/main" id="{5B13EA7E-7041-87FB-BF2E-03A96154301A}"/>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8" name="Rectangle 27">
              <a:extLst>
                <a:ext uri="{FF2B5EF4-FFF2-40B4-BE49-F238E27FC236}">
                  <a16:creationId xmlns:a16="http://schemas.microsoft.com/office/drawing/2014/main" id="{484BE80F-73F5-A84B-9FB0-871B87E3538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3" name="C.Renard - CC11 - Slide 9">
            <a:hlinkClick r:id="" action="ppaction://media"/>
            <a:extLst>
              <a:ext uri="{FF2B5EF4-FFF2-40B4-BE49-F238E27FC236}">
                <a16:creationId xmlns:a16="http://schemas.microsoft.com/office/drawing/2014/main" id="{D54F8929-11C4-C2D1-3B49-35CF827030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7658"/>
            <a:ext cx="468000" cy="468000"/>
          </a:xfrm>
          <a:prstGeom prst="rect">
            <a:avLst/>
          </a:prstGeom>
        </p:spPr>
      </p:pic>
    </p:spTree>
    <p:extLst>
      <p:ext uri="{BB962C8B-B14F-4D97-AF65-F5344CB8AC3E}">
        <p14:creationId xmlns:p14="http://schemas.microsoft.com/office/powerpoint/2010/main" val="151197687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52C12-F320-A5EA-C761-CD57EBCF7AC9}"/>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521CB51-AF03-93F5-976C-CA83A20A018A}"/>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9A76DF07-139F-4D43-3D12-A3B056D30749}"/>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2830062A-CDFC-7E37-DF0C-29BA7E354BB1}"/>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de l’immunosuppression</a:t>
              </a:r>
            </a:p>
          </p:txBody>
        </p:sp>
        <p:sp>
          <p:nvSpPr>
            <p:cNvPr id="12" name="Rectangle : coins arrondis 11">
              <a:extLst>
                <a:ext uri="{FF2B5EF4-FFF2-40B4-BE49-F238E27FC236}">
                  <a16:creationId xmlns:a16="http://schemas.microsoft.com/office/drawing/2014/main" id="{2D08F551-C29A-5404-A3AC-D9729DA9C03A}"/>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34A52496-3AF1-0D0C-6401-834B313E30BC}"/>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CD8B24FD-BB26-A145-E3EF-914AC64B6153}"/>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A2782769-FDE2-1E84-56C2-9D21EAD01163}"/>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48036904-1C97-CB99-279E-DDD797A0ADED}"/>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162DCF2-4932-E8D3-CC2F-8C16EDCB4989}"/>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BC250953-7E03-40D0-61AD-687F381D2996}"/>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2AE92541-E929-BA8F-A6F4-67FA91A5C15A}"/>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plus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9B627A0A-E859-3973-FB2E-6115095CF1E4}"/>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40098C7-606A-DBD7-B08D-139211DE037A}"/>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6B4F504C-3861-9AAD-F938-EBE36CA061E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F5BE755-3964-33A5-2BC2-4BC8DCF334E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94685609-80E8-25C5-4C4B-5D77ACF4E0C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envisager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AA01109D-2063-BF56-24A4-CD667FD4FCB8}"/>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283715A9-E811-8394-2C06-28D2B6885D8E}"/>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de l’immunosuppression </a:t>
              </a:r>
            </a:p>
          </p:txBody>
        </p:sp>
        <p:sp>
          <p:nvSpPr>
            <p:cNvPr id="8" name="Rectangle : coins arrondis 7">
              <a:extLst>
                <a:ext uri="{FF2B5EF4-FFF2-40B4-BE49-F238E27FC236}">
                  <a16:creationId xmlns:a16="http://schemas.microsoft.com/office/drawing/2014/main" id="{563FCD3C-3E55-EADB-11EF-2907A0318272}"/>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209C067-CF6D-6335-EC9E-ACE627E09C72}"/>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9" name="Groupe 48">
            <a:extLst>
              <a:ext uri="{FF2B5EF4-FFF2-40B4-BE49-F238E27FC236}">
                <a16:creationId xmlns:a16="http://schemas.microsoft.com/office/drawing/2014/main" id="{14C9EF5E-1698-58DD-7AAA-6450F7FDC220}"/>
              </a:ext>
            </a:extLst>
          </p:cNvPr>
          <p:cNvGrpSpPr/>
          <p:nvPr/>
        </p:nvGrpSpPr>
        <p:grpSpPr>
          <a:xfrm>
            <a:off x="-1" y="0"/>
            <a:ext cx="12192001" cy="213160"/>
            <a:chOff x="-1" y="0"/>
            <a:chExt cx="12192001" cy="213160"/>
          </a:xfrm>
        </p:grpSpPr>
        <p:sp>
          <p:nvSpPr>
            <p:cNvPr id="42" name="Signalisation droite 41">
              <a:extLst>
                <a:ext uri="{FF2B5EF4-FFF2-40B4-BE49-F238E27FC236}">
                  <a16:creationId xmlns:a16="http://schemas.microsoft.com/office/drawing/2014/main" id="{C19BDF5D-FDCF-35B3-689F-181E769B58B3}"/>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5" name="Chevron 44">
              <a:extLst>
                <a:ext uri="{FF2B5EF4-FFF2-40B4-BE49-F238E27FC236}">
                  <a16:creationId xmlns:a16="http://schemas.microsoft.com/office/drawing/2014/main" id="{DE3CDB70-391D-EFDE-4ED1-45531BBF36DE}"/>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46" name="Chevron 45">
              <a:extLst>
                <a:ext uri="{FF2B5EF4-FFF2-40B4-BE49-F238E27FC236}">
                  <a16:creationId xmlns:a16="http://schemas.microsoft.com/office/drawing/2014/main" id="{DCE91834-8844-5C2A-09D5-17325D86F3E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47" name="Chevron 46">
              <a:extLst>
                <a:ext uri="{FF2B5EF4-FFF2-40B4-BE49-F238E27FC236}">
                  <a16:creationId xmlns:a16="http://schemas.microsoft.com/office/drawing/2014/main" id="{F4907F37-D8E8-F52C-962E-EEE1690CA01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8" name="Rectangle 47">
              <a:extLst>
                <a:ext uri="{FF2B5EF4-FFF2-40B4-BE49-F238E27FC236}">
                  <a16:creationId xmlns:a16="http://schemas.microsoft.com/office/drawing/2014/main" id="{186046A8-74F6-0CBA-AB49-567EE180D0A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381340994"/>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2FF92-99E9-80C3-2DE6-C42E115FF8B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0B82E9D-8F0F-2B4E-B972-1E947F24FF73}"/>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7B3C007A-3212-B556-3E97-102EE876859A}"/>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15FC69AE-7417-1C46-81C5-6127A7DFE8AD}"/>
                </a:ext>
              </a:extLst>
            </p:cNvPr>
            <p:cNvSpPr/>
            <p:nvPr/>
          </p:nvSpPr>
          <p:spPr>
            <a:xfrm>
              <a:off x="4683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de l’immunosuppression</a:t>
              </a:r>
            </a:p>
          </p:txBody>
        </p:sp>
        <p:sp>
          <p:nvSpPr>
            <p:cNvPr id="12" name="Rectangle : coins arrondis 11">
              <a:extLst>
                <a:ext uri="{FF2B5EF4-FFF2-40B4-BE49-F238E27FC236}">
                  <a16:creationId xmlns:a16="http://schemas.microsoft.com/office/drawing/2014/main" id="{BD42059F-09BA-64B4-106F-9CF66A37EC85}"/>
                </a:ext>
              </a:extLst>
            </p:cNvPr>
            <p:cNvSpPr/>
            <p:nvPr/>
          </p:nvSpPr>
          <p:spPr>
            <a:xfrm>
              <a:off x="10205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C757DC7D-2677-D431-1D2B-55F058460A73}"/>
                </a:ext>
              </a:extLst>
            </p:cNvPr>
            <p:cNvSpPr/>
            <p:nvPr/>
          </p:nvSpPr>
          <p:spPr>
            <a:xfrm rot="10800000">
              <a:off x="16629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BF831CA6-8AB5-51E7-11F0-15020E836B8F}"/>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BF3CCA44-DEE0-686A-572A-A12AF6864DDC}"/>
                </a:ext>
              </a:extLst>
            </p:cNvPr>
            <p:cNvSpPr/>
            <p:nvPr/>
          </p:nvSpPr>
          <p:spPr>
            <a:xfrm>
              <a:off x="2771931"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monothérapie</a:t>
              </a:r>
            </a:p>
          </p:txBody>
        </p:sp>
        <p:sp>
          <p:nvSpPr>
            <p:cNvPr id="16" name="Rectangle : coins arrondis 15">
              <a:extLst>
                <a:ext uri="{FF2B5EF4-FFF2-40B4-BE49-F238E27FC236}">
                  <a16:creationId xmlns:a16="http://schemas.microsoft.com/office/drawing/2014/main" id="{0A9ED771-D266-B136-E145-2BC1D6FE8CBF}"/>
                </a:ext>
              </a:extLst>
            </p:cNvPr>
            <p:cNvSpPr/>
            <p:nvPr/>
          </p:nvSpPr>
          <p:spPr>
            <a:xfrm>
              <a:off x="332413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A340A2BA-0B7E-EEBE-DB28-8750A4703238}"/>
                </a:ext>
              </a:extLst>
            </p:cNvPr>
            <p:cNvSpPr/>
            <p:nvPr/>
          </p:nvSpPr>
          <p:spPr>
            <a:xfrm rot="10800000">
              <a:off x="396654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73055682-3542-5CFD-6288-1397A35975A8}"/>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5875CCBC-179D-C91E-B2A0-EE83D334B092}"/>
                </a:ext>
              </a:extLst>
            </p:cNvPr>
            <p:cNvSpPr/>
            <p:nvPr/>
          </p:nvSpPr>
          <p:spPr>
            <a:xfrm>
              <a:off x="617997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plus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15821A3A-0CE7-E75E-B5E4-9E684128256A}"/>
                </a:ext>
              </a:extLst>
            </p:cNvPr>
            <p:cNvSpPr/>
            <p:nvPr/>
          </p:nvSpPr>
          <p:spPr>
            <a:xfrm>
              <a:off x="673217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13666E4-C919-891A-653C-8542D983B202}"/>
                </a:ext>
              </a:extLst>
            </p:cNvPr>
            <p:cNvSpPr/>
            <p:nvPr/>
          </p:nvSpPr>
          <p:spPr>
            <a:xfrm rot="10800000">
              <a:off x="737458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42BFACD-024D-42CF-0933-543B4FF6D19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622B2D8-89C9-F729-3F28-5856EDC4FD4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3F668D66-1F31-886F-4965-A8330A747F6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envisager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792B50F0-0EC0-26AF-D49F-2EEAD525DE3D}"/>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D5FB7657-57B9-D03E-33CA-F6A868E65B8B}"/>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Arrêt de l’immunosuppression </a:t>
              </a:r>
            </a:p>
          </p:txBody>
        </p:sp>
        <p:sp>
          <p:nvSpPr>
            <p:cNvPr id="8" name="Rectangle : coins arrondis 7">
              <a:extLst>
                <a:ext uri="{FF2B5EF4-FFF2-40B4-BE49-F238E27FC236}">
                  <a16:creationId xmlns:a16="http://schemas.microsoft.com/office/drawing/2014/main" id="{BE7BA44D-237C-ECF2-7A96-D30834E12EF3}"/>
                </a:ext>
              </a:extLst>
            </p:cNvPr>
            <p:cNvSpPr/>
            <p:nvPr/>
          </p:nvSpPr>
          <p:spPr>
            <a:xfrm>
              <a:off x="96812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B968810-6A55-F4FD-0571-DBF94683CA50}"/>
                </a:ext>
              </a:extLst>
            </p:cNvPr>
            <p:cNvSpPr/>
            <p:nvPr/>
          </p:nvSpPr>
          <p:spPr>
            <a:xfrm rot="10800000">
              <a:off x="103236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A4343462-9754-B28F-B839-95764AC5CBEB}"/>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49A23CF-8ADE-C3E2-8BA2-B2989E5EC71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7679C571-48A3-66EC-FC40-FAA277F1FC76}"/>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6" name="Chevron 5">
              <a:extLst>
                <a:ext uri="{FF2B5EF4-FFF2-40B4-BE49-F238E27FC236}">
                  <a16:creationId xmlns:a16="http://schemas.microsoft.com/office/drawing/2014/main" id="{40459C06-C3CE-04B4-1CE5-7E8457962BC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26" name="Chevron 25">
              <a:extLst>
                <a:ext uri="{FF2B5EF4-FFF2-40B4-BE49-F238E27FC236}">
                  <a16:creationId xmlns:a16="http://schemas.microsoft.com/office/drawing/2014/main" id="{86EB4EB6-0FF8-2C77-48D9-3FF052B287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D688BA84-C641-A29A-5CD4-ADBA0A8A9C0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1886499052"/>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593DE-6AF7-C6D4-D0F4-DE57FE7EDAD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69B21C6-5913-3362-63B6-B97C6582CC08}"/>
              </a:ext>
            </a:extLst>
          </p:cNvPr>
          <p:cNvSpPr>
            <a:spLocks noGrp="1"/>
          </p:cNvSpPr>
          <p:nvPr>
            <p:ph type="title"/>
          </p:nvPr>
        </p:nvSpPr>
        <p:spPr>
          <a:xfrm>
            <a:off x="468000" y="165938"/>
            <a:ext cx="9846000" cy="590400"/>
          </a:xfrm>
        </p:spPr>
        <p:txBody>
          <a:bodyPr>
            <a:noAutofit/>
          </a:bodyPr>
          <a:lstStyle/>
          <a:p>
            <a:pPr>
              <a:lnSpc>
                <a:spcPct val="110000"/>
              </a:lnSpc>
            </a:pPr>
            <a:r>
              <a:rPr lang="fr-FR" sz="2000" dirty="0"/>
              <a:t>Transplantation d’organe solide</a:t>
            </a:r>
            <a:br>
              <a:rPr lang="fr-FR" sz="2000" dirty="0"/>
            </a:br>
            <a:r>
              <a:rPr lang="fr-FR" sz="2000" dirty="0"/>
              <a:t>Risk </a:t>
            </a:r>
            <a:r>
              <a:rPr lang="fr-FR" sz="2000" dirty="0" err="1"/>
              <a:t>stratified</a:t>
            </a:r>
            <a:r>
              <a:rPr lang="fr-FR" sz="2000" dirty="0"/>
              <a:t> </a:t>
            </a:r>
            <a:r>
              <a:rPr lang="fr-FR" sz="2000" dirty="0" err="1"/>
              <a:t>sequential</a:t>
            </a:r>
            <a:r>
              <a:rPr lang="fr-FR" sz="2000" dirty="0"/>
              <a:t> </a:t>
            </a:r>
            <a:r>
              <a:rPr lang="fr-FR" sz="2000" dirty="0" err="1"/>
              <a:t>treatment</a:t>
            </a:r>
            <a:r>
              <a:rPr lang="fr-FR" sz="2000" dirty="0"/>
              <a:t> (RSST) (validé chez l’adulte)</a:t>
            </a:r>
          </a:p>
        </p:txBody>
      </p:sp>
      <p:sp>
        <p:nvSpPr>
          <p:cNvPr id="15" name="Espace réservé pour une image  14">
            <a:extLst>
              <a:ext uri="{FF2B5EF4-FFF2-40B4-BE49-F238E27FC236}">
                <a16:creationId xmlns:a16="http://schemas.microsoft.com/office/drawing/2014/main" id="{98308694-73C9-5CF0-0968-6A5F9CD26ED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83B7DE5-A34D-8315-F757-5950E585E02E}"/>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6" name="ZoneTexte 5">
            <a:extLst>
              <a:ext uri="{FF2B5EF4-FFF2-40B4-BE49-F238E27FC236}">
                <a16:creationId xmlns:a16="http://schemas.microsoft.com/office/drawing/2014/main" id="{88828EF2-87E2-5A6F-C285-05907F4E4772}"/>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Trappe RU et al. J Clin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grpSp>
        <p:nvGrpSpPr>
          <p:cNvPr id="7" name="Google Shape;1811;g30694c2fa8d_3_1560">
            <a:extLst>
              <a:ext uri="{FF2B5EF4-FFF2-40B4-BE49-F238E27FC236}">
                <a16:creationId xmlns:a16="http://schemas.microsoft.com/office/drawing/2014/main" id="{ED123064-9B19-00ED-F99A-1E407E376427}"/>
              </a:ext>
            </a:extLst>
          </p:cNvPr>
          <p:cNvGrpSpPr/>
          <p:nvPr/>
        </p:nvGrpSpPr>
        <p:grpSpPr>
          <a:xfrm>
            <a:off x="5848986" y="4243534"/>
            <a:ext cx="2783932" cy="336211"/>
            <a:chOff x="6171102" y="4608208"/>
            <a:chExt cx="2830505" cy="341836"/>
          </a:xfrm>
        </p:grpSpPr>
        <p:cxnSp>
          <p:nvCxnSpPr>
            <p:cNvPr id="8" name="Google Shape;1812;g30694c2fa8d_3_1560">
              <a:extLst>
                <a:ext uri="{FF2B5EF4-FFF2-40B4-BE49-F238E27FC236}">
                  <a16:creationId xmlns:a16="http://schemas.microsoft.com/office/drawing/2014/main" id="{8A72412F-4393-B7B8-9E6D-499F58DDC521}"/>
                </a:ext>
              </a:extLst>
            </p:cNvPr>
            <p:cNvCxnSpPr/>
            <p:nvPr/>
          </p:nvCxnSpPr>
          <p:spPr>
            <a:xfrm>
              <a:off x="6171102" y="4623636"/>
              <a:ext cx="2757359" cy="0"/>
            </a:xfrm>
            <a:prstGeom prst="straightConnector1">
              <a:avLst/>
            </a:prstGeom>
            <a:noFill/>
            <a:ln w="34925" cap="flat" cmpd="sng">
              <a:solidFill>
                <a:schemeClr val="dk2"/>
              </a:solidFill>
              <a:prstDash val="dot"/>
              <a:miter lim="800000"/>
              <a:headEnd type="none" w="sm" len="sm"/>
              <a:tailEnd type="none" w="sm" len="sm"/>
            </a:ln>
          </p:spPr>
        </p:cxnSp>
        <p:cxnSp>
          <p:nvCxnSpPr>
            <p:cNvPr id="9" name="Google Shape;1813;g30694c2fa8d_3_1560">
              <a:extLst>
                <a:ext uri="{FF2B5EF4-FFF2-40B4-BE49-F238E27FC236}">
                  <a16:creationId xmlns:a16="http://schemas.microsoft.com/office/drawing/2014/main" id="{0F87099E-96F5-00CA-45EB-03C0221A0FC2}"/>
                </a:ext>
              </a:extLst>
            </p:cNvPr>
            <p:cNvCxnSpPr>
              <a:cxnSpLocks/>
            </p:cNvCxnSpPr>
            <p:nvPr/>
          </p:nvCxnSpPr>
          <p:spPr>
            <a:xfrm>
              <a:off x="9001607" y="4608208"/>
              <a:ext cx="0" cy="341836"/>
            </a:xfrm>
            <a:prstGeom prst="straightConnector1">
              <a:avLst/>
            </a:prstGeom>
            <a:noFill/>
            <a:ln w="34925" cap="flat" cmpd="sng">
              <a:solidFill>
                <a:schemeClr val="dk2"/>
              </a:solidFill>
              <a:prstDash val="dot"/>
              <a:round/>
              <a:headEnd type="none" w="med" len="med"/>
              <a:tailEnd type="triangle" w="med" len="med"/>
            </a:ln>
          </p:spPr>
        </p:cxnSp>
      </p:grpSp>
      <p:grpSp>
        <p:nvGrpSpPr>
          <p:cNvPr id="10" name="Google Shape;1814;g30694c2fa8d_3_1560">
            <a:extLst>
              <a:ext uri="{FF2B5EF4-FFF2-40B4-BE49-F238E27FC236}">
                <a16:creationId xmlns:a16="http://schemas.microsoft.com/office/drawing/2014/main" id="{584BB538-887F-8D1D-0697-A4C052F50D31}"/>
              </a:ext>
            </a:extLst>
          </p:cNvPr>
          <p:cNvGrpSpPr/>
          <p:nvPr/>
        </p:nvGrpSpPr>
        <p:grpSpPr>
          <a:xfrm flipH="1">
            <a:off x="2746868" y="4242257"/>
            <a:ext cx="2711989" cy="361812"/>
            <a:chOff x="6171102" y="4606751"/>
            <a:chExt cx="2757359" cy="367865"/>
          </a:xfrm>
        </p:grpSpPr>
        <p:cxnSp>
          <p:nvCxnSpPr>
            <p:cNvPr id="11" name="Google Shape;1815;g30694c2fa8d_3_1560">
              <a:extLst>
                <a:ext uri="{FF2B5EF4-FFF2-40B4-BE49-F238E27FC236}">
                  <a16:creationId xmlns:a16="http://schemas.microsoft.com/office/drawing/2014/main" id="{5D4AC02B-2340-54A6-840A-3BF44DF41506}"/>
                </a:ext>
              </a:extLst>
            </p:cNvPr>
            <p:cNvCxnSpPr/>
            <p:nvPr/>
          </p:nvCxnSpPr>
          <p:spPr>
            <a:xfrm>
              <a:off x="6171102" y="4623636"/>
              <a:ext cx="2757359" cy="0"/>
            </a:xfrm>
            <a:prstGeom prst="straightConnector1">
              <a:avLst/>
            </a:prstGeom>
            <a:noFill/>
            <a:ln w="34925" cap="flat" cmpd="sng">
              <a:solidFill>
                <a:schemeClr val="dk2"/>
              </a:solidFill>
              <a:prstDash val="solid"/>
              <a:miter lim="800000"/>
              <a:headEnd type="none" w="sm" len="sm"/>
              <a:tailEnd type="none" w="sm" len="sm"/>
            </a:ln>
          </p:spPr>
        </p:cxnSp>
        <p:cxnSp>
          <p:nvCxnSpPr>
            <p:cNvPr id="12" name="Google Shape;1816;g30694c2fa8d_3_1560">
              <a:extLst>
                <a:ext uri="{FF2B5EF4-FFF2-40B4-BE49-F238E27FC236}">
                  <a16:creationId xmlns:a16="http://schemas.microsoft.com/office/drawing/2014/main" id="{E9BCAB1C-FF7C-61F4-6F0F-774B8687380D}"/>
                </a:ext>
              </a:extLst>
            </p:cNvPr>
            <p:cNvCxnSpPr/>
            <p:nvPr/>
          </p:nvCxnSpPr>
          <p:spPr>
            <a:xfrm>
              <a:off x="8912830" y="4606751"/>
              <a:ext cx="0" cy="367865"/>
            </a:xfrm>
            <a:prstGeom prst="straightConnector1">
              <a:avLst/>
            </a:prstGeom>
            <a:noFill/>
            <a:ln w="34925" cap="flat" cmpd="sng">
              <a:solidFill>
                <a:schemeClr val="dk2"/>
              </a:solidFill>
              <a:prstDash val="solid"/>
              <a:round/>
              <a:headEnd type="none" w="med" len="med"/>
              <a:tailEnd type="triangle" w="med" len="med"/>
            </a:ln>
          </p:spPr>
        </p:cxnSp>
      </p:grpSp>
      <p:sp>
        <p:nvSpPr>
          <p:cNvPr id="13" name="Google Shape;1817;g30694c2fa8d_3_1560">
            <a:extLst>
              <a:ext uri="{FF2B5EF4-FFF2-40B4-BE49-F238E27FC236}">
                <a16:creationId xmlns:a16="http://schemas.microsoft.com/office/drawing/2014/main" id="{48B9851F-C01C-9054-9C21-684FA507E234}"/>
              </a:ext>
            </a:extLst>
          </p:cNvPr>
          <p:cNvSpPr txBox="1"/>
          <p:nvPr/>
        </p:nvSpPr>
        <p:spPr>
          <a:xfrm>
            <a:off x="4715585" y="4575458"/>
            <a:ext cx="1897427" cy="57477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95000"/>
              </a:lnSpc>
              <a:spcBef>
                <a:spcPts val="0"/>
              </a:spcBef>
              <a:spcAft>
                <a:spcPts val="0"/>
              </a:spcAft>
              <a:buClr>
                <a:srgbClr val="2FB3E9"/>
              </a:buClr>
              <a:buSzPts val="990"/>
              <a:buFont typeface="Montserrat Medium"/>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*Risk stratification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according</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to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results</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of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restaging</a:t>
            </a:r>
            <a:endParaRPr kumimoji="0" sz="10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endParaRPr>
          </a:p>
        </p:txBody>
      </p:sp>
      <p:cxnSp>
        <p:nvCxnSpPr>
          <p:cNvPr id="16" name="Google Shape;1818;g30694c2fa8d_3_1560">
            <a:extLst>
              <a:ext uri="{FF2B5EF4-FFF2-40B4-BE49-F238E27FC236}">
                <a16:creationId xmlns:a16="http://schemas.microsoft.com/office/drawing/2014/main" id="{A906EFE2-41E6-C832-C41C-C1047879330C}"/>
              </a:ext>
            </a:extLst>
          </p:cNvPr>
          <p:cNvCxnSpPr/>
          <p:nvPr/>
        </p:nvCxnSpPr>
        <p:spPr>
          <a:xfrm flipH="1">
            <a:off x="5648429" y="3640044"/>
            <a:ext cx="1" cy="239394"/>
          </a:xfrm>
          <a:prstGeom prst="straightConnector1">
            <a:avLst/>
          </a:prstGeom>
          <a:noFill/>
          <a:ln w="50800" cap="flat" cmpd="sng">
            <a:solidFill>
              <a:schemeClr val="dk2"/>
            </a:solidFill>
            <a:prstDash val="solid"/>
            <a:round/>
            <a:headEnd type="none" w="med" len="med"/>
            <a:tailEnd type="triangle" w="med" len="med"/>
          </a:ln>
        </p:spPr>
      </p:cxnSp>
      <p:sp>
        <p:nvSpPr>
          <p:cNvPr id="18" name="Google Shape;1820;g30694c2fa8d_3_1560">
            <a:extLst>
              <a:ext uri="{FF2B5EF4-FFF2-40B4-BE49-F238E27FC236}">
                <a16:creationId xmlns:a16="http://schemas.microsoft.com/office/drawing/2014/main" id="{55C3A071-21F4-BE9B-09D5-B27ACB95D29E}"/>
              </a:ext>
            </a:extLst>
          </p:cNvPr>
          <p:cNvSpPr txBox="1"/>
          <p:nvPr/>
        </p:nvSpPr>
        <p:spPr>
          <a:xfrm>
            <a:off x="4355902" y="2264836"/>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19" name="Google Shape;1821;g30694c2fa8d_3_1560">
            <a:extLst>
              <a:ext uri="{FF2B5EF4-FFF2-40B4-BE49-F238E27FC236}">
                <a16:creationId xmlns:a16="http://schemas.microsoft.com/office/drawing/2014/main" id="{8B13763F-E4D3-F455-087F-064EF2F326F5}"/>
              </a:ext>
            </a:extLst>
          </p:cNvPr>
          <p:cNvSpPr txBox="1"/>
          <p:nvPr/>
        </p:nvSpPr>
        <p:spPr>
          <a:xfrm>
            <a:off x="4355902" y="2593818"/>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0" name="Google Shape;1822;g30694c2fa8d_3_1560">
            <a:extLst>
              <a:ext uri="{FF2B5EF4-FFF2-40B4-BE49-F238E27FC236}">
                <a16:creationId xmlns:a16="http://schemas.microsoft.com/office/drawing/2014/main" id="{B08BAC7D-0E8D-CE43-0663-01ACE991DCC5}"/>
              </a:ext>
            </a:extLst>
          </p:cNvPr>
          <p:cNvSpPr txBox="1"/>
          <p:nvPr/>
        </p:nvSpPr>
        <p:spPr>
          <a:xfrm>
            <a:off x="4355902" y="2922799"/>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1" name="Google Shape;1823;g30694c2fa8d_3_1560">
            <a:extLst>
              <a:ext uri="{FF2B5EF4-FFF2-40B4-BE49-F238E27FC236}">
                <a16:creationId xmlns:a16="http://schemas.microsoft.com/office/drawing/2014/main" id="{D6913344-AA75-D545-C351-CD8BB48AD0A6}"/>
              </a:ext>
            </a:extLst>
          </p:cNvPr>
          <p:cNvSpPr txBox="1"/>
          <p:nvPr/>
        </p:nvSpPr>
        <p:spPr>
          <a:xfrm>
            <a:off x="4355902" y="3251781"/>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cxnSp>
        <p:nvCxnSpPr>
          <p:cNvPr id="22" name="Google Shape;1824;g30694c2fa8d_3_1560">
            <a:extLst>
              <a:ext uri="{FF2B5EF4-FFF2-40B4-BE49-F238E27FC236}">
                <a16:creationId xmlns:a16="http://schemas.microsoft.com/office/drawing/2014/main" id="{032EFA65-8140-7384-27DB-2643DF1D5370}"/>
              </a:ext>
            </a:extLst>
          </p:cNvPr>
          <p:cNvCxnSpPr/>
          <p:nvPr/>
        </p:nvCxnSpPr>
        <p:spPr>
          <a:xfrm rot="5400000">
            <a:off x="3783839" y="1863719"/>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3" name="Google Shape;1825;g30694c2fa8d_3_1560">
            <a:extLst>
              <a:ext uri="{FF2B5EF4-FFF2-40B4-BE49-F238E27FC236}">
                <a16:creationId xmlns:a16="http://schemas.microsoft.com/office/drawing/2014/main" id="{5A8891FB-B500-AE04-7590-A1891EB1F48A}"/>
              </a:ext>
            </a:extLst>
          </p:cNvPr>
          <p:cNvCxnSpPr/>
          <p:nvPr/>
        </p:nvCxnSpPr>
        <p:spPr>
          <a:xfrm rot="5400000">
            <a:off x="3783839" y="2200352"/>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4" name="Google Shape;1826;g30694c2fa8d_3_1560">
            <a:extLst>
              <a:ext uri="{FF2B5EF4-FFF2-40B4-BE49-F238E27FC236}">
                <a16:creationId xmlns:a16="http://schemas.microsoft.com/office/drawing/2014/main" id="{D4542EF4-4789-03D3-A952-60BAA4C2AF10}"/>
              </a:ext>
            </a:extLst>
          </p:cNvPr>
          <p:cNvCxnSpPr/>
          <p:nvPr/>
        </p:nvCxnSpPr>
        <p:spPr>
          <a:xfrm rot="5400000">
            <a:off x="3783839" y="2536984"/>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5" name="Google Shape;1827;g30694c2fa8d_3_1560">
            <a:extLst>
              <a:ext uri="{FF2B5EF4-FFF2-40B4-BE49-F238E27FC236}">
                <a16:creationId xmlns:a16="http://schemas.microsoft.com/office/drawing/2014/main" id="{1D947D44-9984-C01E-E9EC-9ECF81361B25}"/>
              </a:ext>
            </a:extLst>
          </p:cNvPr>
          <p:cNvCxnSpPr/>
          <p:nvPr/>
        </p:nvCxnSpPr>
        <p:spPr>
          <a:xfrm rot="5400000">
            <a:off x="3783839" y="2865967"/>
            <a:ext cx="1" cy="1056160"/>
          </a:xfrm>
          <a:prstGeom prst="straightConnector1">
            <a:avLst/>
          </a:prstGeom>
          <a:noFill/>
          <a:ln w="50800" cap="flat" cmpd="sng">
            <a:solidFill>
              <a:schemeClr val="accent1"/>
            </a:solidFill>
            <a:prstDash val="solid"/>
            <a:round/>
            <a:headEnd type="none" w="med" len="med"/>
            <a:tailEnd type="triangle" w="med" len="med"/>
          </a:ln>
        </p:spPr>
      </p:cxnSp>
      <p:sp>
        <p:nvSpPr>
          <p:cNvPr id="26" name="Google Shape;1828;g30694c2fa8d_3_1560">
            <a:extLst>
              <a:ext uri="{FF2B5EF4-FFF2-40B4-BE49-F238E27FC236}">
                <a16:creationId xmlns:a16="http://schemas.microsoft.com/office/drawing/2014/main" id="{D0FE3F3A-3802-51C4-7784-5748601E14D8}"/>
              </a:ext>
            </a:extLst>
          </p:cNvPr>
          <p:cNvSpPr txBox="1"/>
          <p:nvPr/>
        </p:nvSpPr>
        <p:spPr>
          <a:xfrm>
            <a:off x="4355902" y="3580762"/>
            <a:ext cx="2629035"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Restaging</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7" name="Google Shape;1829;g30694c2fa8d_3_1560">
            <a:extLst>
              <a:ext uri="{FF2B5EF4-FFF2-40B4-BE49-F238E27FC236}">
                <a16:creationId xmlns:a16="http://schemas.microsoft.com/office/drawing/2014/main" id="{779CFA3A-EAD8-DEF4-E55C-D24EA5037AE4}"/>
              </a:ext>
            </a:extLst>
          </p:cNvPr>
          <p:cNvSpPr txBox="1"/>
          <p:nvPr/>
        </p:nvSpPr>
        <p:spPr>
          <a:xfrm>
            <a:off x="6999697" y="2264836"/>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Google Shape;1830;g30694c2fa8d_3_1560">
            <a:extLst>
              <a:ext uri="{FF2B5EF4-FFF2-40B4-BE49-F238E27FC236}">
                <a16:creationId xmlns:a16="http://schemas.microsoft.com/office/drawing/2014/main" id="{90F314DE-485A-325E-75AD-CB33BC52B6E3}"/>
              </a:ext>
            </a:extLst>
          </p:cNvPr>
          <p:cNvSpPr txBox="1"/>
          <p:nvPr/>
        </p:nvSpPr>
        <p:spPr>
          <a:xfrm>
            <a:off x="6999697" y="2593818"/>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D8</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Google Shape;1831;g30694c2fa8d_3_1560">
            <a:extLst>
              <a:ext uri="{FF2B5EF4-FFF2-40B4-BE49-F238E27FC236}">
                <a16:creationId xmlns:a16="http://schemas.microsoft.com/office/drawing/2014/main" id="{17365D0E-F08E-B21A-F714-DD02C2252178}"/>
              </a:ext>
            </a:extLst>
          </p:cNvPr>
          <p:cNvSpPr txBox="1"/>
          <p:nvPr/>
        </p:nvSpPr>
        <p:spPr>
          <a:xfrm>
            <a:off x="6999697" y="2922799"/>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D15</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Google Shape;1832;g30694c2fa8d_3_1560">
            <a:extLst>
              <a:ext uri="{FF2B5EF4-FFF2-40B4-BE49-F238E27FC236}">
                <a16:creationId xmlns:a16="http://schemas.microsoft.com/office/drawing/2014/main" id="{1D68C174-BED2-D391-DE00-5031DF31A133}"/>
              </a:ext>
            </a:extLst>
          </p:cNvPr>
          <p:cNvSpPr txBox="1"/>
          <p:nvPr/>
        </p:nvSpPr>
        <p:spPr>
          <a:xfrm>
            <a:off x="6999697" y="3251781"/>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D22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Google Shape;1833;g30694c2fa8d_3_1560">
            <a:extLst>
              <a:ext uri="{FF2B5EF4-FFF2-40B4-BE49-F238E27FC236}">
                <a16:creationId xmlns:a16="http://schemas.microsoft.com/office/drawing/2014/main" id="{9400E2BC-E729-3BB6-0F8B-909A90251075}"/>
              </a:ext>
            </a:extLst>
          </p:cNvPr>
          <p:cNvSpPr txBox="1"/>
          <p:nvPr/>
        </p:nvSpPr>
        <p:spPr>
          <a:xfrm>
            <a:off x="6999697" y="3580762"/>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 40–50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Google Shape;1834;g30694c2fa8d_3_1560">
            <a:extLst>
              <a:ext uri="{FF2B5EF4-FFF2-40B4-BE49-F238E27FC236}">
                <a16:creationId xmlns:a16="http://schemas.microsoft.com/office/drawing/2014/main" id="{B106A2F2-C76F-B28F-A918-FD6DBBF7CE72}"/>
              </a:ext>
            </a:extLst>
          </p:cNvPr>
          <p:cNvSpPr/>
          <p:nvPr/>
        </p:nvSpPr>
        <p:spPr>
          <a:xfrm>
            <a:off x="5189164" y="4013874"/>
            <a:ext cx="934156" cy="561029"/>
          </a:xfrm>
          <a:prstGeom prst="roundRect">
            <a:avLst>
              <a:gd name="adj" fmla="val 16667"/>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FB3E9"/>
              </a:buClr>
              <a:buSzPts val="3200"/>
              <a:buFont typeface="Montserrat"/>
              <a:buNone/>
              <a:tabLst/>
              <a:defRPr/>
            </a:pPr>
            <a:r>
              <a:rPr kumimoji="0" lang="fr-FR" sz="3200" b="1" i="0" u="none" strike="noStrike" kern="1200" cap="none" spc="0" normalizeH="0" baseline="0" noProof="0">
                <a:ln>
                  <a:noFill/>
                </a:ln>
                <a:solidFill>
                  <a:srgbClr val="2FB3E9"/>
                </a:solidFill>
                <a:effectLst/>
                <a:uLnTx/>
                <a:uFillTx/>
                <a:latin typeface="Century Gothic" panose="020F0302020204030204"/>
                <a:ea typeface="Montserrat"/>
                <a:cs typeface="Montserrat"/>
                <a:sym typeface="Montserrat"/>
              </a:rPr>
              <a:t>S</a:t>
            </a:r>
            <a:r>
              <a:rPr kumimoji="0" lang="fr-FR" sz="32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rPr>
              <a:t>*</a:t>
            </a:r>
            <a:endParaRPr kumimoji="0" sz="28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endParaRPr>
          </a:p>
        </p:txBody>
      </p:sp>
      <p:sp>
        <p:nvSpPr>
          <p:cNvPr id="33" name="Google Shape;1835;g30694c2fa8d_3_1560">
            <a:extLst>
              <a:ext uri="{FF2B5EF4-FFF2-40B4-BE49-F238E27FC236}">
                <a16:creationId xmlns:a16="http://schemas.microsoft.com/office/drawing/2014/main" id="{8AA3FF4E-B5BA-74C1-99E1-336A5D7D46D6}"/>
              </a:ext>
            </a:extLst>
          </p:cNvPr>
          <p:cNvSpPr txBox="1"/>
          <p:nvPr/>
        </p:nvSpPr>
        <p:spPr>
          <a:xfrm>
            <a:off x="6999697" y="4103002"/>
            <a:ext cx="1056163"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1"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CR </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Google Shape;1836;g30694c2fa8d_3_1560">
            <a:extLst>
              <a:ext uri="{FF2B5EF4-FFF2-40B4-BE49-F238E27FC236}">
                <a16:creationId xmlns:a16="http://schemas.microsoft.com/office/drawing/2014/main" id="{D8F80843-EA11-6AA6-D76A-57334C6EFBE5}"/>
              </a:ext>
            </a:extLst>
          </p:cNvPr>
          <p:cNvSpPr txBox="1"/>
          <p:nvPr/>
        </p:nvSpPr>
        <p:spPr>
          <a:xfrm>
            <a:off x="3256931" y="4103002"/>
            <a:ext cx="1126354" cy="307736"/>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PR, SD, PD</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nvGrpSpPr>
          <p:cNvPr id="39" name="Google Shape;1841;g30694c2fa8d_3_1560">
            <a:extLst>
              <a:ext uri="{FF2B5EF4-FFF2-40B4-BE49-F238E27FC236}">
                <a16:creationId xmlns:a16="http://schemas.microsoft.com/office/drawing/2014/main" id="{746FAD82-DC2E-A6A5-7D01-BF4ECB900DD2}"/>
              </a:ext>
            </a:extLst>
          </p:cNvPr>
          <p:cNvGrpSpPr/>
          <p:nvPr/>
        </p:nvGrpSpPr>
        <p:grpSpPr>
          <a:xfrm>
            <a:off x="8587388" y="4643409"/>
            <a:ext cx="2279900" cy="1188000"/>
            <a:chOff x="1792467" y="4804924"/>
            <a:chExt cx="2318042" cy="1272677"/>
          </a:xfrm>
        </p:grpSpPr>
        <p:sp>
          <p:nvSpPr>
            <p:cNvPr id="40" name="Google Shape;1842;g30694c2fa8d_3_1560">
              <a:extLst>
                <a:ext uri="{FF2B5EF4-FFF2-40B4-BE49-F238E27FC236}">
                  <a16:creationId xmlns:a16="http://schemas.microsoft.com/office/drawing/2014/main" id="{6C02CC40-BB85-C638-5182-81CF98BC190D}"/>
                </a:ext>
              </a:extLst>
            </p:cNvPr>
            <p:cNvSpPr txBox="1"/>
            <p:nvPr/>
          </p:nvSpPr>
          <p:spPr>
            <a:xfrm>
              <a:off x="1792467" y="480492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1" name="Google Shape;1843;g30694c2fa8d_3_1560">
              <a:extLst>
                <a:ext uri="{FF2B5EF4-FFF2-40B4-BE49-F238E27FC236}">
                  <a16:creationId xmlns:a16="http://schemas.microsoft.com/office/drawing/2014/main" id="{20745F63-23ED-F329-4535-8B133E6A883A}"/>
                </a:ext>
              </a:extLst>
            </p:cNvPr>
            <p:cNvSpPr txBox="1"/>
            <p:nvPr/>
          </p:nvSpPr>
          <p:spPr>
            <a:xfrm>
              <a:off x="3446248" y="4804924"/>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Google Shape;1844;g30694c2fa8d_3_1560">
              <a:extLst>
                <a:ext uri="{FF2B5EF4-FFF2-40B4-BE49-F238E27FC236}">
                  <a16:creationId xmlns:a16="http://schemas.microsoft.com/office/drawing/2014/main" id="{E0789595-BE8E-7E05-573E-33A40DC25A0C}"/>
                </a:ext>
              </a:extLst>
            </p:cNvPr>
            <p:cNvSpPr txBox="1"/>
            <p:nvPr/>
          </p:nvSpPr>
          <p:spPr>
            <a:xfrm>
              <a:off x="3446248" y="5125611"/>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Google Shape;1845;g30694c2fa8d_3_1560">
              <a:extLst>
                <a:ext uri="{FF2B5EF4-FFF2-40B4-BE49-F238E27FC236}">
                  <a16:creationId xmlns:a16="http://schemas.microsoft.com/office/drawing/2014/main" id="{8D54AD95-5F5A-E9F7-5ED4-66B26C11B5A1}"/>
                </a:ext>
              </a:extLst>
            </p:cNvPr>
            <p:cNvSpPr txBox="1"/>
            <p:nvPr/>
          </p:nvSpPr>
          <p:spPr>
            <a:xfrm>
              <a:off x="3446248" y="544406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Google Shape;1846;g30694c2fa8d_3_1560">
              <a:extLst>
                <a:ext uri="{FF2B5EF4-FFF2-40B4-BE49-F238E27FC236}">
                  <a16:creationId xmlns:a16="http://schemas.microsoft.com/office/drawing/2014/main" id="{517B9622-C9F1-EDDB-6532-D4591CCD9323}"/>
                </a:ext>
              </a:extLst>
            </p:cNvPr>
            <p:cNvSpPr txBox="1"/>
            <p:nvPr/>
          </p:nvSpPr>
          <p:spPr>
            <a:xfrm>
              <a:off x="3446248" y="576471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45" name="Google Shape;1847;g30694c2fa8d_3_1560">
              <a:extLst>
                <a:ext uri="{FF2B5EF4-FFF2-40B4-BE49-F238E27FC236}">
                  <a16:creationId xmlns:a16="http://schemas.microsoft.com/office/drawing/2014/main" id="{D2CE5914-F710-8FAF-1F76-10C3283474CD}"/>
                </a:ext>
              </a:extLst>
            </p:cNvPr>
            <p:cNvSpPr txBox="1"/>
            <p:nvPr/>
          </p:nvSpPr>
          <p:spPr>
            <a:xfrm>
              <a:off x="1792467" y="512496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6" name="Google Shape;1848;g30694c2fa8d_3_1560">
              <a:extLst>
                <a:ext uri="{FF2B5EF4-FFF2-40B4-BE49-F238E27FC236}">
                  <a16:creationId xmlns:a16="http://schemas.microsoft.com/office/drawing/2014/main" id="{583E6565-473B-2AFE-8396-9578971441EF}"/>
                </a:ext>
              </a:extLst>
            </p:cNvPr>
            <p:cNvSpPr txBox="1"/>
            <p:nvPr/>
          </p:nvSpPr>
          <p:spPr>
            <a:xfrm>
              <a:off x="1792467" y="544490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Rituximab VII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47" name="Google Shape;1849;g30694c2fa8d_3_1560">
              <a:extLst>
                <a:ext uri="{FF2B5EF4-FFF2-40B4-BE49-F238E27FC236}">
                  <a16:creationId xmlns:a16="http://schemas.microsoft.com/office/drawing/2014/main" id="{E1C5F410-3E01-1C51-89BA-985425593388}"/>
                </a:ext>
              </a:extLst>
            </p:cNvPr>
            <p:cNvSpPr txBox="1"/>
            <p:nvPr/>
          </p:nvSpPr>
          <p:spPr>
            <a:xfrm>
              <a:off x="1792467" y="576494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grpSp>
      <p:sp>
        <p:nvSpPr>
          <p:cNvPr id="48" name="Google Shape;1850;g30694c2fa8d_3_1560">
            <a:extLst>
              <a:ext uri="{FF2B5EF4-FFF2-40B4-BE49-F238E27FC236}">
                <a16:creationId xmlns:a16="http://schemas.microsoft.com/office/drawing/2014/main" id="{7C4AE530-E9B2-6597-5859-569D7508CE85}"/>
              </a:ext>
            </a:extLst>
          </p:cNvPr>
          <p:cNvSpPr txBox="1"/>
          <p:nvPr/>
        </p:nvSpPr>
        <p:spPr>
          <a:xfrm>
            <a:off x="1240089" y="4374068"/>
            <a:ext cx="1328361" cy="29700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HIGH RISK</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sp>
        <p:nvSpPr>
          <p:cNvPr id="49" name="Google Shape;1851;g30694c2fa8d_3_1560">
            <a:extLst>
              <a:ext uri="{FF2B5EF4-FFF2-40B4-BE49-F238E27FC236}">
                <a16:creationId xmlns:a16="http://schemas.microsoft.com/office/drawing/2014/main" id="{A4444A80-7C71-6AFD-DBE8-0860D0282289}"/>
              </a:ext>
            </a:extLst>
          </p:cNvPr>
          <p:cNvSpPr txBox="1"/>
          <p:nvPr/>
        </p:nvSpPr>
        <p:spPr>
          <a:xfrm>
            <a:off x="9054483" y="4358570"/>
            <a:ext cx="1897427" cy="297004"/>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LOW RISK (36%)</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cxnSp>
        <p:nvCxnSpPr>
          <p:cNvPr id="50" name="Google Shape;1852;g30694c2fa8d_3_1560">
            <a:extLst>
              <a:ext uri="{FF2B5EF4-FFF2-40B4-BE49-F238E27FC236}">
                <a16:creationId xmlns:a16="http://schemas.microsoft.com/office/drawing/2014/main" id="{1320FDC2-B199-6FF5-42CC-AF31B72F84C4}"/>
              </a:ext>
            </a:extLst>
          </p:cNvPr>
          <p:cNvCxnSpPr/>
          <p:nvPr/>
        </p:nvCxnSpPr>
        <p:spPr>
          <a:xfrm flipH="1">
            <a:off x="2493003" y="3251782"/>
            <a:ext cx="1" cy="776611"/>
          </a:xfrm>
          <a:prstGeom prst="straightConnector1">
            <a:avLst/>
          </a:prstGeom>
          <a:noFill/>
          <a:ln w="34925" cap="flat" cmpd="sng">
            <a:solidFill>
              <a:schemeClr val="accent2"/>
            </a:solidFill>
            <a:prstDash val="solid"/>
            <a:round/>
            <a:headEnd type="none" w="med" len="med"/>
            <a:tailEnd type="triangle" w="med" len="med"/>
          </a:ln>
        </p:spPr>
      </p:cxnSp>
      <p:sp>
        <p:nvSpPr>
          <p:cNvPr id="51" name="Google Shape;1853;g30694c2fa8d_3_1560">
            <a:extLst>
              <a:ext uri="{FF2B5EF4-FFF2-40B4-BE49-F238E27FC236}">
                <a16:creationId xmlns:a16="http://schemas.microsoft.com/office/drawing/2014/main" id="{CFB556AF-BCED-84F1-ADBE-A98FC0FF8A4E}"/>
              </a:ext>
            </a:extLst>
          </p:cNvPr>
          <p:cNvSpPr txBox="1"/>
          <p:nvPr/>
        </p:nvSpPr>
        <p:spPr>
          <a:xfrm>
            <a:off x="1323844" y="2262790"/>
            <a:ext cx="1626291" cy="1274635"/>
          </a:xfrm>
          <a:prstGeom prst="rect">
            <a:avLst/>
          </a:prstGeom>
          <a:solidFill>
            <a:srgbClr val="E0108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In case of progressive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disease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proceed</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at once</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77" name="Groupe 76">
            <a:extLst>
              <a:ext uri="{FF2B5EF4-FFF2-40B4-BE49-F238E27FC236}">
                <a16:creationId xmlns:a16="http://schemas.microsoft.com/office/drawing/2014/main" id="{FDDF6044-265C-FE96-1A07-95A5B43CA30E}"/>
              </a:ext>
            </a:extLst>
          </p:cNvPr>
          <p:cNvGrpSpPr/>
          <p:nvPr/>
        </p:nvGrpSpPr>
        <p:grpSpPr>
          <a:xfrm>
            <a:off x="1323563" y="4643411"/>
            <a:ext cx="2291117" cy="1188000"/>
            <a:chOff x="1323563" y="4538480"/>
            <a:chExt cx="2291117" cy="1265530"/>
          </a:xfrm>
        </p:grpSpPr>
        <p:sp>
          <p:nvSpPr>
            <p:cNvPr id="35" name="Google Shape;1837;g30694c2fa8d_3_1560">
              <a:extLst>
                <a:ext uri="{FF2B5EF4-FFF2-40B4-BE49-F238E27FC236}">
                  <a16:creationId xmlns:a16="http://schemas.microsoft.com/office/drawing/2014/main" id="{EEA8821E-96AF-3457-0001-22D31927B8F8}"/>
                </a:ext>
              </a:extLst>
            </p:cNvPr>
            <p:cNvSpPr txBox="1"/>
            <p:nvPr/>
          </p:nvSpPr>
          <p:spPr>
            <a:xfrm>
              <a:off x="2961349" y="4538480"/>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Google Shape;1838;g30694c2fa8d_3_1560">
              <a:extLst>
                <a:ext uri="{FF2B5EF4-FFF2-40B4-BE49-F238E27FC236}">
                  <a16:creationId xmlns:a16="http://schemas.microsoft.com/office/drawing/2014/main" id="{A2E9068C-2F95-89CF-8B0A-C05D4D35444F}"/>
                </a:ext>
              </a:extLst>
            </p:cNvPr>
            <p:cNvSpPr txBox="1"/>
            <p:nvPr/>
          </p:nvSpPr>
          <p:spPr>
            <a:xfrm>
              <a:off x="2961349" y="4856249"/>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Google Shape;1839;g30694c2fa8d_3_1560">
              <a:extLst>
                <a:ext uri="{FF2B5EF4-FFF2-40B4-BE49-F238E27FC236}">
                  <a16:creationId xmlns:a16="http://schemas.microsoft.com/office/drawing/2014/main" id="{9497D241-C227-D042-AA57-5D16F4F97AFA}"/>
                </a:ext>
              </a:extLst>
            </p:cNvPr>
            <p:cNvSpPr txBox="1"/>
            <p:nvPr/>
          </p:nvSpPr>
          <p:spPr>
            <a:xfrm>
              <a:off x="2961349" y="517619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Google Shape;1840;g30694c2fa8d_3_1560">
              <a:extLst>
                <a:ext uri="{FF2B5EF4-FFF2-40B4-BE49-F238E27FC236}">
                  <a16:creationId xmlns:a16="http://schemas.microsoft.com/office/drawing/2014/main" id="{D61B6882-9725-EEAD-63AD-40764A99A80E}"/>
                </a:ext>
              </a:extLst>
            </p:cNvPr>
            <p:cNvSpPr txBox="1"/>
            <p:nvPr/>
          </p:nvSpPr>
          <p:spPr>
            <a:xfrm>
              <a:off x="2961349" y="549623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Google Shape;1854;g30694c2fa8d_3_1560">
              <a:extLst>
                <a:ext uri="{FF2B5EF4-FFF2-40B4-BE49-F238E27FC236}">
                  <a16:creationId xmlns:a16="http://schemas.microsoft.com/office/drawing/2014/main" id="{29631143-576C-0C5F-0028-7E8E75C0A25E}"/>
                </a:ext>
              </a:extLst>
            </p:cNvPr>
            <p:cNvSpPr txBox="1"/>
            <p:nvPr/>
          </p:nvSpPr>
          <p:spPr>
            <a:xfrm>
              <a:off x="1323563" y="4538480"/>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R-CHOP 21 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3" name="Google Shape;1855;g30694c2fa8d_3_1560">
              <a:extLst>
                <a:ext uri="{FF2B5EF4-FFF2-40B4-BE49-F238E27FC236}">
                  <a16:creationId xmlns:a16="http://schemas.microsoft.com/office/drawing/2014/main" id="{81101F0A-7D12-DA90-7C31-170CBBCFA905}"/>
                </a:ext>
              </a:extLst>
            </p:cNvPr>
            <p:cNvSpPr txBox="1"/>
            <p:nvPr/>
          </p:nvSpPr>
          <p:spPr>
            <a:xfrm>
              <a:off x="1323563" y="4856249"/>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R-CHOP 21 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4" name="Google Shape;1856;g30694c2fa8d_3_1560">
              <a:extLst>
                <a:ext uri="{FF2B5EF4-FFF2-40B4-BE49-F238E27FC236}">
                  <a16:creationId xmlns:a16="http://schemas.microsoft.com/office/drawing/2014/main" id="{F0168BE3-4E00-E402-6502-4CE60C070CD3}"/>
                </a:ext>
              </a:extLst>
            </p:cNvPr>
            <p:cNvSpPr txBox="1"/>
            <p:nvPr/>
          </p:nvSpPr>
          <p:spPr>
            <a:xfrm>
              <a:off x="1323563" y="517619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5" name="Google Shape;1857;g30694c2fa8d_3_1560">
              <a:extLst>
                <a:ext uri="{FF2B5EF4-FFF2-40B4-BE49-F238E27FC236}">
                  <a16:creationId xmlns:a16="http://schemas.microsoft.com/office/drawing/2014/main" id="{BA20446F-081A-422B-F043-DB5EC0805190}"/>
                </a:ext>
              </a:extLst>
            </p:cNvPr>
            <p:cNvSpPr txBox="1"/>
            <p:nvPr/>
          </p:nvSpPr>
          <p:spPr>
            <a:xfrm>
              <a:off x="1323563" y="549623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IV</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grpSp>
      <p:sp>
        <p:nvSpPr>
          <p:cNvPr id="56" name="Google Shape;1858;g30694c2fa8d_3_1560">
            <a:extLst>
              <a:ext uri="{FF2B5EF4-FFF2-40B4-BE49-F238E27FC236}">
                <a16:creationId xmlns:a16="http://schemas.microsoft.com/office/drawing/2014/main" id="{3A521ED7-8421-CCE2-EC40-5A80C987A2ED}"/>
              </a:ext>
            </a:extLst>
          </p:cNvPr>
          <p:cNvSpPr txBox="1"/>
          <p:nvPr/>
        </p:nvSpPr>
        <p:spPr>
          <a:xfrm flipH="1">
            <a:off x="10904370" y="4242369"/>
            <a:ext cx="45719" cy="45719"/>
          </a:xfrm>
          <a:prstGeom prst="rect">
            <a:avLst/>
          </a:prstGeom>
          <a:solidFill>
            <a:schemeClr val="lt1"/>
          </a:solid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85000"/>
              </a:lnSpc>
              <a:spcBef>
                <a:spcPts val="0"/>
              </a:spcBef>
              <a:spcAft>
                <a:spcPts val="0"/>
              </a:spcAft>
              <a:buClr>
                <a:srgbClr val="000000"/>
              </a:buClr>
              <a:buSzPts val="1400"/>
              <a:buFont typeface="Calibri"/>
              <a:buNone/>
              <a:tabLst/>
              <a:defRPr/>
            </a:pPr>
            <a:endParaRPr kumimoji="0" sz="1400" b="1" i="0" u="none" strike="noStrike" kern="1200" cap="none" spc="0" normalizeH="0" baseline="0" noProof="0">
              <a:ln>
                <a:noFill/>
              </a:ln>
              <a:solidFill>
                <a:srgbClr val="003A78"/>
              </a:solidFill>
              <a:effectLst/>
              <a:uLnTx/>
              <a:uFillTx/>
              <a:latin typeface="Century Gothic" panose="020F0302020204030204"/>
              <a:ea typeface="Montserrat"/>
              <a:cs typeface="Montserrat"/>
              <a:sym typeface="Montserrat"/>
            </a:endParaRPr>
          </a:p>
        </p:txBody>
      </p:sp>
      <p:sp>
        <p:nvSpPr>
          <p:cNvPr id="57" name="Google Shape;1859;g30694c2fa8d_3_1560">
            <a:extLst>
              <a:ext uri="{FF2B5EF4-FFF2-40B4-BE49-F238E27FC236}">
                <a16:creationId xmlns:a16="http://schemas.microsoft.com/office/drawing/2014/main" id="{89999AD6-019B-9D79-AD24-CB5DE8250DFC}"/>
              </a:ext>
            </a:extLst>
          </p:cNvPr>
          <p:cNvSpPr txBox="1"/>
          <p:nvPr/>
        </p:nvSpPr>
        <p:spPr>
          <a:xfrm>
            <a:off x="3317360" y="1776078"/>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Study inclusion, registration</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9" name="Google Shape;1861;g30694c2fa8d_3_1560">
            <a:extLst>
              <a:ext uri="{FF2B5EF4-FFF2-40B4-BE49-F238E27FC236}">
                <a16:creationId xmlns:a16="http://schemas.microsoft.com/office/drawing/2014/main" id="{43E4CD92-C90B-4F4E-1064-B122F4FFF4AA}"/>
              </a:ext>
            </a:extLst>
          </p:cNvPr>
          <p:cNvSpPr/>
          <p:nvPr/>
        </p:nvSpPr>
        <p:spPr>
          <a:xfrm>
            <a:off x="5459370" y="2082635"/>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sp>
        <p:nvSpPr>
          <p:cNvPr id="60" name="Google Shape;1862;g30694c2fa8d_3_1560">
            <a:extLst>
              <a:ext uri="{FF2B5EF4-FFF2-40B4-BE49-F238E27FC236}">
                <a16:creationId xmlns:a16="http://schemas.microsoft.com/office/drawing/2014/main" id="{91125EE3-1B6A-AA42-7C8C-41B14CFB07C6}"/>
              </a:ext>
            </a:extLst>
          </p:cNvPr>
          <p:cNvSpPr/>
          <p:nvPr/>
        </p:nvSpPr>
        <p:spPr>
          <a:xfrm>
            <a:off x="9188613" y="2262790"/>
            <a:ext cx="1056163" cy="1090029"/>
          </a:xfrm>
          <a:prstGeom prst="ellipse">
            <a:avLst/>
          </a:prstGeom>
          <a:solidFill>
            <a:srgbClr val="103D64"/>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rPr>
              <a:t>1</a:t>
            </a:r>
            <a:r>
              <a:rPr kumimoji="0" lang="fr-FR" sz="1800" b="0" i="0" u="none" strike="noStrike" kern="1200" cap="none" spc="0" normalizeH="0" baseline="30000" noProof="0">
                <a:ln>
                  <a:noFill/>
                </a:ln>
                <a:solidFill>
                  <a:srgbClr val="FFFFFF"/>
                </a:solidFill>
                <a:effectLst/>
                <a:uLnTx/>
                <a:uFillTx/>
                <a:latin typeface="Century Gothic" panose="020F0302020204030204"/>
                <a:ea typeface="Calibri"/>
                <a:cs typeface="Calibri"/>
                <a:sym typeface="Calibri"/>
              </a:rPr>
              <a:t>st</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 name="Google Shape;1819;g30694c2fa8d_3_1560">
            <a:extLst>
              <a:ext uri="{FF2B5EF4-FFF2-40B4-BE49-F238E27FC236}">
                <a16:creationId xmlns:a16="http://schemas.microsoft.com/office/drawing/2014/main" id="{5A44885F-0DF0-BB95-98C8-6CB079E528FA}"/>
              </a:ext>
            </a:extLst>
          </p:cNvPr>
          <p:cNvSpPr txBox="1"/>
          <p:nvPr/>
        </p:nvSpPr>
        <p:spPr>
          <a:xfrm>
            <a:off x="3317361" y="1274115"/>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No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response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tapering</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of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immunesuppression</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8" name="Google Shape;1860;g30694c2fa8d_3_1560">
            <a:extLst>
              <a:ext uri="{FF2B5EF4-FFF2-40B4-BE49-F238E27FC236}">
                <a16:creationId xmlns:a16="http://schemas.microsoft.com/office/drawing/2014/main" id="{4010E9AB-A284-01B4-3FF5-E74DABD55E46}"/>
              </a:ext>
            </a:extLst>
          </p:cNvPr>
          <p:cNvSpPr/>
          <p:nvPr/>
        </p:nvSpPr>
        <p:spPr>
          <a:xfrm>
            <a:off x="5459370" y="1581893"/>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sp>
        <p:nvSpPr>
          <p:cNvPr id="64" name="Google Shape;1865;g30694c2fa8d_3_1560">
            <a:extLst>
              <a:ext uri="{FF2B5EF4-FFF2-40B4-BE49-F238E27FC236}">
                <a16:creationId xmlns:a16="http://schemas.microsoft.com/office/drawing/2014/main" id="{07DBD029-4958-E77B-246B-B5BB98284A61}"/>
              </a:ext>
            </a:extLst>
          </p:cNvPr>
          <p:cNvSpPr txBox="1"/>
          <p:nvPr/>
        </p:nvSpPr>
        <p:spPr>
          <a:xfrm>
            <a:off x="468000" y="5902390"/>
            <a:ext cx="6417563" cy="184666"/>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Validé pour formes polymorphes et monomorphes, EBV+ et EBV-</a:t>
            </a:r>
          </a:p>
        </p:txBody>
      </p:sp>
      <p:pic>
        <p:nvPicPr>
          <p:cNvPr id="3" name="C.Renard - CC11 - Slide 12">
            <a:hlinkClick r:id="" action="ppaction://media"/>
            <a:extLst>
              <a:ext uri="{FF2B5EF4-FFF2-40B4-BE49-F238E27FC236}">
                <a16:creationId xmlns:a16="http://schemas.microsoft.com/office/drawing/2014/main" id="{3AC76104-4D25-AE94-E034-EF6EDB4818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33288" y="638526"/>
            <a:ext cx="468000" cy="468000"/>
          </a:xfrm>
          <a:prstGeom prst="rect">
            <a:avLst/>
          </a:prstGeom>
        </p:spPr>
      </p:pic>
    </p:spTree>
    <p:extLst>
      <p:ext uri="{BB962C8B-B14F-4D97-AF65-F5344CB8AC3E}">
        <p14:creationId xmlns:p14="http://schemas.microsoft.com/office/powerpoint/2010/main" val="179446378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C31FF-B66F-4E27-74AF-C205DEABE1AA}"/>
            </a:ext>
          </a:extLst>
        </p:cNvPr>
        <p:cNvGrpSpPr/>
        <p:nvPr/>
      </p:nvGrpSpPr>
      <p:grpSpPr>
        <a:xfrm>
          <a:off x="0" y="0"/>
          <a:ext cx="0" cy="0"/>
          <a:chOff x="0" y="0"/>
          <a:chExt cx="0" cy="0"/>
        </a:xfrm>
      </p:grpSpPr>
      <p:sp>
        <p:nvSpPr>
          <p:cNvPr id="18" name="Espace réservé pour une image  17">
            <a:extLst>
              <a:ext uri="{FF2B5EF4-FFF2-40B4-BE49-F238E27FC236}">
                <a16:creationId xmlns:a16="http://schemas.microsoft.com/office/drawing/2014/main" id="{DF627CEF-6FEA-3EA6-A7C0-41C6E362BA54}"/>
              </a:ext>
            </a:extLst>
          </p:cNvPr>
          <p:cNvSpPr>
            <a:spLocks noGrp="1"/>
          </p:cNvSpPr>
          <p:nvPr>
            <p:ph type="pic" sz="quarter" idx="13"/>
          </p:nvPr>
        </p:nvSpPr>
        <p:spPr/>
        <p:txBody>
          <a:bodyPr/>
          <a:lstStyle/>
          <a:p>
            <a:endParaRPr lang="fr-FR"/>
          </a:p>
        </p:txBody>
      </p:sp>
      <p:sp>
        <p:nvSpPr>
          <p:cNvPr id="4" name="Forme libre 3">
            <a:extLst>
              <a:ext uri="{FF2B5EF4-FFF2-40B4-BE49-F238E27FC236}">
                <a16:creationId xmlns:a16="http://schemas.microsoft.com/office/drawing/2014/main" id="{B8278727-0B0C-0163-D555-37021245656F}"/>
              </a:ext>
            </a:extLst>
          </p:cNvPr>
          <p:cNvSpPr/>
          <p:nvPr/>
        </p:nvSpPr>
        <p:spPr>
          <a:xfrm>
            <a:off x="0" y="2400121"/>
            <a:ext cx="12192000" cy="365777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251999" rIns="468000" bIns="360000" numCol="1" spcCol="360000" rtlCol="0" anchor="ctr">
            <a:noAutofit/>
          </a:bodyPr>
          <a:lstStyle/>
          <a:p>
            <a:pPr marL="342900" marR="0" lvl="0" indent="-342900" algn="l" defTabSz="914400" rtl="0" eaLnBrk="1" fontAlgn="auto" latinLnBrk="0" hangingPunct="1">
              <a:lnSpc>
                <a:spcPct val="130000"/>
              </a:lnSpc>
              <a:spcBef>
                <a:spcPts val="0"/>
              </a:spcBef>
              <a:spcAft>
                <a:spcPts val="3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Lymphome agressif de stade IV : un traitement de type lymphome B de l’enfant avec rituximab + chimiothérapie d’emblée est validé en RCP</a:t>
            </a:r>
          </a:p>
        </p:txBody>
      </p:sp>
      <p:sp>
        <p:nvSpPr>
          <p:cNvPr id="19" name="Titre 1">
            <a:extLst>
              <a:ext uri="{FF2B5EF4-FFF2-40B4-BE49-F238E27FC236}">
                <a16:creationId xmlns:a16="http://schemas.microsoft.com/office/drawing/2014/main" id="{E529D111-B677-AD0C-C3A2-90D31FD6C1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25" name="Titre 1">
            <a:extLst>
              <a:ext uri="{FF2B5EF4-FFF2-40B4-BE49-F238E27FC236}">
                <a16:creationId xmlns:a16="http://schemas.microsoft.com/office/drawing/2014/main" id="{44570889-8D23-95B3-6D81-B6B052DA0915}"/>
              </a:ext>
            </a:extLst>
          </p:cNvPr>
          <p:cNvSpPr txBox="1">
            <a:spLocks/>
          </p:cNvSpPr>
          <p:nvPr/>
        </p:nvSpPr>
        <p:spPr>
          <a:xfrm>
            <a:off x="1095817" y="160997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envisager ?</a:t>
            </a:r>
          </a:p>
        </p:txBody>
      </p:sp>
      <p:sp>
        <p:nvSpPr>
          <p:cNvPr id="26" name="Rounded Rectangle 52">
            <a:extLst>
              <a:ext uri="{FF2B5EF4-FFF2-40B4-BE49-F238E27FC236}">
                <a16:creationId xmlns:a16="http://schemas.microsoft.com/office/drawing/2014/main" id="{58824A0D-BDE2-A022-308A-A4E2F8966B5A}"/>
              </a:ext>
            </a:extLst>
          </p:cNvPr>
          <p:cNvSpPr/>
          <p:nvPr/>
        </p:nvSpPr>
        <p:spPr>
          <a:xfrm>
            <a:off x="3247359" y="97181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ZoneTexte 36">
            <a:extLst>
              <a:ext uri="{FF2B5EF4-FFF2-40B4-BE49-F238E27FC236}">
                <a16:creationId xmlns:a16="http://schemas.microsoft.com/office/drawing/2014/main" id="{15B7A3F7-839C-5788-A2CC-5DA85D146120}"/>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réunion de concertation pluridisciplinaire</a:t>
            </a:r>
          </a:p>
        </p:txBody>
      </p:sp>
      <p:grpSp>
        <p:nvGrpSpPr>
          <p:cNvPr id="39" name="Groupe 38">
            <a:extLst>
              <a:ext uri="{FF2B5EF4-FFF2-40B4-BE49-F238E27FC236}">
                <a16:creationId xmlns:a16="http://schemas.microsoft.com/office/drawing/2014/main" id="{2E5ECA1E-D044-7D35-13ED-228E09A5C53B}"/>
              </a:ext>
            </a:extLst>
          </p:cNvPr>
          <p:cNvGrpSpPr/>
          <p:nvPr/>
        </p:nvGrpSpPr>
        <p:grpSpPr>
          <a:xfrm>
            <a:off x="-1" y="0"/>
            <a:ext cx="12192001" cy="213160"/>
            <a:chOff x="-1" y="0"/>
            <a:chExt cx="12192001" cy="213160"/>
          </a:xfrm>
        </p:grpSpPr>
        <p:sp>
          <p:nvSpPr>
            <p:cNvPr id="40" name="Signalisation droite 39">
              <a:extLst>
                <a:ext uri="{FF2B5EF4-FFF2-40B4-BE49-F238E27FC236}">
                  <a16:creationId xmlns:a16="http://schemas.microsoft.com/office/drawing/2014/main" id="{109A29A3-FE34-29A2-20FA-E4F563C675EE}"/>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1" name="Chevron 40">
              <a:extLst>
                <a:ext uri="{FF2B5EF4-FFF2-40B4-BE49-F238E27FC236}">
                  <a16:creationId xmlns:a16="http://schemas.microsoft.com/office/drawing/2014/main" id="{8B5E195C-9EDE-EAA7-9D24-37B6CB86E7CD}"/>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42" name="Chevron 41">
              <a:extLst>
                <a:ext uri="{FF2B5EF4-FFF2-40B4-BE49-F238E27FC236}">
                  <a16:creationId xmlns:a16="http://schemas.microsoft.com/office/drawing/2014/main" id="{899EC1C5-4FD9-C74A-71D8-772D812CC547}"/>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43" name="Chevron 42">
              <a:extLst>
                <a:ext uri="{FF2B5EF4-FFF2-40B4-BE49-F238E27FC236}">
                  <a16:creationId xmlns:a16="http://schemas.microsoft.com/office/drawing/2014/main" id="{739B6B5D-1ED7-5502-EF6D-B1F77DBEF3B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4" name="Rectangle 43">
              <a:extLst>
                <a:ext uri="{FF2B5EF4-FFF2-40B4-BE49-F238E27FC236}">
                  <a16:creationId xmlns:a16="http://schemas.microsoft.com/office/drawing/2014/main" id="{3AAC511F-C2FD-8A51-C5B5-B0DCF03D1DD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C.Renard - CC11 - Slide 13">
            <a:hlinkClick r:id="" action="ppaction://media"/>
            <a:extLst>
              <a:ext uri="{FF2B5EF4-FFF2-40B4-BE49-F238E27FC236}">
                <a16:creationId xmlns:a16="http://schemas.microsoft.com/office/drawing/2014/main" id="{377FB919-BBDF-79BD-3CA0-B3EB3AD703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80386"/>
            <a:ext cx="468000" cy="468000"/>
          </a:xfrm>
          <a:prstGeom prst="rect">
            <a:avLst/>
          </a:prstGeom>
        </p:spPr>
      </p:pic>
    </p:spTree>
    <p:extLst>
      <p:ext uri="{BB962C8B-B14F-4D97-AF65-F5344CB8AC3E}">
        <p14:creationId xmlns:p14="http://schemas.microsoft.com/office/powerpoint/2010/main" val="228061136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E9D6460-61D0-5738-0E06-41D0CF29878C}"/>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2998B6A1-8EE9-87EE-A0CD-71E5ED85F240}"/>
              </a:ext>
            </a:extLst>
          </p:cNvPr>
          <p:cNvSpPr>
            <a:spLocks noGrp="1"/>
          </p:cNvSpPr>
          <p:nvPr>
            <p:ph idx="1"/>
          </p:nvPr>
        </p:nvSpPr>
        <p:spPr>
          <a:xfrm>
            <a:off x="468000" y="1658112"/>
            <a:ext cx="5513700" cy="4518851"/>
          </a:xfrm>
        </p:spPr>
        <p:txBody>
          <a:bodyPr>
            <a:noAutofit/>
          </a:bodyPr>
          <a:lstStyle/>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Décision de débuter un traitement par </a:t>
            </a:r>
            <a:r>
              <a:rPr lang="fr-FR" sz="2000" b="1" dirty="0">
                <a:solidFill>
                  <a:srgbClr val="202122"/>
                </a:solidFill>
              </a:rPr>
              <a:t>rituximab + COP </a:t>
            </a:r>
            <a:r>
              <a:rPr lang="fr-FR" sz="2000" dirty="0">
                <a:solidFill>
                  <a:srgbClr val="202122"/>
                </a:solidFill>
              </a:rPr>
              <a:t>(cyclophosphamide/ vincristine / prednisone) réalisé le 23/09, devant être suivi d’une polychimiothérapie de type lymphome B de l’enfant</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En parallèle, </a:t>
            </a:r>
            <a:r>
              <a:rPr lang="fr-FR" sz="2000" b="1" dirty="0">
                <a:solidFill>
                  <a:srgbClr val="202122"/>
                </a:solidFill>
              </a:rPr>
              <a:t>baisse de l’immunosuppression </a:t>
            </a:r>
            <a:r>
              <a:rPr lang="fr-FR" sz="2000" dirty="0">
                <a:solidFill>
                  <a:srgbClr val="202122"/>
                </a:solidFill>
              </a:rPr>
              <a:t>: arrêt du tacrolimus, maintien de l’acide </a:t>
            </a:r>
            <a:r>
              <a:rPr lang="fr-FR" sz="2000" dirty="0" err="1">
                <a:solidFill>
                  <a:srgbClr val="202122"/>
                </a:solidFill>
              </a:rPr>
              <a:t>mycophénolique</a:t>
            </a:r>
            <a:r>
              <a:rPr lang="fr-FR" sz="2000" dirty="0">
                <a:solidFill>
                  <a:srgbClr val="202122"/>
                </a:solidFill>
              </a:rPr>
              <a:t> seul</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Le 26/09 : douleurs abdominales intenses, abdomen chirurgical</a:t>
            </a:r>
          </a:p>
        </p:txBody>
      </p:sp>
      <p:sp>
        <p:nvSpPr>
          <p:cNvPr id="4" name="Espace réservé pour une image  3">
            <a:extLst>
              <a:ext uri="{FF2B5EF4-FFF2-40B4-BE49-F238E27FC236}">
                <a16:creationId xmlns:a16="http://schemas.microsoft.com/office/drawing/2014/main" id="{999ED5A0-82FC-1C63-9D34-342A5A402908}"/>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D8750810-5A2E-A44A-8A8B-53F690DB6372}"/>
              </a:ext>
            </a:extLst>
          </p:cNvPr>
          <p:cNvSpPr>
            <a:spLocks noGrp="1"/>
          </p:cNvSpPr>
          <p:nvPr>
            <p:ph idx="14"/>
          </p:nvPr>
        </p:nvSpPr>
        <p:spPr>
          <a:xfrm>
            <a:off x="6337300" y="1658112"/>
            <a:ext cx="5380700" cy="4518851"/>
          </a:xfrm>
        </p:spPr>
        <p:txBody>
          <a:bodyPr>
            <a:normAutofit/>
          </a:bodyPr>
          <a:lstStyle/>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Le scanner montre une </a:t>
            </a:r>
            <a:r>
              <a:rPr lang="fr-FR" sz="2000" b="1" dirty="0">
                <a:solidFill>
                  <a:srgbClr val="202122"/>
                </a:solidFill>
              </a:rPr>
              <a:t>perforation digestive </a:t>
            </a:r>
            <a:r>
              <a:rPr lang="fr-FR" sz="2000" dirty="0">
                <a:solidFill>
                  <a:srgbClr val="202122"/>
                </a:solidFill>
              </a:rPr>
              <a:t>au niveau du colon droit et 2 sténoses nécessitant la réalisation d’une chirurgie avec jéjunostomie de décharge</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Finalement le traitement du lymphome est poursuivi par </a:t>
            </a:r>
            <a:r>
              <a:rPr lang="fr-FR" sz="2000" b="1" dirty="0">
                <a:solidFill>
                  <a:srgbClr val="202122"/>
                </a:solidFill>
              </a:rPr>
              <a:t>rituximab seul, 6 doses </a:t>
            </a:r>
            <a:r>
              <a:rPr lang="fr-FR" sz="2000" dirty="0">
                <a:solidFill>
                  <a:srgbClr val="202122"/>
                </a:solidFill>
              </a:rPr>
              <a:t>au total</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Évolution favorable, pas de rechute avec 5 ans de recul</a:t>
            </a:r>
          </a:p>
        </p:txBody>
      </p:sp>
      <p:sp>
        <p:nvSpPr>
          <p:cNvPr id="6" name="Titre 1">
            <a:extLst>
              <a:ext uri="{FF2B5EF4-FFF2-40B4-BE49-F238E27FC236}">
                <a16:creationId xmlns:a16="http://schemas.microsoft.com/office/drawing/2014/main" id="{4FC61F69-8340-281D-305E-741AE56E868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grpSp>
        <p:nvGrpSpPr>
          <p:cNvPr id="34" name="Groupe 33">
            <a:extLst>
              <a:ext uri="{FF2B5EF4-FFF2-40B4-BE49-F238E27FC236}">
                <a16:creationId xmlns:a16="http://schemas.microsoft.com/office/drawing/2014/main" id="{FF785BE3-B64B-8005-E090-E106FA528EB8}"/>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8586EE7A-CD43-117E-E0CA-B532152E258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0" name="Chevron 29">
              <a:extLst>
                <a:ext uri="{FF2B5EF4-FFF2-40B4-BE49-F238E27FC236}">
                  <a16:creationId xmlns:a16="http://schemas.microsoft.com/office/drawing/2014/main" id="{9EC0DD39-A1A7-9F13-4902-BFBD9C00213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31" name="Chevron 30">
              <a:extLst>
                <a:ext uri="{FF2B5EF4-FFF2-40B4-BE49-F238E27FC236}">
                  <a16:creationId xmlns:a16="http://schemas.microsoft.com/office/drawing/2014/main" id="{D746E198-6BF1-C71E-9C11-8831A5E5979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2" name="Chevron 31">
              <a:extLst>
                <a:ext uri="{FF2B5EF4-FFF2-40B4-BE49-F238E27FC236}">
                  <a16:creationId xmlns:a16="http://schemas.microsoft.com/office/drawing/2014/main" id="{B3F61B58-9E65-AFB8-8DB7-45A70A46EE1F}"/>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33" name="Rectangle 32">
              <a:extLst>
                <a:ext uri="{FF2B5EF4-FFF2-40B4-BE49-F238E27FC236}">
                  <a16:creationId xmlns:a16="http://schemas.microsoft.com/office/drawing/2014/main" id="{E94FD0A5-1F90-3D0B-C13D-DF5066E6723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7" name="C.Renard - CC11 - Slide 14">
            <a:hlinkClick r:id="" action="ppaction://media"/>
            <a:extLst>
              <a:ext uri="{FF2B5EF4-FFF2-40B4-BE49-F238E27FC236}">
                <a16:creationId xmlns:a16="http://schemas.microsoft.com/office/drawing/2014/main" id="{D88433D4-FB31-48D2-FD40-50C913C248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617634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84F96-B249-E4BA-5E63-D172FE0DBCC4}"/>
            </a:ext>
          </a:extLst>
        </p:cNvPr>
        <p:cNvGrpSpPr/>
        <p:nvPr/>
      </p:nvGrpSpPr>
      <p:grpSpPr>
        <a:xfrm>
          <a:off x="0" y="0"/>
          <a:ext cx="0" cy="0"/>
          <a:chOff x="0" y="0"/>
          <a:chExt cx="0" cy="0"/>
        </a:xfrm>
      </p:grpSpPr>
      <p:sp>
        <p:nvSpPr>
          <p:cNvPr id="7" name="Titre 6">
            <a:extLst>
              <a:ext uri="{FF2B5EF4-FFF2-40B4-BE49-F238E27FC236}">
                <a16:creationId xmlns:a16="http://schemas.microsoft.com/office/drawing/2014/main" id="{FF591BD0-2841-3C02-8579-7C7E6E24FF6E}"/>
              </a:ext>
            </a:extLst>
          </p:cNvPr>
          <p:cNvSpPr>
            <a:spLocks noGrp="1"/>
          </p:cNvSpPr>
          <p:nvPr>
            <p:ph type="title"/>
          </p:nvPr>
        </p:nvSpPr>
        <p:spPr/>
        <p:txBody>
          <a:bodyPr/>
          <a:lstStyle/>
          <a:p>
            <a:r>
              <a:rPr lang="fr-FR" dirty="0"/>
              <a:t>Facteurs de risques</a:t>
            </a:r>
          </a:p>
        </p:txBody>
      </p:sp>
      <p:sp>
        <p:nvSpPr>
          <p:cNvPr id="8" name="Espace réservé du contenu 7">
            <a:extLst>
              <a:ext uri="{FF2B5EF4-FFF2-40B4-BE49-F238E27FC236}">
                <a16:creationId xmlns:a16="http://schemas.microsoft.com/office/drawing/2014/main" id="{3581D0F3-A46F-0454-F17B-FE0026C13248}"/>
              </a:ext>
            </a:extLst>
          </p:cNvPr>
          <p:cNvSpPr>
            <a:spLocks noGrp="1"/>
          </p:cNvSpPr>
          <p:nvPr>
            <p:ph idx="1"/>
          </p:nvPr>
        </p:nvSpPr>
        <p:spPr>
          <a:xfrm>
            <a:off x="468000" y="1658113"/>
            <a:ext cx="11250000" cy="996598"/>
          </a:xfrm>
        </p:spPr>
        <p:txBody>
          <a:bodyPr>
            <a:normAutofit/>
          </a:bodyPr>
          <a:lstStyle/>
          <a:p>
            <a:pPr marL="14287">
              <a:lnSpc>
                <a:spcPct val="110000"/>
              </a:lnSpc>
              <a:spcBef>
                <a:spcPts val="1200"/>
              </a:spcBef>
              <a:spcAft>
                <a:spcPts val="1200"/>
              </a:spcAft>
              <a:buClr>
                <a:schemeClr val="accent2"/>
              </a:buClr>
              <a:defRPr/>
            </a:pPr>
            <a:br>
              <a:rPr lang="fr-FR" sz="2400" b="1" dirty="0">
                <a:solidFill>
                  <a:schemeClr val="accent1"/>
                </a:solidFill>
              </a:rPr>
            </a:br>
            <a:r>
              <a:rPr lang="fr-FR" sz="2400" b="1" dirty="0">
                <a:solidFill>
                  <a:schemeClr val="accent1"/>
                </a:solidFill>
              </a:rPr>
              <a:t>Facteurs de risques de LPT</a:t>
            </a:r>
          </a:p>
        </p:txBody>
      </p:sp>
      <p:sp>
        <p:nvSpPr>
          <p:cNvPr id="9" name="Espace réservé pour une image  8">
            <a:extLst>
              <a:ext uri="{FF2B5EF4-FFF2-40B4-BE49-F238E27FC236}">
                <a16:creationId xmlns:a16="http://schemas.microsoft.com/office/drawing/2014/main" id="{AFF4F50B-7F42-A9B9-D305-E08B011467E4}"/>
              </a:ext>
            </a:extLst>
          </p:cNvPr>
          <p:cNvSpPr>
            <a:spLocks noGrp="1"/>
          </p:cNvSpPr>
          <p:nvPr>
            <p:ph type="pic" sz="quarter" idx="13"/>
          </p:nvPr>
        </p:nvSpPr>
        <p:spPr/>
        <p:txBody>
          <a:bodyPr/>
          <a:lstStyle/>
          <a:p>
            <a:endParaRPr lang="fr-FR"/>
          </a:p>
        </p:txBody>
      </p:sp>
      <p:sp>
        <p:nvSpPr>
          <p:cNvPr id="19" name="Titre 1">
            <a:extLst>
              <a:ext uri="{FF2B5EF4-FFF2-40B4-BE49-F238E27FC236}">
                <a16:creationId xmlns:a16="http://schemas.microsoft.com/office/drawing/2014/main" id="{B9D67787-7C31-84E8-294D-3FCD21C4A34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graphicFrame>
        <p:nvGraphicFramePr>
          <p:cNvPr id="20" name="Tableau 19">
            <a:extLst>
              <a:ext uri="{FF2B5EF4-FFF2-40B4-BE49-F238E27FC236}">
                <a16:creationId xmlns:a16="http://schemas.microsoft.com/office/drawing/2014/main" id="{0BB3A320-ED07-29CF-A719-5663BE3F4827}"/>
              </a:ext>
            </a:extLst>
          </p:cNvPr>
          <p:cNvGraphicFramePr>
            <a:graphicFrameLocks noGrp="1"/>
          </p:cNvGraphicFramePr>
          <p:nvPr/>
        </p:nvGraphicFramePr>
        <p:xfrm>
          <a:off x="467999" y="2887359"/>
          <a:ext cx="1434543" cy="1079957"/>
        </p:xfrm>
        <a:graphic>
          <a:graphicData uri="http://schemas.openxmlformats.org/drawingml/2006/table">
            <a:tbl>
              <a:tblPr firstRow="1" bandRow="1">
                <a:tableStyleId>{5C22544A-7EE6-4342-B048-85BDC9FD1C3A}</a:tableStyleId>
              </a:tblPr>
              <a:tblGrid>
                <a:gridCol w="1434543">
                  <a:extLst>
                    <a:ext uri="{9D8B030D-6E8A-4147-A177-3AD203B41FA5}">
                      <a16:colId xmlns:a16="http://schemas.microsoft.com/office/drawing/2014/main" val="226295097"/>
                    </a:ext>
                  </a:extLst>
                </a:gridCol>
              </a:tblGrid>
              <a:tr h="1079957">
                <a:tc>
                  <a:txBody>
                    <a:bodyPr/>
                    <a:lstStyle/>
                    <a:p>
                      <a:pPr marL="234950" lvl="1" indent="-220663">
                        <a:lnSpc>
                          <a:spcPct val="110000"/>
                        </a:lnSpc>
                        <a:spcAft>
                          <a:spcPts val="600"/>
                        </a:spcAft>
                        <a:defRPr/>
                      </a:pPr>
                      <a:r>
                        <a:rPr lang="fr-FR" sz="2000" b="0" dirty="0">
                          <a:solidFill>
                            <a:srgbClr val="202122"/>
                          </a:solidFill>
                        </a:rPr>
                        <a:t>Enfant</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1" name="Tableau 20">
            <a:extLst>
              <a:ext uri="{FF2B5EF4-FFF2-40B4-BE49-F238E27FC236}">
                <a16:creationId xmlns:a16="http://schemas.microsoft.com/office/drawing/2014/main" id="{75AD1DA2-5B3A-417D-12A6-D445D818BFE0}"/>
              </a:ext>
            </a:extLst>
          </p:cNvPr>
          <p:cNvGraphicFramePr>
            <a:graphicFrameLocks noGrp="1"/>
          </p:cNvGraphicFramePr>
          <p:nvPr/>
        </p:nvGraphicFramePr>
        <p:xfrm>
          <a:off x="2583798" y="2887359"/>
          <a:ext cx="2402088" cy="1079957"/>
        </p:xfrm>
        <a:graphic>
          <a:graphicData uri="http://schemas.openxmlformats.org/drawingml/2006/table">
            <a:tbl>
              <a:tblPr firstRow="1" bandRow="1">
                <a:tableStyleId>{5C22544A-7EE6-4342-B048-85BDC9FD1C3A}</a:tableStyleId>
              </a:tblPr>
              <a:tblGrid>
                <a:gridCol w="2402088">
                  <a:extLst>
                    <a:ext uri="{9D8B030D-6E8A-4147-A177-3AD203B41FA5}">
                      <a16:colId xmlns:a16="http://schemas.microsoft.com/office/drawing/2014/main" val="226295097"/>
                    </a:ext>
                  </a:extLst>
                </a:gridCol>
              </a:tblGrid>
              <a:tr h="1079957">
                <a:tc>
                  <a:txBody>
                    <a:bodyPr/>
                    <a:lstStyle/>
                    <a:p>
                      <a:pPr marL="14288" lvl="1" indent="0">
                        <a:lnSpc>
                          <a:spcPct val="110000"/>
                        </a:lnSpc>
                        <a:spcAft>
                          <a:spcPts val="600"/>
                        </a:spcAft>
                        <a:tabLst/>
                        <a:defRPr/>
                      </a:pPr>
                      <a:r>
                        <a:rPr lang="fr-FR" sz="2000" b="0" dirty="0">
                          <a:solidFill>
                            <a:srgbClr val="202122"/>
                          </a:solidFill>
                        </a:rPr>
                        <a:t>Donneur EBV+ / Receveur EBV-</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2" name="Tableau 21">
            <a:extLst>
              <a:ext uri="{FF2B5EF4-FFF2-40B4-BE49-F238E27FC236}">
                <a16:creationId xmlns:a16="http://schemas.microsoft.com/office/drawing/2014/main" id="{BB16E772-DF96-B697-5D4A-1C5C0258C941}"/>
              </a:ext>
            </a:extLst>
          </p:cNvPr>
          <p:cNvGraphicFramePr>
            <a:graphicFrameLocks noGrp="1"/>
          </p:cNvGraphicFramePr>
          <p:nvPr/>
        </p:nvGraphicFramePr>
        <p:xfrm>
          <a:off x="5667142" y="2887359"/>
          <a:ext cx="2587969" cy="1079957"/>
        </p:xfrm>
        <a:graphic>
          <a:graphicData uri="http://schemas.openxmlformats.org/drawingml/2006/table">
            <a:tbl>
              <a:tblPr firstRow="1" bandRow="1">
                <a:tableStyleId>{5C22544A-7EE6-4342-B048-85BDC9FD1C3A}</a:tableStyleId>
              </a:tblPr>
              <a:tblGrid>
                <a:gridCol w="2587969">
                  <a:extLst>
                    <a:ext uri="{9D8B030D-6E8A-4147-A177-3AD203B41FA5}">
                      <a16:colId xmlns:a16="http://schemas.microsoft.com/office/drawing/2014/main" val="226295097"/>
                    </a:ext>
                  </a:extLst>
                </a:gridCol>
              </a:tblGrid>
              <a:tr h="1079957">
                <a:tc>
                  <a:txBody>
                    <a:bodyPr/>
                    <a:lstStyle/>
                    <a:p>
                      <a:pPr marL="14288" lvl="1" indent="0" algn="l" defTabSz="914400" rtl="0" eaLnBrk="1" latinLnBrk="0" hangingPunct="1">
                        <a:lnSpc>
                          <a:spcPct val="110000"/>
                        </a:lnSpc>
                        <a:spcAft>
                          <a:spcPts val="600"/>
                        </a:spcAft>
                        <a:buClr>
                          <a:schemeClr val="accent2"/>
                        </a:buClr>
                        <a:tabLst/>
                        <a:defRPr/>
                      </a:pPr>
                      <a:r>
                        <a:rPr lang="fr-FR" sz="2000" b="0" kern="1200" dirty="0">
                          <a:solidFill>
                            <a:srgbClr val="202122"/>
                          </a:solidFill>
                          <a:latin typeface="+mn-lt"/>
                          <a:ea typeface="+mn-ea"/>
                          <a:cs typeface="+mn-cs"/>
                        </a:rPr>
                        <a:t>Greffe cardiaque (</a:t>
                      </a:r>
                      <a:r>
                        <a:rPr lang="fr-FR" sz="2000" b="0" i="1" kern="1200" dirty="0">
                          <a:solidFill>
                            <a:srgbClr val="202122"/>
                          </a:solidFill>
                          <a:latin typeface="+mn-lt"/>
                          <a:ea typeface="+mn-ea"/>
                          <a:cs typeface="+mn-cs"/>
                        </a:rPr>
                        <a:t>versus</a:t>
                      </a:r>
                      <a:r>
                        <a:rPr lang="fr-FR" sz="2000" b="0" kern="1200" dirty="0">
                          <a:solidFill>
                            <a:srgbClr val="202122"/>
                          </a:solidFill>
                          <a:latin typeface="+mn-lt"/>
                          <a:ea typeface="+mn-ea"/>
                          <a:cs typeface="+mn-cs"/>
                        </a:rPr>
                        <a:t> greffe rénale)</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 name="Tableau 1">
            <a:extLst>
              <a:ext uri="{FF2B5EF4-FFF2-40B4-BE49-F238E27FC236}">
                <a16:creationId xmlns:a16="http://schemas.microsoft.com/office/drawing/2014/main" id="{C5D1FEDF-E448-7265-245C-62116226B129}"/>
              </a:ext>
            </a:extLst>
          </p:cNvPr>
          <p:cNvGraphicFramePr>
            <a:graphicFrameLocks noGrp="1"/>
          </p:cNvGraphicFramePr>
          <p:nvPr/>
        </p:nvGraphicFramePr>
        <p:xfrm>
          <a:off x="8936368" y="2887359"/>
          <a:ext cx="2781632" cy="1079957"/>
        </p:xfrm>
        <a:graphic>
          <a:graphicData uri="http://schemas.openxmlformats.org/drawingml/2006/table">
            <a:tbl>
              <a:tblPr firstRow="1" bandRow="1">
                <a:tableStyleId>{5C22544A-7EE6-4342-B048-85BDC9FD1C3A}</a:tableStyleId>
              </a:tblPr>
              <a:tblGrid>
                <a:gridCol w="2781632">
                  <a:extLst>
                    <a:ext uri="{9D8B030D-6E8A-4147-A177-3AD203B41FA5}">
                      <a16:colId xmlns:a16="http://schemas.microsoft.com/office/drawing/2014/main" val="226295097"/>
                    </a:ext>
                  </a:extLst>
                </a:gridCol>
              </a:tblGrid>
              <a:tr h="1079957">
                <a:tc>
                  <a:txBody>
                    <a:bodyPr/>
                    <a:lstStyle/>
                    <a:p>
                      <a:pPr marL="14288" lvl="1" indent="0" algn="l" defTabSz="914400" rtl="0" eaLnBrk="1" latinLnBrk="0" hangingPunct="1">
                        <a:lnSpc>
                          <a:spcPct val="110000"/>
                        </a:lnSpc>
                        <a:spcAft>
                          <a:spcPts val="600"/>
                        </a:spcAft>
                        <a:buClr>
                          <a:schemeClr val="accent2"/>
                        </a:buClr>
                        <a:tabLst/>
                        <a:defRPr/>
                      </a:pPr>
                      <a:r>
                        <a:rPr lang="fr-FR" sz="2000" b="0" kern="1200" dirty="0">
                          <a:solidFill>
                            <a:srgbClr val="202122"/>
                          </a:solidFill>
                          <a:latin typeface="+mn-lt"/>
                          <a:ea typeface="+mn-ea"/>
                          <a:cs typeface="+mn-cs"/>
                        </a:rPr>
                        <a:t>Immunosuppression majorée à cause d’un rejet </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pSp>
        <p:nvGrpSpPr>
          <p:cNvPr id="3" name="Groupe 2">
            <a:extLst>
              <a:ext uri="{FF2B5EF4-FFF2-40B4-BE49-F238E27FC236}">
                <a16:creationId xmlns:a16="http://schemas.microsoft.com/office/drawing/2014/main" id="{AC0EFE8B-35C8-DCD3-F489-C48F02C7D574}"/>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7823D46-1679-7A14-B6E4-940FCC5843CC}"/>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981E30B2-CC6A-9EDD-9350-3BBCDA289D3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6" name="Chevron 5">
              <a:extLst>
                <a:ext uri="{FF2B5EF4-FFF2-40B4-BE49-F238E27FC236}">
                  <a16:creationId xmlns:a16="http://schemas.microsoft.com/office/drawing/2014/main" id="{4F291850-7A91-21D6-DC33-1F88EC9B968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3" name="Chevron 22">
              <a:extLst>
                <a:ext uri="{FF2B5EF4-FFF2-40B4-BE49-F238E27FC236}">
                  <a16:creationId xmlns:a16="http://schemas.microsoft.com/office/drawing/2014/main" id="{16821B5F-F540-B4ED-4D7A-24632ACBD4EF}"/>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4" name="Rectangle 23">
              <a:extLst>
                <a:ext uri="{FF2B5EF4-FFF2-40B4-BE49-F238E27FC236}">
                  <a16:creationId xmlns:a16="http://schemas.microsoft.com/office/drawing/2014/main" id="{657CA0D2-E2FE-9F3A-20F4-86626A89E7D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C.Renard - CC11 - Slide 15">
            <a:hlinkClick r:id="" action="ppaction://media"/>
            <a:extLst>
              <a:ext uri="{FF2B5EF4-FFF2-40B4-BE49-F238E27FC236}">
                <a16:creationId xmlns:a16="http://schemas.microsoft.com/office/drawing/2014/main" id="{EAD87EA9-834A-95CD-05E5-D76C8A2DB4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09879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E43BE-111F-7DB4-89F0-D00510F3F76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6FD27E7-6AC2-2B5B-B500-06C03B591729}"/>
              </a:ext>
            </a:extLst>
          </p:cNvPr>
          <p:cNvSpPr>
            <a:spLocks noGrp="1"/>
          </p:cNvSpPr>
          <p:nvPr>
            <p:ph type="title"/>
          </p:nvPr>
        </p:nvSpPr>
        <p:spPr/>
        <p:txBody>
          <a:bodyPr>
            <a:noAutofit/>
          </a:bodyPr>
          <a:lstStyle/>
          <a:p>
            <a:pPr>
              <a:lnSpc>
                <a:spcPct val="110000"/>
              </a:lnSpc>
            </a:pPr>
            <a:r>
              <a:rPr lang="fr-FR" sz="2000" dirty="0"/>
              <a:t>Synthèse des facteurs de risque après transplantation organe solide ou GCSH</a:t>
            </a:r>
          </a:p>
        </p:txBody>
      </p:sp>
      <p:graphicFrame>
        <p:nvGraphicFramePr>
          <p:cNvPr id="65" name="Espace réservé du contenu 64">
            <a:extLst>
              <a:ext uri="{FF2B5EF4-FFF2-40B4-BE49-F238E27FC236}">
                <a16:creationId xmlns:a16="http://schemas.microsoft.com/office/drawing/2014/main" id="{91D186EB-7327-F57A-47D4-29D43F7A2B2C}"/>
              </a:ext>
            </a:extLst>
          </p:cNvPr>
          <p:cNvGraphicFramePr>
            <a:graphicFrameLocks noGrp="1"/>
          </p:cNvGraphicFramePr>
          <p:nvPr>
            <p:ph idx="1"/>
          </p:nvPr>
        </p:nvGraphicFramePr>
        <p:xfrm>
          <a:off x="468313" y="1418525"/>
          <a:ext cx="11245848" cy="4614250"/>
        </p:xfrm>
        <a:graphic>
          <a:graphicData uri="http://schemas.openxmlformats.org/drawingml/2006/table">
            <a:tbl>
              <a:tblPr firstRow="1" bandRow="1">
                <a:tableStyleId>{F2DE63D5-997A-4646-A377-4702673A728D}</a:tableStyleId>
              </a:tblPr>
              <a:tblGrid>
                <a:gridCol w="1536333">
                  <a:extLst>
                    <a:ext uri="{9D8B030D-6E8A-4147-A177-3AD203B41FA5}">
                      <a16:colId xmlns:a16="http://schemas.microsoft.com/office/drawing/2014/main" val="850065052"/>
                    </a:ext>
                  </a:extLst>
                </a:gridCol>
                <a:gridCol w="4314267">
                  <a:extLst>
                    <a:ext uri="{9D8B030D-6E8A-4147-A177-3AD203B41FA5}">
                      <a16:colId xmlns:a16="http://schemas.microsoft.com/office/drawing/2014/main" val="3901108848"/>
                    </a:ext>
                  </a:extLst>
                </a:gridCol>
                <a:gridCol w="5395248">
                  <a:extLst>
                    <a:ext uri="{9D8B030D-6E8A-4147-A177-3AD203B41FA5}">
                      <a16:colId xmlns:a16="http://schemas.microsoft.com/office/drawing/2014/main" val="77996509"/>
                    </a:ext>
                  </a:extLst>
                </a:gridCol>
              </a:tblGrid>
              <a:tr h="2925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Variable</a:t>
                      </a:r>
                      <a:endParaRPr lang="en-US" sz="1100" b="1" i="0" kern="1200" noProof="0" dirty="0">
                        <a:solidFill>
                          <a:schemeClr val="lt1"/>
                        </a:solidFill>
                        <a:effectLst/>
                        <a:latin typeface="+mn-lt"/>
                        <a:ea typeface="+mn-ea"/>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Risk after Solid-Organ Transplantation</a:t>
                      </a:r>
                      <a:endParaRPr lang="en-US" sz="1100" b="1" i="0" kern="1200" noProof="0" dirty="0">
                        <a:solidFill>
                          <a:schemeClr val="lt1"/>
                        </a:solidFill>
                        <a:effectLst/>
                        <a:latin typeface="+mn-lt"/>
                        <a:ea typeface="+mn-ea"/>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Risk after Allogeneic HSCT</a:t>
                      </a:r>
                      <a:endParaRPr lang="en-US" sz="1100" b="1" i="0" kern="1200" noProof="0" dirty="0">
                        <a:solidFill>
                          <a:schemeClr val="lt1"/>
                        </a:solidFill>
                        <a:effectLst/>
                        <a:latin typeface="+mn-lt"/>
                        <a:ea typeface="+mn-ea"/>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2824696404"/>
                  </a:ext>
                </a:extLst>
              </a:tr>
              <a:tr h="370840">
                <a:tc row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50" b="1" kern="1200" noProof="0" dirty="0">
                          <a:solidFill>
                            <a:schemeClr val="accent1"/>
                          </a:solidFill>
                          <a:effectLst/>
                        </a:rPr>
                        <a:t>Established risk factors</a:t>
                      </a:r>
                      <a:endParaRPr lang="en-US" sz="950" b="1" i="0" kern="1200" noProof="0" dirty="0">
                        <a:solidFill>
                          <a:schemeClr val="accent1"/>
                        </a:solidFill>
                        <a:effectLst/>
                        <a:latin typeface="+mn-lt"/>
                        <a:ea typeface="+mn-ea"/>
                        <a:cs typeface="+mn-cs"/>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US" sz="900" kern="1200" noProof="0" dirty="0">
                          <a:solidFill>
                            <a:schemeClr val="tx1"/>
                          </a:solidFill>
                          <a:effectLst/>
                        </a:rPr>
                        <a:t>Type of transplanted organ, relative risk: multiorgan and intestinal, 239.5; </a:t>
                      </a:r>
                      <a:br>
                        <a:rPr lang="en-US" sz="900" kern="1200" noProof="0" dirty="0">
                          <a:solidFill>
                            <a:schemeClr val="tx1"/>
                          </a:solidFill>
                          <a:effectLst/>
                        </a:rPr>
                      </a:br>
                      <a:r>
                        <a:rPr lang="en-US" sz="900" kern="1200" noProof="0" dirty="0">
                          <a:solidFill>
                            <a:schemeClr val="tx1"/>
                          </a:solidFill>
                          <a:effectLst/>
                        </a:rPr>
                        <a:t>lung. 58.6; pancreas, 34.9; liver, 29.9; heart, 27.6; kidney, 12.6</a:t>
                      </a:r>
                      <a:endParaRPr lang="en-US" sz="900" i="0" kern="1200" noProof="0" dirty="0">
                        <a:solidFill>
                          <a:schemeClr val="tx1"/>
                        </a:solidFill>
                        <a:effectLst/>
                        <a:latin typeface="+mn-lt"/>
                        <a:ea typeface="+mn-ea"/>
                        <a:cs typeface="+mn-cs"/>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1113" marR="5080" indent="0" algn="l">
                        <a:lnSpc>
                          <a:spcPct val="100000"/>
                        </a:lnSpc>
                        <a:spcBef>
                          <a:spcPts val="105"/>
                        </a:spcBef>
                        <a:tabLst/>
                      </a:pPr>
                      <a:r>
                        <a:rPr lang="en-US" sz="900" spc="10" noProof="0" dirty="0">
                          <a:solidFill>
                            <a:schemeClr val="tx1"/>
                          </a:solidFill>
                        </a:rPr>
                        <a:t>Type</a:t>
                      </a:r>
                      <a:r>
                        <a:rPr lang="en-US" sz="900" spc="-35" noProof="0" dirty="0">
                          <a:solidFill>
                            <a:schemeClr val="tx1"/>
                          </a:solidFill>
                        </a:rPr>
                        <a:t> </a:t>
                      </a:r>
                      <a:r>
                        <a:rPr lang="en-US" sz="900" spc="10" noProof="0" dirty="0">
                          <a:solidFill>
                            <a:schemeClr val="tx1"/>
                          </a:solidFill>
                        </a:rPr>
                        <a:t>of </a:t>
                      </a:r>
                      <a:r>
                        <a:rPr lang="en-US" sz="900" spc="55" noProof="0" dirty="0">
                          <a:solidFill>
                            <a:schemeClr val="tx1"/>
                          </a:solidFill>
                        </a:rPr>
                        <a:t>donor</a:t>
                      </a:r>
                      <a:r>
                        <a:rPr lang="en-US" sz="900" spc="10" noProof="0" dirty="0">
                          <a:solidFill>
                            <a:schemeClr val="tx1"/>
                          </a:solidFill>
                        </a:rPr>
                        <a:t> </a:t>
                      </a:r>
                      <a:r>
                        <a:rPr lang="en-US" sz="900" spc="50" noProof="0" dirty="0">
                          <a:solidFill>
                            <a:schemeClr val="tx1"/>
                          </a:solidFill>
                        </a:rPr>
                        <a:t>or</a:t>
                      </a:r>
                      <a:r>
                        <a:rPr lang="en-US" sz="900" spc="-10" noProof="0" dirty="0">
                          <a:solidFill>
                            <a:schemeClr val="tx1"/>
                          </a:solidFill>
                        </a:rPr>
                        <a:t> </a:t>
                      </a:r>
                      <a:r>
                        <a:rPr lang="en-US" sz="900" spc="10" noProof="0" dirty="0">
                          <a:solidFill>
                            <a:schemeClr val="tx1"/>
                          </a:solidFill>
                        </a:rPr>
                        <a:t>donation,</a:t>
                      </a:r>
                      <a:r>
                        <a:rPr lang="en-US" sz="900" spc="125" noProof="0" dirty="0">
                          <a:solidFill>
                            <a:schemeClr val="tx1"/>
                          </a:solidFill>
                        </a:rPr>
                        <a:t> </a:t>
                      </a:r>
                      <a:r>
                        <a:rPr lang="en-US" sz="900" spc="10" noProof="0" dirty="0">
                          <a:solidFill>
                            <a:schemeClr val="tx1"/>
                          </a:solidFill>
                        </a:rPr>
                        <a:t>incidence:</a:t>
                      </a:r>
                      <a:r>
                        <a:rPr lang="en-US" sz="900" spc="45" noProof="0" dirty="0">
                          <a:solidFill>
                            <a:schemeClr val="tx1"/>
                          </a:solidFill>
                        </a:rPr>
                        <a:t> </a:t>
                      </a:r>
                      <a:r>
                        <a:rPr lang="en-US" sz="900" spc="-10" noProof="0" dirty="0">
                          <a:solidFill>
                            <a:schemeClr val="tx1"/>
                          </a:solidFill>
                        </a:rPr>
                        <a:t>haploidentical,</a:t>
                      </a:r>
                      <a:r>
                        <a:rPr lang="en-US" sz="900" spc="60" noProof="0" dirty="0">
                          <a:solidFill>
                            <a:schemeClr val="tx1"/>
                          </a:solidFill>
                        </a:rPr>
                        <a:t> ≤20%;</a:t>
                      </a:r>
                      <a:r>
                        <a:rPr lang="en-US" sz="900" spc="25" noProof="0" dirty="0">
                          <a:solidFill>
                            <a:schemeClr val="tx1"/>
                          </a:solidFill>
                        </a:rPr>
                        <a:t> </a:t>
                      </a:r>
                      <a:r>
                        <a:rPr lang="en-US" sz="900" spc="20" noProof="0" dirty="0">
                          <a:solidFill>
                            <a:schemeClr val="tx1"/>
                          </a:solidFill>
                        </a:rPr>
                        <a:t>unrelated,</a:t>
                      </a:r>
                      <a:r>
                        <a:rPr lang="en-US" sz="900" spc="60" noProof="0" dirty="0">
                          <a:solidFill>
                            <a:schemeClr val="tx1"/>
                          </a:solidFill>
                        </a:rPr>
                        <a:t> </a:t>
                      </a:r>
                      <a:r>
                        <a:rPr lang="en-US" sz="900" spc="20" noProof="0" dirty="0">
                          <a:solidFill>
                            <a:schemeClr val="tx1"/>
                          </a:solidFill>
                        </a:rPr>
                        <a:t>4-10%;</a:t>
                      </a:r>
                      <a:r>
                        <a:rPr lang="en-US" sz="900" spc="-5" noProof="0" dirty="0">
                          <a:solidFill>
                            <a:schemeClr val="tx1"/>
                          </a:solidFill>
                        </a:rPr>
                        <a:t> </a:t>
                      </a:r>
                      <a:br>
                        <a:rPr lang="en-US" sz="900" spc="-5" noProof="0" dirty="0">
                          <a:solidFill>
                            <a:schemeClr val="tx1"/>
                          </a:solidFill>
                        </a:rPr>
                      </a:br>
                      <a:r>
                        <a:rPr lang="en-US" sz="900" spc="10" noProof="0" dirty="0">
                          <a:solidFill>
                            <a:schemeClr val="tx1"/>
                          </a:solidFill>
                        </a:rPr>
                        <a:t>umbilical</a:t>
                      </a:r>
                      <a:r>
                        <a:rPr lang="en-US" sz="900" spc="75" noProof="0" dirty="0">
                          <a:solidFill>
                            <a:schemeClr val="tx1"/>
                          </a:solidFill>
                        </a:rPr>
                        <a:t> </a:t>
                      </a:r>
                      <a:r>
                        <a:rPr lang="en-US" sz="900" spc="20" noProof="0" dirty="0">
                          <a:solidFill>
                            <a:schemeClr val="tx1"/>
                          </a:solidFill>
                        </a:rPr>
                        <a:t>cord</a:t>
                      </a:r>
                      <a:r>
                        <a:rPr lang="en-US" sz="900" spc="105" noProof="0" dirty="0">
                          <a:solidFill>
                            <a:schemeClr val="tx1"/>
                          </a:solidFill>
                        </a:rPr>
                        <a:t> </a:t>
                      </a:r>
                      <a:r>
                        <a:rPr lang="en-US" sz="900" spc="-10" noProof="0" dirty="0">
                          <a:solidFill>
                            <a:schemeClr val="tx1"/>
                          </a:solidFill>
                        </a:rPr>
                        <a:t>blood, </a:t>
                      </a:r>
                      <a:r>
                        <a:rPr lang="en-US" sz="900" noProof="0" dirty="0">
                          <a:solidFill>
                            <a:schemeClr val="tx1"/>
                          </a:solidFill>
                        </a:rPr>
                        <a:t>4-</a:t>
                      </a:r>
                      <a:r>
                        <a:rPr lang="en-US" sz="900" spc="60" noProof="0" dirty="0">
                          <a:solidFill>
                            <a:schemeClr val="tx1"/>
                          </a:solidFill>
                        </a:rPr>
                        <a:t>5%;</a:t>
                      </a:r>
                      <a:r>
                        <a:rPr lang="en-US" sz="900" spc="110" noProof="0" dirty="0">
                          <a:solidFill>
                            <a:schemeClr val="tx1"/>
                          </a:solidFill>
                        </a:rPr>
                        <a:t> </a:t>
                      </a:r>
                      <a:r>
                        <a:rPr lang="en-US" sz="900" spc="-10" noProof="0" dirty="0">
                          <a:solidFill>
                            <a:schemeClr val="tx1"/>
                          </a:solidFill>
                        </a:rPr>
                        <a:t>HLA-</a:t>
                      </a:r>
                      <a:r>
                        <a:rPr lang="en-US" sz="900" noProof="0" dirty="0">
                          <a:solidFill>
                            <a:schemeClr val="tx1"/>
                          </a:solidFill>
                        </a:rPr>
                        <a:t>identical</a:t>
                      </a:r>
                      <a:r>
                        <a:rPr lang="en-US" sz="900" spc="165" noProof="0" dirty="0">
                          <a:solidFill>
                            <a:schemeClr val="tx1"/>
                          </a:solidFill>
                        </a:rPr>
                        <a:t> </a:t>
                      </a:r>
                      <a:r>
                        <a:rPr lang="en-US" sz="900" noProof="0" dirty="0">
                          <a:solidFill>
                            <a:schemeClr val="tx1"/>
                          </a:solidFill>
                        </a:rPr>
                        <a:t>related,</a:t>
                      </a:r>
                      <a:r>
                        <a:rPr lang="en-US" sz="900" spc="110" noProof="0" dirty="0">
                          <a:solidFill>
                            <a:schemeClr val="tx1"/>
                          </a:solidFill>
                        </a:rPr>
                        <a:t> </a:t>
                      </a:r>
                      <a:r>
                        <a:rPr lang="en-US" sz="900" noProof="0" dirty="0">
                          <a:solidFill>
                            <a:schemeClr val="tx1"/>
                          </a:solidFill>
                        </a:rPr>
                        <a:t>1-</a:t>
                      </a:r>
                      <a:r>
                        <a:rPr lang="en-US" sz="900" spc="40" noProof="0" dirty="0">
                          <a:solidFill>
                            <a:schemeClr val="tx1"/>
                          </a:solidFill>
                        </a:rPr>
                        <a:t>3%</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3970846"/>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l"/>
                      <a:r>
                        <a:rPr lang="en-US" sz="900" kern="1200" noProof="0" dirty="0">
                          <a:solidFill>
                            <a:schemeClr val="tx1"/>
                          </a:solidFill>
                          <a:effectLst/>
                        </a:rPr>
                        <a:t>EBV mismatch at time of transplantation (recipient EBV-</a:t>
                      </a:r>
                    </a:p>
                    <a:p>
                      <a:pPr algn="l"/>
                      <a:r>
                        <a:rPr lang="en-US" sz="900" kern="1200" noProof="0" dirty="0">
                          <a:solidFill>
                            <a:schemeClr val="tx1"/>
                          </a:solidFill>
                          <a:effectLst/>
                        </a:rPr>
                        <a:t>negative, donor EBV-positive); relative risk, 10-75</a:t>
                      </a:r>
                      <a:endParaRPr lang="en-US" sz="900" i="0" kern="1200" noProof="0" dirty="0">
                        <a:solidFill>
                          <a:schemeClr val="tx1"/>
                        </a:solidFill>
                        <a:effectLst/>
                        <a:latin typeface="+mn-lt"/>
                        <a:ea typeface="+mn-ea"/>
                        <a:cs typeface="+mn-cs"/>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70694440"/>
                  </a:ext>
                </a:extLst>
              </a:tr>
              <a:tr h="255465">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spc="10" noProof="0" dirty="0">
                          <a:solidFill>
                            <a:schemeClr val="tx1"/>
                          </a:solidFill>
                        </a:rPr>
                        <a:t>Recipient</a:t>
                      </a:r>
                      <a:r>
                        <a:rPr lang="en-US" sz="900" spc="-20" noProof="0" dirty="0">
                          <a:solidFill>
                            <a:schemeClr val="tx1"/>
                          </a:solidFill>
                        </a:rPr>
                        <a:t> </a:t>
                      </a:r>
                      <a:r>
                        <a:rPr lang="en-US" sz="900" b="0" spc="20" noProof="0" dirty="0">
                          <a:solidFill>
                            <a:schemeClr val="tx1"/>
                          </a:solidFill>
                        </a:rPr>
                        <a:t>age,</a:t>
                      </a:r>
                      <a:r>
                        <a:rPr lang="en-US" sz="900" b="1" spc="10" noProof="0" dirty="0">
                          <a:solidFill>
                            <a:schemeClr val="tx1"/>
                          </a:solidFill>
                        </a:rPr>
                        <a:t> </a:t>
                      </a:r>
                      <a:r>
                        <a:rPr lang="en-US" sz="900" spc="20" noProof="0" dirty="0">
                          <a:solidFill>
                            <a:schemeClr val="tx1"/>
                          </a:solidFill>
                        </a:rPr>
                        <a:t>&gt;50</a:t>
                      </a:r>
                      <a:r>
                        <a:rPr lang="en-US" sz="900" spc="-105" noProof="0" dirty="0">
                          <a:solidFill>
                            <a:schemeClr val="tx1"/>
                          </a:solidFill>
                        </a:rPr>
                        <a:t> </a:t>
                      </a:r>
                      <a:r>
                        <a:rPr lang="en-US" sz="900" spc="10" noProof="0" dirty="0">
                          <a:solidFill>
                            <a:schemeClr val="tx1"/>
                          </a:solidFill>
                        </a:rPr>
                        <a:t>yr;</a:t>
                      </a:r>
                      <a:r>
                        <a:rPr lang="en-US" sz="900" spc="-25" noProof="0" dirty="0">
                          <a:solidFill>
                            <a:schemeClr val="tx1"/>
                          </a:solidFill>
                        </a:rPr>
                        <a:t> </a:t>
                      </a:r>
                      <a:r>
                        <a:rPr lang="en-US" sz="900" spc="10" noProof="0" dirty="0">
                          <a:solidFill>
                            <a:schemeClr val="tx1"/>
                          </a:solidFill>
                        </a:rPr>
                        <a:t>relative</a:t>
                      </a:r>
                      <a:r>
                        <a:rPr lang="en-US" sz="900" spc="-20" noProof="0" dirty="0">
                          <a:solidFill>
                            <a:schemeClr val="tx1"/>
                          </a:solidFill>
                        </a:rPr>
                        <a:t> </a:t>
                      </a:r>
                      <a:r>
                        <a:rPr lang="en-US" sz="900" spc="10" noProof="0" dirty="0">
                          <a:solidFill>
                            <a:schemeClr val="tx1"/>
                          </a:solidFill>
                        </a:rPr>
                        <a:t>risk.</a:t>
                      </a:r>
                      <a:r>
                        <a:rPr lang="en-US" sz="900" noProof="0" dirty="0">
                          <a:solidFill>
                            <a:schemeClr val="tx1"/>
                          </a:solidFill>
                        </a:rPr>
                        <a:t> </a:t>
                      </a:r>
                      <a:r>
                        <a:rPr lang="en-US" sz="900" spc="-25" noProof="0" dirty="0">
                          <a:solidFill>
                            <a:schemeClr val="tx1"/>
                          </a:solidFill>
                        </a:rPr>
                        <a:t>5.1</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61557573"/>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spc="20" noProof="0" dirty="0">
                          <a:solidFill>
                            <a:schemeClr val="tx1"/>
                          </a:solidFill>
                        </a:rPr>
                        <a:t>Intensity</a:t>
                      </a:r>
                      <a:r>
                        <a:rPr lang="en-US" sz="900" spc="80" noProof="0" dirty="0">
                          <a:solidFill>
                            <a:schemeClr val="tx1"/>
                          </a:solidFill>
                        </a:rPr>
                        <a:t> </a:t>
                      </a:r>
                      <a:r>
                        <a:rPr lang="en-US" sz="900" spc="30" noProof="0" dirty="0">
                          <a:solidFill>
                            <a:schemeClr val="tx1"/>
                          </a:solidFill>
                        </a:rPr>
                        <a:t>of induction</a:t>
                      </a:r>
                      <a:r>
                        <a:rPr lang="en-US" sz="900" spc="90" noProof="0" dirty="0">
                          <a:solidFill>
                            <a:schemeClr val="tx1"/>
                          </a:solidFill>
                        </a:rPr>
                        <a:t> </a:t>
                      </a:r>
                      <a:r>
                        <a:rPr lang="en-US" sz="900" spc="30" noProof="0" dirty="0">
                          <a:solidFill>
                            <a:schemeClr val="tx1"/>
                          </a:solidFill>
                        </a:rPr>
                        <a:t>immunosuppressive</a:t>
                      </a:r>
                      <a:r>
                        <a:rPr lang="en-US" sz="900" spc="120" noProof="0" dirty="0">
                          <a:solidFill>
                            <a:schemeClr val="tx1"/>
                          </a:solidFill>
                        </a:rPr>
                        <a:t> </a:t>
                      </a:r>
                      <a:r>
                        <a:rPr lang="en-US" sz="900" spc="30" noProof="0" dirty="0">
                          <a:solidFill>
                            <a:schemeClr val="tx1"/>
                          </a:solidFill>
                        </a:rPr>
                        <a:t>therapy</a:t>
                      </a:r>
                      <a:r>
                        <a:rPr lang="en-US" sz="900" spc="50" noProof="0" dirty="0">
                          <a:solidFill>
                            <a:schemeClr val="tx1"/>
                          </a:solidFill>
                        </a:rPr>
                        <a:t> </a:t>
                      </a:r>
                      <a:r>
                        <a:rPr lang="en-US" sz="900" spc="-25" noProof="0" dirty="0">
                          <a:solidFill>
                            <a:schemeClr val="tx1"/>
                          </a:solidFill>
                        </a:rPr>
                        <a:t>and</a:t>
                      </a:r>
                      <a:r>
                        <a:rPr lang="en-US" sz="900" spc="30" noProof="0" dirty="0">
                          <a:solidFill>
                            <a:schemeClr val="tx1"/>
                          </a:solidFill>
                        </a:rPr>
                        <a:t> duration</a:t>
                      </a:r>
                      <a:r>
                        <a:rPr lang="en-US" sz="900" spc="85" noProof="0" dirty="0">
                          <a:solidFill>
                            <a:schemeClr val="tx1"/>
                          </a:solidFill>
                        </a:rPr>
                        <a:t> </a:t>
                      </a:r>
                      <a:r>
                        <a:rPr lang="en-US" sz="900" spc="30" noProof="0" dirty="0">
                          <a:solidFill>
                            <a:schemeClr val="tx1"/>
                          </a:solidFill>
                        </a:rPr>
                        <a:t>of</a:t>
                      </a:r>
                      <a:r>
                        <a:rPr lang="en-US" sz="900" spc="-15" noProof="0" dirty="0">
                          <a:solidFill>
                            <a:schemeClr val="tx1"/>
                          </a:solidFill>
                        </a:rPr>
                        <a:t> </a:t>
                      </a:r>
                      <a:r>
                        <a:rPr lang="en-US" sz="900" spc="30" noProof="0" dirty="0">
                          <a:solidFill>
                            <a:schemeClr val="tx1"/>
                          </a:solidFill>
                        </a:rPr>
                        <a:t>maintenance</a:t>
                      </a:r>
                      <a:r>
                        <a:rPr lang="en-US" sz="900" spc="45" noProof="0" dirty="0">
                          <a:solidFill>
                            <a:schemeClr val="tx1"/>
                          </a:solidFill>
                        </a:rPr>
                        <a:t> </a:t>
                      </a:r>
                      <a:r>
                        <a:rPr lang="en-US" sz="900" spc="30" noProof="0" dirty="0">
                          <a:solidFill>
                            <a:schemeClr val="tx1"/>
                          </a:solidFill>
                        </a:rPr>
                        <a:t>therapy</a:t>
                      </a:r>
                      <a:r>
                        <a:rPr lang="en-US" sz="900" spc="20" noProof="0" dirty="0">
                          <a:solidFill>
                            <a:schemeClr val="tx1"/>
                          </a:solidFill>
                        </a:rPr>
                        <a:t> </a:t>
                      </a:r>
                      <a:r>
                        <a:rPr lang="en-US" sz="900" spc="45" noProof="0" dirty="0">
                          <a:solidFill>
                            <a:schemeClr val="tx1"/>
                          </a:solidFill>
                        </a:rPr>
                        <a:t>(</a:t>
                      </a:r>
                      <a:r>
                        <a:rPr lang="en-US" sz="900" spc="45" noProof="0" dirty="0" err="1">
                          <a:solidFill>
                            <a:schemeClr val="tx1"/>
                          </a:solidFill>
                        </a:rPr>
                        <a:t>lnduding</a:t>
                      </a:r>
                      <a:r>
                        <a:rPr lang="en-US" sz="900" spc="35" noProof="0" dirty="0">
                          <a:solidFill>
                            <a:schemeClr val="tx1"/>
                          </a:solidFill>
                        </a:rPr>
                        <a:t> </a:t>
                      </a:r>
                      <a:r>
                        <a:rPr lang="en-US" sz="900" spc="-10" noProof="0" dirty="0">
                          <a:solidFill>
                            <a:schemeClr val="tx1"/>
                          </a:solidFill>
                        </a:rPr>
                        <a:t>graft­-</a:t>
                      </a:r>
                      <a:r>
                        <a:rPr lang="en-US" sz="900" noProof="0" dirty="0">
                          <a:solidFill>
                            <a:schemeClr val="tx1"/>
                          </a:solidFill>
                        </a:rPr>
                        <a:t>rejection</a:t>
                      </a:r>
                      <a:r>
                        <a:rPr lang="en-US" sz="900" spc="200" noProof="0" dirty="0">
                          <a:solidFill>
                            <a:schemeClr val="tx1"/>
                          </a:solidFill>
                        </a:rPr>
                        <a:t> </a:t>
                      </a:r>
                      <a:r>
                        <a:rPr lang="en-US" sz="900" noProof="0" dirty="0">
                          <a:solidFill>
                            <a:schemeClr val="tx1"/>
                          </a:solidFill>
                        </a:rPr>
                        <a:t>episodes);</a:t>
                      </a:r>
                      <a:r>
                        <a:rPr lang="en-US" sz="900" spc="125" noProof="0" dirty="0">
                          <a:solidFill>
                            <a:schemeClr val="tx1"/>
                          </a:solidFill>
                        </a:rPr>
                        <a:t> </a:t>
                      </a:r>
                      <a:r>
                        <a:rPr lang="en-US" sz="900" noProof="0" dirty="0">
                          <a:solidFill>
                            <a:schemeClr val="tx1"/>
                          </a:solidFill>
                        </a:rPr>
                        <a:t>overall</a:t>
                      </a:r>
                      <a:r>
                        <a:rPr lang="en-US" sz="900" spc="125" noProof="0" dirty="0">
                          <a:solidFill>
                            <a:schemeClr val="tx1"/>
                          </a:solidFill>
                        </a:rPr>
                        <a:t> </a:t>
                      </a:r>
                      <a:r>
                        <a:rPr lang="en-US" sz="900" noProof="0" dirty="0">
                          <a:solidFill>
                            <a:schemeClr val="tx1"/>
                          </a:solidFill>
                        </a:rPr>
                        <a:t>SIR,</a:t>
                      </a:r>
                      <a:r>
                        <a:rPr lang="en-US" sz="900" spc="-15" noProof="0" dirty="0">
                          <a:solidFill>
                            <a:schemeClr val="tx1"/>
                          </a:solidFill>
                        </a:rPr>
                        <a:t> </a:t>
                      </a:r>
                      <a:r>
                        <a:rPr lang="en-US" sz="900" spc="-25" noProof="0" dirty="0">
                          <a:solidFill>
                            <a:schemeClr val="tx1"/>
                          </a:solidFill>
                        </a:rPr>
                        <a:t>10</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spc="10" noProof="0" dirty="0">
                          <a:solidFill>
                            <a:schemeClr val="tx1"/>
                          </a:solidFill>
                        </a:rPr>
                        <a:t>Conditioning</a:t>
                      </a:r>
                      <a:r>
                        <a:rPr lang="en-US" sz="900" spc="180" noProof="0" dirty="0">
                          <a:solidFill>
                            <a:schemeClr val="tx1"/>
                          </a:solidFill>
                        </a:rPr>
                        <a:t> </a:t>
                      </a:r>
                      <a:r>
                        <a:rPr lang="en-US" sz="900" spc="10" noProof="0" dirty="0">
                          <a:solidFill>
                            <a:schemeClr val="tx1"/>
                          </a:solidFill>
                        </a:rPr>
                        <a:t>regimen </a:t>
                      </a:r>
                      <a:r>
                        <a:rPr lang="en-US" sz="900" noProof="0" dirty="0">
                          <a:solidFill>
                            <a:schemeClr val="tx1"/>
                          </a:solidFill>
                        </a:rPr>
                        <a:t>(T-cell–depleting</a:t>
                      </a:r>
                      <a:r>
                        <a:rPr lang="en-US" sz="900" spc="135" noProof="0" dirty="0">
                          <a:solidFill>
                            <a:schemeClr val="tx1"/>
                          </a:solidFill>
                        </a:rPr>
                        <a:t> </a:t>
                      </a:r>
                      <a:r>
                        <a:rPr lang="en-US" sz="900" spc="10" noProof="0" dirty="0">
                          <a:solidFill>
                            <a:schemeClr val="tx1"/>
                          </a:solidFill>
                        </a:rPr>
                        <a:t>strategies,</a:t>
                      </a:r>
                      <a:r>
                        <a:rPr lang="en-US" sz="900" spc="204" noProof="0" dirty="0">
                          <a:solidFill>
                            <a:schemeClr val="tx1"/>
                          </a:solidFill>
                        </a:rPr>
                        <a:t> </a:t>
                      </a:r>
                      <a:r>
                        <a:rPr lang="en-US" sz="900" spc="-20" noProof="0" dirty="0">
                          <a:solidFill>
                            <a:schemeClr val="tx1"/>
                          </a:solidFill>
                        </a:rPr>
                        <a:t>both</a:t>
                      </a:r>
                      <a:r>
                        <a:rPr lang="en-US" sz="900" spc="500" noProof="0" dirty="0">
                          <a:solidFill>
                            <a:schemeClr val="tx1"/>
                          </a:solidFill>
                        </a:rPr>
                        <a:t> </a:t>
                      </a:r>
                      <a:r>
                        <a:rPr lang="en-US" sz="900" noProof="0" dirty="0">
                          <a:solidFill>
                            <a:schemeClr val="tx1"/>
                          </a:solidFill>
                        </a:rPr>
                        <a:t>in</a:t>
                      </a:r>
                      <a:r>
                        <a:rPr lang="en-US" sz="900" spc="-40" noProof="0" dirty="0">
                          <a:solidFill>
                            <a:schemeClr val="tx1"/>
                          </a:solidFill>
                        </a:rPr>
                        <a:t> </a:t>
                      </a:r>
                      <a:r>
                        <a:rPr lang="en-US" sz="900" noProof="0" dirty="0">
                          <a:solidFill>
                            <a:schemeClr val="tx1"/>
                          </a:solidFill>
                        </a:rPr>
                        <a:t>vivo and</a:t>
                      </a:r>
                      <a:r>
                        <a:rPr lang="en-US" sz="900" spc="165" noProof="0" dirty="0">
                          <a:solidFill>
                            <a:schemeClr val="tx1"/>
                          </a:solidFill>
                        </a:rPr>
                        <a:t> </a:t>
                      </a:r>
                      <a:r>
                        <a:rPr lang="en-US" sz="900" noProof="0" dirty="0">
                          <a:solidFill>
                            <a:schemeClr val="tx1"/>
                          </a:solidFill>
                        </a:rPr>
                        <a:t>ex</a:t>
                      </a:r>
                      <a:r>
                        <a:rPr lang="en-US" sz="900" spc="20" noProof="0" dirty="0">
                          <a:solidFill>
                            <a:schemeClr val="tx1"/>
                          </a:solidFill>
                        </a:rPr>
                        <a:t> </a:t>
                      </a:r>
                      <a:r>
                        <a:rPr lang="en-US" sz="900" noProof="0" dirty="0">
                          <a:solidFill>
                            <a:schemeClr val="tx1"/>
                          </a:solidFill>
                        </a:rPr>
                        <a:t>vivo; relative</a:t>
                      </a:r>
                      <a:r>
                        <a:rPr lang="en-US" sz="900" spc="40" noProof="0" dirty="0">
                          <a:solidFill>
                            <a:schemeClr val="tx1"/>
                          </a:solidFill>
                        </a:rPr>
                        <a:t> </a:t>
                      </a:r>
                      <a:r>
                        <a:rPr lang="en-US" sz="900" noProof="0" dirty="0">
                          <a:solidFill>
                            <a:schemeClr val="tx1"/>
                          </a:solidFill>
                        </a:rPr>
                        <a:t>risk,</a:t>
                      </a:r>
                      <a:r>
                        <a:rPr lang="en-US" sz="900" spc="35" noProof="0" dirty="0">
                          <a:solidFill>
                            <a:schemeClr val="tx1"/>
                          </a:solidFill>
                        </a:rPr>
                        <a:t> </a:t>
                      </a:r>
                      <a:r>
                        <a:rPr lang="en-US" sz="900" spc="-20" noProof="0" dirty="0">
                          <a:solidFill>
                            <a:schemeClr val="tx1"/>
                          </a:solidFill>
                        </a:rPr>
                        <a:t>3.1-15.8);</a:t>
                      </a:r>
                      <a:r>
                        <a:rPr lang="en-US" sz="900" spc="-55" noProof="0" dirty="0">
                          <a:solidFill>
                            <a:schemeClr val="tx1"/>
                          </a:solidFill>
                        </a:rPr>
                        <a:t> </a:t>
                      </a:r>
                      <a:r>
                        <a:rPr lang="en-US" sz="900" spc="-10" noProof="0" dirty="0">
                          <a:solidFill>
                            <a:schemeClr val="tx1"/>
                          </a:solidFill>
                        </a:rPr>
                        <a:t>mainte</a:t>
                      </a:r>
                      <a:r>
                        <a:rPr lang="en-US" sz="900" spc="40" noProof="0" dirty="0">
                          <a:solidFill>
                            <a:schemeClr val="tx1"/>
                          </a:solidFill>
                        </a:rPr>
                        <a:t>nance</a:t>
                      </a:r>
                      <a:r>
                        <a:rPr lang="en-US" sz="900" spc="-45" noProof="0" dirty="0">
                          <a:solidFill>
                            <a:schemeClr val="tx1"/>
                          </a:solidFill>
                        </a:rPr>
                        <a:t> </a:t>
                      </a:r>
                      <a:r>
                        <a:rPr lang="en-US" sz="900" spc="40" noProof="0" dirty="0">
                          <a:solidFill>
                            <a:schemeClr val="tx1"/>
                          </a:solidFill>
                        </a:rPr>
                        <a:t>immunosuppressive</a:t>
                      </a:r>
                      <a:r>
                        <a:rPr lang="en-US" sz="900" spc="-95" noProof="0" dirty="0">
                          <a:solidFill>
                            <a:schemeClr val="tx1"/>
                          </a:solidFill>
                        </a:rPr>
                        <a:t> </a:t>
                      </a:r>
                      <a:r>
                        <a:rPr lang="en-US" sz="900" spc="40" noProof="0" dirty="0">
                          <a:solidFill>
                            <a:schemeClr val="tx1"/>
                          </a:solidFill>
                        </a:rPr>
                        <a:t>medication</a:t>
                      </a:r>
                      <a:r>
                        <a:rPr lang="en-US" sz="900" spc="35" noProof="0" dirty="0">
                          <a:solidFill>
                            <a:schemeClr val="tx1"/>
                          </a:solidFill>
                        </a:rPr>
                        <a:t> </a:t>
                      </a:r>
                      <a:r>
                        <a:rPr lang="en-US" sz="900" spc="30" noProof="0" dirty="0">
                          <a:solidFill>
                            <a:schemeClr val="tx1"/>
                          </a:solidFill>
                        </a:rPr>
                        <a:t>(for</a:t>
                      </a:r>
                      <a:r>
                        <a:rPr lang="en-US" sz="900" spc="-100" noProof="0" dirty="0">
                          <a:solidFill>
                            <a:schemeClr val="tx1"/>
                          </a:solidFill>
                        </a:rPr>
                        <a:t> </a:t>
                      </a:r>
                      <a:r>
                        <a:rPr lang="en-US" sz="900" spc="-10" noProof="0" dirty="0">
                          <a:solidFill>
                            <a:schemeClr val="tx1"/>
                          </a:solidFill>
                        </a:rPr>
                        <a:t>chronic </a:t>
                      </a:r>
                      <a:r>
                        <a:rPr lang="en-US" sz="900" spc="-35" noProof="0" dirty="0">
                          <a:solidFill>
                            <a:schemeClr val="tx1"/>
                          </a:solidFill>
                        </a:rPr>
                        <a:t>GVH</a:t>
                      </a:r>
                      <a:r>
                        <a:rPr lang="en-US" sz="900" spc="-85" noProof="0" dirty="0">
                          <a:solidFill>
                            <a:schemeClr val="tx1"/>
                          </a:solidFill>
                        </a:rPr>
                        <a:t> </a:t>
                      </a:r>
                      <a:r>
                        <a:rPr lang="en-US" sz="900" noProof="0" dirty="0">
                          <a:solidFill>
                            <a:schemeClr val="tx1"/>
                          </a:solidFill>
                        </a:rPr>
                        <a:t>D;</a:t>
                      </a:r>
                      <a:r>
                        <a:rPr lang="en-US" sz="900" spc="25" noProof="0" dirty="0">
                          <a:solidFill>
                            <a:schemeClr val="tx1"/>
                          </a:solidFill>
                        </a:rPr>
                        <a:t> </a:t>
                      </a:r>
                      <a:r>
                        <a:rPr lang="en-US" sz="900" noProof="0" dirty="0">
                          <a:solidFill>
                            <a:schemeClr val="tx1"/>
                          </a:solidFill>
                        </a:rPr>
                        <a:t>relative</a:t>
                      </a:r>
                      <a:r>
                        <a:rPr lang="en-US" sz="900" spc="40" noProof="0" dirty="0">
                          <a:solidFill>
                            <a:schemeClr val="tx1"/>
                          </a:solidFill>
                        </a:rPr>
                        <a:t> </a:t>
                      </a:r>
                      <a:r>
                        <a:rPr lang="en-US" sz="900" noProof="0" dirty="0">
                          <a:solidFill>
                            <a:schemeClr val="tx1"/>
                          </a:solidFill>
                        </a:rPr>
                        <a:t>risk,</a:t>
                      </a:r>
                      <a:r>
                        <a:rPr lang="en-US" sz="900" spc="-5" noProof="0" dirty="0">
                          <a:solidFill>
                            <a:schemeClr val="tx1"/>
                          </a:solidFill>
                        </a:rPr>
                        <a:t> </a:t>
                      </a:r>
                      <a:r>
                        <a:rPr lang="en-US" sz="900" spc="-20" noProof="0" dirty="0">
                          <a:solidFill>
                            <a:schemeClr val="tx1"/>
                          </a:solidFill>
                        </a:rPr>
                        <a:t>2.0)</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52299128"/>
                  </a:ext>
                </a:extLst>
              </a:tr>
              <a:tr h="370840">
                <a:tc row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50" b="1" kern="1200" noProof="0" dirty="0">
                          <a:solidFill>
                            <a:schemeClr val="accent1"/>
                          </a:solidFill>
                          <a:effectLst/>
                          <a:latin typeface="+mn-lt"/>
                          <a:ea typeface="+mn-ea"/>
                          <a:cs typeface="+mn-cs"/>
                        </a:rPr>
                        <a:t>Strong evidence of risk</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Increased</a:t>
                      </a:r>
                      <a:r>
                        <a:rPr lang="en-US" sz="900" spc="190" noProof="0" dirty="0">
                          <a:solidFill>
                            <a:schemeClr val="tx1"/>
                          </a:solidFill>
                        </a:rPr>
                        <a:t> </a:t>
                      </a:r>
                      <a:r>
                        <a:rPr lang="en-US" sz="900" noProof="0" dirty="0">
                          <a:solidFill>
                            <a:schemeClr val="tx1"/>
                          </a:solidFill>
                        </a:rPr>
                        <a:t>risk</a:t>
                      </a:r>
                      <a:r>
                        <a:rPr lang="en-US" sz="900" spc="30" noProof="0" dirty="0">
                          <a:solidFill>
                            <a:schemeClr val="tx1"/>
                          </a:solidFill>
                        </a:rPr>
                        <a:t> </a:t>
                      </a:r>
                      <a:r>
                        <a:rPr lang="en-US" sz="900" noProof="0" dirty="0">
                          <a:solidFill>
                            <a:schemeClr val="tx1"/>
                          </a:solidFill>
                        </a:rPr>
                        <a:t>associated</a:t>
                      </a:r>
                      <a:r>
                        <a:rPr lang="en-US" sz="900" spc="265" noProof="0" dirty="0">
                          <a:solidFill>
                            <a:schemeClr val="tx1"/>
                          </a:solidFill>
                        </a:rPr>
                        <a:t> </a:t>
                      </a:r>
                      <a:r>
                        <a:rPr lang="en-US" sz="900" noProof="0" dirty="0">
                          <a:solidFill>
                            <a:schemeClr val="tx1"/>
                          </a:solidFill>
                        </a:rPr>
                        <a:t>with</a:t>
                      </a:r>
                      <a:r>
                        <a:rPr lang="en-US" sz="900" spc="125" noProof="0" dirty="0">
                          <a:solidFill>
                            <a:schemeClr val="tx1"/>
                          </a:solidFill>
                        </a:rPr>
                        <a:t> </a:t>
                      </a:r>
                      <a:r>
                        <a:rPr lang="en-US" sz="900" spc="-25" noProof="0" dirty="0">
                          <a:solidFill>
                            <a:schemeClr val="tx1"/>
                          </a:solidFill>
                        </a:rPr>
                        <a:t>ATG,</a:t>
                      </a:r>
                      <a:r>
                        <a:rPr lang="en-US" sz="900" spc="65" noProof="0" dirty="0">
                          <a:solidFill>
                            <a:schemeClr val="tx1"/>
                          </a:solidFill>
                        </a:rPr>
                        <a:t> </a:t>
                      </a:r>
                      <a:r>
                        <a:rPr lang="en-US" sz="900" noProof="0" dirty="0">
                          <a:solidFill>
                            <a:schemeClr val="tx1"/>
                          </a:solidFill>
                        </a:rPr>
                        <a:t>OKT3,</a:t>
                      </a:r>
                      <a:r>
                        <a:rPr lang="en-US" sz="900" spc="30" noProof="0" dirty="0">
                          <a:solidFill>
                            <a:schemeClr val="tx1"/>
                          </a:solidFill>
                        </a:rPr>
                        <a:t> </a:t>
                      </a:r>
                      <a:r>
                        <a:rPr lang="en-US" sz="900" spc="-10" noProof="0" dirty="0">
                          <a:solidFill>
                            <a:schemeClr val="tx1"/>
                          </a:solidFill>
                        </a:rPr>
                        <a:t>tacrolimus,</a:t>
                      </a:r>
                      <a:r>
                        <a:rPr lang="en-US" sz="900" spc="20" noProof="0" dirty="0">
                          <a:solidFill>
                            <a:schemeClr val="tx1"/>
                          </a:solidFill>
                        </a:rPr>
                        <a:t> azathioprine,</a:t>
                      </a:r>
                      <a:r>
                        <a:rPr lang="en-US" sz="900" spc="70" noProof="0" dirty="0">
                          <a:solidFill>
                            <a:schemeClr val="tx1"/>
                          </a:solidFill>
                        </a:rPr>
                        <a:t> </a:t>
                      </a:r>
                      <a:r>
                        <a:rPr lang="en-US" sz="900" spc="20" noProof="0" dirty="0">
                          <a:solidFill>
                            <a:schemeClr val="tx1"/>
                          </a:solidFill>
                        </a:rPr>
                        <a:t>new</a:t>
                      </a:r>
                      <a:r>
                        <a:rPr lang="en-US" sz="900" spc="-90" noProof="0" dirty="0">
                          <a:solidFill>
                            <a:schemeClr val="tx1"/>
                          </a:solidFill>
                        </a:rPr>
                        <a:t> </a:t>
                      </a:r>
                      <a:r>
                        <a:rPr lang="en-US" sz="900" spc="50" noProof="0" dirty="0">
                          <a:solidFill>
                            <a:schemeClr val="tx1"/>
                          </a:solidFill>
                        </a:rPr>
                        <a:t>agents</a:t>
                      </a:r>
                      <a:r>
                        <a:rPr lang="en-US" sz="900" spc="90" noProof="0" dirty="0">
                          <a:solidFill>
                            <a:schemeClr val="tx1"/>
                          </a:solidFill>
                        </a:rPr>
                        <a:t> </a:t>
                      </a:r>
                      <a:r>
                        <a:rPr lang="en-US" sz="900" spc="20" noProof="0" dirty="0">
                          <a:solidFill>
                            <a:schemeClr val="tx1"/>
                          </a:solidFill>
                        </a:rPr>
                        <a:t>(e.g.,</a:t>
                      </a:r>
                      <a:r>
                        <a:rPr lang="en-US" sz="900" spc="130" noProof="0" dirty="0">
                          <a:solidFill>
                            <a:schemeClr val="tx1"/>
                          </a:solidFill>
                        </a:rPr>
                        <a:t> </a:t>
                      </a:r>
                      <a:r>
                        <a:rPr lang="en-US" sz="900" spc="20" noProof="0" dirty="0">
                          <a:solidFill>
                            <a:schemeClr val="tx1"/>
                          </a:solidFill>
                        </a:rPr>
                        <a:t>belatacept</a:t>
                      </a:r>
                      <a:r>
                        <a:rPr lang="en-US" sz="900" spc="35" noProof="0" dirty="0">
                          <a:solidFill>
                            <a:schemeClr val="tx1"/>
                          </a:solidFill>
                        </a:rPr>
                        <a:t> </a:t>
                      </a:r>
                      <a:r>
                        <a:rPr lang="en-US" sz="900" spc="20" noProof="0" dirty="0">
                          <a:solidFill>
                            <a:schemeClr val="tx1"/>
                          </a:solidFill>
                        </a:rPr>
                        <a:t>in</a:t>
                      </a:r>
                      <a:r>
                        <a:rPr lang="en-US" sz="900" spc="75" noProof="0" dirty="0">
                          <a:solidFill>
                            <a:schemeClr val="tx1"/>
                          </a:solidFill>
                        </a:rPr>
                        <a:t> </a:t>
                      </a:r>
                      <a:r>
                        <a:rPr lang="en-US" sz="900" spc="-20" noProof="0" dirty="0">
                          <a:solidFill>
                            <a:schemeClr val="tx1"/>
                          </a:solidFill>
                        </a:rPr>
                        <a:t>EBV­</a:t>
                      </a:r>
                      <a:r>
                        <a:rPr lang="en-US" sz="900" spc="10" noProof="0" dirty="0">
                          <a:solidFill>
                            <a:schemeClr val="tx1"/>
                          </a:solidFill>
                        </a:rPr>
                        <a:t>-negative</a:t>
                      </a:r>
                      <a:r>
                        <a:rPr lang="en-US" sz="900" spc="95" noProof="0" dirty="0">
                          <a:solidFill>
                            <a:schemeClr val="tx1"/>
                          </a:solidFill>
                        </a:rPr>
                        <a:t> </a:t>
                      </a:r>
                      <a:r>
                        <a:rPr lang="en-US" sz="900" spc="10" noProof="0" dirty="0">
                          <a:solidFill>
                            <a:schemeClr val="tx1"/>
                          </a:solidFill>
                        </a:rPr>
                        <a:t>transplant</a:t>
                      </a:r>
                      <a:r>
                        <a:rPr lang="en-US" sz="900" spc="275" noProof="0" dirty="0">
                          <a:solidFill>
                            <a:schemeClr val="tx1"/>
                          </a:solidFill>
                        </a:rPr>
                        <a:t> </a:t>
                      </a:r>
                      <a:r>
                        <a:rPr lang="en-US" sz="900" spc="-10" noProof="0" dirty="0">
                          <a:solidFill>
                            <a:schemeClr val="tx1"/>
                          </a:solidFill>
                        </a:rPr>
                        <a:t>recipient)</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01207628"/>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Controversial</a:t>
                      </a:r>
                      <a:r>
                        <a:rPr lang="en-US" sz="900" spc="85" noProof="0" dirty="0">
                          <a:solidFill>
                            <a:schemeClr val="tx1"/>
                          </a:solidFill>
                        </a:rPr>
                        <a:t> </a:t>
                      </a:r>
                      <a:r>
                        <a:rPr lang="en-US" sz="900" noProof="0" dirty="0">
                          <a:solidFill>
                            <a:schemeClr val="tx1"/>
                          </a:solidFill>
                        </a:rPr>
                        <a:t>degree</a:t>
                      </a:r>
                      <a:r>
                        <a:rPr lang="en-US" sz="900" spc="35" noProof="0" dirty="0">
                          <a:solidFill>
                            <a:schemeClr val="tx1"/>
                          </a:solidFill>
                        </a:rPr>
                        <a:t> </a:t>
                      </a:r>
                      <a:r>
                        <a:rPr lang="en-US" sz="900" noProof="0" dirty="0">
                          <a:solidFill>
                            <a:schemeClr val="tx1"/>
                          </a:solidFill>
                        </a:rPr>
                        <a:t>of</a:t>
                      </a:r>
                      <a:r>
                        <a:rPr lang="en-US" sz="900" spc="160" noProof="0" dirty="0">
                          <a:solidFill>
                            <a:schemeClr val="tx1"/>
                          </a:solidFill>
                        </a:rPr>
                        <a:t> </a:t>
                      </a:r>
                      <a:r>
                        <a:rPr lang="en-US" sz="900" spc="-10" noProof="0" dirty="0">
                          <a:solidFill>
                            <a:schemeClr val="tx1"/>
                          </a:solidFill>
                        </a:rPr>
                        <a:t>risk</a:t>
                      </a:r>
                      <a:r>
                        <a:rPr lang="en-US" sz="900" spc="40" noProof="0" dirty="0">
                          <a:solidFill>
                            <a:schemeClr val="tx1"/>
                          </a:solidFill>
                        </a:rPr>
                        <a:t> </a:t>
                      </a:r>
                      <a:r>
                        <a:rPr lang="en-US" sz="900" noProof="0" dirty="0">
                          <a:solidFill>
                            <a:schemeClr val="tx1"/>
                          </a:solidFill>
                        </a:rPr>
                        <a:t>associated</a:t>
                      </a:r>
                      <a:r>
                        <a:rPr lang="en-US" sz="900" spc="155" noProof="0" dirty="0">
                          <a:solidFill>
                            <a:schemeClr val="tx1"/>
                          </a:solidFill>
                        </a:rPr>
                        <a:t> </a:t>
                      </a:r>
                      <a:r>
                        <a:rPr lang="en-US" sz="900" noProof="0" dirty="0">
                          <a:solidFill>
                            <a:schemeClr val="tx1"/>
                          </a:solidFill>
                        </a:rPr>
                        <a:t>with</a:t>
                      </a:r>
                      <a:r>
                        <a:rPr lang="en-US" sz="900" spc="70" noProof="0" dirty="0">
                          <a:solidFill>
                            <a:schemeClr val="tx1"/>
                          </a:solidFill>
                        </a:rPr>
                        <a:t> </a:t>
                      </a:r>
                      <a:r>
                        <a:rPr lang="en-US" sz="900" spc="-10" noProof="0" dirty="0">
                          <a:solidFill>
                            <a:schemeClr val="tx1"/>
                          </a:solidFill>
                        </a:rPr>
                        <a:t>alemtuzumab,</a:t>
                      </a:r>
                      <a:r>
                        <a:rPr lang="en-US" sz="900" spc="30" noProof="0" dirty="0">
                          <a:solidFill>
                            <a:schemeClr val="tx1"/>
                          </a:solidFill>
                        </a:rPr>
                        <a:t> cyclosporine,</a:t>
                      </a:r>
                      <a:r>
                        <a:rPr lang="en-US" sz="900" spc="40" noProof="0" dirty="0">
                          <a:solidFill>
                            <a:schemeClr val="tx1"/>
                          </a:solidFill>
                        </a:rPr>
                        <a:t> </a:t>
                      </a:r>
                      <a:r>
                        <a:rPr lang="en-US" sz="900" spc="20" noProof="0" dirty="0">
                          <a:solidFill>
                            <a:schemeClr val="tx1"/>
                          </a:solidFill>
                        </a:rPr>
                        <a:t>mTOR</a:t>
                      </a:r>
                      <a:r>
                        <a:rPr lang="en-US" sz="900" spc="65" noProof="0" dirty="0">
                          <a:solidFill>
                            <a:schemeClr val="tx1"/>
                          </a:solidFill>
                        </a:rPr>
                        <a:t> </a:t>
                      </a:r>
                      <a:r>
                        <a:rPr lang="en-US" sz="900" spc="-10" noProof="0" dirty="0">
                          <a:solidFill>
                            <a:schemeClr val="tx1"/>
                          </a:solidFill>
                        </a:rPr>
                        <a:t>inhibitors</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63784910"/>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No</a:t>
                      </a:r>
                      <a:r>
                        <a:rPr lang="en-US" sz="900" spc="95" noProof="0" dirty="0">
                          <a:solidFill>
                            <a:schemeClr val="tx1"/>
                          </a:solidFill>
                        </a:rPr>
                        <a:t> </a:t>
                      </a:r>
                      <a:r>
                        <a:rPr lang="en-US" sz="900" noProof="0" dirty="0">
                          <a:solidFill>
                            <a:schemeClr val="tx1"/>
                          </a:solidFill>
                        </a:rPr>
                        <a:t>increase</a:t>
                      </a:r>
                      <a:r>
                        <a:rPr lang="en-US" sz="900" spc="30" noProof="0" dirty="0">
                          <a:solidFill>
                            <a:schemeClr val="tx1"/>
                          </a:solidFill>
                        </a:rPr>
                        <a:t> </a:t>
                      </a:r>
                      <a:r>
                        <a:rPr lang="en-US" sz="900" noProof="0" dirty="0">
                          <a:solidFill>
                            <a:schemeClr val="tx1"/>
                          </a:solidFill>
                        </a:rPr>
                        <a:t>in</a:t>
                      </a:r>
                      <a:r>
                        <a:rPr lang="en-US" sz="900" spc="200" noProof="0" dirty="0">
                          <a:solidFill>
                            <a:schemeClr val="tx1"/>
                          </a:solidFill>
                        </a:rPr>
                        <a:t> </a:t>
                      </a:r>
                      <a:r>
                        <a:rPr lang="en-US" sz="900" noProof="0" dirty="0">
                          <a:solidFill>
                            <a:schemeClr val="tx1"/>
                          </a:solidFill>
                        </a:rPr>
                        <a:t>risk</a:t>
                      </a:r>
                      <a:r>
                        <a:rPr lang="en-US" sz="900" spc="45" noProof="0" dirty="0">
                          <a:solidFill>
                            <a:schemeClr val="tx1"/>
                          </a:solidFill>
                        </a:rPr>
                        <a:t> </a:t>
                      </a:r>
                      <a:r>
                        <a:rPr lang="en-US" sz="900" noProof="0" dirty="0">
                          <a:solidFill>
                            <a:schemeClr val="tx1"/>
                          </a:solidFill>
                        </a:rPr>
                        <a:t>associated</a:t>
                      </a:r>
                      <a:r>
                        <a:rPr lang="en-US" sz="900" spc="100" noProof="0" dirty="0">
                          <a:solidFill>
                            <a:schemeClr val="tx1"/>
                          </a:solidFill>
                        </a:rPr>
                        <a:t> </a:t>
                      </a:r>
                      <a:r>
                        <a:rPr lang="en-US" sz="900" noProof="0" dirty="0">
                          <a:solidFill>
                            <a:schemeClr val="tx1"/>
                          </a:solidFill>
                        </a:rPr>
                        <a:t>with </a:t>
                      </a:r>
                      <a:r>
                        <a:rPr lang="en-US" sz="900" spc="-10" noProof="0" dirty="0">
                          <a:solidFill>
                            <a:schemeClr val="tx1"/>
                          </a:solidFill>
                        </a:rPr>
                        <a:t>mycophenolate </a:t>
                      </a:r>
                      <a:r>
                        <a:rPr lang="en-US" sz="900" noProof="0" dirty="0">
                          <a:solidFill>
                            <a:schemeClr val="tx1"/>
                          </a:solidFill>
                        </a:rPr>
                        <a:t>mofetil,</a:t>
                      </a:r>
                      <a:r>
                        <a:rPr lang="en-US" sz="900" spc="125" noProof="0" dirty="0">
                          <a:solidFill>
                            <a:schemeClr val="tx1"/>
                          </a:solidFill>
                        </a:rPr>
                        <a:t> </a:t>
                      </a:r>
                      <a:r>
                        <a:rPr lang="en-US" sz="900" noProof="0" dirty="0" err="1">
                          <a:solidFill>
                            <a:schemeClr val="tx1"/>
                          </a:solidFill>
                        </a:rPr>
                        <a:t>basiliximab</a:t>
                      </a:r>
                      <a:r>
                        <a:rPr lang="en-US" sz="900" noProof="0" dirty="0">
                          <a:solidFill>
                            <a:schemeClr val="tx1"/>
                          </a:solidFill>
                        </a:rPr>
                        <a:t>,</a:t>
                      </a:r>
                      <a:r>
                        <a:rPr lang="en-US" sz="900" spc="175" noProof="0" dirty="0">
                          <a:solidFill>
                            <a:schemeClr val="tx1"/>
                          </a:solidFill>
                        </a:rPr>
                        <a:t> </a:t>
                      </a:r>
                      <a:r>
                        <a:rPr lang="en-US" sz="900" spc="-10" noProof="0" dirty="0">
                          <a:solidFill>
                            <a:schemeClr val="tx1"/>
                          </a:solidFill>
                        </a:rPr>
                        <a:t>daclizumab</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83515882"/>
                  </a:ext>
                </a:extLst>
              </a:tr>
              <a:tr h="240957">
                <a:tc rowSpan="8">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50" b="1" kern="1200" noProof="0" dirty="0">
                          <a:solidFill>
                            <a:schemeClr val="accent1"/>
                          </a:solidFill>
                          <a:effectLst/>
                          <a:latin typeface="+mn-lt"/>
                          <a:ea typeface="+mn-ea"/>
                          <a:cs typeface="+mn-cs"/>
                        </a:rPr>
                        <a:t>Weak evidence of risk</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kern="1200" noProof="0" dirty="0">
                          <a:solidFill>
                            <a:schemeClr val="tx1"/>
                          </a:solidFill>
                          <a:latin typeface="+mn-lt"/>
                          <a:ea typeface="+mn-ea"/>
                          <a:cs typeface="+mn-cs"/>
                        </a:rPr>
                        <a:t>Underlying disorder (HCV, cystic fibrosis, autoimmune hepatitis)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Underlying disorder (primary immunodeficiency, advanced Hodgkin's lymphoma)</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42677141"/>
                  </a:ext>
                </a:extLst>
              </a:tr>
              <a:tr h="226244">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Race or ethnic group (risk in descending order): white, black, African</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4004951"/>
                  </a:ext>
                </a:extLst>
              </a:tr>
              <a:tr h="21446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Prior splenectomy</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16028977"/>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Monoclonal gammopathy of undetermined significance (in recipient)</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Monoclonal gammopathy of undetermined significance (in recipient or donor)</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55187453"/>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r>
                        <a:rPr lang="en-US" sz="900" noProof="0" dirty="0">
                          <a:solidFill>
                            <a:schemeClr val="tx1"/>
                          </a:solidFill>
                        </a:rPr>
                        <a:t>Non-EBV infection (HCV or CMV infection) </a:t>
                      </a:r>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Non-EBV infection (CMV infection)</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0516740"/>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Older donor age and younger recipient age</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33901209"/>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Cytokine gene polymorphisms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7640059"/>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HLA alleles, haplotypes, mismatches, antibodies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HLA alleles, haplotypes, mismatches, antibodies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0148762"/>
                  </a:ext>
                </a:extLst>
              </a:tr>
            </a:tbl>
          </a:graphicData>
        </a:graphic>
      </p:graphicFrame>
      <p:sp>
        <p:nvSpPr>
          <p:cNvPr id="62" name="Espace réservé pour une image  61">
            <a:extLst>
              <a:ext uri="{FF2B5EF4-FFF2-40B4-BE49-F238E27FC236}">
                <a16:creationId xmlns:a16="http://schemas.microsoft.com/office/drawing/2014/main" id="{4969D726-1D54-0ED7-CDE4-1A5FEFEF4351}"/>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C7D83816-5F5B-571A-8FDE-2D552708D9C4}"/>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6" name="ZoneTexte 5">
            <a:extLst>
              <a:ext uri="{FF2B5EF4-FFF2-40B4-BE49-F238E27FC236}">
                <a16:creationId xmlns:a16="http://schemas.microsoft.com/office/drawing/2014/main" id="{AB037560-AC76-1F73-7E09-E59A6F32206A}"/>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Dierickx D. NEJM 2018; 378: 549-62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GCSH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greffe de cellules souches hématopoïétiques </a:t>
            </a:r>
          </a:p>
        </p:txBody>
      </p:sp>
      <p:pic>
        <p:nvPicPr>
          <p:cNvPr id="3" name="C.Renard - CC11 - Slide 16">
            <a:hlinkClick r:id="" action="ppaction://media"/>
            <a:extLst>
              <a:ext uri="{FF2B5EF4-FFF2-40B4-BE49-F238E27FC236}">
                <a16:creationId xmlns:a16="http://schemas.microsoft.com/office/drawing/2014/main" id="{39F77054-F36C-4907-28D8-C208ECECBB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49137093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849BE-7FCB-442B-F98F-2311D1EA804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E05C5AA-5CAD-0040-8067-AE2BF3DD9C8C}"/>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29A37EED-09DB-2E4D-2E6C-B75CFAD40948}"/>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B98A3118-B733-9A54-4F9B-0C84941B05E4}"/>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grpSp>
        <p:nvGrpSpPr>
          <p:cNvPr id="57" name="Groupe 56">
            <a:extLst>
              <a:ext uri="{FF2B5EF4-FFF2-40B4-BE49-F238E27FC236}">
                <a16:creationId xmlns:a16="http://schemas.microsoft.com/office/drawing/2014/main" id="{03D1AB8A-D488-110F-F439-EEA157EB166F}"/>
              </a:ext>
            </a:extLst>
          </p:cNvPr>
          <p:cNvGrpSpPr/>
          <p:nvPr/>
        </p:nvGrpSpPr>
        <p:grpSpPr>
          <a:xfrm>
            <a:off x="543427" y="1337082"/>
            <a:ext cx="11081032" cy="386686"/>
            <a:chOff x="543427" y="1427023"/>
            <a:chExt cx="11081032" cy="386686"/>
          </a:xfrm>
        </p:grpSpPr>
        <p:sp>
          <p:nvSpPr>
            <p:cNvPr id="7" name="ZoneTexte 6">
              <a:extLst>
                <a:ext uri="{FF2B5EF4-FFF2-40B4-BE49-F238E27FC236}">
                  <a16:creationId xmlns:a16="http://schemas.microsoft.com/office/drawing/2014/main" id="{ED52E61F-402E-DCBA-54A4-2AE2DDE21261}"/>
                </a:ext>
              </a:extLst>
            </p:cNvPr>
            <p:cNvSpPr txBox="1"/>
            <p:nvPr/>
          </p:nvSpPr>
          <p:spPr>
            <a:xfrm>
              <a:off x="1120295" y="1478677"/>
              <a:ext cx="10504164"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Une PCR EBV plasmatique négative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n’exclut pas un LPT lié à l’EBV</a:t>
              </a:r>
            </a:p>
          </p:txBody>
        </p:sp>
        <p:grpSp>
          <p:nvGrpSpPr>
            <p:cNvPr id="36" name="Groupe 35">
              <a:extLst>
                <a:ext uri="{FF2B5EF4-FFF2-40B4-BE49-F238E27FC236}">
                  <a16:creationId xmlns:a16="http://schemas.microsoft.com/office/drawing/2014/main" id="{5230ED20-6396-F4CA-0848-A21FBD7B96E0}"/>
                </a:ext>
              </a:extLst>
            </p:cNvPr>
            <p:cNvGrpSpPr/>
            <p:nvPr/>
          </p:nvGrpSpPr>
          <p:grpSpPr>
            <a:xfrm>
              <a:off x="543427" y="1427023"/>
              <a:ext cx="386626" cy="386686"/>
              <a:chOff x="423529" y="2082622"/>
              <a:chExt cx="537479" cy="537565"/>
            </a:xfrm>
          </p:grpSpPr>
          <p:sp>
            <p:nvSpPr>
              <p:cNvPr id="34" name="Forme libre 33">
                <a:extLst>
                  <a:ext uri="{FF2B5EF4-FFF2-40B4-BE49-F238E27FC236}">
                    <a16:creationId xmlns:a16="http://schemas.microsoft.com/office/drawing/2014/main" id="{D91CF3F7-A9DA-790C-F601-A16121B56D92}"/>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5DDDBC3B-DE22-1782-70D5-7401676162A3}"/>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6" name="Groupe 55">
            <a:extLst>
              <a:ext uri="{FF2B5EF4-FFF2-40B4-BE49-F238E27FC236}">
                <a16:creationId xmlns:a16="http://schemas.microsoft.com/office/drawing/2014/main" id="{22763C97-B473-EDB8-8F4B-98A9914C7878}"/>
              </a:ext>
            </a:extLst>
          </p:cNvPr>
          <p:cNvGrpSpPr/>
          <p:nvPr/>
        </p:nvGrpSpPr>
        <p:grpSpPr>
          <a:xfrm>
            <a:off x="2130180" y="1935515"/>
            <a:ext cx="9494279" cy="585775"/>
            <a:chOff x="2130180" y="2046068"/>
            <a:chExt cx="9494279" cy="585775"/>
          </a:xfrm>
        </p:grpSpPr>
        <p:sp>
          <p:nvSpPr>
            <p:cNvPr id="37" name="ZoneTexte 36">
              <a:extLst>
                <a:ext uri="{FF2B5EF4-FFF2-40B4-BE49-F238E27FC236}">
                  <a16:creationId xmlns:a16="http://schemas.microsoft.com/office/drawing/2014/main" id="{C5ABCE3F-FFAC-66DE-6DF1-A7EA24167C65}"/>
                </a:ext>
              </a:extLst>
            </p:cNvPr>
            <p:cNvSpPr txBox="1"/>
            <p:nvPr/>
          </p:nvSpPr>
          <p:spPr>
            <a:xfrm>
              <a:off x="2707048" y="2077845"/>
              <a:ext cx="8917411" cy="55399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Risque important de LPT EBV+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car donneur EBV+ / receveur EBV - ;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Sérologie EBV positivée après le lymphome</a:t>
              </a:r>
            </a:p>
          </p:txBody>
        </p:sp>
        <p:grpSp>
          <p:nvGrpSpPr>
            <p:cNvPr id="38" name="Groupe 37">
              <a:extLst>
                <a:ext uri="{FF2B5EF4-FFF2-40B4-BE49-F238E27FC236}">
                  <a16:creationId xmlns:a16="http://schemas.microsoft.com/office/drawing/2014/main" id="{44E836B7-F87C-BEB4-0581-BF10F3628B70}"/>
                </a:ext>
              </a:extLst>
            </p:cNvPr>
            <p:cNvGrpSpPr/>
            <p:nvPr/>
          </p:nvGrpSpPr>
          <p:grpSpPr>
            <a:xfrm>
              <a:off x="2130180" y="2046068"/>
              <a:ext cx="386626" cy="386686"/>
              <a:chOff x="423529" y="2082622"/>
              <a:chExt cx="537479" cy="537565"/>
            </a:xfrm>
          </p:grpSpPr>
          <p:sp>
            <p:nvSpPr>
              <p:cNvPr id="39" name="Forme libre 38">
                <a:extLst>
                  <a:ext uri="{FF2B5EF4-FFF2-40B4-BE49-F238E27FC236}">
                    <a16:creationId xmlns:a16="http://schemas.microsoft.com/office/drawing/2014/main" id="{CDBEDE62-E92A-5D38-4786-F042C5AD75A6}"/>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D38B0C93-8A07-DC96-2A66-109157B84DC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5" name="Groupe 54">
            <a:extLst>
              <a:ext uri="{FF2B5EF4-FFF2-40B4-BE49-F238E27FC236}">
                <a16:creationId xmlns:a16="http://schemas.microsoft.com/office/drawing/2014/main" id="{766E170A-1F6A-5A7F-B294-788DAE008E07}"/>
              </a:ext>
            </a:extLst>
          </p:cNvPr>
          <p:cNvGrpSpPr/>
          <p:nvPr/>
        </p:nvGrpSpPr>
        <p:grpSpPr>
          <a:xfrm>
            <a:off x="543427" y="2733037"/>
            <a:ext cx="10629719" cy="386686"/>
            <a:chOff x="543427" y="2871794"/>
            <a:chExt cx="10629719" cy="386686"/>
          </a:xfrm>
        </p:grpSpPr>
        <p:sp>
          <p:nvSpPr>
            <p:cNvPr id="12" name="ZoneTexte 11">
              <a:extLst>
                <a:ext uri="{FF2B5EF4-FFF2-40B4-BE49-F238E27FC236}">
                  <a16:creationId xmlns:a16="http://schemas.microsoft.com/office/drawing/2014/main" id="{E19E4C63-84CA-3102-0E52-732715E3B11C}"/>
                </a:ext>
              </a:extLst>
            </p:cNvPr>
            <p:cNvSpPr txBox="1"/>
            <p:nvPr/>
          </p:nvSpPr>
          <p:spPr>
            <a:xfrm>
              <a:off x="1120295" y="2927215"/>
              <a:ext cx="10052851"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La sérologie EBV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est un mauvais examen de suivi de ces patients</a:t>
              </a:r>
            </a:p>
          </p:txBody>
        </p:sp>
        <p:grpSp>
          <p:nvGrpSpPr>
            <p:cNvPr id="13" name="Groupe 12">
              <a:extLst>
                <a:ext uri="{FF2B5EF4-FFF2-40B4-BE49-F238E27FC236}">
                  <a16:creationId xmlns:a16="http://schemas.microsoft.com/office/drawing/2014/main" id="{802F7448-85F5-73AD-365B-346115A6F8F6}"/>
                </a:ext>
              </a:extLst>
            </p:cNvPr>
            <p:cNvGrpSpPr/>
            <p:nvPr/>
          </p:nvGrpSpPr>
          <p:grpSpPr>
            <a:xfrm>
              <a:off x="543427" y="2871794"/>
              <a:ext cx="386626" cy="386686"/>
              <a:chOff x="423529" y="2082622"/>
              <a:chExt cx="537479" cy="537565"/>
            </a:xfrm>
          </p:grpSpPr>
          <p:sp>
            <p:nvSpPr>
              <p:cNvPr id="14" name="Forme libre 13">
                <a:extLst>
                  <a:ext uri="{FF2B5EF4-FFF2-40B4-BE49-F238E27FC236}">
                    <a16:creationId xmlns:a16="http://schemas.microsoft.com/office/drawing/2014/main" id="{F9E5E420-9D9F-E762-AE4C-943CE41344A2}"/>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8991EB2A-BE58-7C79-83CB-D518DE0A66A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4" name="Groupe 53">
            <a:extLst>
              <a:ext uri="{FF2B5EF4-FFF2-40B4-BE49-F238E27FC236}">
                <a16:creationId xmlns:a16="http://schemas.microsoft.com/office/drawing/2014/main" id="{C129C5B6-82FC-968F-A4C6-9A665BEE5D05}"/>
              </a:ext>
            </a:extLst>
          </p:cNvPr>
          <p:cNvGrpSpPr/>
          <p:nvPr/>
        </p:nvGrpSpPr>
        <p:grpSpPr>
          <a:xfrm>
            <a:off x="2130180" y="3331470"/>
            <a:ext cx="9494279" cy="608534"/>
            <a:chOff x="2130180" y="3609160"/>
            <a:chExt cx="9494279" cy="608534"/>
          </a:xfrm>
        </p:grpSpPr>
        <p:sp>
          <p:nvSpPr>
            <p:cNvPr id="19" name="ZoneTexte 18">
              <a:extLst>
                <a:ext uri="{FF2B5EF4-FFF2-40B4-BE49-F238E27FC236}">
                  <a16:creationId xmlns:a16="http://schemas.microsoft.com/office/drawing/2014/main" id="{F54597E9-17DE-1D58-15B6-611969E2ED1F}"/>
                </a:ext>
              </a:extLst>
            </p:cNvPr>
            <p:cNvSpPr txBox="1"/>
            <p:nvPr/>
          </p:nvSpPr>
          <p:spPr>
            <a:xfrm>
              <a:off x="2707048" y="3663696"/>
              <a:ext cx="8917411" cy="55399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Les atteintes digestives des LPT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sont fréquentes, essentiellement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chez l’adulte mais existent chez l’enfant</a:t>
              </a:r>
            </a:p>
          </p:txBody>
        </p:sp>
        <p:grpSp>
          <p:nvGrpSpPr>
            <p:cNvPr id="20" name="Groupe 19">
              <a:extLst>
                <a:ext uri="{FF2B5EF4-FFF2-40B4-BE49-F238E27FC236}">
                  <a16:creationId xmlns:a16="http://schemas.microsoft.com/office/drawing/2014/main" id="{0854FA45-F760-4C40-09C5-133DAC0FE397}"/>
                </a:ext>
              </a:extLst>
            </p:cNvPr>
            <p:cNvGrpSpPr/>
            <p:nvPr/>
          </p:nvGrpSpPr>
          <p:grpSpPr>
            <a:xfrm>
              <a:off x="2130180" y="3609160"/>
              <a:ext cx="386626" cy="386686"/>
              <a:chOff x="423529" y="2082622"/>
              <a:chExt cx="537479" cy="537565"/>
            </a:xfrm>
          </p:grpSpPr>
          <p:sp>
            <p:nvSpPr>
              <p:cNvPr id="21" name="Forme libre 20">
                <a:extLst>
                  <a:ext uri="{FF2B5EF4-FFF2-40B4-BE49-F238E27FC236}">
                    <a16:creationId xmlns:a16="http://schemas.microsoft.com/office/drawing/2014/main" id="{6219F4C5-B153-85A6-EE81-4BB398203BCB}"/>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948145C6-5F4F-FEC1-B8A4-A7509B10396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6" name="ZoneTexte 5">
            <a:extLst>
              <a:ext uri="{FF2B5EF4-FFF2-40B4-BE49-F238E27FC236}">
                <a16:creationId xmlns:a16="http://schemas.microsoft.com/office/drawing/2014/main" id="{42AC37BD-3A36-202E-68AC-5B4C3082820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53" name="Groupe 52">
            <a:extLst>
              <a:ext uri="{FF2B5EF4-FFF2-40B4-BE49-F238E27FC236}">
                <a16:creationId xmlns:a16="http://schemas.microsoft.com/office/drawing/2014/main" id="{303DBDDA-4276-5DC0-43E2-28ABEDC4A583}"/>
              </a:ext>
            </a:extLst>
          </p:cNvPr>
          <p:cNvGrpSpPr/>
          <p:nvPr/>
        </p:nvGrpSpPr>
        <p:grpSpPr>
          <a:xfrm>
            <a:off x="543427" y="4151751"/>
            <a:ext cx="11081032" cy="386686"/>
            <a:chOff x="543427" y="4323566"/>
            <a:chExt cx="11081032" cy="386686"/>
          </a:xfrm>
        </p:grpSpPr>
        <p:sp>
          <p:nvSpPr>
            <p:cNvPr id="17" name="ZoneTexte 16">
              <a:extLst>
                <a:ext uri="{FF2B5EF4-FFF2-40B4-BE49-F238E27FC236}">
                  <a16:creationId xmlns:a16="http://schemas.microsoft.com/office/drawing/2014/main" id="{A9FAC030-0CF9-AACF-E417-CD615E7F7164}"/>
                </a:ext>
              </a:extLst>
            </p:cNvPr>
            <p:cNvSpPr txBox="1"/>
            <p:nvPr/>
          </p:nvSpPr>
          <p:spPr>
            <a:xfrm>
              <a:off x="1120295" y="4390210"/>
              <a:ext cx="10504164"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Une cytoponction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peut être insuffisante</a:t>
              </a:r>
            </a:p>
          </p:txBody>
        </p:sp>
        <p:grpSp>
          <p:nvGrpSpPr>
            <p:cNvPr id="24" name="Groupe 23">
              <a:extLst>
                <a:ext uri="{FF2B5EF4-FFF2-40B4-BE49-F238E27FC236}">
                  <a16:creationId xmlns:a16="http://schemas.microsoft.com/office/drawing/2014/main" id="{43295D55-963D-FFD3-C5A7-BF8C5A86A465}"/>
                </a:ext>
              </a:extLst>
            </p:cNvPr>
            <p:cNvGrpSpPr/>
            <p:nvPr/>
          </p:nvGrpSpPr>
          <p:grpSpPr>
            <a:xfrm>
              <a:off x="543427" y="4323566"/>
              <a:ext cx="386626" cy="386686"/>
              <a:chOff x="423529" y="2082622"/>
              <a:chExt cx="537479" cy="537565"/>
            </a:xfrm>
          </p:grpSpPr>
          <p:sp>
            <p:nvSpPr>
              <p:cNvPr id="25" name="Forme libre 24">
                <a:extLst>
                  <a:ext uri="{FF2B5EF4-FFF2-40B4-BE49-F238E27FC236}">
                    <a16:creationId xmlns:a16="http://schemas.microsoft.com/office/drawing/2014/main" id="{BFEE7555-72C4-9E8A-BB55-B9183373F70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9EBBB427-F13D-DC62-B17C-01C27B47955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2" name="Groupe 51">
            <a:extLst>
              <a:ext uri="{FF2B5EF4-FFF2-40B4-BE49-F238E27FC236}">
                <a16:creationId xmlns:a16="http://schemas.microsoft.com/office/drawing/2014/main" id="{5D12ED5E-C02C-CD6F-A403-B8B1BD44FFB7}"/>
              </a:ext>
            </a:extLst>
          </p:cNvPr>
          <p:cNvGrpSpPr/>
          <p:nvPr/>
        </p:nvGrpSpPr>
        <p:grpSpPr>
          <a:xfrm>
            <a:off x="2130180" y="4750184"/>
            <a:ext cx="9494279" cy="386686"/>
            <a:chOff x="2130180" y="4942611"/>
            <a:chExt cx="9494279" cy="386686"/>
          </a:xfrm>
        </p:grpSpPr>
        <p:sp>
          <p:nvSpPr>
            <p:cNvPr id="28" name="ZoneTexte 27">
              <a:extLst>
                <a:ext uri="{FF2B5EF4-FFF2-40B4-BE49-F238E27FC236}">
                  <a16:creationId xmlns:a16="http://schemas.microsoft.com/office/drawing/2014/main" id="{56FD4AEC-F45D-DDEE-9BA5-B3AECB974DF1}"/>
                </a:ext>
              </a:extLst>
            </p:cNvPr>
            <p:cNvSpPr txBox="1"/>
            <p:nvPr/>
          </p:nvSpPr>
          <p:spPr>
            <a:xfrm>
              <a:off x="2707048" y="4989378"/>
              <a:ext cx="8917411"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Attention à l’état fragile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du patient même en pédiatrie</a:t>
              </a:r>
            </a:p>
          </p:txBody>
        </p:sp>
        <p:grpSp>
          <p:nvGrpSpPr>
            <p:cNvPr id="29" name="Groupe 28">
              <a:extLst>
                <a:ext uri="{FF2B5EF4-FFF2-40B4-BE49-F238E27FC236}">
                  <a16:creationId xmlns:a16="http://schemas.microsoft.com/office/drawing/2014/main" id="{A8674AE9-E3F3-4BF5-19BB-724E72FABCD4}"/>
                </a:ext>
              </a:extLst>
            </p:cNvPr>
            <p:cNvGrpSpPr/>
            <p:nvPr/>
          </p:nvGrpSpPr>
          <p:grpSpPr>
            <a:xfrm>
              <a:off x="2130180" y="4942611"/>
              <a:ext cx="386626" cy="386686"/>
              <a:chOff x="423529" y="2082622"/>
              <a:chExt cx="537479" cy="537565"/>
            </a:xfrm>
          </p:grpSpPr>
          <p:sp>
            <p:nvSpPr>
              <p:cNvPr id="30" name="Forme libre 29">
                <a:extLst>
                  <a:ext uri="{FF2B5EF4-FFF2-40B4-BE49-F238E27FC236}">
                    <a16:creationId xmlns:a16="http://schemas.microsoft.com/office/drawing/2014/main" id="{57A358D7-0DF5-3EA3-3CC8-CFB5ADE6A8D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0C6EE51F-CD5F-7F05-B935-565227DA782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1" name="Groupe 50">
            <a:extLst>
              <a:ext uri="{FF2B5EF4-FFF2-40B4-BE49-F238E27FC236}">
                <a16:creationId xmlns:a16="http://schemas.microsoft.com/office/drawing/2014/main" id="{3961FEF0-E6FF-4486-83CA-7D2C004D31D8}"/>
              </a:ext>
            </a:extLst>
          </p:cNvPr>
          <p:cNvGrpSpPr/>
          <p:nvPr/>
        </p:nvGrpSpPr>
        <p:grpSpPr>
          <a:xfrm>
            <a:off x="543427" y="5348615"/>
            <a:ext cx="10629719" cy="609417"/>
            <a:chOff x="543427" y="5783329"/>
            <a:chExt cx="10629719" cy="609417"/>
          </a:xfrm>
        </p:grpSpPr>
        <p:sp>
          <p:nvSpPr>
            <p:cNvPr id="33" name="ZoneTexte 32">
              <a:extLst>
                <a:ext uri="{FF2B5EF4-FFF2-40B4-BE49-F238E27FC236}">
                  <a16:creationId xmlns:a16="http://schemas.microsoft.com/office/drawing/2014/main" id="{67ED335C-AC10-1802-D66D-DEE4CF677574}"/>
                </a:ext>
              </a:extLst>
            </p:cNvPr>
            <p:cNvSpPr txBox="1"/>
            <p:nvPr/>
          </p:nvSpPr>
          <p:spPr>
            <a:xfrm>
              <a:off x="1120295" y="5838748"/>
              <a:ext cx="10052851" cy="55399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Risque de perforation digestive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même sous rituximab seul, pendant les 2 premières cures essentiellement</a:t>
              </a:r>
            </a:p>
          </p:txBody>
        </p:sp>
        <p:grpSp>
          <p:nvGrpSpPr>
            <p:cNvPr id="41" name="Groupe 40">
              <a:extLst>
                <a:ext uri="{FF2B5EF4-FFF2-40B4-BE49-F238E27FC236}">
                  <a16:creationId xmlns:a16="http://schemas.microsoft.com/office/drawing/2014/main" id="{479C14FC-5F63-C929-FE8E-9690E42B3B36}"/>
                </a:ext>
              </a:extLst>
            </p:cNvPr>
            <p:cNvGrpSpPr/>
            <p:nvPr/>
          </p:nvGrpSpPr>
          <p:grpSpPr>
            <a:xfrm>
              <a:off x="543427" y="5783329"/>
              <a:ext cx="386626" cy="386686"/>
              <a:chOff x="423529" y="2082622"/>
              <a:chExt cx="537479" cy="537565"/>
            </a:xfrm>
          </p:grpSpPr>
          <p:sp>
            <p:nvSpPr>
              <p:cNvPr id="42" name="Forme libre 41">
                <a:extLst>
                  <a:ext uri="{FF2B5EF4-FFF2-40B4-BE49-F238E27FC236}">
                    <a16:creationId xmlns:a16="http://schemas.microsoft.com/office/drawing/2014/main" id="{CFB4F749-2C0F-C81A-7ACA-5E65283BB99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213E3866-1618-EC5A-7FA9-2804DD487B1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3" name="C.Renard - CC11 - Slide 17">
            <a:hlinkClick r:id="" action="ppaction://media"/>
            <a:extLst>
              <a:ext uri="{FF2B5EF4-FFF2-40B4-BE49-F238E27FC236}">
                <a16:creationId xmlns:a16="http://schemas.microsoft.com/office/drawing/2014/main" id="{8A65C5B8-D84C-F5E0-CE02-E9AFA7F943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6688981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FDC88-E9E2-EBFD-1A9B-B6DAAF4AAC0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5033D77-D65F-849F-AD67-D9E45125D0AE}"/>
              </a:ext>
            </a:extLst>
          </p:cNvPr>
          <p:cNvSpPr>
            <a:spLocks noGrp="1"/>
          </p:cNvSpPr>
          <p:nvPr>
            <p:ph type="ctrTitle"/>
          </p:nvPr>
        </p:nvSpPr>
        <p:spPr/>
        <p:txBody>
          <a:bodyPr/>
          <a:lstStyle/>
          <a:p>
            <a:r>
              <a:rPr lang="fr-FR" dirty="0"/>
              <a:t>Cas clinique 12</a:t>
            </a:r>
          </a:p>
        </p:txBody>
      </p:sp>
      <p:sp>
        <p:nvSpPr>
          <p:cNvPr id="3" name="Sous-titre 2">
            <a:extLst>
              <a:ext uri="{FF2B5EF4-FFF2-40B4-BE49-F238E27FC236}">
                <a16:creationId xmlns:a16="http://schemas.microsoft.com/office/drawing/2014/main" id="{29C6836A-AA3E-453D-C228-61190F3B260A}"/>
              </a:ext>
            </a:extLst>
          </p:cNvPr>
          <p:cNvSpPr>
            <a:spLocks noGrp="1"/>
          </p:cNvSpPr>
          <p:nvPr>
            <p:ph type="subTitle" idx="1"/>
          </p:nvPr>
        </p:nvSpPr>
        <p:spPr>
          <a:xfrm>
            <a:off x="4392751" y="3743320"/>
            <a:ext cx="6999149" cy="1721045"/>
          </a:xfrm>
        </p:spPr>
        <p:txBody>
          <a:bodyPr>
            <a:normAutofit/>
          </a:bodyPr>
          <a:lstStyle/>
          <a:p>
            <a:r>
              <a:rPr lang="fr-FR" sz="2400" b="1" noProof="0" dirty="0"/>
              <a:t>Importance de la classification des  </a:t>
            </a:r>
            <a:r>
              <a:rPr lang="fr-FR" sz="2400" b="1" noProof="0" dirty="0" err="1"/>
              <a:t>lymphoproliférations</a:t>
            </a:r>
            <a:r>
              <a:rPr lang="fr-FR" sz="2400" b="1" noProof="0" dirty="0"/>
              <a:t> EBV post-transplantation</a:t>
            </a:r>
            <a:endParaRPr lang="fr-FR" b="1" dirty="0"/>
          </a:p>
          <a:p>
            <a:pPr algn="r">
              <a:lnSpc>
                <a:spcPct val="100000"/>
              </a:lnSpc>
              <a:spcBef>
                <a:spcPts val="1000"/>
              </a:spcBef>
            </a:pPr>
            <a:r>
              <a:rPr lang="fr-FR" sz="1600" dirty="0">
                <a:solidFill>
                  <a:schemeClr val="tx2"/>
                </a:solidFill>
              </a:rPr>
              <a:t>Pr Thierry Molina</a:t>
            </a:r>
            <a:br>
              <a:rPr lang="fr-FR" sz="1600" dirty="0">
                <a:solidFill>
                  <a:schemeClr val="tx2"/>
                </a:solidFill>
                <a:latin typeface="+mn-lt"/>
                <a:ea typeface="+mn-ea"/>
                <a:cs typeface="+mn-cs"/>
              </a:rPr>
            </a:br>
            <a:r>
              <a:rPr lang="fr-FR" sz="1600" dirty="0" err="1">
                <a:solidFill>
                  <a:schemeClr val="tx2"/>
                </a:solidFill>
              </a:rPr>
              <a:t>thierry.molina@aphp.</a:t>
            </a:r>
            <a:r>
              <a:rPr lang="fr-FR" sz="1600" dirty="0" err="1">
                <a:solidFill>
                  <a:schemeClr val="tx2"/>
                </a:solidFill>
                <a:latin typeface="+mn-lt"/>
                <a:ea typeface="+mn-ea"/>
                <a:cs typeface="+mn-cs"/>
              </a:rPr>
              <a:t>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2DA39E50-7680-BDCA-4F86-7023964537C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72183" y="4864170"/>
            <a:ext cx="233313" cy="233313"/>
          </a:xfrm>
          <a:prstGeom prst="rect">
            <a:avLst/>
          </a:prstGeom>
        </p:spPr>
      </p:pic>
      <p:pic>
        <p:nvPicPr>
          <p:cNvPr id="11" name="Graphique 10" descr="Jouer contour">
            <a:extLst>
              <a:ext uri="{FF2B5EF4-FFF2-40B4-BE49-F238E27FC236}">
                <a16:creationId xmlns:a16="http://schemas.microsoft.com/office/drawing/2014/main" id="{01227ED2-2944-833A-0F3D-1772728E432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1D0EE79-D1D4-8FE1-55B9-0E3880F9B856}"/>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4C22994F-EBE6-A093-DA17-C03C9901643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DEE603E-DD42-6DFE-DE30-928ED6D38FD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2C101751-03DF-6499-1162-A1D09C4D35E3}"/>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6F86101E-2B39-8190-EBD8-0EF7F9F528CF}"/>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286BBEBD-B023-0F21-A5A2-1DCE5832135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A722ADDA-B0DD-F1D8-EC9D-24AC402EE6C2}"/>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EF417B10-A010-E5AD-3B67-48A6CF779AB0}"/>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3ABEE3BA-48CC-BD5B-DEBB-E5137B08571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4" name="T.Molina - CC12 - Slide 1">
            <a:hlinkClick r:id="" action="ppaction://media"/>
            <a:extLst>
              <a:ext uri="{FF2B5EF4-FFF2-40B4-BE49-F238E27FC236}">
                <a16:creationId xmlns:a16="http://schemas.microsoft.com/office/drawing/2014/main" id="{64E61907-0E7D-88AF-C2E3-40C9D2D9029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622" y="6145084"/>
            <a:ext cx="468000" cy="468000"/>
          </a:xfrm>
          <a:prstGeom prst="rect">
            <a:avLst/>
          </a:prstGeom>
        </p:spPr>
      </p:pic>
    </p:spTree>
    <p:extLst>
      <p:ext uri="{BB962C8B-B14F-4D97-AF65-F5344CB8AC3E}">
        <p14:creationId xmlns:p14="http://schemas.microsoft.com/office/powerpoint/2010/main" val="97956225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4C56E-8D15-0607-423F-9D13EDD0D89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53EB4F7-022A-12B6-1660-A76BA6A590C9}"/>
              </a:ext>
            </a:extLst>
          </p:cNvPr>
          <p:cNvSpPr>
            <a:spLocks noGrp="1"/>
          </p:cNvSpPr>
          <p:nvPr>
            <p:ph type="title"/>
          </p:nvPr>
        </p:nvSpPr>
        <p:spPr>
          <a:xfrm>
            <a:off x="467999" y="238878"/>
            <a:ext cx="9847576" cy="882000"/>
          </a:xfrm>
        </p:spPr>
        <p:txBody>
          <a:bodyPr/>
          <a:lstStyle/>
          <a:p>
            <a:r>
              <a:rPr lang="fr-FR" dirty="0"/>
              <a:t>Présentation du cas</a:t>
            </a:r>
            <a:endParaRPr lang="fr-FR" sz="2400" b="1" baseline="30000" noProof="0" dirty="0"/>
          </a:p>
        </p:txBody>
      </p:sp>
      <p:sp>
        <p:nvSpPr>
          <p:cNvPr id="3" name="Espace réservé du contenu 2">
            <a:extLst>
              <a:ext uri="{FF2B5EF4-FFF2-40B4-BE49-F238E27FC236}">
                <a16:creationId xmlns:a16="http://schemas.microsoft.com/office/drawing/2014/main" id="{0F5221EC-537B-540C-2C4D-10DE26271697}"/>
              </a:ext>
            </a:extLst>
          </p:cNvPr>
          <p:cNvSpPr>
            <a:spLocks noGrp="1"/>
          </p:cNvSpPr>
          <p:nvPr>
            <p:ph idx="1"/>
          </p:nvPr>
        </p:nvSpPr>
        <p:spPr>
          <a:xfrm>
            <a:off x="1458000" y="2756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b="1" dirty="0">
                <a:solidFill>
                  <a:schemeClr val="accent2"/>
                </a:solidFill>
              </a:rPr>
              <a:t>Enfant né en 2004</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2009 : transplantation rénale pour </a:t>
            </a:r>
            <a:r>
              <a:rPr lang="fr-FR" sz="1800" dirty="0" err="1">
                <a:solidFill>
                  <a:srgbClr val="202122"/>
                </a:solidFill>
              </a:rPr>
              <a:t>hypodysplasie</a:t>
            </a:r>
            <a:r>
              <a:rPr lang="fr-FR" sz="1800" dirty="0">
                <a:solidFill>
                  <a:srgbClr val="202122"/>
                </a:solidFill>
              </a:rPr>
              <a:t> bilatérale du rein</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Donneur EBV+ / receveur EBV-</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err="1">
                <a:solidFill>
                  <a:srgbClr val="202122"/>
                </a:solidFill>
              </a:rPr>
              <a:t>Primoinfection</a:t>
            </a:r>
            <a:r>
              <a:rPr lang="fr-FR" sz="1800" dirty="0">
                <a:solidFill>
                  <a:srgbClr val="202122"/>
                </a:solidFill>
              </a:rPr>
              <a:t> EBV en 2009</a:t>
            </a:r>
          </a:p>
        </p:txBody>
      </p:sp>
      <p:sp>
        <p:nvSpPr>
          <p:cNvPr id="4" name="Espace réservé pour une image  3">
            <a:extLst>
              <a:ext uri="{FF2B5EF4-FFF2-40B4-BE49-F238E27FC236}">
                <a16:creationId xmlns:a16="http://schemas.microsoft.com/office/drawing/2014/main" id="{CF649F76-96CA-9623-8826-85E441196DEE}"/>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9220C0F2-995D-D5E6-DF65-5FE8A99DCD6E}"/>
              </a:ext>
            </a:extLst>
          </p:cNvPr>
          <p:cNvSpPr>
            <a:spLocks noGrp="1"/>
          </p:cNvSpPr>
          <p:nvPr>
            <p:ph idx="14"/>
          </p:nvPr>
        </p:nvSpPr>
        <p:spPr>
          <a:xfrm>
            <a:off x="6828312" y="2756110"/>
            <a:ext cx="4892400" cy="3168000"/>
          </a:xfrm>
          <a:noFill/>
        </p:spPr>
        <p:txBody>
          <a:bodyPr>
            <a:noAutofit/>
          </a:bodyPr>
          <a:lstStyle/>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Novembre 2014  : douleur abdominale : adénolymphite mésentérique</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Décembre 2014 : masse </a:t>
            </a:r>
            <a:r>
              <a:rPr lang="fr-FR" sz="1800" dirty="0" err="1">
                <a:solidFill>
                  <a:srgbClr val="202122"/>
                </a:solidFill>
              </a:rPr>
              <a:t>hypermétabolique</a:t>
            </a:r>
            <a:r>
              <a:rPr lang="fr-FR" sz="1800" dirty="0">
                <a:solidFill>
                  <a:srgbClr val="202122"/>
                </a:solidFill>
              </a:rPr>
              <a:t> du fascia gauche </a:t>
            </a:r>
            <a:r>
              <a:rPr lang="fr-FR" sz="1800" dirty="0" err="1">
                <a:solidFill>
                  <a:srgbClr val="202122"/>
                </a:solidFill>
              </a:rPr>
              <a:t>prérénal</a:t>
            </a:r>
            <a:r>
              <a:rPr lang="fr-FR" sz="1800" dirty="0">
                <a:solidFill>
                  <a:srgbClr val="202122"/>
                </a:solidFill>
              </a:rPr>
              <a:t>, du péritoine et testicule droit</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Biopsie du testicule droit</a:t>
            </a:r>
          </a:p>
        </p:txBody>
      </p:sp>
      <p:sp>
        <p:nvSpPr>
          <p:cNvPr id="12" name="Titre 1">
            <a:extLst>
              <a:ext uri="{FF2B5EF4-FFF2-40B4-BE49-F238E27FC236}">
                <a16:creationId xmlns:a16="http://schemas.microsoft.com/office/drawing/2014/main" id="{FBF942F9-71DA-8C76-7D77-45B1044CD96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2" name="Rounded Rectangle 52">
            <a:extLst>
              <a:ext uri="{FF2B5EF4-FFF2-40B4-BE49-F238E27FC236}">
                <a16:creationId xmlns:a16="http://schemas.microsoft.com/office/drawing/2014/main" id="{7FD610B6-491C-DD6C-9E43-EA30985B9031}"/>
              </a:ext>
            </a:extLst>
          </p:cNvPr>
          <p:cNvSpPr/>
          <p:nvPr/>
        </p:nvSpPr>
        <p:spPr>
          <a:xfrm>
            <a:off x="706794" y="1947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189AF02C-EAAB-65E5-1CDB-3CC0A2996934}"/>
              </a:ext>
            </a:extLst>
          </p:cNvPr>
          <p:cNvSpPr/>
          <p:nvPr/>
        </p:nvSpPr>
        <p:spPr>
          <a:xfrm>
            <a:off x="467999" y="1728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2D343242-3F2E-313A-84CC-B6F7C13C8868}"/>
              </a:ext>
            </a:extLst>
          </p:cNvPr>
          <p:cNvGrpSpPr/>
          <p:nvPr/>
        </p:nvGrpSpPr>
        <p:grpSpPr>
          <a:xfrm>
            <a:off x="631582" y="1844996"/>
            <a:ext cx="497793" cy="545029"/>
            <a:chOff x="631582" y="1971996"/>
            <a:chExt cx="497793" cy="545029"/>
          </a:xfrm>
          <a:noFill/>
        </p:grpSpPr>
        <p:sp>
          <p:nvSpPr>
            <p:cNvPr id="26" name="Forme libre 25">
              <a:extLst>
                <a:ext uri="{FF2B5EF4-FFF2-40B4-BE49-F238E27FC236}">
                  <a16:creationId xmlns:a16="http://schemas.microsoft.com/office/drawing/2014/main" id="{9B263E65-AF47-ECB0-926F-54F21EBFA6EB}"/>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DE3C54C7-368A-5462-0CCE-D3703B71620F}"/>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8C3E554C-C4FE-152E-7E74-B63A24950738}"/>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72607222-BC8B-9997-0531-91B9392A1008}"/>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19D720C4-9387-C65B-C1AC-33E6528C083A}"/>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858C1A8A-FE38-F82C-9636-54DC142C1DA0}"/>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34" name="Groupe 33">
            <a:extLst>
              <a:ext uri="{FF2B5EF4-FFF2-40B4-BE49-F238E27FC236}">
                <a16:creationId xmlns:a16="http://schemas.microsoft.com/office/drawing/2014/main" id="{B9138E5A-7E5A-33D1-9AFC-8514D832BA32}"/>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81CD12D1-E240-DF0F-48F6-80AD54C90F15}"/>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4942A57E-1EF4-2C21-6CF8-D6A3DDA95522}"/>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37" name="Chevron 36">
              <a:extLst>
                <a:ext uri="{FF2B5EF4-FFF2-40B4-BE49-F238E27FC236}">
                  <a16:creationId xmlns:a16="http://schemas.microsoft.com/office/drawing/2014/main" id="{467DA0FB-A33B-19A9-E0E9-65D86598D1F5}"/>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8" name="Chevron 37">
              <a:extLst>
                <a:ext uri="{FF2B5EF4-FFF2-40B4-BE49-F238E27FC236}">
                  <a16:creationId xmlns:a16="http://schemas.microsoft.com/office/drawing/2014/main" id="{F11887DC-5E43-0933-C530-E68540D3A83D}"/>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39" name="Rectangle 38">
              <a:extLst>
                <a:ext uri="{FF2B5EF4-FFF2-40B4-BE49-F238E27FC236}">
                  <a16:creationId xmlns:a16="http://schemas.microsoft.com/office/drawing/2014/main" id="{B6820DA8-EF40-7C24-B0B4-3C4634B65DF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6" name="T.Molina - CC12 - Slide 2">
            <a:hlinkClick r:id="" action="ppaction://media"/>
            <a:extLst>
              <a:ext uri="{FF2B5EF4-FFF2-40B4-BE49-F238E27FC236}">
                <a16:creationId xmlns:a16="http://schemas.microsoft.com/office/drawing/2014/main" id="{BE25E10F-D5FC-8780-803E-94F147481D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3964539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Image 38">
            <a:extLst>
              <a:ext uri="{FF2B5EF4-FFF2-40B4-BE49-F238E27FC236}">
                <a16:creationId xmlns:a16="http://schemas.microsoft.com/office/drawing/2014/main" id="{FD230D36-68B3-A3AE-0EDC-8403940328E6}"/>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t="9086" b="9086"/>
          <a:stretch/>
        </p:blipFill>
        <p:spPr>
          <a:xfrm>
            <a:off x="2355682" y="1107497"/>
            <a:ext cx="7686241" cy="4717147"/>
          </a:xfrm>
          <a:prstGeom prst="rect">
            <a:avLst/>
          </a:prstGeom>
        </p:spPr>
      </p:pic>
      <p:sp>
        <p:nvSpPr>
          <p:cNvPr id="38" name="Espace réservé pour une image  37">
            <a:extLst>
              <a:ext uri="{FF2B5EF4-FFF2-40B4-BE49-F238E27FC236}">
                <a16:creationId xmlns:a16="http://schemas.microsoft.com/office/drawing/2014/main" id="{774497BE-7AEB-43FC-3C8B-A626253FF595}"/>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07DD8C85-7663-4F8C-F55B-F7D069527DEE}"/>
              </a:ext>
            </a:extLst>
          </p:cNvPr>
          <p:cNvSpPr txBox="1"/>
          <p:nvPr/>
        </p:nvSpPr>
        <p:spPr>
          <a:xfrm>
            <a:off x="7843667"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15870BAF-2CEB-A72B-4DDA-78D0325A6F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 name="Groupe 1">
            <a:extLst>
              <a:ext uri="{FF2B5EF4-FFF2-40B4-BE49-F238E27FC236}">
                <a16:creationId xmlns:a16="http://schemas.microsoft.com/office/drawing/2014/main" id="{81822444-22FF-8977-D638-7DCFED6962E2}"/>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3D5D7C81-1F05-768C-82CF-C1C90D071196}"/>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Chevron 3">
              <a:extLst>
                <a:ext uri="{FF2B5EF4-FFF2-40B4-BE49-F238E27FC236}">
                  <a16:creationId xmlns:a16="http://schemas.microsoft.com/office/drawing/2014/main" id="{48D6B3D3-9033-C441-CEF2-190242760E7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5" name="Chevron 4">
              <a:extLst>
                <a:ext uri="{FF2B5EF4-FFF2-40B4-BE49-F238E27FC236}">
                  <a16:creationId xmlns:a16="http://schemas.microsoft.com/office/drawing/2014/main" id="{E62ABB92-046B-7EAA-CAE5-057D07DB2A6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6" name="Chevron 5">
              <a:extLst>
                <a:ext uri="{FF2B5EF4-FFF2-40B4-BE49-F238E27FC236}">
                  <a16:creationId xmlns:a16="http://schemas.microsoft.com/office/drawing/2014/main" id="{2F4A4710-2CF2-C530-7EA3-4E25DE29A1D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7" name="Rectangle 6">
              <a:extLst>
                <a:ext uri="{FF2B5EF4-FFF2-40B4-BE49-F238E27FC236}">
                  <a16:creationId xmlns:a16="http://schemas.microsoft.com/office/drawing/2014/main" id="{18969BD9-48BA-B70E-68B3-090654BDDE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8" name="T.Molina - CC12 - Slide 3">
            <a:hlinkClick r:id="" action="ppaction://media"/>
            <a:extLst>
              <a:ext uri="{FF2B5EF4-FFF2-40B4-BE49-F238E27FC236}">
                <a16:creationId xmlns:a16="http://schemas.microsoft.com/office/drawing/2014/main" id="{E743A171-E96C-6D46-3945-EE5D08FBA8A4}"/>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15275" t="20541" r="23571" b="20294"/>
          <a:stretch>
            <a:fillRect/>
          </a:stretch>
        </p:blipFill>
        <p:spPr>
          <a:xfrm>
            <a:off x="2150077" y="1075038"/>
            <a:ext cx="7908324" cy="4782066"/>
          </a:xfrm>
          <a:prstGeom prst="rect">
            <a:avLst/>
          </a:prstGeom>
        </p:spPr>
      </p:pic>
    </p:spTree>
    <p:extLst>
      <p:ext uri="{BB962C8B-B14F-4D97-AF65-F5344CB8AC3E}">
        <p14:creationId xmlns:p14="http://schemas.microsoft.com/office/powerpoint/2010/main" val="1927432290"/>
      </p:ext>
    </p:extLst>
  </p:cSld>
  <p:clrMapOvr>
    <a:masterClrMapping/>
  </p:clrMapOvr>
  <p:timing>
    <p:tnLst>
      <p:par>
        <p:cTn id="1" dur="indefinite" restart="never" nodeType="tmRoot">
          <p:childTnLst>
            <p:video>
              <p:cMediaNode vol="80000">
                <p:cTn id="2" fill="hold" display="0">
                  <p:stCondLst>
                    <p:cond delay="indefinite"/>
                  </p:stCondLst>
                </p:cTn>
                <p:tgtEl>
                  <p:spTgt spid="8"/>
                </p:tgtEl>
              </p:cMediaNode>
            </p:video>
            <p:seq concurrent="1" nextAc="seek">
              <p:cTn id="3" restart="whenNotActive" fill="hold" evtFilter="cancelBubble" nodeType="interactiveSeq">
                <p:stCondLst>
                  <p:cond evt="onClick" delay="0">
                    <p:tgtEl>
                      <p:spTgt spid="8"/>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35398-61EF-C6F0-F3CF-A908AA8D67E2}"/>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DBD649A3-C7D5-0847-627D-6B771C0A71AB}"/>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2699169" y="1591111"/>
            <a:ext cx="6736446" cy="4134245"/>
          </a:xfrm>
          <a:prstGeom prst="rect">
            <a:avLst/>
          </a:prstGeom>
        </p:spPr>
      </p:pic>
      <p:sp>
        <p:nvSpPr>
          <p:cNvPr id="38" name="Espace réservé pour une image  37">
            <a:extLst>
              <a:ext uri="{FF2B5EF4-FFF2-40B4-BE49-F238E27FC236}">
                <a16:creationId xmlns:a16="http://schemas.microsoft.com/office/drawing/2014/main" id="{7B9BE0CB-DD21-9063-DE59-9E35EA1AC3D7}"/>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013EBB99-3876-5E94-1F23-B50879AB50C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4" name="Groupe 3">
            <a:extLst>
              <a:ext uri="{FF2B5EF4-FFF2-40B4-BE49-F238E27FC236}">
                <a16:creationId xmlns:a16="http://schemas.microsoft.com/office/drawing/2014/main" id="{5F80086E-91C4-D83E-A014-8DA03CA9E374}"/>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1EEDFC72-6768-108C-2463-F80B841B988F}"/>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7356652B-4EA6-2DF9-843D-070FB59D759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BC57D0F9-3629-EB71-D2CB-78E3638E284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FC802E5D-1EF0-1A4B-30D3-CFEF9CE4915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C7E02CE6-2F10-FF28-C157-790FE7D825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4">
            <a:hlinkClick r:id="" action="ppaction://media"/>
            <a:extLst>
              <a:ext uri="{FF2B5EF4-FFF2-40B4-BE49-F238E27FC236}">
                <a16:creationId xmlns:a16="http://schemas.microsoft.com/office/drawing/2014/main" id="{D1449F39-1AF0-B0B9-81D8-75EDF8AF79AE}"/>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5465" t="19685" r="23692" b="20521"/>
          <a:stretch>
            <a:fillRect/>
          </a:stretch>
        </p:blipFill>
        <p:spPr>
          <a:xfrm>
            <a:off x="2040033" y="1221588"/>
            <a:ext cx="7469839" cy="4588090"/>
          </a:xfrm>
          <a:prstGeom prst="rect">
            <a:avLst/>
          </a:prstGeom>
        </p:spPr>
      </p:pic>
      <p:sp>
        <p:nvSpPr>
          <p:cNvPr id="3" name="ZoneTexte 2">
            <a:extLst>
              <a:ext uri="{FF2B5EF4-FFF2-40B4-BE49-F238E27FC236}">
                <a16:creationId xmlns:a16="http://schemas.microsoft.com/office/drawing/2014/main" id="{28DBC9EB-D66C-CD3F-0B36-00BB4615E44C}"/>
              </a:ext>
            </a:extLst>
          </p:cNvPr>
          <p:cNvSpPr txBox="1"/>
          <p:nvPr/>
        </p:nvSpPr>
        <p:spPr>
          <a:xfrm>
            <a:off x="2123612" y="1405215"/>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sp>
        <p:nvSpPr>
          <p:cNvPr id="11" name="Rectangle : coins arrondis 10">
            <a:extLst>
              <a:ext uri="{FF2B5EF4-FFF2-40B4-BE49-F238E27FC236}">
                <a16:creationId xmlns:a16="http://schemas.microsoft.com/office/drawing/2014/main" id="{0B545EF8-340C-7AB5-8996-C928AC26BBA0}"/>
              </a:ext>
            </a:extLst>
          </p:cNvPr>
          <p:cNvSpPr/>
          <p:nvPr/>
        </p:nvSpPr>
        <p:spPr>
          <a:xfrm>
            <a:off x="8108848" y="5461663"/>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 name="ZoneTexte 26">
            <a:extLst>
              <a:ext uri="{FF2B5EF4-FFF2-40B4-BE49-F238E27FC236}">
                <a16:creationId xmlns:a16="http://schemas.microsoft.com/office/drawing/2014/main" id="{88FC66D4-69DA-10DA-BFAF-07837DDCCE3B}"/>
              </a:ext>
            </a:extLst>
          </p:cNvPr>
          <p:cNvSpPr txBox="1"/>
          <p:nvPr/>
        </p:nvSpPr>
        <p:spPr>
          <a:xfrm>
            <a:off x="7263197" y="5501226"/>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3291270138"/>
      </p:ext>
    </p:extLst>
  </p:cSld>
  <p:clrMapOvr>
    <a:masterClrMapping/>
  </p:clrMapOvr>
  <p:timing>
    <p:tnLst>
      <p:par>
        <p:cTn id="1" dur="indefinite" restart="never" nodeType="tmRoot">
          <p:childTnLst>
            <p:video>
              <p:cMediaNode vol="80000">
                <p:cTn id="2" fill="hold" display="0">
                  <p:stCondLst>
                    <p:cond delay="indefinite"/>
                  </p:stCondLst>
                </p:cTn>
                <p:tgtEl>
                  <p:spTgt spid="10"/>
                </p:tgtEl>
              </p:cMediaNode>
            </p:video>
            <p:seq concurrent="1" nextAc="seek">
              <p:cTn id="3" restart="whenNotActive" fill="hold" evtFilter="cancelBubble" nodeType="interactiveSeq">
                <p:stCondLst>
                  <p:cond evt="onClick" delay="0">
                    <p:tgtEl>
                      <p:spTgt spid="10"/>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7237E-BE89-9A6B-CAB3-EEEFE0EF72D8}"/>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51D34E90-EB9E-B3E0-8509-8BED5D12C2CB}"/>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38" name="Espace réservé pour une image  37">
            <a:extLst>
              <a:ext uri="{FF2B5EF4-FFF2-40B4-BE49-F238E27FC236}">
                <a16:creationId xmlns:a16="http://schemas.microsoft.com/office/drawing/2014/main" id="{84DDC177-0B93-786D-4BD5-69F36AD3ECF6}"/>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6E607ACC-B5F9-6CB3-1E0D-7815EA5A9A17}"/>
              </a:ext>
            </a:extLst>
          </p:cNvPr>
          <p:cNvSpPr txBox="1"/>
          <p:nvPr/>
        </p:nvSpPr>
        <p:spPr>
          <a:xfrm>
            <a:off x="7843667"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ABDE21BD-3217-F3C9-6365-722EFB1630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ZoneTexte 2">
            <a:extLst>
              <a:ext uri="{FF2B5EF4-FFF2-40B4-BE49-F238E27FC236}">
                <a16:creationId xmlns:a16="http://schemas.microsoft.com/office/drawing/2014/main" id="{B8CB081A-EDF4-F082-62A0-0E94FBBE5595}"/>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CD5</a:t>
            </a:r>
          </a:p>
        </p:txBody>
      </p:sp>
      <p:grpSp>
        <p:nvGrpSpPr>
          <p:cNvPr id="2" name="Groupe 1">
            <a:extLst>
              <a:ext uri="{FF2B5EF4-FFF2-40B4-BE49-F238E27FC236}">
                <a16:creationId xmlns:a16="http://schemas.microsoft.com/office/drawing/2014/main" id="{2D10460C-BB8D-665C-1FB4-73316A2BBDA6}"/>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41110DC4-4674-21B3-5AF8-61EAA5183CC2}"/>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06855A9D-6B11-4ACB-6600-38FC3765A6E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745D178A-DDD0-8DB4-60A8-FAD23D267048}"/>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50AC56B4-B162-B1F0-6398-2A0D7660829E}"/>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C7AD46C2-DB82-591A-4A3F-A31E997D21F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5">
            <a:hlinkClick r:id="" action="ppaction://media"/>
            <a:extLst>
              <a:ext uri="{FF2B5EF4-FFF2-40B4-BE49-F238E27FC236}">
                <a16:creationId xmlns:a16="http://schemas.microsoft.com/office/drawing/2014/main" id="{E9CFE14F-1F47-B40B-1734-7854BD86A3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56648913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5DD92-7E77-2BCA-7268-439140076A9C}"/>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42BE2AAB-4B7C-B431-BF86-62342B6BF1D9}"/>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2991867" y="1586546"/>
            <a:ext cx="6732191" cy="4131634"/>
          </a:xfrm>
          <a:prstGeom prst="rect">
            <a:avLst/>
          </a:prstGeom>
        </p:spPr>
      </p:pic>
      <p:sp>
        <p:nvSpPr>
          <p:cNvPr id="38" name="Espace réservé pour une image  37">
            <a:extLst>
              <a:ext uri="{FF2B5EF4-FFF2-40B4-BE49-F238E27FC236}">
                <a16:creationId xmlns:a16="http://schemas.microsoft.com/office/drawing/2014/main" id="{0E735BFA-48D0-9DC8-1E43-A9F491B9C055}"/>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5C913D47-179A-2611-33A6-9091F0E6428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4" name="Groupe 3">
            <a:extLst>
              <a:ext uri="{FF2B5EF4-FFF2-40B4-BE49-F238E27FC236}">
                <a16:creationId xmlns:a16="http://schemas.microsoft.com/office/drawing/2014/main" id="{2B54CC72-E864-7589-0084-8C6E0991E090}"/>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F4D3B412-81EB-745A-478E-62F9D75AE6A2}"/>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181AC05D-691F-2BB7-862C-E40D6451DD8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16BF9492-40F9-92D7-35C0-56A9C1F57BC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50781698-E259-F322-5592-1D5CFAB52D1D}"/>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22F7727A-064F-C2F1-9ED5-954A236738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2" name="T.Molina - CC12 - Slide 6">
            <a:hlinkClick r:id="" action="ppaction://media"/>
            <a:extLst>
              <a:ext uri="{FF2B5EF4-FFF2-40B4-BE49-F238E27FC236}">
                <a16:creationId xmlns:a16="http://schemas.microsoft.com/office/drawing/2014/main" id="{97877937-1244-0FE1-4257-C2A4FB173F79}"/>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5303" t="19755" r="23637" b="20000"/>
          <a:stretch>
            <a:fillRect/>
          </a:stretch>
        </p:blipFill>
        <p:spPr>
          <a:xfrm>
            <a:off x="3023999" y="1586544"/>
            <a:ext cx="6700059" cy="4131634"/>
          </a:xfrm>
          <a:prstGeom prst="rect">
            <a:avLst/>
          </a:prstGeom>
        </p:spPr>
      </p:pic>
      <p:sp>
        <p:nvSpPr>
          <p:cNvPr id="3" name="ZoneTexte 2">
            <a:extLst>
              <a:ext uri="{FF2B5EF4-FFF2-40B4-BE49-F238E27FC236}">
                <a16:creationId xmlns:a16="http://schemas.microsoft.com/office/drawing/2014/main" id="{AAD7FF09-791A-2FEC-DA00-AB17FA98879D}"/>
              </a:ext>
            </a:extLst>
          </p:cNvPr>
          <p:cNvSpPr txBox="1"/>
          <p:nvPr/>
        </p:nvSpPr>
        <p:spPr>
          <a:xfrm>
            <a:off x="3186119" y="1783415"/>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EBER</a:t>
            </a:r>
          </a:p>
        </p:txBody>
      </p:sp>
      <p:sp>
        <p:nvSpPr>
          <p:cNvPr id="14" name="Rectangle : coins arrondis 13">
            <a:extLst>
              <a:ext uri="{FF2B5EF4-FFF2-40B4-BE49-F238E27FC236}">
                <a16:creationId xmlns:a16="http://schemas.microsoft.com/office/drawing/2014/main" id="{F7C5A896-C776-4A98-82E6-1B1B7A7462B2}"/>
              </a:ext>
            </a:extLst>
          </p:cNvPr>
          <p:cNvSpPr/>
          <p:nvPr/>
        </p:nvSpPr>
        <p:spPr>
          <a:xfrm>
            <a:off x="8276653" y="5348543"/>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ZoneTexte 14">
            <a:extLst>
              <a:ext uri="{FF2B5EF4-FFF2-40B4-BE49-F238E27FC236}">
                <a16:creationId xmlns:a16="http://schemas.microsoft.com/office/drawing/2014/main" id="{B7CA079C-4450-84B4-A61F-63A87905DD8D}"/>
              </a:ext>
            </a:extLst>
          </p:cNvPr>
          <p:cNvSpPr txBox="1"/>
          <p:nvPr/>
        </p:nvSpPr>
        <p:spPr>
          <a:xfrm>
            <a:off x="7431002" y="5388106"/>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584819770"/>
      </p:ext>
    </p:extLst>
  </p:cSld>
  <p:clrMapOvr>
    <a:masterClrMapping/>
  </p:clrMapOvr>
  <p:timing>
    <p:tnLst>
      <p:par>
        <p:cTn id="1" dur="indefinite" restart="never" nodeType="tmRoot">
          <p:childTnLst>
            <p:video>
              <p:cMediaNode vol="80000">
                <p:cTn id="2" fill="hold" display="0">
                  <p:stCondLst>
                    <p:cond delay="indefinite"/>
                  </p:stCondLst>
                </p:cTn>
                <p:tgtEl>
                  <p:spTgt spid="12"/>
                </p:tgtEl>
              </p:cMediaNode>
            </p:video>
            <p:seq concurrent="1" nextAc="seek">
              <p:cTn id="3" restart="whenNotActive" fill="hold" evtFilter="cancelBubble" nodeType="interactiveSeq">
                <p:stCondLst>
                  <p:cond evt="onClick" delay="0">
                    <p:tgtEl>
                      <p:spTgt spid="1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DDC66-09B3-7754-BC39-A917FCF4682F}"/>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647E584B-9E50-A3CA-C900-EEADFB01E371}"/>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4068507" y="2243799"/>
            <a:ext cx="4102100" cy="2517513"/>
          </a:xfrm>
          <a:prstGeom prst="rect">
            <a:avLst/>
          </a:prstGeom>
        </p:spPr>
      </p:pic>
      <p:sp>
        <p:nvSpPr>
          <p:cNvPr id="38" name="Espace réservé pour une image  37">
            <a:extLst>
              <a:ext uri="{FF2B5EF4-FFF2-40B4-BE49-F238E27FC236}">
                <a16:creationId xmlns:a16="http://schemas.microsoft.com/office/drawing/2014/main" id="{210CAC83-63E0-843F-C61B-9DB055694FBE}"/>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7DF4082A-D1C1-01C6-9881-D913DA134DB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 name="Groupe 1">
            <a:extLst>
              <a:ext uri="{FF2B5EF4-FFF2-40B4-BE49-F238E27FC236}">
                <a16:creationId xmlns:a16="http://schemas.microsoft.com/office/drawing/2014/main" id="{A52760E5-291B-5591-81E6-E65C98BF9E2B}"/>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E4039370-FED1-2735-F6D9-709106ED9CA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5A293CEF-05C2-8A99-848F-63A7964DD39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6" name="Chevron 5">
              <a:extLst>
                <a:ext uri="{FF2B5EF4-FFF2-40B4-BE49-F238E27FC236}">
                  <a16:creationId xmlns:a16="http://schemas.microsoft.com/office/drawing/2014/main" id="{AE174424-BBB7-0DFB-7062-6E1AE3AA91A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5EA9698F-E87F-C0FD-CB84-5F58649F2F93}"/>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8" name="Rectangle 7">
              <a:extLst>
                <a:ext uri="{FF2B5EF4-FFF2-40B4-BE49-F238E27FC236}">
                  <a16:creationId xmlns:a16="http://schemas.microsoft.com/office/drawing/2014/main" id="{54248A2F-5727-C68F-BFE6-2D4EB56BDB8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9" name="T.Molina - CC12 - Slide 7">
            <a:hlinkClick r:id="" action="ppaction://media"/>
            <a:extLst>
              <a:ext uri="{FF2B5EF4-FFF2-40B4-BE49-F238E27FC236}">
                <a16:creationId xmlns:a16="http://schemas.microsoft.com/office/drawing/2014/main" id="{2D74C9B6-64C4-20E5-D7DE-1E869EFBBA5A}"/>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5625" t="19952" r="23921" b="20829"/>
          <a:stretch>
            <a:fillRect/>
          </a:stretch>
        </p:blipFill>
        <p:spPr>
          <a:xfrm>
            <a:off x="2401275" y="1496290"/>
            <a:ext cx="7191612" cy="4402937"/>
          </a:xfrm>
          <a:prstGeom prst="rect">
            <a:avLst/>
          </a:prstGeom>
        </p:spPr>
      </p:pic>
      <p:sp>
        <p:nvSpPr>
          <p:cNvPr id="10" name="Rectangle : coins arrondis 9">
            <a:extLst>
              <a:ext uri="{FF2B5EF4-FFF2-40B4-BE49-F238E27FC236}">
                <a16:creationId xmlns:a16="http://schemas.microsoft.com/office/drawing/2014/main" id="{6347955A-AC53-DB25-B8E6-7A6687DDD349}"/>
              </a:ext>
            </a:extLst>
          </p:cNvPr>
          <p:cNvSpPr/>
          <p:nvPr/>
        </p:nvSpPr>
        <p:spPr>
          <a:xfrm>
            <a:off x="8220243" y="5546217"/>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 name="ZoneTexte 10">
            <a:extLst>
              <a:ext uri="{FF2B5EF4-FFF2-40B4-BE49-F238E27FC236}">
                <a16:creationId xmlns:a16="http://schemas.microsoft.com/office/drawing/2014/main" id="{75294A27-FAA4-4A51-7D62-56FE3496AA53}"/>
              </a:ext>
            </a:extLst>
          </p:cNvPr>
          <p:cNvSpPr txBox="1"/>
          <p:nvPr/>
        </p:nvSpPr>
        <p:spPr>
          <a:xfrm>
            <a:off x="7374592" y="5585780"/>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4158418119"/>
      </p:ext>
    </p:extLst>
  </p:cSld>
  <p:clrMapOvr>
    <a:masterClrMapping/>
  </p:clrMapOvr>
  <p:timing>
    <p:tnLst>
      <p:par>
        <p:cTn id="1" dur="indefinite" restart="never" nodeType="tmRoot">
          <p:childTnLst>
            <p:video>
              <p:cMediaNode vol="80000">
                <p:cTn id="2" fill="hold" display="0">
                  <p:stCondLst>
                    <p:cond delay="indefinite"/>
                  </p:stCondLst>
                </p:cTn>
                <p:tgtEl>
                  <p:spTgt spid="9"/>
                </p:tgtEl>
              </p:cMediaNode>
            </p:video>
            <p:seq concurrent="1" nextAc="seek">
              <p:cTn id="3" restart="whenNotActive" fill="hold" evtFilter="cancelBubble" nodeType="interactiveSeq">
                <p:stCondLst>
                  <p:cond evt="onClick" delay="0">
                    <p:tgtEl>
                      <p:spTgt spid="9"/>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4813E-98C3-9AA3-B1C1-2E21F6D499AA}"/>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245D94E4-B94B-8018-5027-81F27C0418A4}"/>
              </a:ext>
            </a:extLst>
          </p:cNvPr>
          <p:cNvPicPr>
            <a:picLocks noChangeAspect="1"/>
          </p:cNvPicPr>
          <p:nvPr/>
        </p:nvPicPr>
        <p:blipFill rotWithShape="1">
          <a:blip r:embed="rId5">
            <a:extLst>
              <a:ext uri="{28A0092B-C50C-407E-A947-70E740481C1C}">
                <a14:useLocalDpi xmlns:a14="http://schemas.microsoft.com/office/drawing/2010/main" val="0"/>
              </a:ext>
            </a:extLst>
          </a:blip>
          <a:srcRect t="11884" b="6288"/>
          <a:stretch/>
        </p:blipFill>
        <p:spPr>
          <a:xfrm>
            <a:off x="1989100" y="911488"/>
            <a:ext cx="8204200" cy="5035025"/>
          </a:xfrm>
          <a:prstGeom prst="rect">
            <a:avLst/>
          </a:prstGeom>
        </p:spPr>
      </p:pic>
      <p:sp>
        <p:nvSpPr>
          <p:cNvPr id="38" name="Espace réservé pour une image  37">
            <a:extLst>
              <a:ext uri="{FF2B5EF4-FFF2-40B4-BE49-F238E27FC236}">
                <a16:creationId xmlns:a16="http://schemas.microsoft.com/office/drawing/2014/main" id="{4A395EB4-D76E-E924-2BCA-68FB78102C7C}"/>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DD37278B-1B4D-044B-6DAD-42328773FA9C}"/>
              </a:ext>
            </a:extLst>
          </p:cNvPr>
          <p:cNvSpPr txBox="1"/>
          <p:nvPr/>
        </p:nvSpPr>
        <p:spPr>
          <a:xfrm>
            <a:off x="7843667" y="5616441"/>
            <a:ext cx="2349633" cy="330072"/>
          </a:xfrm>
          <a:prstGeom prst="roundRect">
            <a:avLst>
              <a:gd name="adj" fmla="val 0"/>
            </a:avLst>
          </a:prstGeom>
          <a:noFill/>
          <a:effectLst>
            <a:outerShdw blurRad="63500" sx="102000" sy="102000" algn="ctr" rotWithShape="0">
              <a:prstClr val="black">
                <a:alpha val="40000"/>
              </a:prstClr>
            </a:outerShdw>
          </a:effectLst>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63500" sx="102000" sy="102000" algn="ctr" rotWithShape="0">
                    <a:prstClr val="black">
                      <a:alpha val="40000"/>
                    </a:prst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63500" sx="102000" sy="102000" algn="ctr" rotWithShape="0">
                    <a:prstClr val="black">
                      <a:alpha val="40000"/>
                    </a:prst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63500" sx="102000" sy="102000" algn="ctr" rotWithShape="0">
                    <a:prstClr val="black">
                      <a:alpha val="40000"/>
                    </a:prstClr>
                  </a:outerShdw>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79AA5856-9635-5CE0-6DB9-6475FE560D5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5" name="ZoneTexte 4">
            <a:extLst>
              <a:ext uri="{FF2B5EF4-FFF2-40B4-BE49-F238E27FC236}">
                <a16:creationId xmlns:a16="http://schemas.microsoft.com/office/drawing/2014/main" id="{0A5F2AC3-E35C-10E6-9981-AD00C76467EB}"/>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grpSp>
        <p:nvGrpSpPr>
          <p:cNvPr id="3" name="Groupe 2">
            <a:extLst>
              <a:ext uri="{FF2B5EF4-FFF2-40B4-BE49-F238E27FC236}">
                <a16:creationId xmlns:a16="http://schemas.microsoft.com/office/drawing/2014/main" id="{CA2C031B-7155-4C57-1EA3-8CFC453E7016}"/>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D23723E9-F916-6F29-B7DA-F895B11C6991}"/>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5B52AC72-D5AA-89B4-ED54-F7B0502ADB1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B0E723BE-01A1-9A64-2104-20C54D53F11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C4B0883C-E0AC-BA51-0E0A-15C3DECFA8A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81C30557-519A-CFD7-1EE9-1DA7C6B6385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8">
            <a:hlinkClick r:id="" action="ppaction://media"/>
            <a:extLst>
              <a:ext uri="{FF2B5EF4-FFF2-40B4-BE49-F238E27FC236}">
                <a16:creationId xmlns:a16="http://schemas.microsoft.com/office/drawing/2014/main" id="{C941951E-F5FE-0F2D-6FC1-6BFA2D5472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27071983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37800-0DC9-5602-A919-D9DDC13AAF3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60B90E3F-9D0A-A453-D026-3C186F7C3B57}"/>
              </a:ext>
            </a:extLst>
          </p:cNvPr>
          <p:cNvPicPr>
            <a:picLocks noChangeAspect="1"/>
          </p:cNvPicPr>
          <p:nvPr/>
        </p:nvPicPr>
        <p:blipFill rotWithShape="1">
          <a:blip r:embed="rId5">
            <a:extLst>
              <a:ext uri="{28A0092B-C50C-407E-A947-70E740481C1C}">
                <a14:useLocalDpi xmlns:a14="http://schemas.microsoft.com/office/drawing/2010/main" val="0"/>
              </a:ext>
            </a:extLst>
          </a:blip>
          <a:srcRect l="307" t="3106" r="614" b="885"/>
          <a:stretch/>
        </p:blipFill>
        <p:spPr>
          <a:xfrm>
            <a:off x="2632038" y="911488"/>
            <a:ext cx="6927924" cy="5035025"/>
          </a:xfrm>
          <a:prstGeom prst="rect">
            <a:avLst/>
          </a:prstGeom>
        </p:spPr>
      </p:pic>
      <p:sp>
        <p:nvSpPr>
          <p:cNvPr id="38" name="Espace réservé pour une image  37">
            <a:extLst>
              <a:ext uri="{FF2B5EF4-FFF2-40B4-BE49-F238E27FC236}">
                <a16:creationId xmlns:a16="http://schemas.microsoft.com/office/drawing/2014/main" id="{B120D3DC-599F-36E1-223C-A5344E155040}"/>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FC8B8840-CF62-7354-951F-1366AFCE5D9D}"/>
              </a:ext>
            </a:extLst>
          </p:cNvPr>
          <p:cNvSpPr txBox="1"/>
          <p:nvPr/>
        </p:nvSpPr>
        <p:spPr>
          <a:xfrm>
            <a:off x="7210329"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26502" sx="99000" sy="99000" algn="ctr" rotWithShape="0">
                    <a:prstClr val="black">
                      <a:alpha val="40000"/>
                    </a:prst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26502" sx="99000" sy="99000" algn="ctr" rotWithShape="0">
                    <a:prstClr val="black">
                      <a:alpha val="40000"/>
                    </a:prst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26502" sx="99000" sy="99000" algn="ctr" rotWithShape="0">
                    <a:prstClr val="black">
                      <a:alpha val="40000"/>
                    </a:prstClr>
                  </a:outerShdw>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AA5AD578-F388-EBE7-99EC-8B42193A288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5" name="ZoneTexte 4">
            <a:extLst>
              <a:ext uri="{FF2B5EF4-FFF2-40B4-BE49-F238E27FC236}">
                <a16:creationId xmlns:a16="http://schemas.microsoft.com/office/drawing/2014/main" id="{60A71E21-3784-0292-6CD2-B8FDBE7894E7}"/>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grpSp>
        <p:nvGrpSpPr>
          <p:cNvPr id="2" name="Groupe 1">
            <a:extLst>
              <a:ext uri="{FF2B5EF4-FFF2-40B4-BE49-F238E27FC236}">
                <a16:creationId xmlns:a16="http://schemas.microsoft.com/office/drawing/2014/main" id="{F2D86691-AF99-B8FC-54B6-312DE94056F2}"/>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843E8D01-F7DB-09F7-9C7C-EE544CCB335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77340AB0-B9AC-5BCD-55ED-3E749B81F20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360AE00B-6C64-137A-5B53-B515E5EB95F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4B8ED6F9-E74F-4132-F416-0888F87F4CF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5F3AD2EE-055A-3FDC-0B31-978567AE8A1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9">
            <a:hlinkClick r:id="" action="ppaction://media"/>
            <a:extLst>
              <a:ext uri="{FF2B5EF4-FFF2-40B4-BE49-F238E27FC236}">
                <a16:creationId xmlns:a16="http://schemas.microsoft.com/office/drawing/2014/main" id="{6988ACD6-3390-E6EE-2929-B7223F3F4A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6193015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6E96CB-66BB-A882-1E43-1A77AA95FD5B}"/>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CBD194FE-E9D9-A5CF-9DAD-F8078D470C6E}"/>
              </a:ext>
            </a:extLst>
          </p:cNvPr>
          <p:cNvPicPr>
            <a:picLocks noChangeAspect="1"/>
          </p:cNvPicPr>
          <p:nvPr/>
        </p:nvPicPr>
        <p:blipFill rotWithShape="1">
          <a:blip r:embed="rId5">
            <a:extLst>
              <a:ext uri="{28A0092B-C50C-407E-A947-70E740481C1C}">
                <a14:useLocalDpi xmlns:a14="http://schemas.microsoft.com/office/drawing/2010/main" val="0"/>
              </a:ext>
            </a:extLst>
          </a:blip>
          <a:srcRect t="1549" b="1549"/>
          <a:stretch/>
        </p:blipFill>
        <p:spPr>
          <a:xfrm>
            <a:off x="3251051" y="1781903"/>
            <a:ext cx="5205388" cy="3783134"/>
          </a:xfrm>
          <a:prstGeom prst="rect">
            <a:avLst/>
          </a:prstGeom>
        </p:spPr>
      </p:pic>
      <p:sp>
        <p:nvSpPr>
          <p:cNvPr id="38" name="Espace réservé pour une image  37">
            <a:extLst>
              <a:ext uri="{FF2B5EF4-FFF2-40B4-BE49-F238E27FC236}">
                <a16:creationId xmlns:a16="http://schemas.microsoft.com/office/drawing/2014/main" id="{E6464F19-20AC-C2DC-9C04-6147CA09CC5F}"/>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32FC8D55-8F96-FABD-8FD9-D94F89F51231}"/>
              </a:ext>
            </a:extLst>
          </p:cNvPr>
          <p:cNvSpPr txBox="1"/>
          <p:nvPr/>
        </p:nvSpPr>
        <p:spPr>
          <a:xfrm>
            <a:off x="7210329" y="5616441"/>
            <a:ext cx="2349633" cy="330072"/>
          </a:xfrm>
          <a:prstGeom prst="roundRect">
            <a:avLst>
              <a:gd name="adj" fmla="val 0"/>
            </a:avLst>
          </a:prstGeom>
          <a:noFill/>
          <a:effectLst/>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1C45E361-4C4B-87A8-00AD-AFDCF395FB3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17" name="Groupe 16">
            <a:extLst>
              <a:ext uri="{FF2B5EF4-FFF2-40B4-BE49-F238E27FC236}">
                <a16:creationId xmlns:a16="http://schemas.microsoft.com/office/drawing/2014/main" id="{EC135F1F-F5A7-EC38-B748-FDA52B626992}"/>
              </a:ext>
            </a:extLst>
          </p:cNvPr>
          <p:cNvGrpSpPr/>
          <p:nvPr/>
        </p:nvGrpSpPr>
        <p:grpSpPr>
          <a:xfrm>
            <a:off x="-1" y="0"/>
            <a:ext cx="12192001" cy="213160"/>
            <a:chOff x="-1" y="0"/>
            <a:chExt cx="12192001" cy="213160"/>
          </a:xfrm>
        </p:grpSpPr>
        <p:sp>
          <p:nvSpPr>
            <p:cNvPr id="18" name="Signalisation droite 17">
              <a:extLst>
                <a:ext uri="{FF2B5EF4-FFF2-40B4-BE49-F238E27FC236}">
                  <a16:creationId xmlns:a16="http://schemas.microsoft.com/office/drawing/2014/main" id="{B2885D2F-CF28-130C-295B-60AA1D22667C}"/>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9" name="Chevron 18">
              <a:extLst>
                <a:ext uri="{FF2B5EF4-FFF2-40B4-BE49-F238E27FC236}">
                  <a16:creationId xmlns:a16="http://schemas.microsoft.com/office/drawing/2014/main" id="{0B8F43BE-1503-87F0-4009-AD3B0CEA462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20" name="Chevron 19">
              <a:extLst>
                <a:ext uri="{FF2B5EF4-FFF2-40B4-BE49-F238E27FC236}">
                  <a16:creationId xmlns:a16="http://schemas.microsoft.com/office/drawing/2014/main" id="{14C1E24F-FC79-919D-F3D2-E98289D81749}"/>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1" name="Chevron 20">
              <a:extLst>
                <a:ext uri="{FF2B5EF4-FFF2-40B4-BE49-F238E27FC236}">
                  <a16:creationId xmlns:a16="http://schemas.microsoft.com/office/drawing/2014/main" id="{7BCB3473-0925-EA02-15F0-EBEB80F3AD72}"/>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22" name="Rectangle 21">
              <a:extLst>
                <a:ext uri="{FF2B5EF4-FFF2-40B4-BE49-F238E27FC236}">
                  <a16:creationId xmlns:a16="http://schemas.microsoft.com/office/drawing/2014/main" id="{8C0C103B-052F-7D7D-D4B9-6B1726D344F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10">
            <a:hlinkClick r:id="" action="ppaction://media"/>
            <a:extLst>
              <a:ext uri="{FF2B5EF4-FFF2-40B4-BE49-F238E27FC236}">
                <a16:creationId xmlns:a16="http://schemas.microsoft.com/office/drawing/2014/main" id="{FB7E1DDD-DD9A-9834-87AB-16A03FC83562}"/>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9776" t="21975" r="28647" b="21062"/>
          <a:stretch>
            <a:fillRect/>
          </a:stretch>
        </p:blipFill>
        <p:spPr>
          <a:xfrm>
            <a:off x="2632038" y="1292963"/>
            <a:ext cx="6884772" cy="4752253"/>
          </a:xfrm>
          <a:prstGeom prst="rect">
            <a:avLst/>
          </a:prstGeom>
        </p:spPr>
      </p:pic>
      <p:sp>
        <p:nvSpPr>
          <p:cNvPr id="5" name="ZoneTexte 4">
            <a:extLst>
              <a:ext uri="{FF2B5EF4-FFF2-40B4-BE49-F238E27FC236}">
                <a16:creationId xmlns:a16="http://schemas.microsoft.com/office/drawing/2014/main" id="{75D5C4E6-C3D5-0F8A-52C3-1EA0ACB30C3C}"/>
              </a:ext>
            </a:extLst>
          </p:cNvPr>
          <p:cNvSpPr txBox="1"/>
          <p:nvPr/>
        </p:nvSpPr>
        <p:spPr>
          <a:xfrm>
            <a:off x="2911202" y="1325457"/>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EBER</a:t>
            </a:r>
          </a:p>
        </p:txBody>
      </p:sp>
      <p:sp>
        <p:nvSpPr>
          <p:cNvPr id="4" name="Rectangle : coins arrondis 3">
            <a:extLst>
              <a:ext uri="{FF2B5EF4-FFF2-40B4-BE49-F238E27FC236}">
                <a16:creationId xmlns:a16="http://schemas.microsoft.com/office/drawing/2014/main" id="{6BB5AD22-6493-A4FE-A87E-D99B16D1E440}"/>
              </a:ext>
            </a:extLst>
          </p:cNvPr>
          <p:cNvSpPr/>
          <p:nvPr/>
        </p:nvSpPr>
        <p:spPr>
          <a:xfrm>
            <a:off x="8127273" y="5713103"/>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 name="ZoneTexte 5">
            <a:extLst>
              <a:ext uri="{FF2B5EF4-FFF2-40B4-BE49-F238E27FC236}">
                <a16:creationId xmlns:a16="http://schemas.microsoft.com/office/drawing/2014/main" id="{4E4A39D3-5698-2D47-5AD0-7697340CFFDF}"/>
              </a:ext>
            </a:extLst>
          </p:cNvPr>
          <p:cNvSpPr txBox="1"/>
          <p:nvPr/>
        </p:nvSpPr>
        <p:spPr>
          <a:xfrm>
            <a:off x="7281622" y="5752666"/>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1007916400"/>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FD18D-1411-F777-3382-47D21DE6E7C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B6264418-E1FB-25B0-A53E-2C5BFCF097C9}"/>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1494732-134D-4526-4BCE-7E6E785C00F5}"/>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15D5B02A-A1BB-A525-EF09-E4276058ABFF}"/>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138FD01-FC3F-6297-7E6D-812703443C88}"/>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C0FCE1C4-623B-F9C5-8B5E-ED4C42DA2340}"/>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584FC4CB-127C-E41B-6753-E850642621C9}"/>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1F27E3-8BF1-6249-26C4-B1E720BA836C}"/>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C3B647AD-F573-157C-907C-B647A7873085}"/>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6655545F-44F2-1E7B-F919-23927F51E45B}"/>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AC07942-961B-F568-B11E-E11C485BA7D5}"/>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00CBC015-C84E-E48B-1EA7-A484F9D41C9F}"/>
              </a:ext>
            </a:extLst>
          </p:cNvPr>
          <p:cNvSpPr/>
          <p:nvPr/>
        </p:nvSpPr>
        <p:spPr>
          <a:xfrm>
            <a:off x="9682824"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Burkitt</a:t>
            </a:r>
          </a:p>
        </p:txBody>
      </p:sp>
      <p:sp>
        <p:nvSpPr>
          <p:cNvPr id="24" name="Rectangle : coins arrondis 23">
            <a:extLst>
              <a:ext uri="{FF2B5EF4-FFF2-40B4-BE49-F238E27FC236}">
                <a16:creationId xmlns:a16="http://schemas.microsoft.com/office/drawing/2014/main" id="{54540260-A592-BFFE-CBB4-6ADB6AFFC5F2}"/>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97FD24A-F185-FC89-9D34-30154308C024}"/>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54E6E834-1C4E-0F49-4874-3F75DCBFB16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602D5D64-D1BD-2E96-C635-7F885C1CCD4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6D3C6CA4-5580-022B-CA13-24EBE321F7E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évoqué ? </a:t>
            </a:r>
          </a:p>
        </p:txBody>
      </p:sp>
      <p:sp>
        <p:nvSpPr>
          <p:cNvPr id="7" name="Rectangle : coins arrondis 6">
            <a:extLst>
              <a:ext uri="{FF2B5EF4-FFF2-40B4-BE49-F238E27FC236}">
                <a16:creationId xmlns:a16="http://schemas.microsoft.com/office/drawing/2014/main" id="{15EDE8F6-FEC9-7F4A-1794-55CE5FDEC3BC}"/>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952D192F-FF4E-27EA-E1A9-C65C6F0A7148}"/>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9B376E4B-098D-390F-422B-3DECEE55E79D}"/>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8" name="Groupe 67">
            <a:extLst>
              <a:ext uri="{FF2B5EF4-FFF2-40B4-BE49-F238E27FC236}">
                <a16:creationId xmlns:a16="http://schemas.microsoft.com/office/drawing/2014/main" id="{4A1D076E-3ED9-93F0-21F2-281422A18EBB}"/>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B094F3E5-7B2B-183B-FF5C-B9F99984A21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36790971-298B-AF02-C5FC-AE9FA621E746}"/>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0381EF88-00D2-4CDE-A51A-8F7B000B77CD}"/>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F7E4FA9F-803C-E0D3-429C-8DF8CC6013E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9FCF040C-569B-1F62-4B53-560A2F5EF3B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11">
            <a:hlinkClick r:id="" action="ppaction://media"/>
            <a:extLst>
              <a:ext uri="{FF2B5EF4-FFF2-40B4-BE49-F238E27FC236}">
                <a16:creationId xmlns:a16="http://schemas.microsoft.com/office/drawing/2014/main" id="{9A795EA4-64CF-6A31-D916-83748DB564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3443"/>
            <a:ext cx="468000" cy="468000"/>
          </a:xfrm>
          <a:prstGeom prst="rect">
            <a:avLst/>
          </a:prstGeom>
        </p:spPr>
      </p:pic>
    </p:spTree>
    <p:extLst>
      <p:ext uri="{BB962C8B-B14F-4D97-AF65-F5344CB8AC3E}">
        <p14:creationId xmlns:p14="http://schemas.microsoft.com/office/powerpoint/2010/main" val="12055004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14955-68D8-653B-C477-DF3F3B9A9D9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F875026-7550-343F-422A-4D6AEE15EA81}"/>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6E479795-82A3-F92F-F982-0BE480E27D61}"/>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6EB90D2F-15F2-0A44-BCCA-06AB43EFFBFD}"/>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25CA55B8-D52B-330B-6111-9607B08B5C5F}"/>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CA85550D-A845-3373-0B11-8E529DA38441}"/>
              </a:ext>
            </a:extLst>
          </p:cNvPr>
          <p:cNvSpPr/>
          <p:nvPr/>
        </p:nvSpPr>
        <p:spPr>
          <a:xfrm>
            <a:off x="277193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Lympho</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2A40CD62-977E-4B70-241E-9ED791807BDE}"/>
              </a:ext>
            </a:extLst>
          </p:cNvPr>
          <p:cNvSpPr/>
          <p:nvPr/>
        </p:nvSpPr>
        <p:spPr>
          <a:xfrm>
            <a:off x="304722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B77AA50-2BE7-2D07-2F6D-FB44110C23E9}"/>
              </a:ext>
            </a:extLst>
          </p:cNvPr>
          <p:cNvSpPr/>
          <p:nvPr/>
        </p:nvSpPr>
        <p:spPr>
          <a:xfrm rot="10800000">
            <a:off x="368963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6FAE209E-8BD8-F82F-6DB0-71E2F0DF5B67}"/>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000018AA-E097-DDB3-F03A-4DD3CA881B8C}"/>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388A5394-8729-7365-D36F-CA0869058C67}"/>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ADED2A7A-D610-B9BC-F551-AA1D24508EF5}"/>
              </a:ext>
            </a:extLst>
          </p:cNvPr>
          <p:cNvSpPr/>
          <p:nvPr/>
        </p:nvSpPr>
        <p:spPr>
          <a:xfrm>
            <a:off x="9682824"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Burkitt</a:t>
            </a:r>
          </a:p>
        </p:txBody>
      </p:sp>
      <p:sp>
        <p:nvSpPr>
          <p:cNvPr id="24" name="Rectangle : coins arrondis 23">
            <a:extLst>
              <a:ext uri="{FF2B5EF4-FFF2-40B4-BE49-F238E27FC236}">
                <a16:creationId xmlns:a16="http://schemas.microsoft.com/office/drawing/2014/main" id="{CF24B09D-A274-C394-755E-3837828585F5}"/>
              </a:ext>
            </a:extLst>
          </p:cNvPr>
          <p:cNvSpPr/>
          <p:nvPr/>
        </p:nvSpPr>
        <p:spPr>
          <a:xfrm>
            <a:off x="995811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3C3E8175-B31D-5768-4281-964A577A8850}"/>
              </a:ext>
            </a:extLst>
          </p:cNvPr>
          <p:cNvSpPr/>
          <p:nvPr/>
        </p:nvSpPr>
        <p:spPr>
          <a:xfrm rot="10800000">
            <a:off x="1060052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D8D5DB7C-E4FB-2338-626D-58D91993CFC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8A86F60-5B6F-7360-1661-692B4B77D33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EABE0551-CEF5-147D-FE4C-2E6A2D95793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évoqué ? </a:t>
            </a:r>
          </a:p>
        </p:txBody>
      </p:sp>
      <p:sp>
        <p:nvSpPr>
          <p:cNvPr id="7" name="Rectangle : coins arrondis 6">
            <a:extLst>
              <a:ext uri="{FF2B5EF4-FFF2-40B4-BE49-F238E27FC236}">
                <a16:creationId xmlns:a16="http://schemas.microsoft.com/office/drawing/2014/main" id="{FEF12EAF-AEB8-18F4-8AE2-43B559526F1F}"/>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B671DD78-468D-BCE3-2D2D-FF9C948DC669}"/>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F2AD8ED-A98E-6778-62CD-6D19FDD4CED8}"/>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8" name="Groupe 67">
            <a:extLst>
              <a:ext uri="{FF2B5EF4-FFF2-40B4-BE49-F238E27FC236}">
                <a16:creationId xmlns:a16="http://schemas.microsoft.com/office/drawing/2014/main" id="{547F4421-0C88-BCB4-C20A-9A88C6F04247}"/>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78F19C03-AD65-90EB-FC2B-64DE6B0A67B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7E939148-3032-6015-A524-7DAFE0098439}"/>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DD1924AA-42F4-3B39-67E5-827C60EBFCD1}"/>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B8988E63-58C0-314F-17D4-E2D0C05DA7E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8DDDAC72-E37B-9F8A-DD09-86E463FB177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12">
            <a:hlinkClick r:id="" action="ppaction://media"/>
            <a:extLst>
              <a:ext uri="{FF2B5EF4-FFF2-40B4-BE49-F238E27FC236}">
                <a16:creationId xmlns:a16="http://schemas.microsoft.com/office/drawing/2014/main" id="{D07A3774-EA84-D2CB-DE56-FA8E23A6EF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1517" y="841696"/>
            <a:ext cx="468000" cy="468000"/>
          </a:xfrm>
          <a:prstGeom prst="rect">
            <a:avLst/>
          </a:prstGeom>
        </p:spPr>
      </p:pic>
    </p:spTree>
    <p:extLst>
      <p:ext uri="{BB962C8B-B14F-4D97-AF65-F5344CB8AC3E}">
        <p14:creationId xmlns:p14="http://schemas.microsoft.com/office/powerpoint/2010/main" val="149310609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AA6BB-DA3C-70FB-68F0-0BAE6B3CF6C8}"/>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35CF9A55-9EFC-5C56-84BB-47360C303CB1}"/>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4" name="Espace réservé pour une image  43">
            <a:extLst>
              <a:ext uri="{FF2B5EF4-FFF2-40B4-BE49-F238E27FC236}">
                <a16:creationId xmlns:a16="http://schemas.microsoft.com/office/drawing/2014/main" id="{F307669E-D291-09E0-0151-24A73BBE4BC6}"/>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2FC5A8E2-A859-3FA7-EF42-FFFBE64C52B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68" name="Groupe 67">
            <a:extLst>
              <a:ext uri="{FF2B5EF4-FFF2-40B4-BE49-F238E27FC236}">
                <a16:creationId xmlns:a16="http://schemas.microsoft.com/office/drawing/2014/main" id="{92D6F764-6261-0D97-E9CC-FF5AA46761EC}"/>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3FA4B581-3BF0-6DDB-8FC1-7EA5429BC2A3}"/>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CACDE79A-40D8-E005-E85E-53EEF46D081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777850E9-3EBD-5F55-DF6B-D3DE108B6FD2}"/>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063B13D6-07CD-2E28-1352-082364625C7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86FA8FD9-0EE2-7CBB-6FF5-8FE65A96AA3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Titre 1">
            <a:extLst>
              <a:ext uri="{FF2B5EF4-FFF2-40B4-BE49-F238E27FC236}">
                <a16:creationId xmlns:a16="http://schemas.microsoft.com/office/drawing/2014/main" id="{CD240867-F9B3-FFC6-858B-953AF123C166}"/>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évoqué ?</a:t>
            </a:r>
          </a:p>
        </p:txBody>
      </p:sp>
      <p:sp>
        <p:nvSpPr>
          <p:cNvPr id="4" name="Rounded Rectangle 52">
            <a:extLst>
              <a:ext uri="{FF2B5EF4-FFF2-40B4-BE49-F238E27FC236}">
                <a16:creationId xmlns:a16="http://schemas.microsoft.com/office/drawing/2014/main" id="{45D00675-A032-646F-71D0-4EE471C0FB70}"/>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LA RÉPONSE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ZoneTexte 5">
            <a:extLst>
              <a:ext uri="{FF2B5EF4-FFF2-40B4-BE49-F238E27FC236}">
                <a16:creationId xmlns:a16="http://schemas.microsoft.com/office/drawing/2014/main" id="{1C2BB5CB-2490-5B5F-3024-1AB3FFE7A751}"/>
              </a:ext>
            </a:extLst>
          </p:cNvPr>
          <p:cNvSpPr txBox="1"/>
          <p:nvPr/>
        </p:nvSpPr>
        <p:spPr>
          <a:xfrm>
            <a:off x="468000" y="2938944"/>
            <a:ext cx="11257200" cy="3026919"/>
          </a:xfrm>
          <a:prstGeom prst="rect">
            <a:avLst/>
          </a:prstGeom>
          <a:noFill/>
        </p:spPr>
        <p:txBody>
          <a:bodyPr wrap="square" lIns="0" tIns="0" rIns="0" bIns="0" rtlCol="0">
            <a:noAutofit/>
          </a:bodyPr>
          <a:lstStyle>
            <a:defPPr>
              <a:defRPr lang="fr-FR"/>
            </a:defPPr>
            <a:lvl1pPr marL="342900" indent="-342900">
              <a:lnSpc>
                <a:spcPct val="110000"/>
              </a:lnSpc>
              <a:spcAft>
                <a:spcPts val="900"/>
              </a:spcAft>
              <a:buClr>
                <a:srgbClr val="D90075"/>
              </a:buClr>
              <a:buFont typeface="Arial" panose="020B0604020202020204" pitchFamily="34" charset="0"/>
              <a:buChar char="•"/>
              <a:defRPr sz="2000">
                <a:solidFill>
                  <a:srgbClr val="000000"/>
                </a:solidFill>
                <a:latin typeface="Century Gothic" panose="020B0502020202020204" pitchFamily="34" charset="0"/>
                <a:cs typeface="Arial" panose="020B0604020202020204" pitchFamily="34" charset="0"/>
              </a:defRPr>
            </a:lvl1pPr>
          </a:lstStyle>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Destruction de l’architecture</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Cellules B de taille variable</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Nombreuses cellules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t>
            </a:r>
            <a:b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Lymphoprolifération</a:t>
            </a:r>
            <a:r>
              <a:rPr kumimoji="0" lang="fr-FR" sz="2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polymorphe EBV+ plutôt que </a:t>
            </a:r>
            <a:r>
              <a:rPr kumimoji="0" lang="fr-FR" sz="20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lymphoprolifération</a:t>
            </a:r>
            <a:r>
              <a:rPr kumimoji="0" lang="fr-FR" sz="2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monomorphe de type DLBCL</a:t>
            </a:r>
          </a:p>
        </p:txBody>
      </p:sp>
      <p:pic>
        <p:nvPicPr>
          <p:cNvPr id="3" name="T.Molina - CC12 - Slide 13">
            <a:hlinkClick r:id="" action="ppaction://media"/>
            <a:extLst>
              <a:ext uri="{FF2B5EF4-FFF2-40B4-BE49-F238E27FC236}">
                <a16:creationId xmlns:a16="http://schemas.microsoft.com/office/drawing/2014/main" id="{9E187736-5F30-ACE3-4C11-893E6B4DCA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4671"/>
            <a:ext cx="468000" cy="468000"/>
          </a:xfrm>
          <a:prstGeom prst="rect">
            <a:avLst/>
          </a:prstGeom>
        </p:spPr>
      </p:pic>
    </p:spTree>
    <p:extLst>
      <p:ext uri="{BB962C8B-B14F-4D97-AF65-F5344CB8AC3E}">
        <p14:creationId xmlns:p14="http://schemas.microsoft.com/office/powerpoint/2010/main" val="352037379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BEED9C9-4B31-938C-87A7-1D820F0BB948}"/>
              </a:ext>
            </a:extLst>
          </p:cNvPr>
          <p:cNvSpPr>
            <a:spLocks noGrp="1"/>
          </p:cNvSpPr>
          <p:nvPr>
            <p:ph type="title"/>
          </p:nvPr>
        </p:nvSpPr>
        <p:spPr/>
        <p:txBody>
          <a:bodyPr/>
          <a:lstStyle/>
          <a:p>
            <a:r>
              <a:rPr lang="fr-FR" dirty="0"/>
              <a:t>Traitement</a:t>
            </a:r>
          </a:p>
        </p:txBody>
      </p:sp>
      <p:sp>
        <p:nvSpPr>
          <p:cNvPr id="19" name="Espace réservé du contenu 18">
            <a:extLst>
              <a:ext uri="{FF2B5EF4-FFF2-40B4-BE49-F238E27FC236}">
                <a16:creationId xmlns:a16="http://schemas.microsoft.com/office/drawing/2014/main" id="{3E14D28E-D98F-A3CB-4D10-7623D55FE88E}"/>
              </a:ext>
            </a:extLst>
          </p:cNvPr>
          <p:cNvSpPr>
            <a:spLocks noGrp="1"/>
          </p:cNvSpPr>
          <p:nvPr>
            <p:ph idx="1"/>
          </p:nvPr>
        </p:nvSpPr>
        <p:spPr>
          <a:xfrm>
            <a:off x="468000" y="2398426"/>
            <a:ext cx="4928459" cy="3778537"/>
          </a:xfrm>
        </p:spPr>
        <p:txBody>
          <a:bodyPr>
            <a:normAutofit/>
          </a:bodyPr>
          <a:lstStyle/>
          <a:p>
            <a:pPr marL="342900" indent="-342900">
              <a:lnSpc>
                <a:spcPct val="110000"/>
              </a:lnSpc>
              <a:spcAft>
                <a:spcPts val="900"/>
              </a:spcAft>
              <a:buClr>
                <a:srgbClr val="D90075"/>
              </a:buClr>
              <a:buFont typeface="Arial" panose="020B0604020202020204" pitchFamily="34" charset="0"/>
              <a:buChar char="•"/>
            </a:pPr>
            <a:r>
              <a:rPr lang="fr-FR" sz="2200" dirty="0">
                <a:solidFill>
                  <a:srgbClr val="000000"/>
                </a:solidFill>
                <a:latin typeface="Century Gothic" panose="020B0502020202020204" pitchFamily="34" charset="0"/>
                <a:cs typeface="Arial" panose="020B0604020202020204" pitchFamily="34" charset="0"/>
              </a:rPr>
              <a:t>Réduction de l’immunosuppression et 4 cycles de rituximab hebdomadaires</a:t>
            </a:r>
          </a:p>
        </p:txBody>
      </p:sp>
      <p:sp>
        <p:nvSpPr>
          <p:cNvPr id="20" name="Espace réservé pour une image  19">
            <a:extLst>
              <a:ext uri="{FF2B5EF4-FFF2-40B4-BE49-F238E27FC236}">
                <a16:creationId xmlns:a16="http://schemas.microsoft.com/office/drawing/2014/main" id="{C73A52F7-6E45-1BA9-CEA4-21CE006FFF80}"/>
              </a:ext>
            </a:extLst>
          </p:cNvPr>
          <p:cNvSpPr>
            <a:spLocks noGrp="1"/>
          </p:cNvSpPr>
          <p:nvPr>
            <p:ph type="pic" sz="quarter" idx="13"/>
          </p:nvPr>
        </p:nvSpPr>
        <p:spPr/>
        <p:txBody>
          <a:bodyPr/>
          <a:lstStyle/>
          <a:p>
            <a:endParaRPr lang="fr-FR"/>
          </a:p>
        </p:txBody>
      </p:sp>
      <p:sp>
        <p:nvSpPr>
          <p:cNvPr id="21" name="Espace réservé du contenu 20">
            <a:extLst>
              <a:ext uri="{FF2B5EF4-FFF2-40B4-BE49-F238E27FC236}">
                <a16:creationId xmlns:a16="http://schemas.microsoft.com/office/drawing/2014/main" id="{91587494-971E-D81C-8C5D-68F17B860B0D}"/>
              </a:ext>
            </a:extLst>
          </p:cNvPr>
          <p:cNvSpPr>
            <a:spLocks noGrp="1"/>
          </p:cNvSpPr>
          <p:nvPr>
            <p:ph idx="14"/>
          </p:nvPr>
        </p:nvSpPr>
        <p:spPr>
          <a:xfrm>
            <a:off x="6789540" y="2398426"/>
            <a:ext cx="4928459" cy="3778537"/>
          </a:xfrm>
        </p:spPr>
        <p:txBody>
          <a:bodyPr/>
          <a:lstStyle/>
          <a:p>
            <a:pPr marL="342900" indent="-342900">
              <a:lnSpc>
                <a:spcPct val="110000"/>
              </a:lnSpc>
              <a:spcAft>
                <a:spcPts val="900"/>
              </a:spcAft>
              <a:buClr>
                <a:srgbClr val="D90075"/>
              </a:buClr>
              <a:buFont typeface="Arial" panose="020B0604020202020204" pitchFamily="34" charset="0"/>
              <a:buChar char="•"/>
            </a:pPr>
            <a:r>
              <a:rPr lang="fr-FR" sz="2200" dirty="0">
                <a:solidFill>
                  <a:srgbClr val="000000"/>
                </a:solidFill>
                <a:latin typeface="Century Gothic" panose="020B0502020202020204" pitchFamily="34" charset="0"/>
                <a:cs typeface="Arial" panose="020B0604020202020204" pitchFamily="34" charset="0"/>
              </a:rPr>
              <a:t>Réponse partielle sur certaines cibles mais progression sur d’autres</a:t>
            </a:r>
          </a:p>
          <a:p>
            <a:pPr marL="606425" lvl="2" indent="-342900">
              <a:lnSpc>
                <a:spcPct val="110000"/>
              </a:lnSpc>
              <a:spcBef>
                <a:spcPts val="0"/>
              </a:spcBef>
              <a:spcAft>
                <a:spcPts val="900"/>
              </a:spcAft>
              <a:buClr>
                <a:schemeClr val="tx1"/>
              </a:buClr>
            </a:pPr>
            <a:r>
              <a:rPr lang="fr-FR" sz="2000" b="1" dirty="0">
                <a:solidFill>
                  <a:srgbClr val="000000"/>
                </a:solidFill>
                <a:latin typeface="Century Gothic" panose="020B0502020202020204" pitchFamily="34" charset="0"/>
                <a:cs typeface="Arial" panose="020B0604020202020204" pitchFamily="34" charset="0"/>
              </a:rPr>
              <a:t>Biopsie mésentérique</a:t>
            </a:r>
          </a:p>
          <a:p>
            <a:endParaRPr lang="fr-FR" dirty="0"/>
          </a:p>
        </p:txBody>
      </p:sp>
      <p:grpSp>
        <p:nvGrpSpPr>
          <p:cNvPr id="17" name="Groupe 16">
            <a:extLst>
              <a:ext uri="{FF2B5EF4-FFF2-40B4-BE49-F238E27FC236}">
                <a16:creationId xmlns:a16="http://schemas.microsoft.com/office/drawing/2014/main" id="{C14EFAB9-E31F-F996-BAC5-95A0AFFBA3E3}"/>
              </a:ext>
            </a:extLst>
          </p:cNvPr>
          <p:cNvGrpSpPr/>
          <p:nvPr/>
        </p:nvGrpSpPr>
        <p:grpSpPr>
          <a:xfrm>
            <a:off x="-1" y="0"/>
            <a:ext cx="12192001" cy="213160"/>
            <a:chOff x="-1" y="0"/>
            <a:chExt cx="12192001" cy="213160"/>
          </a:xfrm>
        </p:grpSpPr>
        <p:sp>
          <p:nvSpPr>
            <p:cNvPr id="6" name="Signalisation droite 5">
              <a:extLst>
                <a:ext uri="{FF2B5EF4-FFF2-40B4-BE49-F238E27FC236}">
                  <a16:creationId xmlns:a16="http://schemas.microsoft.com/office/drawing/2014/main" id="{1149EA36-E1FB-D568-EC36-311585C9B7F8}"/>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42F1B3CB-97F4-3A27-58C7-BA65C7A1F8C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AD462B4F-8842-84D9-6BF4-0DD8A95B1D9B}"/>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9075D562-33A3-2F9D-B8AC-B5BAB91BF92A}"/>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56ACC676-E265-AB6B-CF21-8422D27663F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8" name="Titre 1">
            <a:extLst>
              <a:ext uri="{FF2B5EF4-FFF2-40B4-BE49-F238E27FC236}">
                <a16:creationId xmlns:a16="http://schemas.microsoft.com/office/drawing/2014/main" id="{72D358BE-72BE-0022-E9CD-29015CC100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3" name="T.Molina - CC12 - Slide 14">
            <a:hlinkClick r:id="" action="ppaction://media"/>
            <a:extLst>
              <a:ext uri="{FF2B5EF4-FFF2-40B4-BE49-F238E27FC236}">
                <a16:creationId xmlns:a16="http://schemas.microsoft.com/office/drawing/2014/main" id="{1B3868B0-45CC-3917-0E05-D9C3309B4D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2725467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A711F-9BEC-A5A9-71EC-471D35EF8C9F}"/>
            </a:ext>
          </a:extLst>
        </p:cNvPr>
        <p:cNvGrpSpPr/>
        <p:nvPr/>
      </p:nvGrpSpPr>
      <p:grpSpPr>
        <a:xfrm>
          <a:off x="0" y="0"/>
          <a:ext cx="0" cy="0"/>
          <a:chOff x="0" y="0"/>
          <a:chExt cx="0" cy="0"/>
        </a:xfrm>
      </p:grpSpPr>
      <p:pic>
        <p:nvPicPr>
          <p:cNvPr id="25" name="Image 24">
            <a:extLst>
              <a:ext uri="{FF2B5EF4-FFF2-40B4-BE49-F238E27FC236}">
                <a16:creationId xmlns:a16="http://schemas.microsoft.com/office/drawing/2014/main" id="{4F64835F-5B50-5F2D-D031-39DFED28FF96}"/>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t="9086" b="9086"/>
          <a:stretch/>
        </p:blipFill>
        <p:spPr>
          <a:xfrm>
            <a:off x="2610196" y="1586730"/>
            <a:ext cx="6003685" cy="3684540"/>
          </a:xfrm>
          <a:prstGeom prst="rect">
            <a:avLst/>
          </a:prstGeom>
        </p:spPr>
      </p:pic>
      <p:sp>
        <p:nvSpPr>
          <p:cNvPr id="19" name="Espace réservé pour une image  18">
            <a:extLst>
              <a:ext uri="{FF2B5EF4-FFF2-40B4-BE49-F238E27FC236}">
                <a16:creationId xmlns:a16="http://schemas.microsoft.com/office/drawing/2014/main" id="{F719EFA9-E7C0-9BF9-F94E-0A4DE02BD78F}"/>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C1B260A9-C7C8-032C-477D-95B34164A90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27" name="ZoneTexte 26">
            <a:extLst>
              <a:ext uri="{FF2B5EF4-FFF2-40B4-BE49-F238E27FC236}">
                <a16:creationId xmlns:a16="http://schemas.microsoft.com/office/drawing/2014/main" id="{8F72FE3C-B98E-43E3-0182-C60F01BDAD23}"/>
              </a:ext>
            </a:extLst>
          </p:cNvPr>
          <p:cNvSpPr txBox="1"/>
          <p:nvPr/>
        </p:nvSpPr>
        <p:spPr>
          <a:xfrm>
            <a:off x="6668850" y="5035040"/>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15">
            <a:hlinkClick r:id="" action="ppaction://media"/>
            <a:extLst>
              <a:ext uri="{FF2B5EF4-FFF2-40B4-BE49-F238E27FC236}">
                <a16:creationId xmlns:a16="http://schemas.microsoft.com/office/drawing/2014/main" id="{9EC25638-710E-D32A-C6A9-697DF3394122}"/>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15606" t="20075" r="23636" b="20046"/>
          <a:stretch>
            <a:fillRect/>
          </a:stretch>
        </p:blipFill>
        <p:spPr>
          <a:xfrm>
            <a:off x="2351676" y="1337368"/>
            <a:ext cx="6666807" cy="4106487"/>
          </a:xfrm>
          <a:prstGeom prst="rect">
            <a:avLst/>
          </a:prstGeom>
        </p:spPr>
      </p:pic>
    </p:spTree>
    <p:extLst>
      <p:ext uri="{BB962C8B-B14F-4D97-AF65-F5344CB8AC3E}">
        <p14:creationId xmlns:p14="http://schemas.microsoft.com/office/powerpoint/2010/main" val="2913214017"/>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D8854B-3E69-FC19-4DD5-8FE1A2257AC6}"/>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83511B42-2CEB-4613-030B-020D2E19BE68}"/>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BF5D314B-6B31-F8AD-9FDC-D891FED5DF97}"/>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C93FA10E-43C5-47F4-C541-B9316B8ED034}"/>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sp>
        <p:nvSpPr>
          <p:cNvPr id="5" name="Titre 1">
            <a:extLst>
              <a:ext uri="{FF2B5EF4-FFF2-40B4-BE49-F238E27FC236}">
                <a16:creationId xmlns:a16="http://schemas.microsoft.com/office/drawing/2014/main" id="{671C1D36-F352-5414-179A-018FFE3CE5E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6" name="ZoneTexte 5">
            <a:extLst>
              <a:ext uri="{FF2B5EF4-FFF2-40B4-BE49-F238E27FC236}">
                <a16:creationId xmlns:a16="http://schemas.microsoft.com/office/drawing/2014/main" id="{8160F76D-DCA6-75AA-4914-BD86B3BFE07A}"/>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16">
            <a:hlinkClick r:id="" action="ppaction://media"/>
            <a:extLst>
              <a:ext uri="{FF2B5EF4-FFF2-40B4-BE49-F238E27FC236}">
                <a16:creationId xmlns:a16="http://schemas.microsoft.com/office/drawing/2014/main" id="{38849615-CE92-B790-7C9A-6B91537750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93270448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1B000-7690-695F-F155-1938CDA4C6A0}"/>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431C9A36-69D2-76DD-A3A5-4FC2111BFB16}"/>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A3CD1ACF-8117-7022-B900-5CCD05C91285}"/>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3C71CFA6-A843-F41C-F978-605A90B2EA55}"/>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CD5</a:t>
            </a:r>
          </a:p>
        </p:txBody>
      </p:sp>
      <p:sp>
        <p:nvSpPr>
          <p:cNvPr id="5" name="Titre 1">
            <a:extLst>
              <a:ext uri="{FF2B5EF4-FFF2-40B4-BE49-F238E27FC236}">
                <a16:creationId xmlns:a16="http://schemas.microsoft.com/office/drawing/2014/main" id="{2519E71E-517F-5CBC-56FA-262E6F5EB35A}"/>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6" name="ZoneTexte 5">
            <a:extLst>
              <a:ext uri="{FF2B5EF4-FFF2-40B4-BE49-F238E27FC236}">
                <a16:creationId xmlns:a16="http://schemas.microsoft.com/office/drawing/2014/main" id="{9154C88E-22EF-D53C-EA71-26439985C10D}"/>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3" name="T.Molina - CC12 - Slide 17">
            <a:hlinkClick r:id="" action="ppaction://media"/>
            <a:extLst>
              <a:ext uri="{FF2B5EF4-FFF2-40B4-BE49-F238E27FC236}">
                <a16:creationId xmlns:a16="http://schemas.microsoft.com/office/drawing/2014/main" id="{D917B124-B5F6-2862-F883-D8D0526293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9161226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5C118-0971-4205-68DA-112D6CCA8A3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B883D99B-8E30-7099-F665-B5C01EF60D2F}"/>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B55F44B3-71A2-FDAB-3D0A-6B2D1A2C35B6}"/>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5551FC4D-5BF0-C3ED-81D2-4E78A3F4EF7B}"/>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CD10</a:t>
            </a:r>
          </a:p>
        </p:txBody>
      </p:sp>
      <p:sp>
        <p:nvSpPr>
          <p:cNvPr id="5" name="Titre 1">
            <a:extLst>
              <a:ext uri="{FF2B5EF4-FFF2-40B4-BE49-F238E27FC236}">
                <a16:creationId xmlns:a16="http://schemas.microsoft.com/office/drawing/2014/main" id="{1745F468-32AC-14A0-00FF-333EF369FEE9}"/>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6" name="ZoneTexte 5">
            <a:extLst>
              <a:ext uri="{FF2B5EF4-FFF2-40B4-BE49-F238E27FC236}">
                <a16:creationId xmlns:a16="http://schemas.microsoft.com/office/drawing/2014/main" id="{BE03DE73-F75C-9C0A-4B86-0E18F19F7C76}"/>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18">
            <a:hlinkClick r:id="" action="ppaction://media"/>
            <a:extLst>
              <a:ext uri="{FF2B5EF4-FFF2-40B4-BE49-F238E27FC236}">
                <a16:creationId xmlns:a16="http://schemas.microsoft.com/office/drawing/2014/main" id="{F25C556E-EE09-92F1-4090-99EF31326C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8826474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3F0C5-733D-23ED-5F25-FA06DBC2D94B}"/>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18DD2D8B-7BAB-F9BA-61CE-EC1F4A213D6D}"/>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EA740B1A-09E8-AABD-A5AA-B32A176ECADA}"/>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A6281D7E-7E7F-8ABD-CD55-DBA0EF7FA331}"/>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BCL2</a:t>
            </a:r>
          </a:p>
        </p:txBody>
      </p:sp>
      <p:sp>
        <p:nvSpPr>
          <p:cNvPr id="5" name="Titre 1">
            <a:extLst>
              <a:ext uri="{FF2B5EF4-FFF2-40B4-BE49-F238E27FC236}">
                <a16:creationId xmlns:a16="http://schemas.microsoft.com/office/drawing/2014/main" id="{08525B6C-63BA-BA64-7539-B5E78016D2CA}"/>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7" name="ZoneTexte 6">
            <a:extLst>
              <a:ext uri="{FF2B5EF4-FFF2-40B4-BE49-F238E27FC236}">
                <a16:creationId xmlns:a16="http://schemas.microsoft.com/office/drawing/2014/main" id="{DB495B11-1782-2809-EEC5-C2932D65E7B4}"/>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3" name="T.Molina - CC12 - Slide 19">
            <a:hlinkClick r:id="" action="ppaction://media"/>
            <a:extLst>
              <a:ext uri="{FF2B5EF4-FFF2-40B4-BE49-F238E27FC236}">
                <a16:creationId xmlns:a16="http://schemas.microsoft.com/office/drawing/2014/main" id="{9A86F6CB-687C-5E4B-C3C0-BD3A0B367F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32794163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EC381-EAB2-3BC2-F3AF-5E48696B6CBA}"/>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8F51C1D-C62E-65E7-1628-46AFFB38D5C7}"/>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EB300558-F9E0-53AD-733C-3B41D77044BB}"/>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2B6A9E09-A884-6289-9995-0158617C5575}"/>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Ki67</a:t>
            </a:r>
          </a:p>
        </p:txBody>
      </p:sp>
      <p:sp>
        <p:nvSpPr>
          <p:cNvPr id="5" name="Titre 1">
            <a:extLst>
              <a:ext uri="{FF2B5EF4-FFF2-40B4-BE49-F238E27FC236}">
                <a16:creationId xmlns:a16="http://schemas.microsoft.com/office/drawing/2014/main" id="{958F2F82-DC24-7C98-ED7E-E039D2FC3AC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7" name="ZoneTexte 6">
            <a:extLst>
              <a:ext uri="{FF2B5EF4-FFF2-40B4-BE49-F238E27FC236}">
                <a16:creationId xmlns:a16="http://schemas.microsoft.com/office/drawing/2014/main" id="{90ADF95D-83FF-CC42-1A7D-46FAF918FC37}"/>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20">
            <a:hlinkClick r:id="" action="ppaction://media"/>
            <a:extLst>
              <a:ext uri="{FF2B5EF4-FFF2-40B4-BE49-F238E27FC236}">
                <a16:creationId xmlns:a16="http://schemas.microsoft.com/office/drawing/2014/main" id="{62564E7E-40B0-2F73-BFC8-B822649788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1172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A9BFF-85FD-E6BD-59A9-F232CC33BF9B}"/>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BF824C0A-194D-02D1-D5DF-635C3FBE55ED}"/>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3A767DAD-B342-AAC0-1553-D14127F7B16D}"/>
              </a:ext>
            </a:extLst>
          </p:cNvPr>
          <p:cNvSpPr>
            <a:spLocks noGrp="1"/>
          </p:cNvSpPr>
          <p:nvPr>
            <p:ph type="pic" sz="quarter" idx="13"/>
          </p:nvPr>
        </p:nvSpPr>
        <p:spPr/>
        <p:txBody>
          <a:bodyPr/>
          <a:lstStyle/>
          <a:p>
            <a:endParaRPr lang="fr-FR"/>
          </a:p>
        </p:txBody>
      </p:sp>
      <p:sp>
        <p:nvSpPr>
          <p:cNvPr id="17" name="ZoneTexte 16">
            <a:extLst>
              <a:ext uri="{FF2B5EF4-FFF2-40B4-BE49-F238E27FC236}">
                <a16:creationId xmlns:a16="http://schemas.microsoft.com/office/drawing/2014/main" id="{6ACC3256-F10F-0BB3-8799-84C800B39F00}"/>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sp>
        <p:nvSpPr>
          <p:cNvPr id="4" name="ZoneTexte 3">
            <a:extLst>
              <a:ext uri="{FF2B5EF4-FFF2-40B4-BE49-F238E27FC236}">
                <a16:creationId xmlns:a16="http://schemas.microsoft.com/office/drawing/2014/main" id="{0DFEB191-D6C7-E0A0-D06C-386DF86AFD24}"/>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EBER</a:t>
            </a:r>
          </a:p>
        </p:txBody>
      </p:sp>
      <p:sp>
        <p:nvSpPr>
          <p:cNvPr id="5" name="Titre 1">
            <a:extLst>
              <a:ext uri="{FF2B5EF4-FFF2-40B4-BE49-F238E27FC236}">
                <a16:creationId xmlns:a16="http://schemas.microsoft.com/office/drawing/2014/main" id="{1DFD2434-DE67-7B3D-DB8F-63D498C31ED5}"/>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3" name="T.Molina - CC12 - Slide 21">
            <a:hlinkClick r:id="" action="ppaction://media"/>
            <a:extLst>
              <a:ext uri="{FF2B5EF4-FFF2-40B4-BE49-F238E27FC236}">
                <a16:creationId xmlns:a16="http://schemas.microsoft.com/office/drawing/2014/main" id="{BD26E2A2-7D8D-3B48-53E9-D3BDF2B907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3447" y="638526"/>
            <a:ext cx="468000" cy="468000"/>
          </a:xfrm>
          <a:prstGeom prst="rect">
            <a:avLst/>
          </a:prstGeom>
        </p:spPr>
      </p:pic>
    </p:spTree>
    <p:extLst>
      <p:ext uri="{BB962C8B-B14F-4D97-AF65-F5344CB8AC3E}">
        <p14:creationId xmlns:p14="http://schemas.microsoft.com/office/powerpoint/2010/main" val="121561777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15.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a:extLst>
            <a:ext uri="{FF2B5EF4-FFF2-40B4-BE49-F238E27FC236}">
              <a16:creationId xmlns:a16="http://schemas.microsoft.com/office/drawing/2014/main" id="{5AE64250-42C1-1893-2A32-183753EE5771}"/>
            </a:ext>
          </a:extLst>
        </p:cNvPr>
        <p:cNvGrpSpPr/>
        <p:nvPr/>
      </p:nvGrpSpPr>
      <p:grpSpPr>
        <a:xfrm>
          <a:off x="0" y="0"/>
          <a:ext cx="0" cy="0"/>
          <a:chOff x="0" y="0"/>
          <a:chExt cx="0" cy="0"/>
        </a:xfrm>
      </p:grpSpPr>
      <p:sp>
        <p:nvSpPr>
          <p:cNvPr id="28" name="ZoneTexte 27">
            <a:extLst>
              <a:ext uri="{FF2B5EF4-FFF2-40B4-BE49-F238E27FC236}">
                <a16:creationId xmlns:a16="http://schemas.microsoft.com/office/drawing/2014/main" id="{B3F26752-FE97-BB14-ADEB-19BD65AE301A}"/>
              </a:ext>
            </a:extLst>
          </p:cNvPr>
          <p:cNvSpPr txBox="1"/>
          <p:nvPr/>
        </p:nvSpPr>
        <p:spPr>
          <a:xfrm>
            <a:off x="8426554" y="5187114"/>
            <a:ext cx="2313529"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solidFill>
                  <a:schemeClr val="bg1"/>
                </a:solidFill>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Cytométrie</a:t>
            </a: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de flux </a:t>
            </a:r>
          </a:p>
        </p:txBody>
      </p:sp>
      <p:pic>
        <p:nvPicPr>
          <p:cNvPr id="4100" name="Picture 4">
            <a:extLst>
              <a:ext uri="{FF2B5EF4-FFF2-40B4-BE49-F238E27FC236}">
                <a16:creationId xmlns:a16="http://schemas.microsoft.com/office/drawing/2014/main" id="{E852A182-D108-DA38-4F7E-F348FA09D47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05" t="1404" r="1255" b="1254"/>
          <a:stretch/>
        </p:blipFill>
        <p:spPr bwMode="auto">
          <a:xfrm>
            <a:off x="21117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7" name="Picture 11">
            <a:extLst>
              <a:ext uri="{FF2B5EF4-FFF2-40B4-BE49-F238E27FC236}">
                <a16:creationId xmlns:a16="http://schemas.microsoft.com/office/drawing/2014/main" id="{2794BD7F-F01D-7E69-CD4D-F4BB5586FBF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402" t="1842" r="1402" b="1399"/>
          <a:stretch/>
        </p:blipFill>
        <p:spPr bwMode="auto">
          <a:xfrm>
            <a:off x="4207277" y="2386013"/>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9" name="Picture 13">
            <a:extLst>
              <a:ext uri="{FF2B5EF4-FFF2-40B4-BE49-F238E27FC236}">
                <a16:creationId xmlns:a16="http://schemas.microsoft.com/office/drawing/2014/main" id="{A59F8DE0-F519-0B37-B2D5-44002670131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096" t="907" r="1250" b="1265"/>
          <a:stretch/>
        </p:blipFill>
        <p:spPr bwMode="auto">
          <a:xfrm>
            <a:off x="4207277" y="458628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11" name="Picture 15">
            <a:extLst>
              <a:ext uri="{FF2B5EF4-FFF2-40B4-BE49-F238E27FC236}">
                <a16:creationId xmlns:a16="http://schemas.microsoft.com/office/drawing/2014/main" id="{9135658C-351B-2474-1A4E-8556956F713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52" t="1115" r="1096" b="1263"/>
          <a:stretch/>
        </p:blipFill>
        <p:spPr bwMode="auto">
          <a:xfrm>
            <a:off x="2111777" y="4586288"/>
            <a:ext cx="1981200" cy="2085975"/>
          </a:xfrm>
          <a:prstGeom prst="rect">
            <a:avLst/>
          </a:prstGeom>
          <a:solidFill>
            <a:schemeClr val="bg1"/>
          </a:solidFill>
          <a:ln>
            <a:noFill/>
          </a:ln>
          <a:effectLst>
            <a:outerShdw blurRad="63500" sx="102000" sy="102000" algn="ctr" rotWithShape="0">
              <a:prstClr val="black">
                <a:alpha val="20242"/>
              </a:prstClr>
            </a:outerShdw>
          </a:effectLst>
        </p:spPr>
      </p:pic>
      <p:pic>
        <p:nvPicPr>
          <p:cNvPr id="10" name="Picture 7">
            <a:extLst>
              <a:ext uri="{FF2B5EF4-FFF2-40B4-BE49-F238E27FC236}">
                <a16:creationId xmlns:a16="http://schemas.microsoft.com/office/drawing/2014/main" id="{0CD5B403-D060-2831-46C3-C770E3ADC8E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861" t="1919" r="1395" b="1422"/>
          <a:stretch/>
        </p:blipFill>
        <p:spPr bwMode="auto">
          <a:xfrm>
            <a:off x="8398277" y="2386013"/>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 name="Picture 6">
            <a:extLst>
              <a:ext uri="{FF2B5EF4-FFF2-40B4-BE49-F238E27FC236}">
                <a16:creationId xmlns:a16="http://schemas.microsoft.com/office/drawing/2014/main" id="{03CBC51B-B097-8DD3-DE6A-BE87E66DF71B}"/>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257" t="1256" r="1124" b="1124"/>
          <a:stretch/>
        </p:blipFill>
        <p:spPr bwMode="auto">
          <a:xfrm>
            <a:off x="63027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 name="Picture 5">
            <a:extLst>
              <a:ext uri="{FF2B5EF4-FFF2-40B4-BE49-F238E27FC236}">
                <a16:creationId xmlns:a16="http://schemas.microsoft.com/office/drawing/2014/main" id="{43CDA04F-1381-5CC1-43BC-C511EBCA2884}"/>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492" t="1492" r="1270" b="1270"/>
          <a:stretch/>
        </p:blipFill>
        <p:spPr bwMode="auto">
          <a:xfrm>
            <a:off x="42072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 name="Picture 8">
            <a:extLst>
              <a:ext uri="{FF2B5EF4-FFF2-40B4-BE49-F238E27FC236}">
                <a16:creationId xmlns:a16="http://schemas.microsoft.com/office/drawing/2014/main" id="{A3A2F65D-4C08-367A-B60A-DE1CC69CDE47}"/>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098" t="1098" r="1925" b="1925"/>
          <a:stretch/>
        </p:blipFill>
        <p:spPr bwMode="auto">
          <a:xfrm>
            <a:off x="83982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 name="Picture 9">
            <a:extLst>
              <a:ext uri="{FF2B5EF4-FFF2-40B4-BE49-F238E27FC236}">
                <a16:creationId xmlns:a16="http://schemas.microsoft.com/office/drawing/2014/main" id="{B25E9366-67B5-98AE-0F9F-70F8BBBF082C}"/>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094" t="1401" r="1406" b="1696"/>
          <a:stretch/>
        </p:blipFill>
        <p:spPr bwMode="auto">
          <a:xfrm>
            <a:off x="2111777" y="2386013"/>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 name="Picture 14">
            <a:extLst>
              <a:ext uri="{FF2B5EF4-FFF2-40B4-BE49-F238E27FC236}">
                <a16:creationId xmlns:a16="http://schemas.microsoft.com/office/drawing/2014/main" id="{3E3C1834-2CDE-3D15-C11F-61093916CE4B}"/>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128" t="1117" r="1097" b="1117"/>
          <a:stretch/>
        </p:blipFill>
        <p:spPr bwMode="auto">
          <a:xfrm>
            <a:off x="6302777" y="4586288"/>
            <a:ext cx="1981200" cy="2085975"/>
          </a:xfrm>
          <a:prstGeom prst="rect">
            <a:avLst/>
          </a:prstGeom>
          <a:noFill/>
          <a:ln>
            <a:noFill/>
          </a:ln>
          <a:effectLst>
            <a:outerShdw blurRad="63500" sx="102000" sy="102000" algn="ctr"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Espace réservé pour une image  7">
            <a:extLst>
              <a:ext uri="{FF2B5EF4-FFF2-40B4-BE49-F238E27FC236}">
                <a16:creationId xmlns:a16="http://schemas.microsoft.com/office/drawing/2014/main" id="{E60CD23D-0FE9-A46A-0E9F-19F50AE4CD3D}"/>
              </a:ext>
            </a:extLst>
          </p:cNvPr>
          <p:cNvSpPr>
            <a:spLocks noGrp="1"/>
          </p:cNvSpPr>
          <p:nvPr>
            <p:ph type="pic" sz="quarter" idx="13"/>
          </p:nvPr>
        </p:nvSpPr>
        <p:spPr/>
        <p:txBody>
          <a:bodyPr/>
          <a:lstStyle/>
          <a:p>
            <a:endParaRPr lang="fr-FR"/>
          </a:p>
        </p:txBody>
      </p:sp>
      <p:sp>
        <p:nvSpPr>
          <p:cNvPr id="9" name="Titre 1">
            <a:extLst>
              <a:ext uri="{FF2B5EF4-FFF2-40B4-BE49-F238E27FC236}">
                <a16:creationId xmlns:a16="http://schemas.microsoft.com/office/drawing/2014/main" id="{06C63FB8-8580-C8F3-B4DE-6CECEB57F50C}"/>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0" name="ZoneTexte 29">
            <a:extLst>
              <a:ext uri="{FF2B5EF4-FFF2-40B4-BE49-F238E27FC236}">
                <a16:creationId xmlns:a16="http://schemas.microsoft.com/office/drawing/2014/main" id="{55FA34CF-9DE2-1ACC-8CAB-B7EFA5587B0A}"/>
              </a:ext>
            </a:extLst>
          </p:cNvPr>
          <p:cNvSpPr txBox="1"/>
          <p:nvPr/>
        </p:nvSpPr>
        <p:spPr>
          <a:xfrm>
            <a:off x="8497953" y="5672139"/>
            <a:ext cx="2349633" cy="330072"/>
          </a:xfrm>
          <a:prstGeom prst="roundRect">
            <a:avLst>
              <a:gd name="adj" fmla="val 0"/>
            </a:avLst>
          </a:prstGeom>
          <a:noFill/>
        </p:spPr>
        <p:txBody>
          <a:bodyPr wrap="square" lIns="144000" tIns="0" rIns="144000" b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Biopsie mésentérique 2015</a:t>
            </a:r>
          </a:p>
        </p:txBody>
      </p:sp>
      <p:pic>
        <p:nvPicPr>
          <p:cNvPr id="3" name="T.Molina - CC12 - Slide 22">
            <a:hlinkClick r:id="" action="ppaction://media"/>
            <a:extLst>
              <a:ext uri="{FF2B5EF4-FFF2-40B4-BE49-F238E27FC236}">
                <a16:creationId xmlns:a16="http://schemas.microsoft.com/office/drawing/2014/main" id="{B1C64ECF-D79A-3805-1003-8BEC455CF33D}"/>
              </a:ext>
            </a:extLst>
          </p:cNvPr>
          <p:cNvPicPr>
            <a:picLocks noChangeAspect="1"/>
          </p:cNvPicPr>
          <p:nvPr>
            <a:videoFile r:link="rId2"/>
            <p:extLst>
              <p:ext uri="{DAA4B4D4-6D71-4841-9C94-3DE7FCFB9230}">
                <p14:media xmlns:p14="http://schemas.microsoft.com/office/powerpoint/2010/main" r:embed="rId1"/>
              </p:ext>
            </p:extLst>
          </p:nvPr>
        </p:nvPicPr>
        <p:blipFill>
          <a:blip r:embed="rId15"/>
          <a:srcRect l="13682" t="8799" r="18787" b="9091"/>
          <a:stretch>
            <a:fillRect/>
          </a:stretch>
        </p:blipFill>
        <p:spPr>
          <a:xfrm>
            <a:off x="2118969" y="39112"/>
            <a:ext cx="8728617" cy="6633150"/>
          </a:xfrm>
          <a:prstGeom prst="rect">
            <a:avLst/>
          </a:prstGeom>
        </p:spPr>
      </p:pic>
    </p:spTree>
    <p:extLst>
      <p:ext uri="{BB962C8B-B14F-4D97-AF65-F5344CB8AC3E}">
        <p14:creationId xmlns:p14="http://schemas.microsoft.com/office/powerpoint/2010/main" val="2666015351"/>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C:\Users\g-nck-pcnck2345\Desktop\index.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9960" y="1058422"/>
            <a:ext cx="2732077" cy="3902967"/>
          </a:xfrm>
          <a:prstGeom prst="rect">
            <a:avLst/>
          </a:prstGeom>
          <a:noFill/>
          <a:extLst>
            <a:ext uri="{909E8E84-426E-40DD-AFC4-6F175D3DCCD1}">
              <a14:hiddenFill xmlns:a14="http://schemas.microsoft.com/office/drawing/2010/main">
                <a:solidFill>
                  <a:srgbClr val="FFFFFF"/>
                </a:solidFill>
              </a14:hiddenFill>
            </a:ext>
          </a:extLst>
        </p:spPr>
      </p:pic>
      <p:sp>
        <p:nvSpPr>
          <p:cNvPr id="10" name="Espace réservé pour une image  9">
            <a:extLst>
              <a:ext uri="{FF2B5EF4-FFF2-40B4-BE49-F238E27FC236}">
                <a16:creationId xmlns:a16="http://schemas.microsoft.com/office/drawing/2014/main" id="{43CD1EA1-EF79-781E-66A8-F30106AA98B9}"/>
              </a:ext>
            </a:extLst>
          </p:cNvPr>
          <p:cNvSpPr>
            <a:spLocks noGrp="1"/>
          </p:cNvSpPr>
          <p:nvPr>
            <p:ph type="pic" sz="quarter" idx="13"/>
          </p:nvPr>
        </p:nvSpPr>
        <p:spPr/>
        <p:txBody>
          <a:bodyPr/>
          <a:lstStyle/>
          <a:p>
            <a:endParaRPr lang="fr-FR"/>
          </a:p>
        </p:txBody>
      </p:sp>
      <p:sp>
        <p:nvSpPr>
          <p:cNvPr id="13" name="ZoneTexte 12">
            <a:extLst>
              <a:ext uri="{FF2B5EF4-FFF2-40B4-BE49-F238E27FC236}">
                <a16:creationId xmlns:a16="http://schemas.microsoft.com/office/drawing/2014/main" id="{88562892-CD47-D830-1BF9-2291EC8F9138}"/>
              </a:ext>
            </a:extLst>
          </p:cNvPr>
          <p:cNvSpPr txBox="1"/>
          <p:nvPr/>
        </p:nvSpPr>
        <p:spPr>
          <a:xfrm>
            <a:off x="5508626"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sp>
        <p:nvSpPr>
          <p:cNvPr id="14" name="Titre 1">
            <a:extLst>
              <a:ext uri="{FF2B5EF4-FFF2-40B4-BE49-F238E27FC236}">
                <a16:creationId xmlns:a16="http://schemas.microsoft.com/office/drawing/2014/main" id="{562083AC-7704-9074-EBB3-1DFAF625F2D9}"/>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3" name="T.Molina - CC12 - Slide 23">
            <a:hlinkClick r:id="" action="ppaction://media"/>
            <a:extLst>
              <a:ext uri="{FF2B5EF4-FFF2-40B4-BE49-F238E27FC236}">
                <a16:creationId xmlns:a16="http://schemas.microsoft.com/office/drawing/2014/main" id="{7C167BB2-F47A-536F-B105-26B6790F7655}"/>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2191" t="13198" r="40332" b="18196"/>
          <a:stretch>
            <a:fillRect/>
          </a:stretch>
        </p:blipFill>
        <p:spPr>
          <a:xfrm>
            <a:off x="4294749" y="385583"/>
            <a:ext cx="3563510" cy="5560930"/>
          </a:xfrm>
          <a:prstGeom prst="rect">
            <a:avLst/>
          </a:prstGeom>
        </p:spPr>
      </p:pic>
      <p:sp>
        <p:nvSpPr>
          <p:cNvPr id="2" name="AutoShape 2" descr="Affichage de ISSA_LAU_FISH.JPG en cours..."/>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ZoneTexte 11">
            <a:extLst>
              <a:ext uri="{FF2B5EF4-FFF2-40B4-BE49-F238E27FC236}">
                <a16:creationId xmlns:a16="http://schemas.microsoft.com/office/drawing/2014/main" id="{D225FB37-0D00-0BED-2A56-0998ACF171EE}"/>
              </a:ext>
            </a:extLst>
          </p:cNvPr>
          <p:cNvSpPr txBox="1"/>
          <p:nvPr/>
        </p:nvSpPr>
        <p:spPr>
          <a:xfrm>
            <a:off x="4530951" y="686630"/>
            <a:ext cx="31300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FISH C-MYC, BA probe, </a:t>
            </a:r>
            <a:r>
              <a:rPr kumimoji="0" lang="fr-FR" sz="16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Dako</a:t>
            </a:r>
            <a:endPar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Tree>
    <p:extLst>
      <p:ext uri="{BB962C8B-B14F-4D97-AF65-F5344CB8AC3E}">
        <p14:creationId xmlns:p14="http://schemas.microsoft.com/office/powerpoint/2010/main" val="1031847083"/>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Connecteur droit avec flèche 2"/>
          <p:cNvCxnSpPr/>
          <p:nvPr/>
        </p:nvCxnSpPr>
        <p:spPr>
          <a:xfrm flipH="1">
            <a:off x="3791744" y="4221088"/>
            <a:ext cx="288032" cy="7200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5" name="Connecteur droit avec flèche 4"/>
          <p:cNvCxnSpPr/>
          <p:nvPr/>
        </p:nvCxnSpPr>
        <p:spPr>
          <a:xfrm flipH="1">
            <a:off x="5231904" y="3140968"/>
            <a:ext cx="288032" cy="7200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11" name="Espace réservé pour une image  10">
            <a:extLst>
              <a:ext uri="{FF2B5EF4-FFF2-40B4-BE49-F238E27FC236}">
                <a16:creationId xmlns:a16="http://schemas.microsoft.com/office/drawing/2014/main" id="{B722A0B6-6A50-8958-C8BA-C3AE45C9BCC3}"/>
              </a:ext>
            </a:extLst>
          </p:cNvPr>
          <p:cNvSpPr>
            <a:spLocks noGrp="1"/>
          </p:cNvSpPr>
          <p:nvPr>
            <p:ph type="pic" sz="quarter" idx="13"/>
          </p:nvPr>
        </p:nvSpPr>
        <p:spPr/>
        <p:txBody>
          <a:bodyPr/>
          <a:lstStyle/>
          <a:p>
            <a:endParaRPr lang="fr-FR"/>
          </a:p>
        </p:txBody>
      </p:sp>
      <p:sp>
        <p:nvSpPr>
          <p:cNvPr id="13" name="ZoneTexte 12">
            <a:extLst>
              <a:ext uri="{FF2B5EF4-FFF2-40B4-BE49-F238E27FC236}">
                <a16:creationId xmlns:a16="http://schemas.microsoft.com/office/drawing/2014/main" id="{04A918F7-9F51-9AE4-FC68-096167C34A9D}"/>
              </a:ext>
            </a:extLst>
          </p:cNvPr>
          <p:cNvSpPr txBox="1"/>
          <p:nvPr/>
        </p:nvSpPr>
        <p:spPr>
          <a:xfrm>
            <a:off x="8214443" y="5947115"/>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2015</a:t>
            </a:r>
          </a:p>
        </p:txBody>
      </p:sp>
      <p:grpSp>
        <p:nvGrpSpPr>
          <p:cNvPr id="16" name="Groupe 15">
            <a:extLst>
              <a:ext uri="{FF2B5EF4-FFF2-40B4-BE49-F238E27FC236}">
                <a16:creationId xmlns:a16="http://schemas.microsoft.com/office/drawing/2014/main" id="{59A5E895-6A1C-7AAB-BA88-C3C9CCA6DEA9}"/>
              </a:ext>
            </a:extLst>
          </p:cNvPr>
          <p:cNvGrpSpPr/>
          <p:nvPr/>
        </p:nvGrpSpPr>
        <p:grpSpPr>
          <a:xfrm>
            <a:off x="1771309" y="810305"/>
            <a:ext cx="8649382" cy="5457852"/>
            <a:chOff x="1771309" y="1075348"/>
            <a:chExt cx="8649382" cy="5457852"/>
          </a:xfrm>
        </p:grpSpPr>
        <p:pic>
          <p:nvPicPr>
            <p:cNvPr id="1026" name="Picture 2" descr="C:\Users\G-NCK-~1\AppData\Local\Temp\ISSA_LAU_CARYO-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1309" y="1075348"/>
              <a:ext cx="8649382" cy="468052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2413" y="6152200"/>
              <a:ext cx="4067175"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a:extLst>
                <a:ext uri="{FF2B5EF4-FFF2-40B4-BE49-F238E27FC236}">
                  <a16:creationId xmlns:a16="http://schemas.microsoft.com/office/drawing/2014/main" id="{6C003CCA-039D-EF07-A1C0-BE140FEE74AB}"/>
                </a:ext>
              </a:extLst>
            </p:cNvPr>
            <p:cNvSpPr txBox="1"/>
            <p:nvPr/>
          </p:nvSpPr>
          <p:spPr>
            <a:xfrm>
              <a:off x="5371943" y="5689888"/>
              <a:ext cx="1448115"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solidFill>
                    <a:schemeClr val="bg1"/>
                  </a:solidFill>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20 </a:t>
              </a:r>
              <a:r>
                <a:rPr kumimoji="0" lang="fr-FR" sz="16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mitosis</a:t>
              </a:r>
              <a:endPar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grpSp>
      <p:sp>
        <p:nvSpPr>
          <p:cNvPr id="17" name="Titre 1">
            <a:extLst>
              <a:ext uri="{FF2B5EF4-FFF2-40B4-BE49-F238E27FC236}">
                <a16:creationId xmlns:a16="http://schemas.microsoft.com/office/drawing/2014/main" id="{B9C55392-EB67-9F5B-75FF-0E591BFD658D}"/>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2" name="T.Molina - CC12 - Slide 24">
            <a:hlinkClick r:id="" action="ppaction://media"/>
            <a:extLst>
              <a:ext uri="{FF2B5EF4-FFF2-40B4-BE49-F238E27FC236}">
                <a16:creationId xmlns:a16="http://schemas.microsoft.com/office/drawing/2014/main" id="{97B5403E-F158-8293-FBB4-3F2C5CD020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420576494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B89AC-792E-516F-61B4-E1096021E26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9D7D7FA-BDBF-6B74-1D17-EF6F921B56C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B9EAF5C3-37FC-D44A-03B2-B2C318D51ADF}"/>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C3472DCA-D169-F719-DC2D-700D9DF162E7}"/>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38E55BD-C070-30CC-444E-57955F35613F}"/>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A6CBF233-A5B8-0CB0-3A27-9162B4CDA2A3}"/>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08C434BC-382A-6DD6-7192-E6B8851BCF0F}"/>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FFABD227-F722-4663-884D-1C47734396FC}"/>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70158387-7783-B9D3-2393-799DDF18DCF9}"/>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7E4EA66D-C529-80A7-5684-FB0EBDE9F9FB}"/>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824134F-B43F-0D7B-45C5-CF28E39AE1DC}"/>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A1A407DB-9993-AFB1-3177-C4A65A350B24}"/>
              </a:ext>
            </a:extLst>
          </p:cNvPr>
          <p:cNvSpPr/>
          <p:nvPr/>
        </p:nvSpPr>
        <p:spPr>
          <a:xfrm>
            <a:off x="9682824"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Burkitt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64730E3E-B016-6521-514E-5306CE45958B}"/>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6942646D-22C3-A61F-B06F-53EAD3EC370A}"/>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7FDD09A-A5A7-0796-1C3B-4748A30D931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994D006-14C7-7709-F4AE-D2092DAC23A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70B1340B-8E3F-C19A-9EA1-DF17A592BD7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retenu ? </a:t>
            </a:r>
          </a:p>
        </p:txBody>
      </p:sp>
      <p:sp>
        <p:nvSpPr>
          <p:cNvPr id="7" name="Rectangle : coins arrondis 6">
            <a:extLst>
              <a:ext uri="{FF2B5EF4-FFF2-40B4-BE49-F238E27FC236}">
                <a16:creationId xmlns:a16="http://schemas.microsoft.com/office/drawing/2014/main" id="{2AD679E5-8115-0C37-517C-685321A27A6A}"/>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AF2BDD70-5BCF-AB1E-10B7-5A82878A5FC1}"/>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8D8E63B-06A9-3E47-94F2-823C07E80C2B}"/>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3" name="Groupe 42">
            <a:extLst>
              <a:ext uri="{FF2B5EF4-FFF2-40B4-BE49-F238E27FC236}">
                <a16:creationId xmlns:a16="http://schemas.microsoft.com/office/drawing/2014/main" id="{52E180DF-80AF-64F7-7AF0-B008C1C1EE49}"/>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2C8DD341-60B2-3BBE-7DB9-4A2E4EFC261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215623E0-3778-C9E3-35D3-12BDAFE5A813}"/>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85B922CA-D840-71E0-D80D-CB9F0D1103A4}"/>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5F26D63F-EBBF-A32D-8406-8BDB0081C535}"/>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2108F655-541C-100D-63C6-3E15A115861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25">
            <a:hlinkClick r:id="" action="ppaction://media"/>
            <a:extLst>
              <a:ext uri="{FF2B5EF4-FFF2-40B4-BE49-F238E27FC236}">
                <a16:creationId xmlns:a16="http://schemas.microsoft.com/office/drawing/2014/main" id="{DBDCB66C-889D-EC95-8C27-FF1732F896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0633"/>
            <a:ext cx="468000" cy="468000"/>
          </a:xfrm>
          <a:prstGeom prst="rect">
            <a:avLst/>
          </a:prstGeom>
        </p:spPr>
      </p:pic>
    </p:spTree>
    <p:extLst>
      <p:ext uri="{BB962C8B-B14F-4D97-AF65-F5344CB8AC3E}">
        <p14:creationId xmlns:p14="http://schemas.microsoft.com/office/powerpoint/2010/main" val="424601570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0B1C6-7D37-3C2D-3435-1328B8A1903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0A7EFE8-24BC-0DDB-B80C-7B34A12341B2}"/>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B220D086-9A8F-AB19-2B2E-7AB3436233FE}"/>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D0F50713-6950-A5A4-21FA-55933436D02F}"/>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630EB1A7-C36E-550B-FFAB-DF8D6A690DA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0D08EF86-B21D-6339-03E3-4D195850D4D8}"/>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0510BA89-03B3-9CA1-D78A-A08D5887777B}"/>
              </a:ext>
            </a:extLst>
          </p:cNvPr>
          <p:cNvSpPr/>
          <p:nvPr/>
        </p:nvSpPr>
        <p:spPr>
          <a:xfrm>
            <a:off x="304722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29C62C4B-92B4-F1CC-65F5-CB80E1A1963B}"/>
              </a:ext>
            </a:extLst>
          </p:cNvPr>
          <p:cNvSpPr/>
          <p:nvPr/>
        </p:nvSpPr>
        <p:spPr>
          <a:xfrm rot="10800000">
            <a:off x="368963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68B219EC-EAE7-8054-33BF-C4D932507E2E}"/>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DA894A65-BC82-4C36-A4F4-E0C0375EFD29}"/>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B403ABF-7630-5F4A-3938-0E1B1B85898D}"/>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6216E096-DB6E-6E9C-E1E8-28E7A253EA54}"/>
              </a:ext>
            </a:extLst>
          </p:cNvPr>
          <p:cNvSpPr/>
          <p:nvPr/>
        </p:nvSpPr>
        <p:spPr>
          <a:xfrm>
            <a:off x="9682824"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Lympho</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Burkitt</a:t>
            </a:r>
          </a:p>
        </p:txBody>
      </p:sp>
      <p:sp>
        <p:nvSpPr>
          <p:cNvPr id="24" name="Rectangle : coins arrondis 23">
            <a:extLst>
              <a:ext uri="{FF2B5EF4-FFF2-40B4-BE49-F238E27FC236}">
                <a16:creationId xmlns:a16="http://schemas.microsoft.com/office/drawing/2014/main" id="{6EF18791-57B9-4D92-96B0-40AE479D1238}"/>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BE9235B-E770-FA18-9200-18366864B191}"/>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27769A69-5824-E418-5580-1E81058B786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A65BAEC-DC51-7D1E-F949-8FBF5A5E2FE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998D5AAF-42AB-3F79-0062-EC919AABF9FE}"/>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retenu ? </a:t>
            </a:r>
          </a:p>
        </p:txBody>
      </p:sp>
      <p:sp>
        <p:nvSpPr>
          <p:cNvPr id="7" name="Rectangle : coins arrondis 6">
            <a:extLst>
              <a:ext uri="{FF2B5EF4-FFF2-40B4-BE49-F238E27FC236}">
                <a16:creationId xmlns:a16="http://schemas.microsoft.com/office/drawing/2014/main" id="{3C04999C-0F92-484A-C1D4-45FC081F3B01}"/>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F450F5A1-F65B-0201-3456-08D55FD5172C}"/>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0D5B567-0CE4-29CD-EB58-2525630ACA4A}"/>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1" name="Groupe 30">
            <a:extLst>
              <a:ext uri="{FF2B5EF4-FFF2-40B4-BE49-F238E27FC236}">
                <a16:creationId xmlns:a16="http://schemas.microsoft.com/office/drawing/2014/main" id="{6B72B3D3-5D1F-2197-DDD9-A40E94F18F7C}"/>
              </a:ext>
            </a:extLst>
          </p:cNvPr>
          <p:cNvGrpSpPr/>
          <p:nvPr/>
        </p:nvGrpSpPr>
        <p:grpSpPr>
          <a:xfrm>
            <a:off x="-1" y="0"/>
            <a:ext cx="12192001" cy="213160"/>
            <a:chOff x="-1" y="0"/>
            <a:chExt cx="12192001" cy="213160"/>
          </a:xfrm>
        </p:grpSpPr>
        <p:sp>
          <p:nvSpPr>
            <p:cNvPr id="14" name="Signalisation droite 13">
              <a:extLst>
                <a:ext uri="{FF2B5EF4-FFF2-40B4-BE49-F238E27FC236}">
                  <a16:creationId xmlns:a16="http://schemas.microsoft.com/office/drawing/2014/main" id="{07F85A2B-02C1-D11F-1465-A9011E3FB8EB}"/>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8" name="Chevron 17">
              <a:extLst>
                <a:ext uri="{FF2B5EF4-FFF2-40B4-BE49-F238E27FC236}">
                  <a16:creationId xmlns:a16="http://schemas.microsoft.com/office/drawing/2014/main" id="{C4B46C71-6DA6-C11D-6529-BA6D7D500723}"/>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28" name="Chevron 27">
              <a:extLst>
                <a:ext uri="{FF2B5EF4-FFF2-40B4-BE49-F238E27FC236}">
                  <a16:creationId xmlns:a16="http://schemas.microsoft.com/office/drawing/2014/main" id="{9748878D-A10D-2284-D62E-68FF0B392976}"/>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9" name="Chevron 28">
              <a:extLst>
                <a:ext uri="{FF2B5EF4-FFF2-40B4-BE49-F238E27FC236}">
                  <a16:creationId xmlns:a16="http://schemas.microsoft.com/office/drawing/2014/main" id="{30DAB956-561B-76E3-0042-B5304AE1AD78}"/>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30" name="Rectangle 29">
              <a:extLst>
                <a:ext uri="{FF2B5EF4-FFF2-40B4-BE49-F238E27FC236}">
                  <a16:creationId xmlns:a16="http://schemas.microsoft.com/office/drawing/2014/main" id="{CEA8DF48-E0F0-5619-342F-B5F252FA530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26">
            <a:hlinkClick r:id="" action="ppaction://media"/>
            <a:extLst>
              <a:ext uri="{FF2B5EF4-FFF2-40B4-BE49-F238E27FC236}">
                <a16:creationId xmlns:a16="http://schemas.microsoft.com/office/drawing/2014/main" id="{E78688A9-4534-DF2F-301B-3B744AE49E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77244" y="850633"/>
            <a:ext cx="468000" cy="468000"/>
          </a:xfrm>
          <a:prstGeom prst="rect">
            <a:avLst/>
          </a:prstGeom>
        </p:spPr>
      </p:pic>
    </p:spTree>
    <p:extLst>
      <p:ext uri="{BB962C8B-B14F-4D97-AF65-F5344CB8AC3E}">
        <p14:creationId xmlns:p14="http://schemas.microsoft.com/office/powerpoint/2010/main" val="245513070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a:extLst>
              <a:ext uri="{FF2B5EF4-FFF2-40B4-BE49-F238E27FC236}">
                <a16:creationId xmlns:a16="http://schemas.microsoft.com/office/drawing/2014/main" id="{BE3462DF-755C-A2CB-5D64-6323EE6879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85" t="14897" r="4593" b="66232"/>
          <a:stretch>
            <a:fillRect/>
          </a:stretch>
        </p:blipFill>
        <p:spPr bwMode="auto">
          <a:xfrm>
            <a:off x="467999" y="1867034"/>
            <a:ext cx="11250000" cy="1826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a:extLst>
              <a:ext uri="{FF2B5EF4-FFF2-40B4-BE49-F238E27FC236}">
                <a16:creationId xmlns:a16="http://schemas.microsoft.com/office/drawing/2014/main" id="{08407894-09AF-8AAB-B325-D88A797A17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85" t="38733" r="4593" b="42397"/>
          <a:stretch>
            <a:fillRect/>
          </a:stretch>
        </p:blipFill>
        <p:spPr bwMode="auto">
          <a:xfrm>
            <a:off x="467999" y="4344115"/>
            <a:ext cx="11250000" cy="1826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re 1">
            <a:extLst>
              <a:ext uri="{FF2B5EF4-FFF2-40B4-BE49-F238E27FC236}">
                <a16:creationId xmlns:a16="http://schemas.microsoft.com/office/drawing/2014/main" id="{73027BF6-4C1F-9CD8-382A-FFF89046DB8E}"/>
              </a:ext>
            </a:extLst>
          </p:cNvPr>
          <p:cNvSpPr>
            <a:spLocks noGrp="1"/>
          </p:cNvSpPr>
          <p:nvPr>
            <p:ph type="title"/>
          </p:nvPr>
        </p:nvSpPr>
        <p:spPr>
          <a:xfrm>
            <a:off x="467999" y="238878"/>
            <a:ext cx="9847576" cy="882000"/>
          </a:xfrm>
        </p:spPr>
        <p:txBody>
          <a:bodyPr/>
          <a:lstStyle/>
          <a:p>
            <a:r>
              <a:rPr lang="fr-FR" dirty="0"/>
              <a:t>Clonalité B : </a:t>
            </a:r>
            <a:r>
              <a:rPr lang="fr-FR" dirty="0" err="1"/>
              <a:t>IgKappa</a:t>
            </a:r>
            <a:r>
              <a:rPr lang="fr-FR" dirty="0"/>
              <a:t> PCR (tube A)</a:t>
            </a:r>
          </a:p>
        </p:txBody>
      </p:sp>
      <p:sp>
        <p:nvSpPr>
          <p:cNvPr id="7" name="Espace réservé pour une image  6">
            <a:extLst>
              <a:ext uri="{FF2B5EF4-FFF2-40B4-BE49-F238E27FC236}">
                <a16:creationId xmlns:a16="http://schemas.microsoft.com/office/drawing/2014/main" id="{BAF7EDA1-DE23-B7E1-7786-B7893CB5BD1E}"/>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D1598-F643-18CE-3DD3-9135EC21817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5" name="Groupe 24">
            <a:extLst>
              <a:ext uri="{FF2B5EF4-FFF2-40B4-BE49-F238E27FC236}">
                <a16:creationId xmlns:a16="http://schemas.microsoft.com/office/drawing/2014/main" id="{D32A321D-608A-577D-55A9-89BD766D7C89}"/>
              </a:ext>
            </a:extLst>
          </p:cNvPr>
          <p:cNvGrpSpPr/>
          <p:nvPr/>
        </p:nvGrpSpPr>
        <p:grpSpPr>
          <a:xfrm>
            <a:off x="-1" y="0"/>
            <a:ext cx="12192001" cy="213160"/>
            <a:chOff x="-1" y="0"/>
            <a:chExt cx="12192001" cy="213160"/>
          </a:xfrm>
        </p:grpSpPr>
        <p:sp>
          <p:nvSpPr>
            <p:cNvPr id="14" name="Signalisation droite 13">
              <a:extLst>
                <a:ext uri="{FF2B5EF4-FFF2-40B4-BE49-F238E27FC236}">
                  <a16:creationId xmlns:a16="http://schemas.microsoft.com/office/drawing/2014/main" id="{66CC0136-A612-BA5F-9B08-C10974CCE46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178485D6-423D-A84C-C8EF-3156B532163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16" name="Chevron 15">
              <a:extLst>
                <a:ext uri="{FF2B5EF4-FFF2-40B4-BE49-F238E27FC236}">
                  <a16:creationId xmlns:a16="http://schemas.microsoft.com/office/drawing/2014/main" id="{2E34D83E-1D71-E24E-9484-DE53FB72AF2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7" name="Chevron 16">
              <a:extLst>
                <a:ext uri="{FF2B5EF4-FFF2-40B4-BE49-F238E27FC236}">
                  <a16:creationId xmlns:a16="http://schemas.microsoft.com/office/drawing/2014/main" id="{76C8E6F0-359B-9427-8E3B-62BBA902ED0B}"/>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8" name="Rectangle 17">
              <a:extLst>
                <a:ext uri="{FF2B5EF4-FFF2-40B4-BE49-F238E27FC236}">
                  <a16:creationId xmlns:a16="http://schemas.microsoft.com/office/drawing/2014/main" id="{6DD43883-85E0-1F41-99D9-56E13AECF45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4" name="T.Molina - CC12 - Slide 27">
            <a:hlinkClick r:id="" action="ppaction://media"/>
            <a:extLst>
              <a:ext uri="{FF2B5EF4-FFF2-40B4-BE49-F238E27FC236}">
                <a16:creationId xmlns:a16="http://schemas.microsoft.com/office/drawing/2014/main" id="{1A099E63-3A16-485B-3295-8A689CDC88C3}"/>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655" t="25732" r="13191" b="17183"/>
          <a:stretch>
            <a:fillRect/>
          </a:stretch>
        </p:blipFill>
        <p:spPr>
          <a:xfrm>
            <a:off x="182922" y="1400415"/>
            <a:ext cx="11385490" cy="4827038"/>
          </a:xfrm>
          <a:prstGeom prst="rect">
            <a:avLst/>
          </a:prstGeom>
        </p:spPr>
      </p:pic>
      <p:sp>
        <p:nvSpPr>
          <p:cNvPr id="12" name="ZoneTexte 11">
            <a:extLst>
              <a:ext uri="{FF2B5EF4-FFF2-40B4-BE49-F238E27FC236}">
                <a16:creationId xmlns:a16="http://schemas.microsoft.com/office/drawing/2014/main" id="{CBE9EB86-52C9-10E4-7120-75EF7F87FD0F}"/>
              </a:ext>
            </a:extLst>
          </p:cNvPr>
          <p:cNvSpPr txBox="1"/>
          <p:nvPr/>
        </p:nvSpPr>
        <p:spPr>
          <a:xfrm>
            <a:off x="368249" y="1556222"/>
            <a:ext cx="3159898"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(12/12/2014)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286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 name="ZoneTexte 2">
            <a:extLst>
              <a:ext uri="{FF2B5EF4-FFF2-40B4-BE49-F238E27FC236}">
                <a16:creationId xmlns:a16="http://schemas.microsoft.com/office/drawing/2014/main" id="{E0C2674B-AF39-DB46-1FA6-FA5AD1AA0BFD}"/>
              </a:ext>
            </a:extLst>
          </p:cNvPr>
          <p:cNvSpPr txBox="1"/>
          <p:nvPr/>
        </p:nvSpPr>
        <p:spPr>
          <a:xfrm>
            <a:off x="368248" y="4017478"/>
            <a:ext cx="3659507"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4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(06/07/2015)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286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Tree>
    <p:extLst>
      <p:ext uri="{BB962C8B-B14F-4D97-AF65-F5344CB8AC3E}">
        <p14:creationId xmlns:p14="http://schemas.microsoft.com/office/powerpoint/2010/main" val="2068603961"/>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1B3E8-D2FE-C7E6-8775-74B564E2A4FE}"/>
            </a:ext>
          </a:extLst>
        </p:cNvPr>
        <p:cNvGrpSpPr/>
        <p:nvPr/>
      </p:nvGrpSpPr>
      <p:grpSpPr>
        <a:xfrm>
          <a:off x="0" y="0"/>
          <a:ext cx="0" cy="0"/>
          <a:chOff x="0" y="0"/>
          <a:chExt cx="0" cy="0"/>
        </a:xfrm>
      </p:grpSpPr>
      <p:pic>
        <p:nvPicPr>
          <p:cNvPr id="19" name="Picture 2">
            <a:extLst>
              <a:ext uri="{FF2B5EF4-FFF2-40B4-BE49-F238E27FC236}">
                <a16:creationId xmlns:a16="http://schemas.microsoft.com/office/drawing/2014/main" id="{7D35F8EE-46F5-F6C2-3E70-55919769A98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383" t="15493" r="4610" b="66211"/>
          <a:stretch/>
        </p:blipFill>
        <p:spPr bwMode="auto">
          <a:xfrm>
            <a:off x="467999" y="1921339"/>
            <a:ext cx="11263817" cy="1772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2">
            <a:extLst>
              <a:ext uri="{FF2B5EF4-FFF2-40B4-BE49-F238E27FC236}">
                <a16:creationId xmlns:a16="http://schemas.microsoft.com/office/drawing/2014/main" id="{043B1C75-1A99-C1EA-B41F-39E369611F38}"/>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383" t="38759" r="4610" b="43498"/>
          <a:stretch/>
        </p:blipFill>
        <p:spPr bwMode="auto">
          <a:xfrm>
            <a:off x="467999" y="4365971"/>
            <a:ext cx="11263817" cy="1719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re 1">
            <a:extLst>
              <a:ext uri="{FF2B5EF4-FFF2-40B4-BE49-F238E27FC236}">
                <a16:creationId xmlns:a16="http://schemas.microsoft.com/office/drawing/2014/main" id="{D7DDCD4C-E94B-F7B6-A96A-F0E15B8A491C}"/>
              </a:ext>
            </a:extLst>
          </p:cNvPr>
          <p:cNvSpPr>
            <a:spLocks noGrp="1"/>
          </p:cNvSpPr>
          <p:nvPr>
            <p:ph type="title"/>
          </p:nvPr>
        </p:nvSpPr>
        <p:spPr>
          <a:xfrm>
            <a:off x="467999" y="238878"/>
            <a:ext cx="9847576" cy="882000"/>
          </a:xfrm>
        </p:spPr>
        <p:txBody>
          <a:bodyPr/>
          <a:lstStyle/>
          <a:p>
            <a:r>
              <a:rPr lang="fr-FR" dirty="0"/>
              <a:t>Clonalité B : </a:t>
            </a:r>
            <a:r>
              <a:rPr lang="fr-FR" dirty="0" err="1"/>
              <a:t>IgKappa</a:t>
            </a:r>
            <a:r>
              <a:rPr lang="fr-FR" dirty="0"/>
              <a:t> (tube B)</a:t>
            </a:r>
          </a:p>
        </p:txBody>
      </p:sp>
      <p:sp>
        <p:nvSpPr>
          <p:cNvPr id="7" name="Espace réservé pour une image  6">
            <a:extLst>
              <a:ext uri="{FF2B5EF4-FFF2-40B4-BE49-F238E27FC236}">
                <a16:creationId xmlns:a16="http://schemas.microsoft.com/office/drawing/2014/main" id="{09665B7F-1F43-5388-6C3C-92358AB005A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AC8D14A2-8ED9-0CC3-1ACF-21F69729B7A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0" name="Groupe 19">
            <a:extLst>
              <a:ext uri="{FF2B5EF4-FFF2-40B4-BE49-F238E27FC236}">
                <a16:creationId xmlns:a16="http://schemas.microsoft.com/office/drawing/2014/main" id="{51B4C800-96BC-18E8-FBCD-61D492D179EE}"/>
              </a:ext>
            </a:extLst>
          </p:cNvPr>
          <p:cNvGrpSpPr/>
          <p:nvPr/>
        </p:nvGrpSpPr>
        <p:grpSpPr>
          <a:xfrm>
            <a:off x="-1" y="0"/>
            <a:ext cx="12192001" cy="213160"/>
            <a:chOff x="-1" y="0"/>
            <a:chExt cx="12192001" cy="213160"/>
          </a:xfrm>
        </p:grpSpPr>
        <p:sp>
          <p:nvSpPr>
            <p:cNvPr id="21" name="Signalisation droite 20">
              <a:extLst>
                <a:ext uri="{FF2B5EF4-FFF2-40B4-BE49-F238E27FC236}">
                  <a16:creationId xmlns:a16="http://schemas.microsoft.com/office/drawing/2014/main" id="{27518596-CED6-DE29-F600-CCD2CC0A7A0C}"/>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691D70D1-F5C8-4C99-0E58-20ABB11C907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23" name="Chevron 22">
              <a:extLst>
                <a:ext uri="{FF2B5EF4-FFF2-40B4-BE49-F238E27FC236}">
                  <a16:creationId xmlns:a16="http://schemas.microsoft.com/office/drawing/2014/main" id="{F03C225A-482A-C27A-9341-C562DF9D2D2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4" name="Chevron 23">
              <a:extLst>
                <a:ext uri="{FF2B5EF4-FFF2-40B4-BE49-F238E27FC236}">
                  <a16:creationId xmlns:a16="http://schemas.microsoft.com/office/drawing/2014/main" id="{2C87A207-CC8D-C8E9-646F-F1998BF330E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25" name="Rectangle 24">
              <a:extLst>
                <a:ext uri="{FF2B5EF4-FFF2-40B4-BE49-F238E27FC236}">
                  <a16:creationId xmlns:a16="http://schemas.microsoft.com/office/drawing/2014/main" id="{4061CC60-86F0-9E23-6A4A-4254AA4E4D6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4" name="T.Molina - CC12 - Slide 28">
            <a:hlinkClick r:id="" action="ppaction://media"/>
            <a:extLst>
              <a:ext uri="{FF2B5EF4-FFF2-40B4-BE49-F238E27FC236}">
                <a16:creationId xmlns:a16="http://schemas.microsoft.com/office/drawing/2014/main" id="{C00815B3-1E67-2227-0776-443C1BC6F8E2}"/>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321" t="26799" r="11921" b="17479"/>
          <a:stretch>
            <a:fillRect/>
          </a:stretch>
        </p:blipFill>
        <p:spPr>
          <a:xfrm>
            <a:off x="299258" y="1480379"/>
            <a:ext cx="11424743" cy="4639581"/>
          </a:xfrm>
          <a:prstGeom prst="rect">
            <a:avLst/>
          </a:prstGeom>
        </p:spPr>
      </p:pic>
      <p:sp>
        <p:nvSpPr>
          <p:cNvPr id="12" name="ZoneTexte 11">
            <a:extLst>
              <a:ext uri="{FF2B5EF4-FFF2-40B4-BE49-F238E27FC236}">
                <a16:creationId xmlns:a16="http://schemas.microsoft.com/office/drawing/2014/main" id="{8DE82F64-4C2C-E2E4-CAAF-83D2C003706C}"/>
              </a:ext>
            </a:extLst>
          </p:cNvPr>
          <p:cNvSpPr txBox="1"/>
          <p:nvPr/>
        </p:nvSpPr>
        <p:spPr>
          <a:xfrm>
            <a:off x="467999" y="1556222"/>
            <a:ext cx="3159898"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4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(12/12/2014)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278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 name="ZoneTexte 2">
            <a:extLst>
              <a:ext uri="{FF2B5EF4-FFF2-40B4-BE49-F238E27FC236}">
                <a16:creationId xmlns:a16="http://schemas.microsoft.com/office/drawing/2014/main" id="{5E6A95E6-877A-C44C-0D4B-5D0CFAECB8BC}"/>
              </a:ext>
            </a:extLst>
          </p:cNvPr>
          <p:cNvSpPr txBox="1"/>
          <p:nvPr/>
        </p:nvSpPr>
        <p:spPr>
          <a:xfrm>
            <a:off x="467998" y="4000853"/>
            <a:ext cx="3659507"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4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(06/07/2015)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278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Tree>
    <p:extLst>
      <p:ext uri="{BB962C8B-B14F-4D97-AF65-F5344CB8AC3E}">
        <p14:creationId xmlns:p14="http://schemas.microsoft.com/office/powerpoint/2010/main" val="370119450"/>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BC4F6-BA52-7F3D-BC96-A6B0C79B6935}"/>
            </a:ext>
          </a:extLst>
        </p:cNvPr>
        <p:cNvGrpSpPr/>
        <p:nvPr/>
      </p:nvGrpSpPr>
      <p:grpSpPr>
        <a:xfrm>
          <a:off x="0" y="0"/>
          <a:ext cx="0" cy="0"/>
          <a:chOff x="0" y="0"/>
          <a:chExt cx="0" cy="0"/>
        </a:xfrm>
      </p:grpSpPr>
      <p:pic>
        <p:nvPicPr>
          <p:cNvPr id="7" name="Image 6">
            <a:extLst>
              <a:ext uri="{FF2B5EF4-FFF2-40B4-BE49-F238E27FC236}">
                <a16:creationId xmlns:a16="http://schemas.microsoft.com/office/drawing/2014/main" id="{09C3498C-4483-C8FB-D76C-6E460E91E6FD}"/>
              </a:ext>
            </a:extLst>
          </p:cNvPr>
          <p:cNvPicPr>
            <a:picLocks noChangeAspect="1"/>
          </p:cNvPicPr>
          <p:nvPr/>
        </p:nvPicPr>
        <p:blipFill rotWithShape="1">
          <a:blip r:embed="rId5">
            <a:extLst>
              <a:ext uri="{28A0092B-C50C-407E-A947-70E740481C1C}">
                <a14:useLocalDpi xmlns:a14="http://schemas.microsoft.com/office/drawing/2010/main" val="0"/>
              </a:ext>
            </a:extLst>
          </a:blip>
          <a:srcRect t="1549" b="1549"/>
          <a:stretch/>
        </p:blipFill>
        <p:spPr>
          <a:xfrm>
            <a:off x="3623419" y="1607604"/>
            <a:ext cx="4920718" cy="3576243"/>
          </a:xfrm>
          <a:prstGeom prst="rect">
            <a:avLst/>
          </a:prstGeom>
        </p:spPr>
      </p:pic>
      <p:sp>
        <p:nvSpPr>
          <p:cNvPr id="38" name="Espace réservé pour une image  37">
            <a:extLst>
              <a:ext uri="{FF2B5EF4-FFF2-40B4-BE49-F238E27FC236}">
                <a16:creationId xmlns:a16="http://schemas.microsoft.com/office/drawing/2014/main" id="{C7F2ACDE-3EE7-66CC-7BEC-D42E32D5140C}"/>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9791FD7C-41AC-A244-13BB-1A6276AF56B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1CE482F8-6312-E19D-FA64-EBD96FFE477B}"/>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grpSp>
        <p:nvGrpSpPr>
          <p:cNvPr id="2" name="Groupe 1">
            <a:extLst>
              <a:ext uri="{FF2B5EF4-FFF2-40B4-BE49-F238E27FC236}">
                <a16:creationId xmlns:a16="http://schemas.microsoft.com/office/drawing/2014/main" id="{559FEC6D-7099-4044-2343-D960C39412C0}"/>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F9140282-2E5E-0D5D-9409-6D0C12500A45}"/>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930AFA04-0542-FF77-1402-663913B5CB6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17B0B4B8-0042-2E73-FD2B-12818F7D0A87}"/>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1D0A3013-149F-5CB2-932E-A8EF8E305B88}"/>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B263228F-D83B-9779-AEEA-6F274E93A39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1" name="T.Molina - CC12 - Slide 29">
            <a:hlinkClick r:id="" action="ppaction://media"/>
            <a:extLst>
              <a:ext uri="{FF2B5EF4-FFF2-40B4-BE49-F238E27FC236}">
                <a16:creationId xmlns:a16="http://schemas.microsoft.com/office/drawing/2014/main" id="{A243A391-342B-97CA-A6F6-9885AECA4308}"/>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0534" t="19662" r="28343" b="20335"/>
          <a:stretch>
            <a:fillRect/>
          </a:stretch>
        </p:blipFill>
        <p:spPr>
          <a:xfrm>
            <a:off x="2808742" y="973522"/>
            <a:ext cx="6779227" cy="4972991"/>
          </a:xfrm>
          <a:prstGeom prst="rect">
            <a:avLst/>
          </a:prstGeom>
        </p:spPr>
      </p:pic>
      <p:sp>
        <p:nvSpPr>
          <p:cNvPr id="6" name="ZoneTexte 5">
            <a:extLst>
              <a:ext uri="{FF2B5EF4-FFF2-40B4-BE49-F238E27FC236}">
                <a16:creationId xmlns:a16="http://schemas.microsoft.com/office/drawing/2014/main" id="{F22F8C4E-3F6F-9509-D150-C028F05F7916}"/>
              </a:ext>
            </a:extLst>
          </p:cNvPr>
          <p:cNvSpPr txBox="1"/>
          <p:nvPr/>
        </p:nvSpPr>
        <p:spPr>
          <a:xfrm>
            <a:off x="2954967" y="117485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CD10</a:t>
            </a:r>
          </a:p>
        </p:txBody>
      </p:sp>
    </p:spTree>
    <p:extLst>
      <p:ext uri="{BB962C8B-B14F-4D97-AF65-F5344CB8AC3E}">
        <p14:creationId xmlns:p14="http://schemas.microsoft.com/office/powerpoint/2010/main" val="3760813855"/>
      </p:ext>
    </p:extLst>
  </p:cSld>
  <p:clrMapOvr>
    <a:masterClrMapping/>
  </p:clrMapOvr>
  <p:timing>
    <p:tnLst>
      <p:par>
        <p:cTn id="1" dur="indefinite" restart="never" nodeType="tmRoot">
          <p:childTnLst>
            <p:video>
              <p:cMediaNode vol="80000">
                <p:cTn id="2" fill="hold" display="0">
                  <p:stCondLst>
                    <p:cond delay="indefinite"/>
                  </p:stCondLst>
                </p:cTn>
                <p:tgtEl>
                  <p:spTgt spid="11"/>
                </p:tgtEl>
              </p:cMediaNode>
            </p:video>
            <p:seq concurrent="1" nextAc="seek">
              <p:cTn id="3" restart="whenNotActive" fill="hold" evtFilter="cancelBubble" nodeType="interactiveSeq">
                <p:stCondLst>
                  <p:cond evt="onClick" delay="0">
                    <p:tgtEl>
                      <p:spTgt spid="11"/>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608AB-7A51-28EC-A0B4-47121994948F}"/>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D7D8C6FC-E959-F3A8-D6D6-FBFE2E319C48}"/>
              </a:ext>
            </a:extLst>
          </p:cNvPr>
          <p:cNvPicPr>
            <a:picLocks noChangeAspect="1"/>
          </p:cNvPicPr>
          <p:nvPr/>
        </p:nvPicPr>
        <p:blipFill rotWithShape="1">
          <a:blip r:embed="rId5">
            <a:extLst>
              <a:ext uri="{28A0092B-C50C-407E-A947-70E740481C1C}">
                <a14:useLocalDpi xmlns:a14="http://schemas.microsoft.com/office/drawing/2010/main" val="0"/>
              </a:ext>
            </a:extLst>
          </a:blip>
          <a:srcRect t="1826" b="1272"/>
          <a:stretch/>
        </p:blipFill>
        <p:spPr>
          <a:xfrm>
            <a:off x="2627238" y="911488"/>
            <a:ext cx="6927923" cy="5035025"/>
          </a:xfrm>
          <a:prstGeom prst="rect">
            <a:avLst/>
          </a:prstGeom>
        </p:spPr>
      </p:pic>
      <p:sp>
        <p:nvSpPr>
          <p:cNvPr id="38" name="Espace réservé pour une image  37">
            <a:extLst>
              <a:ext uri="{FF2B5EF4-FFF2-40B4-BE49-F238E27FC236}">
                <a16:creationId xmlns:a16="http://schemas.microsoft.com/office/drawing/2014/main" id="{1FDAE734-BE34-73FE-8680-325404116349}"/>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850AEFF3-2AC4-5D01-D866-F8B89ED6755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222A5B20-9F0A-E20F-ED7D-D8CFE68BD4C2}"/>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sp>
        <p:nvSpPr>
          <p:cNvPr id="6" name="ZoneTexte 5">
            <a:extLst>
              <a:ext uri="{FF2B5EF4-FFF2-40B4-BE49-F238E27FC236}">
                <a16:creationId xmlns:a16="http://schemas.microsoft.com/office/drawing/2014/main" id="{05CAD4E2-D391-2ADD-FED2-A4D48890E93E}"/>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CD10</a:t>
            </a:r>
          </a:p>
        </p:txBody>
      </p:sp>
      <p:grpSp>
        <p:nvGrpSpPr>
          <p:cNvPr id="3" name="Groupe 2">
            <a:extLst>
              <a:ext uri="{FF2B5EF4-FFF2-40B4-BE49-F238E27FC236}">
                <a16:creationId xmlns:a16="http://schemas.microsoft.com/office/drawing/2014/main" id="{A4A9FCE5-F2B0-DFC4-A714-14CC0A5CC21A}"/>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13ECE324-B8AE-6A31-54B0-6D9C16F56FE6}"/>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72367537-94CE-A16A-9C75-E0F5E42E969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2C5132C5-F9A5-B895-6B1B-917FC41D0B18}"/>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AF421690-EC05-0966-30D9-72FD3644E2D9}"/>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37313DF3-6270-2A7F-AE68-8D24DE93157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1" name="T.Molina - CC12 - Slide 30">
            <a:hlinkClick r:id="" action="ppaction://media"/>
            <a:extLst>
              <a:ext uri="{FF2B5EF4-FFF2-40B4-BE49-F238E27FC236}">
                <a16:creationId xmlns:a16="http://schemas.microsoft.com/office/drawing/2014/main" id="{B196AC94-B717-C2FE-6B73-6B026C08060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75458083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1"/>
                </p:tgtEl>
              </p:cMediaNode>
            </p:audio>
          </p:childTnLst>
        </p:cTn>
      </p:par>
    </p:tn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32C99-25BF-075E-6A9C-D4BEF538537A}"/>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48F62777-2724-0E16-98E2-715A3001A417}"/>
              </a:ext>
            </a:extLst>
          </p:cNvPr>
          <p:cNvPicPr>
            <a:picLocks noChangeAspect="1"/>
          </p:cNvPicPr>
          <p:nvPr/>
        </p:nvPicPr>
        <p:blipFill rotWithShape="1">
          <a:blip r:embed="rId5">
            <a:extLst>
              <a:ext uri="{28A0092B-C50C-407E-A947-70E740481C1C}">
                <a14:useLocalDpi xmlns:a14="http://schemas.microsoft.com/office/drawing/2010/main" val="0"/>
              </a:ext>
            </a:extLst>
          </a:blip>
          <a:srcRect t="1549" b="1549"/>
          <a:stretch/>
        </p:blipFill>
        <p:spPr>
          <a:xfrm>
            <a:off x="2627238" y="911488"/>
            <a:ext cx="6927923" cy="5035025"/>
          </a:xfrm>
          <a:prstGeom prst="rect">
            <a:avLst/>
          </a:prstGeom>
        </p:spPr>
      </p:pic>
      <p:sp>
        <p:nvSpPr>
          <p:cNvPr id="38" name="Espace réservé pour une image  37">
            <a:extLst>
              <a:ext uri="{FF2B5EF4-FFF2-40B4-BE49-F238E27FC236}">
                <a16:creationId xmlns:a16="http://schemas.microsoft.com/office/drawing/2014/main" id="{A3913E52-53A7-A7BA-8B47-72F763414EFD}"/>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49A54DB3-B89E-82C4-99FD-A22DABCAABC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60DEB085-6A3E-FE8D-792B-39C45D0298CB}"/>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sp>
        <p:nvSpPr>
          <p:cNvPr id="6" name="ZoneTexte 5">
            <a:extLst>
              <a:ext uri="{FF2B5EF4-FFF2-40B4-BE49-F238E27FC236}">
                <a16:creationId xmlns:a16="http://schemas.microsoft.com/office/drawing/2014/main" id="{709A746D-EA1A-772D-89B6-A378AEC686B6}"/>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BCL2</a:t>
            </a:r>
          </a:p>
        </p:txBody>
      </p:sp>
      <p:grpSp>
        <p:nvGrpSpPr>
          <p:cNvPr id="2" name="Groupe 1">
            <a:extLst>
              <a:ext uri="{FF2B5EF4-FFF2-40B4-BE49-F238E27FC236}">
                <a16:creationId xmlns:a16="http://schemas.microsoft.com/office/drawing/2014/main" id="{735A6C68-1497-D643-ADB4-AC7D2679D88F}"/>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BFB18D8C-A9FF-61E7-A0E6-344DE5D4590E}"/>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60310CCA-5CA2-CAEE-D6C3-3F782261C1EA}"/>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4E2666C5-B352-C8F6-818A-BAD2EAF2A2B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CF2AA770-6E32-9E01-6E12-6D400E80C546}"/>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26F9C015-9B51-2F7A-E2FA-BB99374E10E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1" name="T.Molina - CC12 - Slide 31">
            <a:hlinkClick r:id="" action="ppaction://media"/>
            <a:extLst>
              <a:ext uri="{FF2B5EF4-FFF2-40B4-BE49-F238E27FC236}">
                <a16:creationId xmlns:a16="http://schemas.microsoft.com/office/drawing/2014/main" id="{9C8C0976-6472-1602-7FAA-5E9A5BC260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6467"/>
            <a:ext cx="468000" cy="468000"/>
          </a:xfrm>
          <a:prstGeom prst="rect">
            <a:avLst/>
          </a:prstGeom>
        </p:spPr>
      </p:pic>
    </p:spTree>
    <p:extLst>
      <p:ext uri="{BB962C8B-B14F-4D97-AF65-F5344CB8AC3E}">
        <p14:creationId xmlns:p14="http://schemas.microsoft.com/office/powerpoint/2010/main" val="24055416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1"/>
                </p:tgtEl>
              </p:cMediaNode>
            </p:audio>
          </p:childTnLst>
        </p:cTn>
      </p:par>
    </p:tnLst>
  </p:timing>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C2E38-6EDD-6B76-94F2-4B682E8B9B0F}"/>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1681A116-C738-E5F0-DEBA-5F2B0846849C}"/>
              </a:ext>
            </a:extLst>
          </p:cNvPr>
          <p:cNvPicPr>
            <a:picLocks noChangeAspect="1"/>
          </p:cNvPicPr>
          <p:nvPr/>
        </p:nvPicPr>
        <p:blipFill rotWithShape="1">
          <a:blip r:embed="rId3">
            <a:extLst>
              <a:ext uri="{28A0092B-C50C-407E-A947-70E740481C1C}">
                <a14:useLocalDpi xmlns:a14="http://schemas.microsoft.com/office/drawing/2010/main" val="0"/>
              </a:ext>
            </a:extLst>
          </a:blip>
          <a:srcRect t="1549" b="1549"/>
          <a:stretch/>
        </p:blipFill>
        <p:spPr>
          <a:xfrm>
            <a:off x="2627238" y="911488"/>
            <a:ext cx="6927923" cy="5035025"/>
          </a:xfrm>
          <a:prstGeom prst="rect">
            <a:avLst/>
          </a:prstGeom>
        </p:spPr>
      </p:pic>
      <p:sp>
        <p:nvSpPr>
          <p:cNvPr id="38" name="Espace réservé pour une image  37">
            <a:extLst>
              <a:ext uri="{FF2B5EF4-FFF2-40B4-BE49-F238E27FC236}">
                <a16:creationId xmlns:a16="http://schemas.microsoft.com/office/drawing/2014/main" id="{625D58FF-1826-82B8-BD6A-A908C0334961}"/>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C0A164BF-A8BB-4C6E-4647-34787422F37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6CF1038F-2B06-4734-B1A6-14974BA0442B}"/>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sp>
        <p:nvSpPr>
          <p:cNvPr id="6" name="ZoneTexte 5">
            <a:extLst>
              <a:ext uri="{FF2B5EF4-FFF2-40B4-BE49-F238E27FC236}">
                <a16:creationId xmlns:a16="http://schemas.microsoft.com/office/drawing/2014/main" id="{41783527-F8D7-5705-C9E8-A67737EBE999}"/>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Ki67</a:t>
            </a:r>
          </a:p>
        </p:txBody>
      </p:sp>
      <p:grpSp>
        <p:nvGrpSpPr>
          <p:cNvPr id="3" name="Groupe 2">
            <a:extLst>
              <a:ext uri="{FF2B5EF4-FFF2-40B4-BE49-F238E27FC236}">
                <a16:creationId xmlns:a16="http://schemas.microsoft.com/office/drawing/2014/main" id="{3989D3EC-9D64-BD9C-D04D-D637F91E7AC5}"/>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7AAD84F1-2D89-829D-39AC-971961CA945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1273068F-C46F-9099-D6EA-FB899D76AE6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AD6D5436-2194-DADF-2329-53EFF8C3348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47B01C33-B2F1-AD13-DE85-D6BF2828ECE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3851AA74-7BDA-F0FB-C691-D30F3D6D804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583031411"/>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61679-3676-6888-7AF6-D79D0C05773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79A1980-2261-CC20-F4D3-49993B0E439E}"/>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97C90647-DAE6-D727-703F-1D03D71D88BB}"/>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D065A2A7-9270-8759-A8BF-3C8C1254205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3" name="Groupe 2">
            <a:extLst>
              <a:ext uri="{FF2B5EF4-FFF2-40B4-BE49-F238E27FC236}">
                <a16:creationId xmlns:a16="http://schemas.microsoft.com/office/drawing/2014/main" id="{FF44A9A8-061C-9F6F-F62F-EAC94C7132D3}"/>
              </a:ext>
            </a:extLst>
          </p:cNvPr>
          <p:cNvGrpSpPr/>
          <p:nvPr/>
        </p:nvGrpSpPr>
        <p:grpSpPr>
          <a:xfrm>
            <a:off x="468000" y="1689730"/>
            <a:ext cx="11246399" cy="972793"/>
            <a:chOff x="468000" y="1863022"/>
            <a:chExt cx="11246399" cy="972793"/>
          </a:xfrm>
        </p:grpSpPr>
        <p:sp>
          <p:nvSpPr>
            <p:cNvPr id="8" name="ZoneTexte 7">
              <a:extLst>
                <a:ext uri="{FF2B5EF4-FFF2-40B4-BE49-F238E27FC236}">
                  <a16:creationId xmlns:a16="http://schemas.microsoft.com/office/drawing/2014/main" id="{FFC07402-334C-7380-4EE6-6646BE2BB627}"/>
                </a:ext>
              </a:extLst>
            </p:cNvPr>
            <p:cNvSpPr txBox="1"/>
            <p:nvPr/>
          </p:nvSpPr>
          <p:spPr>
            <a:xfrm>
              <a:off x="1210235" y="1919795"/>
              <a:ext cx="10504164" cy="91602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Burkitt EBV+ du testicule post-</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tranplantation</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a:t>
              </a:r>
              <a:b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b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masqué par une infiltration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T</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proéminente et de cytologie atypique</a:t>
              </a:r>
            </a:p>
            <a:p>
              <a:pPr marL="342900" marR="0" lvl="1" indent="-342900" algn="l" defTabSz="914400" rtl="0" eaLnBrk="1" fontAlgn="auto" latinLnBrk="0" hangingPunct="1">
                <a:lnSpc>
                  <a:spcPct val="120000"/>
                </a:lnSpc>
                <a:spcBef>
                  <a:spcPts val="0"/>
                </a:spcBef>
                <a:spcAft>
                  <a:spcPts val="900"/>
                </a:spcAft>
                <a:buClr>
                  <a:srgbClr val="000000"/>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Importance sur la prise en charge clinique</a:t>
              </a:r>
            </a:p>
          </p:txBody>
        </p:sp>
        <p:grpSp>
          <p:nvGrpSpPr>
            <p:cNvPr id="9" name="Groupe 8">
              <a:extLst>
                <a:ext uri="{FF2B5EF4-FFF2-40B4-BE49-F238E27FC236}">
                  <a16:creationId xmlns:a16="http://schemas.microsoft.com/office/drawing/2014/main" id="{D1C1EDF2-FB58-7A5C-047A-AB86450D31C9}"/>
                </a:ext>
              </a:extLst>
            </p:cNvPr>
            <p:cNvGrpSpPr/>
            <p:nvPr/>
          </p:nvGrpSpPr>
          <p:grpSpPr>
            <a:xfrm>
              <a:off x="468000" y="1863022"/>
              <a:ext cx="537479" cy="537565"/>
              <a:chOff x="423529" y="2082622"/>
              <a:chExt cx="537479" cy="537565"/>
            </a:xfrm>
          </p:grpSpPr>
          <p:sp>
            <p:nvSpPr>
              <p:cNvPr id="10" name="Forme libre 9">
                <a:extLst>
                  <a:ext uri="{FF2B5EF4-FFF2-40B4-BE49-F238E27FC236}">
                    <a16:creationId xmlns:a16="http://schemas.microsoft.com/office/drawing/2014/main" id="{2B00822E-390E-8E68-72EB-B33499825220}"/>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1" name="Forme libre 10">
                <a:extLst>
                  <a:ext uri="{FF2B5EF4-FFF2-40B4-BE49-F238E27FC236}">
                    <a16:creationId xmlns:a16="http://schemas.microsoft.com/office/drawing/2014/main" id="{D45EA22D-8EA1-1348-2FB2-A442273FC8F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6" name="Groupe 15">
            <a:extLst>
              <a:ext uri="{FF2B5EF4-FFF2-40B4-BE49-F238E27FC236}">
                <a16:creationId xmlns:a16="http://schemas.microsoft.com/office/drawing/2014/main" id="{142B64E6-087E-370C-896D-7930D48BC184}"/>
              </a:ext>
            </a:extLst>
          </p:cNvPr>
          <p:cNvGrpSpPr/>
          <p:nvPr/>
        </p:nvGrpSpPr>
        <p:grpSpPr>
          <a:xfrm>
            <a:off x="2054753" y="3362507"/>
            <a:ext cx="9659646" cy="537565"/>
            <a:chOff x="2054753" y="3193964"/>
            <a:chExt cx="9659646" cy="537565"/>
          </a:xfrm>
        </p:grpSpPr>
        <p:sp>
          <p:nvSpPr>
            <p:cNvPr id="18" name="ZoneTexte 17">
              <a:extLst>
                <a:ext uri="{FF2B5EF4-FFF2-40B4-BE49-F238E27FC236}">
                  <a16:creationId xmlns:a16="http://schemas.microsoft.com/office/drawing/2014/main" id="{54311CD2-7C79-93E5-FCE9-B415D33C384D}"/>
                </a:ext>
              </a:extLst>
            </p:cNvPr>
            <p:cNvSpPr txBox="1"/>
            <p:nvPr/>
          </p:nvSpPr>
          <p:spPr>
            <a:xfrm>
              <a:off x="2796988" y="3305326"/>
              <a:ext cx="8917411"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Difficulté de la classification histologique des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lymphoproliférations</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EBV</a:t>
              </a:r>
            </a:p>
          </p:txBody>
        </p:sp>
        <p:grpSp>
          <p:nvGrpSpPr>
            <p:cNvPr id="23" name="Groupe 22">
              <a:extLst>
                <a:ext uri="{FF2B5EF4-FFF2-40B4-BE49-F238E27FC236}">
                  <a16:creationId xmlns:a16="http://schemas.microsoft.com/office/drawing/2014/main" id="{8C4F36C8-93C3-2B7D-A784-98750D04AAFE}"/>
                </a:ext>
              </a:extLst>
            </p:cNvPr>
            <p:cNvGrpSpPr/>
            <p:nvPr/>
          </p:nvGrpSpPr>
          <p:grpSpPr>
            <a:xfrm>
              <a:off x="2054753" y="3193964"/>
              <a:ext cx="537479" cy="537565"/>
              <a:chOff x="423529" y="2082622"/>
              <a:chExt cx="537479" cy="537565"/>
            </a:xfrm>
          </p:grpSpPr>
          <p:sp>
            <p:nvSpPr>
              <p:cNvPr id="27" name="Forme libre 26">
                <a:extLst>
                  <a:ext uri="{FF2B5EF4-FFF2-40B4-BE49-F238E27FC236}">
                    <a16:creationId xmlns:a16="http://schemas.microsoft.com/office/drawing/2014/main" id="{566DB2B1-BA23-4B38-0FC1-CFAC3B24664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8C3017D1-3ADE-5A4C-01DD-4A612F4CF9ED}"/>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44" name="Groupe 43">
            <a:extLst>
              <a:ext uri="{FF2B5EF4-FFF2-40B4-BE49-F238E27FC236}">
                <a16:creationId xmlns:a16="http://schemas.microsoft.com/office/drawing/2014/main" id="{A2959E91-EAF4-62A2-F4E6-D012499C97A1}"/>
              </a:ext>
            </a:extLst>
          </p:cNvPr>
          <p:cNvGrpSpPr/>
          <p:nvPr/>
        </p:nvGrpSpPr>
        <p:grpSpPr>
          <a:xfrm>
            <a:off x="468000" y="4600056"/>
            <a:ext cx="10795086" cy="1005196"/>
            <a:chOff x="2054753" y="3193964"/>
            <a:chExt cx="10795086" cy="1005196"/>
          </a:xfrm>
        </p:grpSpPr>
        <p:sp>
          <p:nvSpPr>
            <p:cNvPr id="45" name="ZoneTexte 44">
              <a:extLst>
                <a:ext uri="{FF2B5EF4-FFF2-40B4-BE49-F238E27FC236}">
                  <a16:creationId xmlns:a16="http://schemas.microsoft.com/office/drawing/2014/main" id="{B1BF2589-D9F6-CB0C-E0FE-82E6339F0CF8}"/>
                </a:ext>
              </a:extLst>
            </p:cNvPr>
            <p:cNvSpPr txBox="1"/>
            <p:nvPr/>
          </p:nvSpPr>
          <p:spPr>
            <a:xfrm>
              <a:off x="2796988" y="3275830"/>
              <a:ext cx="10052851" cy="92333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Importance de pratiquer devant toute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lymphoprolifération</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EBV destructrice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CD10, BCL6, MUM1, MYC, BCL2, Ki67 pour identifier une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lymphoprolifération</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monomorphe de type Burkitt de cytologie atypique</a:t>
              </a:r>
            </a:p>
          </p:txBody>
        </p:sp>
        <p:grpSp>
          <p:nvGrpSpPr>
            <p:cNvPr id="46" name="Groupe 45">
              <a:extLst>
                <a:ext uri="{FF2B5EF4-FFF2-40B4-BE49-F238E27FC236}">
                  <a16:creationId xmlns:a16="http://schemas.microsoft.com/office/drawing/2014/main" id="{C1A79CE4-6AA3-52FC-830C-791356816508}"/>
                </a:ext>
              </a:extLst>
            </p:cNvPr>
            <p:cNvGrpSpPr/>
            <p:nvPr/>
          </p:nvGrpSpPr>
          <p:grpSpPr>
            <a:xfrm>
              <a:off x="2054753" y="3193964"/>
              <a:ext cx="537479" cy="537565"/>
              <a:chOff x="423529" y="2082622"/>
              <a:chExt cx="537479" cy="537565"/>
            </a:xfrm>
          </p:grpSpPr>
          <p:sp>
            <p:nvSpPr>
              <p:cNvPr id="47" name="Forme libre 46">
                <a:extLst>
                  <a:ext uri="{FF2B5EF4-FFF2-40B4-BE49-F238E27FC236}">
                    <a16:creationId xmlns:a16="http://schemas.microsoft.com/office/drawing/2014/main" id="{9A0E33DD-CB24-61B2-132C-7401867CE85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8FB27AA-8EFB-875E-7EBC-339E1F8AF05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6" name="T.Molina - CC12 - Slide 33">
            <a:hlinkClick r:id="" action="ppaction://media"/>
            <a:extLst>
              <a:ext uri="{FF2B5EF4-FFF2-40B4-BE49-F238E27FC236}">
                <a16:creationId xmlns:a16="http://schemas.microsoft.com/office/drawing/2014/main" id="{8E447775-55BB-BDE3-8871-19DD4AAE34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5582"/>
            <a:ext cx="468000" cy="468000"/>
          </a:xfrm>
          <a:prstGeom prst="rect">
            <a:avLst/>
          </a:prstGeom>
        </p:spPr>
      </p:pic>
    </p:spTree>
    <p:extLst>
      <p:ext uri="{BB962C8B-B14F-4D97-AF65-F5344CB8AC3E}">
        <p14:creationId xmlns:p14="http://schemas.microsoft.com/office/powerpoint/2010/main" val="385822022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A7B99-490B-05C4-BDF4-DBFCD6ED658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C0F06F6-4831-9E58-671A-23EC94272904}"/>
              </a:ext>
            </a:extLst>
          </p:cNvPr>
          <p:cNvSpPr>
            <a:spLocks noGrp="1"/>
          </p:cNvSpPr>
          <p:nvPr>
            <p:ph type="ctrTitle"/>
          </p:nvPr>
        </p:nvSpPr>
        <p:spPr/>
        <p:txBody>
          <a:bodyPr/>
          <a:lstStyle/>
          <a:p>
            <a:r>
              <a:rPr lang="fr-FR" dirty="0"/>
              <a:t>Cas clinique 13</a:t>
            </a:r>
          </a:p>
        </p:txBody>
      </p:sp>
      <p:sp>
        <p:nvSpPr>
          <p:cNvPr id="3" name="Sous-titre 2">
            <a:extLst>
              <a:ext uri="{FF2B5EF4-FFF2-40B4-BE49-F238E27FC236}">
                <a16:creationId xmlns:a16="http://schemas.microsoft.com/office/drawing/2014/main" id="{83BF3CF0-1D01-D0AC-4738-E4DE0DF8D190}"/>
              </a:ext>
            </a:extLst>
          </p:cNvPr>
          <p:cNvSpPr>
            <a:spLocks noGrp="1"/>
          </p:cNvSpPr>
          <p:nvPr>
            <p:ph type="subTitle" idx="1"/>
          </p:nvPr>
        </p:nvSpPr>
        <p:spPr>
          <a:xfrm>
            <a:off x="4392751" y="3743320"/>
            <a:ext cx="6999149" cy="1721045"/>
          </a:xfrm>
        </p:spPr>
        <p:txBody>
          <a:bodyPr>
            <a:normAutofit/>
          </a:bodyPr>
          <a:lstStyle/>
          <a:p>
            <a:r>
              <a:rPr lang="fr-FR" sz="2400" b="1" noProof="0" dirty="0"/>
              <a:t>LPT EBV+ post allogreffe de moelle </a:t>
            </a:r>
            <a:br>
              <a:rPr lang="fr-FR" sz="2400" b="1" noProof="0" dirty="0"/>
            </a:br>
            <a:r>
              <a:rPr lang="fr-FR" sz="2400" b="1" noProof="0" dirty="0"/>
              <a:t>en pédiatrie</a:t>
            </a:r>
          </a:p>
          <a:p>
            <a:pPr algn="r">
              <a:spcBef>
                <a:spcPts val="1000"/>
              </a:spcBef>
            </a:pPr>
            <a:r>
              <a:rPr lang="fr-FR" sz="1600" b="0" dirty="0">
                <a:latin typeface="+mn-lt"/>
                <a:ea typeface="+mn-ea"/>
                <a:cs typeface="+mn-cs"/>
              </a:rPr>
              <a:t>Pr Jean-Hugues Dalle </a:t>
            </a:r>
            <a:br>
              <a:rPr lang="fr-FR" sz="1600" b="0" dirty="0">
                <a:latin typeface="+mn-lt"/>
                <a:ea typeface="+mn-ea"/>
                <a:cs typeface="+mn-cs"/>
              </a:rPr>
            </a:br>
            <a:r>
              <a:rPr lang="fr-FR" sz="1600" b="0" dirty="0" err="1">
                <a:latin typeface="+mn-lt"/>
                <a:ea typeface="+mn-ea"/>
                <a:cs typeface="+mn-cs"/>
              </a:rPr>
              <a:t>jean-hugues.dalle@aphp.fr</a:t>
            </a:r>
            <a:endParaRPr lang="fr-FR" sz="1600" b="0" dirty="0">
              <a:latin typeface="+mn-lt"/>
              <a:ea typeface="+mn-ea"/>
              <a:cs typeface="+mn-cs"/>
            </a:endParaRPr>
          </a:p>
        </p:txBody>
      </p:sp>
      <p:pic>
        <p:nvPicPr>
          <p:cNvPr id="5" name="Graphique 4" descr="Envoyer avec un remplissage uni">
            <a:extLst>
              <a:ext uri="{FF2B5EF4-FFF2-40B4-BE49-F238E27FC236}">
                <a16:creationId xmlns:a16="http://schemas.microsoft.com/office/drawing/2014/main" id="{001A2ABE-7D55-5985-4C1A-96D655B54D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1473" y="4611452"/>
            <a:ext cx="233313" cy="233313"/>
          </a:xfrm>
          <a:prstGeom prst="rect">
            <a:avLst/>
          </a:prstGeom>
        </p:spPr>
      </p:pic>
      <p:pic>
        <p:nvPicPr>
          <p:cNvPr id="11" name="Graphique 10" descr="Jouer contour">
            <a:extLst>
              <a:ext uri="{FF2B5EF4-FFF2-40B4-BE49-F238E27FC236}">
                <a16:creationId xmlns:a16="http://schemas.microsoft.com/office/drawing/2014/main" id="{66EA452A-7BEF-C2F8-BE70-C8BAC19B96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B09EA435-5CCB-7D1D-7D5E-4492F7886F17}"/>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399D417F-2C02-1F55-BDC8-064D7A19651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A71A7377-8424-93F7-3496-32C622331C1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833CA08-CA92-3AD2-EC56-2B51E5BAEDD4}"/>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F0836057-4780-3E05-0309-94822FCA57D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333A82AA-6937-6C4B-7048-F6EFE3AC12E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9C67429-A7C5-EA28-77B4-9E95834B4BF7}"/>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A3691CC0-C2CD-22DB-E79F-0CD90299FEB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B36BD15-A7D6-1E82-A763-2CCB50115C8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969340344"/>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EFB5C-C785-E822-827F-89025ABD006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D890A9C-DD68-3F56-6B79-BFF6B050AF85}"/>
              </a:ext>
            </a:extLst>
          </p:cNvPr>
          <p:cNvSpPr>
            <a:spLocks noGrp="1"/>
          </p:cNvSpPr>
          <p:nvPr>
            <p:ph type="title"/>
          </p:nvPr>
        </p:nvSpPr>
        <p:spPr/>
        <p:txBody>
          <a:bodyPr/>
          <a:lstStyle/>
          <a:p>
            <a:r>
              <a:rPr lang="fr-FR" dirty="0"/>
              <a:t>Présentation du cas</a:t>
            </a:r>
            <a:endParaRPr lang="fr-FR" sz="2400" b="1" baseline="30000" noProof="0" dirty="0"/>
          </a:p>
        </p:txBody>
      </p:sp>
      <p:sp>
        <p:nvSpPr>
          <p:cNvPr id="3" name="Espace réservé pour une image  2">
            <a:extLst>
              <a:ext uri="{FF2B5EF4-FFF2-40B4-BE49-F238E27FC236}">
                <a16:creationId xmlns:a16="http://schemas.microsoft.com/office/drawing/2014/main" id="{A014ECF8-C0DE-DD93-262C-1E72D788E268}"/>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FEF22CFA-CF8D-0502-A957-66CDE852FB0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grpSp>
        <p:nvGrpSpPr>
          <p:cNvPr id="34" name="Groupe 33">
            <a:extLst>
              <a:ext uri="{FF2B5EF4-FFF2-40B4-BE49-F238E27FC236}">
                <a16:creationId xmlns:a16="http://schemas.microsoft.com/office/drawing/2014/main" id="{A3817DF8-83D5-C385-7B24-BD8123B631BA}"/>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CA94CB95-BD8D-AE24-9012-52B16C66CFC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75B3A436-9F59-5D2B-276A-55AD548B0DF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7" name="Chevron 36">
              <a:extLst>
                <a:ext uri="{FF2B5EF4-FFF2-40B4-BE49-F238E27FC236}">
                  <a16:creationId xmlns:a16="http://schemas.microsoft.com/office/drawing/2014/main" id="{3A10382C-0E8F-F0F7-8844-B32ECA99CC3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38" name="Chevron 37">
              <a:extLst>
                <a:ext uri="{FF2B5EF4-FFF2-40B4-BE49-F238E27FC236}">
                  <a16:creationId xmlns:a16="http://schemas.microsoft.com/office/drawing/2014/main" id="{858E52D0-7AFB-70B1-1DB1-4B3A0AAF82D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9" name="Rectangle 38">
              <a:extLst>
                <a:ext uri="{FF2B5EF4-FFF2-40B4-BE49-F238E27FC236}">
                  <a16:creationId xmlns:a16="http://schemas.microsoft.com/office/drawing/2014/main" id="{A30FEDB2-0656-1F9F-A1EE-54F6DB6A5A0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6" name="ZoneTexte 15">
            <a:extLst>
              <a:ext uri="{FF2B5EF4-FFF2-40B4-BE49-F238E27FC236}">
                <a16:creationId xmlns:a16="http://schemas.microsoft.com/office/drawing/2014/main" id="{CB23CBC6-C875-C4DF-BB78-693E116710D3}"/>
              </a:ext>
            </a:extLst>
          </p:cNvPr>
          <p:cNvSpPr txBox="1"/>
          <p:nvPr/>
        </p:nvSpPr>
        <p:spPr>
          <a:xfrm>
            <a:off x="467999" y="6289883"/>
            <a:ext cx="8675557" cy="37440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EGIL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European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Group of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Immunological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Leukemia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SNC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système nerveux central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rémission complète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LAL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leucémie aiguë lymphoblastique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time point</a:t>
            </a:r>
          </a:p>
        </p:txBody>
      </p:sp>
      <p:sp>
        <p:nvSpPr>
          <p:cNvPr id="8" name="Espace réservé du contenu 2">
            <a:extLst>
              <a:ext uri="{FF2B5EF4-FFF2-40B4-BE49-F238E27FC236}">
                <a16:creationId xmlns:a16="http://schemas.microsoft.com/office/drawing/2014/main" id="{7C4E7CD7-A83C-A469-75D4-7E2D19647626}"/>
              </a:ext>
            </a:extLst>
          </p:cNvPr>
          <p:cNvSpPr txBox="1">
            <a:spLocks/>
          </p:cNvSpPr>
          <p:nvPr/>
        </p:nvSpPr>
        <p:spPr>
          <a:xfrm>
            <a:off x="468000" y="2750400"/>
            <a:ext cx="11250000" cy="3416185"/>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Garçon, né le 06/12/2014</a:t>
            </a: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000000"/>
                </a:solidFill>
                <a:effectLst/>
                <a:uLnTx/>
                <a:uFillTx/>
                <a:latin typeface="Century Gothic" panose="020F0302020204030204"/>
                <a:ea typeface="+mn-ea"/>
                <a:cs typeface="+mn-cs"/>
              </a:rPr>
              <a:t>Mai 2022</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LAL-T IV selon EGIL</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Hyperleucocytaire</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(52G/L), sans atteinte du SNC,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corticorésistante</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(5;7)(q35;q21); TLX3::HOX11L2</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Inclus dans le protocole CAAL-F01, bras LAL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haut risque</a:t>
            </a: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Thrombophlébite du sinus sagittal supérieur</a:t>
            </a: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Maladie résiduelle (MRD) après 1</a:t>
            </a:r>
            <a:r>
              <a:rPr kumimoji="0" lang="fr-FR" sz="1400" b="0" i="0" u="none" strike="noStrike" kern="1200" cap="none" spc="0" normalizeH="0" baseline="30000" noProof="0" dirty="0">
                <a:ln>
                  <a:noFill/>
                </a:ln>
                <a:solidFill>
                  <a:srgbClr val="000000"/>
                </a:solidFill>
                <a:effectLst/>
                <a:uLnTx/>
                <a:uFillTx/>
                <a:latin typeface="Century Gothic" panose="020F0302020204030204"/>
                <a:ea typeface="+mn-ea"/>
                <a:cs typeface="+mn-cs"/>
              </a:rPr>
              <a:t>ère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cure TP1&gt;10</a:t>
            </a:r>
            <a:r>
              <a:rPr kumimoji="0" lang="fr-FR" sz="1400" b="0" i="0" u="none" strike="noStrike" kern="1200" cap="none" spc="0" normalizeH="0" baseline="30000" noProof="0" dirty="0">
                <a:ln>
                  <a:noFill/>
                </a:ln>
                <a:solidFill>
                  <a:srgbClr val="000000"/>
                </a:solidFill>
                <a:effectLst/>
                <a:uLnTx/>
                <a:uFillTx/>
                <a:latin typeface="Century Gothic" panose="020F0302020204030204"/>
                <a:ea typeface="+mn-ea"/>
                <a:cs typeface="+mn-cs"/>
              </a:rPr>
              <a:t>-2</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très haut risque, indication d’allogreffe en RC1</a:t>
            </a: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Intensification du traitement par cures de Vanda (polychimiothérapie) puis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sym typeface="Wingdings" pitchFamily="2" charset="2"/>
              </a:rPr>
              <a:t>nélarabine</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endParaRP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MRD pré-greffe détectable &lt;10</a:t>
            </a:r>
            <a:r>
              <a:rPr kumimoji="0" lang="fr-FR" sz="1400" b="0" i="0" u="none" strike="noStrike" kern="1200" cap="none" spc="0" normalizeH="0" baseline="30000" noProof="0" dirty="0">
                <a:ln>
                  <a:noFill/>
                </a:ln>
                <a:solidFill>
                  <a:srgbClr val="000000"/>
                </a:solidFill>
                <a:effectLst/>
                <a:uLnTx/>
                <a:uFillTx/>
                <a:latin typeface="Century Gothic" panose="020F0302020204030204"/>
                <a:ea typeface="+mn-ea"/>
                <a:cs typeface="+mn-cs"/>
                <a:sym typeface="Wingdings" pitchFamily="2" charset="2"/>
              </a:rPr>
              <a:t>-4</a:t>
            </a:r>
          </a:p>
        </p:txBody>
      </p:sp>
      <p:grpSp>
        <p:nvGrpSpPr>
          <p:cNvPr id="28" name="Groupe 27">
            <a:extLst>
              <a:ext uri="{FF2B5EF4-FFF2-40B4-BE49-F238E27FC236}">
                <a16:creationId xmlns:a16="http://schemas.microsoft.com/office/drawing/2014/main" id="{78B80C31-ED73-67E2-BE02-0A4F07D30E32}"/>
              </a:ext>
            </a:extLst>
          </p:cNvPr>
          <p:cNvGrpSpPr/>
          <p:nvPr/>
        </p:nvGrpSpPr>
        <p:grpSpPr>
          <a:xfrm>
            <a:off x="467999" y="1724400"/>
            <a:ext cx="3641320" cy="828000"/>
            <a:chOff x="467999" y="1473734"/>
            <a:chExt cx="3641320" cy="828000"/>
          </a:xfrm>
        </p:grpSpPr>
        <p:sp>
          <p:nvSpPr>
            <p:cNvPr id="29" name="Rounded Rectangle 52">
              <a:extLst>
                <a:ext uri="{FF2B5EF4-FFF2-40B4-BE49-F238E27FC236}">
                  <a16:creationId xmlns:a16="http://schemas.microsoft.com/office/drawing/2014/main" id="{E69820A0-6A4D-763B-3E00-7913175A10A5}"/>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Ellipse 30">
              <a:extLst>
                <a:ext uri="{FF2B5EF4-FFF2-40B4-BE49-F238E27FC236}">
                  <a16:creationId xmlns:a16="http://schemas.microsoft.com/office/drawing/2014/main" id="{2DB4E97A-E2D1-B727-0DB5-977097A0A242}"/>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2" name="Graphique 29">
              <a:extLst>
                <a:ext uri="{FF2B5EF4-FFF2-40B4-BE49-F238E27FC236}">
                  <a16:creationId xmlns:a16="http://schemas.microsoft.com/office/drawing/2014/main" id="{E1B79A8B-D9C3-0341-5D87-91AD394B86F2}"/>
                </a:ext>
              </a:extLst>
            </p:cNvPr>
            <p:cNvGrpSpPr/>
            <p:nvPr/>
          </p:nvGrpSpPr>
          <p:grpSpPr>
            <a:xfrm>
              <a:off x="631582" y="1589881"/>
              <a:ext cx="497793" cy="545029"/>
              <a:chOff x="631582" y="1589881"/>
              <a:chExt cx="497793" cy="545029"/>
            </a:xfrm>
            <a:noFill/>
          </p:grpSpPr>
          <p:sp>
            <p:nvSpPr>
              <p:cNvPr id="41" name="Forme libre 40">
                <a:extLst>
                  <a:ext uri="{FF2B5EF4-FFF2-40B4-BE49-F238E27FC236}">
                    <a16:creationId xmlns:a16="http://schemas.microsoft.com/office/drawing/2014/main" id="{348ABBFC-12C3-8136-632D-F5FBAA901E53}"/>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497C0840-1A46-20F7-A4A9-8A6026761D72}"/>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055714DD-BA4F-8F74-115A-6774CEE7C003}"/>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430815BF-A323-D300-C473-E0588FBA6899}"/>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A4327E6A-6E4E-648A-1996-E95EC59ACA9E}"/>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4B2AD4E1-FCDE-FD3A-2FF5-ABE27A8E3167}"/>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4" name="JH.Dalle - CC13 - Slide 2 ">
            <a:hlinkClick r:id="" action="ppaction://media"/>
            <a:extLst>
              <a:ext uri="{FF2B5EF4-FFF2-40B4-BE49-F238E27FC236}">
                <a16:creationId xmlns:a16="http://schemas.microsoft.com/office/drawing/2014/main" id="{6C739C09-FF01-2CF8-50B4-8BE60D69CE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8075245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84DCF-BC67-687C-06F9-07535FB1B41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26DAA57-40EE-E8D6-4CD6-3142A0C97E36}"/>
              </a:ext>
            </a:extLst>
          </p:cNvPr>
          <p:cNvSpPr>
            <a:spLocks noGrp="1"/>
          </p:cNvSpPr>
          <p:nvPr>
            <p:ph type="title"/>
          </p:nvPr>
        </p:nvSpPr>
        <p:spPr/>
        <p:txBody>
          <a:bodyPr/>
          <a:lstStyle/>
          <a:p>
            <a:r>
              <a:rPr lang="fr-FR" dirty="0"/>
              <a:t>Présentation du cas</a:t>
            </a:r>
            <a:endParaRPr lang="fr-FR" sz="2400" b="1" baseline="30000" noProof="0" dirty="0"/>
          </a:p>
        </p:txBody>
      </p:sp>
      <p:sp>
        <p:nvSpPr>
          <p:cNvPr id="49" name="Espace réservé pour une image  48">
            <a:extLst>
              <a:ext uri="{FF2B5EF4-FFF2-40B4-BE49-F238E27FC236}">
                <a16:creationId xmlns:a16="http://schemas.microsoft.com/office/drawing/2014/main" id="{F8F52CF9-E9F7-850D-0A4D-067129C1F964}"/>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A8B068DA-60C0-BC7D-05BC-6015941F045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grpSp>
        <p:nvGrpSpPr>
          <p:cNvPr id="34" name="Groupe 33">
            <a:extLst>
              <a:ext uri="{FF2B5EF4-FFF2-40B4-BE49-F238E27FC236}">
                <a16:creationId xmlns:a16="http://schemas.microsoft.com/office/drawing/2014/main" id="{BC5B9C43-CDEE-971A-FD73-B1BB8199C5A9}"/>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B1ACCAC4-810E-6968-E84F-230C9027673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777FC341-40B4-E49C-D848-C96532890BC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7" name="Chevron 36">
              <a:extLst>
                <a:ext uri="{FF2B5EF4-FFF2-40B4-BE49-F238E27FC236}">
                  <a16:creationId xmlns:a16="http://schemas.microsoft.com/office/drawing/2014/main" id="{E482C590-3527-4A64-2B5F-9730F39316B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38" name="Chevron 37">
              <a:extLst>
                <a:ext uri="{FF2B5EF4-FFF2-40B4-BE49-F238E27FC236}">
                  <a16:creationId xmlns:a16="http://schemas.microsoft.com/office/drawing/2014/main" id="{95CDCA89-95F1-3A4B-8829-BE7333308224}"/>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9" name="Rectangle 38">
              <a:extLst>
                <a:ext uri="{FF2B5EF4-FFF2-40B4-BE49-F238E27FC236}">
                  <a16:creationId xmlns:a16="http://schemas.microsoft.com/office/drawing/2014/main" id="{16FA40C6-5605-298D-1EE7-BA2D2E05D7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8" name="ZoneTexte 7">
            <a:extLst>
              <a:ext uri="{FF2B5EF4-FFF2-40B4-BE49-F238E27FC236}">
                <a16:creationId xmlns:a16="http://schemas.microsoft.com/office/drawing/2014/main" id="{2811C388-4B3C-72DD-F2B8-7E8C2413692F}"/>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MRD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résiduelle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VP16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immunosuppresseur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25" name="Groupe 24">
            <a:extLst>
              <a:ext uri="{FF2B5EF4-FFF2-40B4-BE49-F238E27FC236}">
                <a16:creationId xmlns:a16="http://schemas.microsoft.com/office/drawing/2014/main" id="{BBBE24F1-1092-1475-8B29-6093EAFA95FC}"/>
              </a:ext>
            </a:extLst>
          </p:cNvPr>
          <p:cNvGrpSpPr/>
          <p:nvPr/>
        </p:nvGrpSpPr>
        <p:grpSpPr>
          <a:xfrm>
            <a:off x="467999" y="1724400"/>
            <a:ext cx="3641320" cy="828000"/>
            <a:chOff x="467999" y="1473734"/>
            <a:chExt cx="3641320" cy="828000"/>
          </a:xfrm>
        </p:grpSpPr>
        <p:sp>
          <p:nvSpPr>
            <p:cNvPr id="26" name="Rounded Rectangle 52">
              <a:extLst>
                <a:ext uri="{FF2B5EF4-FFF2-40B4-BE49-F238E27FC236}">
                  <a16:creationId xmlns:a16="http://schemas.microsoft.com/office/drawing/2014/main" id="{79124906-01A9-90A5-04EE-5513A4C2CAB2}"/>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7" name="Ellipse 26">
              <a:extLst>
                <a:ext uri="{FF2B5EF4-FFF2-40B4-BE49-F238E27FC236}">
                  <a16:creationId xmlns:a16="http://schemas.microsoft.com/office/drawing/2014/main" id="{E4686D70-9046-D215-24F0-CE9F3CC11F1A}"/>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4E868D70-32F7-AD2C-F489-3204132BDE7D}"/>
                </a:ext>
              </a:extLst>
            </p:cNvPr>
            <p:cNvGrpSpPr/>
            <p:nvPr/>
          </p:nvGrpSpPr>
          <p:grpSpPr>
            <a:xfrm>
              <a:off x="631582" y="1589881"/>
              <a:ext cx="497793" cy="545029"/>
              <a:chOff x="631582" y="1589881"/>
              <a:chExt cx="497793" cy="545029"/>
            </a:xfrm>
            <a:noFill/>
          </p:grpSpPr>
          <p:sp>
            <p:nvSpPr>
              <p:cNvPr id="29" name="Forme libre 28">
                <a:extLst>
                  <a:ext uri="{FF2B5EF4-FFF2-40B4-BE49-F238E27FC236}">
                    <a16:creationId xmlns:a16="http://schemas.microsoft.com/office/drawing/2014/main" id="{9275EDB7-5928-EB40-94B7-3388BB8969F6}"/>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EC66F91C-58BA-7EF9-C285-E1DDE0610FF8}"/>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B88B8EB9-4D03-EA4A-10D1-E2A5B6C840DA}"/>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0D7BF8A9-BE06-6FD8-EF2A-4DA052CBC496}"/>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0ECCF5DB-C241-EE3F-991D-896A33FDEB1C}"/>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EDFE1D7E-7166-24DB-7758-BB37BAD02008}"/>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1" name="Espace réservé du contenu 2">
            <a:extLst>
              <a:ext uri="{FF2B5EF4-FFF2-40B4-BE49-F238E27FC236}">
                <a16:creationId xmlns:a16="http://schemas.microsoft.com/office/drawing/2014/main" id="{A882A17C-69D1-A442-5FB2-A6526382F824}"/>
              </a:ext>
            </a:extLst>
          </p:cNvPr>
          <p:cNvSpPr txBox="1">
            <a:spLocks/>
          </p:cNvSpPr>
          <p:nvPr/>
        </p:nvSpPr>
        <p:spPr>
          <a:xfrm>
            <a:off x="468000" y="2750400"/>
            <a:ext cx="5413454" cy="2984854"/>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600" b="1" i="0" u="none" strike="noStrike" kern="1200" cap="none" spc="0" normalizeH="0" baseline="0" noProof="0">
                <a:ln>
                  <a:noFill/>
                </a:ln>
                <a:solidFill>
                  <a:srgbClr val="000000"/>
                </a:solidFill>
                <a:effectLst/>
                <a:uLnTx/>
                <a:uFillTx/>
                <a:latin typeface="Century Gothic" panose="020F0302020204030204"/>
                <a:ea typeface="+mn-ea"/>
                <a:cs typeface="+mn-cs"/>
                <a:sym typeface="Wingdings" pitchFamily="2" charset="2"/>
              </a:rPr>
              <a:t>Novembre 2022</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sym typeface="Wingdings" pitchFamily="2" charset="2"/>
              </a:rPr>
              <a:t>Allogreffe de moelle géno-identique (Irradiation corporelle totale + VP16)</a:t>
            </a:r>
            <a:endPar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endParaRP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rPr>
              <a:t>GvH grade 1 cutanée (dermocorticoïdes)</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rPr>
              <a:t>Arrêt des IS à J100 post-greffe – chimérisme 100% donneur – MRD négative</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2" name="Espace réservé du contenu 4">
            <a:extLst>
              <a:ext uri="{FF2B5EF4-FFF2-40B4-BE49-F238E27FC236}">
                <a16:creationId xmlns:a16="http://schemas.microsoft.com/office/drawing/2014/main" id="{71983458-4D6D-1694-B5AC-E4483E53845A}"/>
              </a:ext>
            </a:extLst>
          </p:cNvPr>
          <p:cNvSpPr txBox="1">
            <a:spLocks/>
          </p:cNvSpPr>
          <p:nvPr/>
        </p:nvSpPr>
        <p:spPr>
          <a:xfrm>
            <a:off x="6304546" y="2750400"/>
            <a:ext cx="5413454" cy="2790473"/>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000000"/>
                </a:solidFill>
                <a:effectLst/>
                <a:uLnTx/>
                <a:uFillTx/>
                <a:latin typeface="Century Gothic" panose="020F0302020204030204"/>
                <a:ea typeface="+mn-ea"/>
                <a:cs typeface="+mn-cs"/>
              </a:rPr>
              <a:t>M10 post-greffe (août 2023)</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Rechute médiastinale et moléculaire médullaire</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Traitement selon protocole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IntReALL</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haut risque</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MRD post consolidation 10</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rPr>
              <a:t>-4 </a:t>
            </a:r>
            <a:r>
              <a:rPr kumimoji="0" lang="fr-FR" sz="1600" b="0" i="0" u="none" strike="noStrike" kern="1200" cap="none" spc="0" normalizeH="0" noProof="0" dirty="0">
                <a:ln>
                  <a:noFill/>
                </a:ln>
                <a:solidFill>
                  <a:srgbClr val="000000"/>
                </a:solidFill>
                <a:effectLst/>
                <a:uLnTx/>
                <a:uFillTx/>
                <a:latin typeface="Century Gothic" panose="020F0302020204030204"/>
                <a:ea typeface="+mn-ea"/>
                <a:cs typeface="+mn-cs"/>
              </a:rPr>
              <a:t>-</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rPr>
              <a:t> </a:t>
            </a:r>
            <a:r>
              <a:rPr kumimoji="0" lang="fr-FR" sz="1600" b="0" i="0" u="none" strike="noStrike" kern="1200" cap="none" spc="0" normalizeH="0" noProof="0" dirty="0">
                <a:ln>
                  <a:noFill/>
                </a:ln>
                <a:solidFill>
                  <a:srgbClr val="000000"/>
                </a:solidFill>
                <a:effectLst/>
                <a:uLnTx/>
                <a:uFillTx/>
                <a:latin typeface="Century Gothic" panose="020F0302020204030204"/>
                <a:ea typeface="+mn-ea"/>
                <a:cs typeface="+mn-cs"/>
              </a:rPr>
              <a:t>5.</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10</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rPr>
              <a:t>-4</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avec persistance d’un fort hypermétabolisme médiastinal</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Cures de NECTAR (polychimiothérapie) +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vénétoclax</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MRD &lt;10</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sym typeface="Wingdings" pitchFamily="2" charset="2"/>
              </a:rPr>
              <a:t>-5</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et réponse complète métabolique</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pic>
        <p:nvPicPr>
          <p:cNvPr id="3" name="JH.Dalle - CC13 - Slide 3">
            <a:hlinkClick r:id="" action="ppaction://media"/>
            <a:extLst>
              <a:ext uri="{FF2B5EF4-FFF2-40B4-BE49-F238E27FC236}">
                <a16:creationId xmlns:a16="http://schemas.microsoft.com/office/drawing/2014/main" id="{FBFB3D5B-1D84-9E92-4852-AD14E54E68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9127"/>
            <a:ext cx="468000" cy="468000"/>
          </a:xfrm>
          <a:prstGeom prst="rect">
            <a:avLst/>
          </a:prstGeom>
        </p:spPr>
      </p:pic>
    </p:spTree>
    <p:extLst>
      <p:ext uri="{BB962C8B-B14F-4D97-AF65-F5344CB8AC3E}">
        <p14:creationId xmlns:p14="http://schemas.microsoft.com/office/powerpoint/2010/main" val="87556941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365CB-6ED5-3B82-A051-51ED18C3AD5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56F1C0B-46F6-197D-8B43-7DF2EB78EEBC}"/>
              </a:ext>
            </a:extLst>
          </p:cNvPr>
          <p:cNvSpPr>
            <a:spLocks noGrp="1"/>
          </p:cNvSpPr>
          <p:nvPr>
            <p:ph type="title"/>
          </p:nvPr>
        </p:nvSpPr>
        <p:spPr/>
        <p:txBody>
          <a:bodyPr/>
          <a:lstStyle/>
          <a:p>
            <a:r>
              <a:rPr lang="fr-FR" dirty="0"/>
              <a:t>Présentation du cas</a:t>
            </a:r>
            <a:endParaRPr lang="fr-FR" sz="2400" b="1" baseline="30000" noProof="0" dirty="0"/>
          </a:p>
        </p:txBody>
      </p:sp>
      <p:sp>
        <p:nvSpPr>
          <p:cNvPr id="49" name="Espace réservé pour une image  48">
            <a:extLst>
              <a:ext uri="{FF2B5EF4-FFF2-40B4-BE49-F238E27FC236}">
                <a16:creationId xmlns:a16="http://schemas.microsoft.com/office/drawing/2014/main" id="{133AF29E-F26D-B889-6B61-32C07502B14E}"/>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892BAC41-3450-4BE7-4BED-58BEB897E93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grpSp>
        <p:nvGrpSpPr>
          <p:cNvPr id="34" name="Groupe 33">
            <a:extLst>
              <a:ext uri="{FF2B5EF4-FFF2-40B4-BE49-F238E27FC236}">
                <a16:creationId xmlns:a16="http://schemas.microsoft.com/office/drawing/2014/main" id="{F5EF477E-C3A3-ED97-ECAD-58BAA309E4B4}"/>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83C99177-5DB5-D44A-A205-F1D47BDCCBF7}"/>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3EF0329B-D933-23AB-B026-5B17FF3B6ABF}"/>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7" name="Chevron 36">
              <a:extLst>
                <a:ext uri="{FF2B5EF4-FFF2-40B4-BE49-F238E27FC236}">
                  <a16:creationId xmlns:a16="http://schemas.microsoft.com/office/drawing/2014/main" id="{57764D36-CD78-70AB-1FC2-FCDD830E304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38" name="Chevron 37">
              <a:extLst>
                <a:ext uri="{FF2B5EF4-FFF2-40B4-BE49-F238E27FC236}">
                  <a16:creationId xmlns:a16="http://schemas.microsoft.com/office/drawing/2014/main" id="{376AF12C-2912-DA0B-62F5-5C4C3B0A537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9" name="Rectangle 38">
              <a:extLst>
                <a:ext uri="{FF2B5EF4-FFF2-40B4-BE49-F238E27FC236}">
                  <a16:creationId xmlns:a16="http://schemas.microsoft.com/office/drawing/2014/main" id="{0FF9CB99-DB39-041C-9376-73389AEC91E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25" name="Groupe 24">
            <a:extLst>
              <a:ext uri="{FF2B5EF4-FFF2-40B4-BE49-F238E27FC236}">
                <a16:creationId xmlns:a16="http://schemas.microsoft.com/office/drawing/2014/main" id="{4580B227-65CF-1BCE-3106-D3D763C21B73}"/>
              </a:ext>
            </a:extLst>
          </p:cNvPr>
          <p:cNvGrpSpPr/>
          <p:nvPr/>
        </p:nvGrpSpPr>
        <p:grpSpPr>
          <a:xfrm>
            <a:off x="467999" y="1724400"/>
            <a:ext cx="3641320" cy="828000"/>
            <a:chOff x="467999" y="1473734"/>
            <a:chExt cx="3641320" cy="828000"/>
          </a:xfrm>
        </p:grpSpPr>
        <p:sp>
          <p:nvSpPr>
            <p:cNvPr id="26" name="Rounded Rectangle 52">
              <a:extLst>
                <a:ext uri="{FF2B5EF4-FFF2-40B4-BE49-F238E27FC236}">
                  <a16:creationId xmlns:a16="http://schemas.microsoft.com/office/drawing/2014/main" id="{F9E6788A-EAD2-D0AB-B99A-E94BC1B68F87}"/>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7" name="Ellipse 26">
              <a:extLst>
                <a:ext uri="{FF2B5EF4-FFF2-40B4-BE49-F238E27FC236}">
                  <a16:creationId xmlns:a16="http://schemas.microsoft.com/office/drawing/2014/main" id="{B1A4D80A-50FB-4EDB-A8BA-695E1F003821}"/>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F622E072-251E-5937-D9DF-7C6502A2D32B}"/>
                </a:ext>
              </a:extLst>
            </p:cNvPr>
            <p:cNvGrpSpPr/>
            <p:nvPr/>
          </p:nvGrpSpPr>
          <p:grpSpPr>
            <a:xfrm>
              <a:off x="631582" y="1589881"/>
              <a:ext cx="497793" cy="545029"/>
              <a:chOff x="631582" y="1589881"/>
              <a:chExt cx="497793" cy="545029"/>
            </a:xfrm>
            <a:noFill/>
          </p:grpSpPr>
          <p:sp>
            <p:nvSpPr>
              <p:cNvPr id="29" name="Forme libre 28">
                <a:extLst>
                  <a:ext uri="{FF2B5EF4-FFF2-40B4-BE49-F238E27FC236}">
                    <a16:creationId xmlns:a16="http://schemas.microsoft.com/office/drawing/2014/main" id="{8134903A-D16B-A056-F492-15CC8A61A78F}"/>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235181A7-C668-7AEF-2FE7-D0CF95FC4A3F}"/>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FBF50288-C5A0-ECCB-9920-BCB7E52B7D2B}"/>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5FF38FF3-CAFB-63BC-A6FD-9560EE92E792}"/>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E75D354F-636D-1744-E6AE-503B8FD958CF}"/>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443CDB33-0EAE-A21C-A292-DE34FCEBA3FE}"/>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du contenu 2">
            <a:extLst>
              <a:ext uri="{FF2B5EF4-FFF2-40B4-BE49-F238E27FC236}">
                <a16:creationId xmlns:a16="http://schemas.microsoft.com/office/drawing/2014/main" id="{24524684-ED0D-0A18-3B8C-B800EF34CCD8}"/>
              </a:ext>
            </a:extLst>
          </p:cNvPr>
          <p:cNvSpPr>
            <a:spLocks noGrp="1"/>
          </p:cNvSpPr>
          <p:nvPr>
            <p:ph idx="1"/>
          </p:nvPr>
        </p:nvSpPr>
        <p:spPr>
          <a:xfrm>
            <a:off x="468000" y="2750400"/>
            <a:ext cx="5413454" cy="2984854"/>
          </a:xfrm>
        </p:spPr>
        <p:txBody>
          <a:bodyPr>
            <a:noAutofit/>
          </a:bodyPr>
          <a:lstStyle/>
          <a:p>
            <a:pPr lvl="1"/>
            <a:r>
              <a:rPr lang="fr-FR" sz="1600" b="1" dirty="0">
                <a:sym typeface="Wingdings" pitchFamily="2" charset="2"/>
              </a:rPr>
              <a:t>Mars 2024</a:t>
            </a:r>
          </a:p>
          <a:p>
            <a:pPr lvl="2"/>
            <a:r>
              <a:rPr lang="fr-FR" sz="1600" dirty="0">
                <a:sym typeface="Wingdings" pitchFamily="2" charset="2"/>
              </a:rPr>
              <a:t>Seconde allogreffe de moelle donneur du fichier 9/10</a:t>
            </a:r>
          </a:p>
          <a:p>
            <a:pPr lvl="2"/>
            <a:r>
              <a:rPr lang="fr-FR" sz="1600" dirty="0">
                <a:sym typeface="Wingdings" pitchFamily="2" charset="2"/>
              </a:rPr>
              <a:t>D/R : +/- </a:t>
            </a:r>
          </a:p>
          <a:p>
            <a:pPr lvl="2"/>
            <a:r>
              <a:rPr lang="fr-FR" sz="1600" dirty="0"/>
              <a:t>Conditionnement par </a:t>
            </a:r>
            <a:r>
              <a:rPr lang="fr-FR" sz="1600" dirty="0" err="1"/>
              <a:t>thiotepa</a:t>
            </a:r>
            <a:r>
              <a:rPr lang="fr-FR" sz="1600" dirty="0"/>
              <a:t> + </a:t>
            </a:r>
            <a:r>
              <a:rPr lang="fr-FR" sz="1600" dirty="0" err="1"/>
              <a:t>tréosulfan</a:t>
            </a:r>
            <a:r>
              <a:rPr lang="fr-FR" sz="1600" dirty="0"/>
              <a:t> + </a:t>
            </a:r>
            <a:r>
              <a:rPr lang="fr-FR" sz="1600" dirty="0" err="1"/>
              <a:t>fludarabine</a:t>
            </a:r>
            <a:r>
              <a:rPr lang="fr-FR" sz="1600" dirty="0"/>
              <a:t> + SAL puis </a:t>
            </a:r>
            <a:r>
              <a:rPr lang="fr-FR" sz="1600" dirty="0" err="1"/>
              <a:t>CsA</a:t>
            </a:r>
            <a:r>
              <a:rPr lang="fr-FR" sz="1600" dirty="0"/>
              <a:t> + MTX</a:t>
            </a:r>
          </a:p>
          <a:p>
            <a:pPr lvl="2"/>
            <a:r>
              <a:rPr lang="fr-FR" sz="1600" dirty="0" err="1"/>
              <a:t>GvH</a:t>
            </a:r>
            <a:r>
              <a:rPr lang="fr-FR" sz="1600" dirty="0"/>
              <a:t> grade 1 cutanée (dermocorticoïdes)</a:t>
            </a:r>
          </a:p>
          <a:p>
            <a:pPr lvl="2"/>
            <a:r>
              <a:rPr lang="fr-FR" sz="1600" dirty="0"/>
              <a:t>PCR EBV initiale et pendant le suivi : constamment indétectable</a:t>
            </a:r>
          </a:p>
        </p:txBody>
      </p:sp>
      <p:sp>
        <p:nvSpPr>
          <p:cNvPr id="4" name="Espace réservé du contenu 4">
            <a:extLst>
              <a:ext uri="{FF2B5EF4-FFF2-40B4-BE49-F238E27FC236}">
                <a16:creationId xmlns:a16="http://schemas.microsoft.com/office/drawing/2014/main" id="{487321A4-6418-A002-0601-2D684F6F9602}"/>
              </a:ext>
            </a:extLst>
          </p:cNvPr>
          <p:cNvSpPr>
            <a:spLocks noGrp="1"/>
          </p:cNvSpPr>
          <p:nvPr>
            <p:ph idx="14"/>
          </p:nvPr>
        </p:nvSpPr>
        <p:spPr>
          <a:xfrm>
            <a:off x="6304546" y="2750400"/>
            <a:ext cx="5413454" cy="2790473"/>
          </a:xfrm>
        </p:spPr>
        <p:txBody>
          <a:bodyPr/>
          <a:lstStyle/>
          <a:p>
            <a:pPr lvl="1"/>
            <a:r>
              <a:rPr lang="fr-FR" sz="1600" b="1" dirty="0"/>
              <a:t>Mai 2024</a:t>
            </a:r>
          </a:p>
          <a:p>
            <a:pPr lvl="2"/>
            <a:r>
              <a:rPr lang="fr-FR" sz="1600" dirty="0"/>
              <a:t>Réplication EBV asymptomatique</a:t>
            </a:r>
          </a:p>
          <a:p>
            <a:pPr lvl="2"/>
            <a:r>
              <a:rPr lang="fr-FR" sz="1600" dirty="0"/>
              <a:t>PCR : 4.2 log UI/</a:t>
            </a:r>
            <a:r>
              <a:rPr lang="fr-FR" sz="1600" dirty="0" err="1"/>
              <a:t>mL</a:t>
            </a:r>
            <a:endParaRPr lang="fr-FR" sz="1600" dirty="0"/>
          </a:p>
        </p:txBody>
      </p:sp>
      <p:sp>
        <p:nvSpPr>
          <p:cNvPr id="5" name="ZoneTexte 4">
            <a:extLst>
              <a:ext uri="{FF2B5EF4-FFF2-40B4-BE49-F238E27FC236}">
                <a16:creationId xmlns:a16="http://schemas.microsoft.com/office/drawing/2014/main" id="{915D29C8-D6D9-D995-F827-D5E9B920A817}"/>
              </a:ext>
            </a:extLst>
          </p:cNvPr>
          <p:cNvSpPr txBox="1"/>
          <p:nvPr/>
        </p:nvSpPr>
        <p:spPr>
          <a:xfrm>
            <a:off x="467999" y="6200665"/>
            <a:ext cx="8228131" cy="436823"/>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CsA</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ciclosporine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immunosuppresseur</a:t>
            </a:r>
            <a:endPar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6" name="JH.Dalle - CC13 - Slide 4">
            <a:hlinkClick r:id="" action="ppaction://media"/>
            <a:extLst>
              <a:ext uri="{FF2B5EF4-FFF2-40B4-BE49-F238E27FC236}">
                <a16:creationId xmlns:a16="http://schemas.microsoft.com/office/drawing/2014/main" id="{5D6F31E9-9B19-291E-C0C7-A57004395A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231292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B301A-74BE-49FB-1562-68A3BBD097EC}"/>
            </a:ext>
          </a:extLst>
        </p:cNvPr>
        <p:cNvGrpSpPr/>
        <p:nvPr/>
      </p:nvGrpSpPr>
      <p:grpSpPr>
        <a:xfrm>
          <a:off x="0" y="0"/>
          <a:ext cx="0" cy="0"/>
          <a:chOff x="0" y="0"/>
          <a:chExt cx="0" cy="0"/>
        </a:xfrm>
      </p:grpSpPr>
      <p:sp>
        <p:nvSpPr>
          <p:cNvPr id="34" name="Espace réservé du contenu 2, chunk 1">
            <a:extLst>
              <a:ext uri="{FF2B5EF4-FFF2-40B4-BE49-F238E27FC236}">
                <a16:creationId xmlns:a16="http://schemas.microsoft.com/office/drawing/2014/main" id="{26BE0C52-A284-E917-EC5C-9D9E3FECDADD}"/>
              </a:ext>
            </a:extLst>
          </p:cNvPr>
          <p:cNvSpPr txBox="1"/>
          <p:nvPr/>
        </p:nvSpPr>
        <p:spPr>
          <a:xfrm>
            <a:off x="468300"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LAL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5" name="Espace réservé du contenu 2, chunk 2">
            <a:extLst>
              <a:ext uri="{FF2B5EF4-FFF2-40B4-BE49-F238E27FC236}">
                <a16:creationId xmlns:a16="http://schemas.microsoft.com/office/drawing/2014/main" id="{5F9DA986-2500-357C-3C6F-FB2640D7E0F5}"/>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RC2</a:t>
            </a:r>
          </a:p>
        </p:txBody>
      </p:sp>
      <p:sp>
        <p:nvSpPr>
          <p:cNvPr id="36" name="Espace réservé du contenu 2, chunk 3">
            <a:extLst>
              <a:ext uri="{FF2B5EF4-FFF2-40B4-BE49-F238E27FC236}">
                <a16:creationId xmlns:a16="http://schemas.microsoft.com/office/drawing/2014/main" id="{D4900369-317C-C1FA-986B-D57C4BB0E3E1}"/>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Contexte de 2</a:t>
            </a:r>
            <a:r>
              <a:rPr kumimoji="0" lang="fr-FR" sz="1800" b="0" i="0" u="none" strike="noStrike" kern="1200" cap="none" spc="0" normalizeH="0" baseline="30000" noProof="0" dirty="0">
                <a:ln>
                  <a:noFill/>
                </a:ln>
                <a:solidFill>
                  <a:srgbClr val="000000"/>
                </a:solidFill>
                <a:effectLst/>
                <a:uLnTx/>
                <a:uFillTx/>
                <a:latin typeface="Century Gothic" panose="020F0302020204030204"/>
                <a:ea typeface="+mn-ea"/>
                <a:cs typeface="+mn-cs"/>
              </a:rPr>
              <a:t>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allogreffe</a:t>
            </a:r>
          </a:p>
        </p:txBody>
      </p:sp>
      <p:sp>
        <p:nvSpPr>
          <p:cNvPr id="38" name="Espace réservé du contenu 2, chunk 4">
            <a:extLst>
              <a:ext uri="{FF2B5EF4-FFF2-40B4-BE49-F238E27FC236}">
                <a16:creationId xmlns:a16="http://schemas.microsoft.com/office/drawing/2014/main" id="{C5387272-0163-5E48-6102-64312AF5D46C}"/>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Sérologie EBV positive du donneur +/receveur négatif</a:t>
            </a:r>
          </a:p>
        </p:txBody>
      </p:sp>
      <p:sp>
        <p:nvSpPr>
          <p:cNvPr id="39" name="Espace réservé du contenu 2, chunk 5">
            <a:extLst>
              <a:ext uri="{FF2B5EF4-FFF2-40B4-BE49-F238E27FC236}">
                <a16:creationId xmlns:a16="http://schemas.microsoft.com/office/drawing/2014/main" id="{0C4F6793-DB2B-4CDC-AFCB-E50639BFA900}"/>
              </a:ext>
            </a:extLst>
          </p:cNvPr>
          <p:cNvSpPr txBox="1"/>
          <p:nvPr/>
        </p:nvSpPr>
        <p:spPr>
          <a:xfrm>
            <a:off x="9682824"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SAL dans le conditionnement</a:t>
            </a:r>
          </a:p>
        </p:txBody>
      </p:sp>
      <p:sp>
        <p:nvSpPr>
          <p:cNvPr id="11" name="Espace réservé pour une image  10">
            <a:extLst>
              <a:ext uri="{FF2B5EF4-FFF2-40B4-BE49-F238E27FC236}">
                <a16:creationId xmlns:a16="http://schemas.microsoft.com/office/drawing/2014/main" id="{C72ECCE0-0B8C-6686-BDFA-87DEF5D9E579}"/>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9591C5C-6961-378E-B819-C6E0B357215C}"/>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359DCD07-642E-553E-CEBD-A87C46BAD2BC}"/>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B9E98903-B943-DA98-A764-D5214AA93ACE}"/>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987CEF-FBC7-0CC0-14A4-4CA4E17A710E}"/>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EFAB64F8-D68A-78CE-6BFC-3EBAB50B03DE}"/>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B2BE3559-9E05-0FE3-F9CE-D5EF44597682}"/>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6B6843C2-AA80-D4C6-E2EF-994B1E4F168A}"/>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43581B5-0BFF-6609-DF34-C5E93FA7CCDD}"/>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CEC217E7-FA84-F992-E561-442E4E0DCA01}"/>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2CFBF35-6764-4BA1-FAB9-14EAD65A89D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1C26EE33-1100-F1BB-8E74-B9364BD22A1B}"/>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D8A13BFA-BB7C-EC0E-8B28-6D6BD5AC9C67}"/>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4C0C110-9247-3593-7226-67418F41D921}"/>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8" name="Groupe 17">
            <a:extLst>
              <a:ext uri="{FF2B5EF4-FFF2-40B4-BE49-F238E27FC236}">
                <a16:creationId xmlns:a16="http://schemas.microsoft.com/office/drawing/2014/main" id="{ADEE5460-178F-A139-EE8D-2E81AB49DCD4}"/>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39AE8EBF-8A24-F85A-DFE3-F97C24A9D33C}"/>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5580A117-8F95-0075-D3EB-B168199F43F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0BE06ABB-E324-232A-A738-F6BF848F5742}"/>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C44C79DA-10E9-7DD3-2B57-B3D60B036FD2}"/>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B33B5799-AB09-1141-72BC-B041A9B724A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ACFC058C-9938-1622-2D68-E473938E8C07}"/>
              </a:ext>
            </a:extLst>
          </p:cNvPr>
          <p:cNvSpPr txBox="1"/>
          <p:nvPr/>
        </p:nvSpPr>
        <p:spPr>
          <a:xfrm>
            <a:off x="467999" y="6483600"/>
            <a:ext cx="7605483" cy="129073"/>
          </a:xfrm>
          <a:prstGeom prst="rect">
            <a:avLst/>
          </a:prstGeom>
          <a:noFill/>
        </p:spPr>
        <p:txBody>
          <a:bodyPr wrap="square" lIns="0" tIns="0" rIns="0" bIns="0" rtlCol="0" anchor="b">
            <a:no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rémission complète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LAL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leucémie aiguë lymphoblastique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p>
        </p:txBody>
      </p:sp>
      <p:pic>
        <p:nvPicPr>
          <p:cNvPr id="7" name="JH.Dalle - CC13 - Slide 5">
            <a:hlinkClick r:id="" action="ppaction://media"/>
            <a:extLst>
              <a:ext uri="{FF2B5EF4-FFF2-40B4-BE49-F238E27FC236}">
                <a16:creationId xmlns:a16="http://schemas.microsoft.com/office/drawing/2014/main" id="{D5492BF8-F9A6-7ABC-7CAB-8753FB987D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77833"/>
            <a:ext cx="468000" cy="468000"/>
          </a:xfrm>
          <a:prstGeom prst="rect">
            <a:avLst/>
          </a:prstGeom>
        </p:spPr>
      </p:pic>
    </p:spTree>
    <p:extLst>
      <p:ext uri="{BB962C8B-B14F-4D97-AF65-F5344CB8AC3E}">
        <p14:creationId xmlns:p14="http://schemas.microsoft.com/office/powerpoint/2010/main" val="152337054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E6D3F-BCF8-5CD4-5DA5-79641BB4745D}"/>
            </a:ext>
          </a:extLst>
        </p:cNvPr>
        <p:cNvGrpSpPr/>
        <p:nvPr/>
      </p:nvGrpSpPr>
      <p:grpSpPr>
        <a:xfrm>
          <a:off x="0" y="0"/>
          <a:ext cx="0" cy="0"/>
          <a:chOff x="0" y="0"/>
          <a:chExt cx="0" cy="0"/>
        </a:xfrm>
      </p:grpSpPr>
      <p:sp>
        <p:nvSpPr>
          <p:cNvPr id="34" name="Espace réservé du contenu 2, chunk 1">
            <a:extLst>
              <a:ext uri="{FF2B5EF4-FFF2-40B4-BE49-F238E27FC236}">
                <a16:creationId xmlns:a16="http://schemas.microsoft.com/office/drawing/2014/main" id="{A6472360-88D8-A8BB-B7D0-89C0E7F748C8}"/>
              </a:ext>
            </a:extLst>
          </p:cNvPr>
          <p:cNvSpPr txBox="1"/>
          <p:nvPr/>
        </p:nvSpPr>
        <p:spPr>
          <a:xfrm>
            <a:off x="468300"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LAL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T</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35" name="Espace réservé du contenu 2, chunk 2">
            <a:extLst>
              <a:ext uri="{FF2B5EF4-FFF2-40B4-BE49-F238E27FC236}">
                <a16:creationId xmlns:a16="http://schemas.microsoft.com/office/drawing/2014/main" id="{0D6B7992-B050-D2FC-C39D-446CECBE4AB7}"/>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RC2</a:t>
            </a:r>
          </a:p>
        </p:txBody>
      </p:sp>
      <p:sp>
        <p:nvSpPr>
          <p:cNvPr id="36" name="Espace réservé du contenu 2, chunk 3">
            <a:extLst>
              <a:ext uri="{FF2B5EF4-FFF2-40B4-BE49-F238E27FC236}">
                <a16:creationId xmlns:a16="http://schemas.microsoft.com/office/drawing/2014/main" id="{89687A0A-4B6F-CADD-4CDF-A80399433E93}"/>
              </a:ext>
            </a:extLst>
          </p:cNvPr>
          <p:cNvSpPr txBox="1"/>
          <p:nvPr/>
        </p:nvSpPr>
        <p:spPr>
          <a:xfrm>
            <a:off x="5075562"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Contexte de 2</a:t>
            </a:r>
            <a:r>
              <a:rPr kumimoji="0" lang="fr-FR" sz="1800" b="1" i="0" u="none" strike="noStrike" kern="1200" cap="none" spc="0" normalizeH="0" baseline="30000" noProof="0" dirty="0">
                <a:ln>
                  <a:noFill/>
                </a:ln>
                <a:solidFill>
                  <a:srgbClr val="FFFFFF"/>
                </a:solidFill>
                <a:effectLst/>
                <a:uLnTx/>
                <a:uFillTx/>
                <a:latin typeface="Century Gothic" panose="020F0302020204030204"/>
                <a:ea typeface="+mn-ea"/>
                <a:cs typeface="+mn-cs"/>
              </a:rPr>
              <a:t>e</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 allogreffe</a:t>
            </a:r>
          </a:p>
        </p:txBody>
      </p:sp>
      <p:sp>
        <p:nvSpPr>
          <p:cNvPr id="38" name="Espace réservé du contenu 2, chunk 4">
            <a:extLst>
              <a:ext uri="{FF2B5EF4-FFF2-40B4-BE49-F238E27FC236}">
                <a16:creationId xmlns:a16="http://schemas.microsoft.com/office/drawing/2014/main" id="{AD2F2105-F5C6-13EA-CAC5-7ECB77CCA82B}"/>
              </a:ext>
            </a:extLst>
          </p:cNvPr>
          <p:cNvSpPr txBox="1"/>
          <p:nvPr/>
        </p:nvSpPr>
        <p:spPr>
          <a:xfrm>
            <a:off x="7379193"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Sérologie EBV positive du donneur +/receveur négatif</a:t>
            </a:r>
          </a:p>
        </p:txBody>
      </p:sp>
      <p:sp>
        <p:nvSpPr>
          <p:cNvPr id="39" name="Espace réservé du contenu 2, chunk 5">
            <a:extLst>
              <a:ext uri="{FF2B5EF4-FFF2-40B4-BE49-F238E27FC236}">
                <a16:creationId xmlns:a16="http://schemas.microsoft.com/office/drawing/2014/main" id="{3B6C60EA-2A35-15B2-CAD8-4D3A85CAA27B}"/>
              </a:ext>
            </a:extLst>
          </p:cNvPr>
          <p:cNvSpPr txBox="1"/>
          <p:nvPr/>
        </p:nvSpPr>
        <p:spPr>
          <a:xfrm>
            <a:off x="9682824"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SAL dans le conditionnement</a:t>
            </a:r>
          </a:p>
        </p:txBody>
      </p:sp>
      <p:sp>
        <p:nvSpPr>
          <p:cNvPr id="11" name="Espace réservé pour une image  10">
            <a:extLst>
              <a:ext uri="{FF2B5EF4-FFF2-40B4-BE49-F238E27FC236}">
                <a16:creationId xmlns:a16="http://schemas.microsoft.com/office/drawing/2014/main" id="{918AC114-C3C8-F0F8-3D76-9436277E2F1F}"/>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1B8F4AC-BF8B-FC8E-1CBE-79B67356D346}"/>
              </a:ext>
            </a:extLst>
          </p:cNvPr>
          <p:cNvSpPr/>
          <p:nvPr/>
        </p:nvSpPr>
        <p:spPr>
          <a:xfrm>
            <a:off x="743592" y="2727470"/>
            <a:ext cx="1491192" cy="394266"/>
          </a:xfrm>
          <a:prstGeom prst="roundRect">
            <a:avLst>
              <a:gd name="adj" fmla="val 50000"/>
            </a:avLst>
          </a:prstGeom>
          <a:solidFill>
            <a:schemeClr val="accent3">
              <a:lumMod val="40000"/>
              <a:lumOff val="6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639F9F7B-E90A-C808-6CA3-6D1FB9434778}"/>
              </a:ext>
            </a:extLst>
          </p:cNvPr>
          <p:cNvSpPr/>
          <p:nvPr/>
        </p:nvSpPr>
        <p:spPr>
          <a:xfrm rot="10800000">
            <a:off x="1386001" y="3219908"/>
            <a:ext cx="206375" cy="86132"/>
          </a:xfrm>
          <a:prstGeom prst="triangl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F4BF9C6E-62E8-44AC-06D2-7AAAE2EF0A16}"/>
              </a:ext>
            </a:extLst>
          </p:cNvPr>
          <p:cNvSpPr/>
          <p:nvPr/>
        </p:nvSpPr>
        <p:spPr>
          <a:xfrm>
            <a:off x="3047223" y="2727470"/>
            <a:ext cx="1491192" cy="394266"/>
          </a:xfrm>
          <a:prstGeom prst="roundRect">
            <a:avLst>
              <a:gd name="adj" fmla="val 50000"/>
            </a:avLst>
          </a:prstGeom>
          <a:solidFill>
            <a:schemeClr val="accent3">
              <a:lumMod val="40000"/>
              <a:lumOff val="6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C224C64-433D-89B3-B2EA-C1428707F099}"/>
              </a:ext>
            </a:extLst>
          </p:cNvPr>
          <p:cNvSpPr/>
          <p:nvPr/>
        </p:nvSpPr>
        <p:spPr>
          <a:xfrm rot="10800000">
            <a:off x="3689632" y="3219908"/>
            <a:ext cx="206375" cy="86132"/>
          </a:xfrm>
          <a:prstGeom prst="triangl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3A05BCB5-CD20-B977-2F4D-E22147CCCC18}"/>
              </a:ext>
            </a:extLst>
          </p:cNvPr>
          <p:cNvSpPr/>
          <p:nvPr/>
        </p:nvSpPr>
        <p:spPr>
          <a:xfrm>
            <a:off x="535085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19A097A-51BE-FECB-E0C3-E256B57DB581}"/>
              </a:ext>
            </a:extLst>
          </p:cNvPr>
          <p:cNvSpPr/>
          <p:nvPr/>
        </p:nvSpPr>
        <p:spPr>
          <a:xfrm rot="10800000">
            <a:off x="599326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24947129-C881-B554-4E79-FCF3077F635E}"/>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4152EB5-4F1A-E63C-2492-C7A7487BCE7C}"/>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F6E80F69-2A04-1061-B909-85D91C67942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FA931F1-93A1-34EA-7B06-07A3F6B73E8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2D5F90D1-D894-5E62-1C46-ACCE042C8FC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830C8346-5EBD-CAA5-3A1C-E84A7CDDA249}"/>
              </a:ext>
            </a:extLst>
          </p:cNvPr>
          <p:cNvSpPr/>
          <p:nvPr/>
        </p:nvSpPr>
        <p:spPr>
          <a:xfrm>
            <a:off x="765448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A32D55C-939D-82ED-10A2-81BCEDD3665A}"/>
              </a:ext>
            </a:extLst>
          </p:cNvPr>
          <p:cNvSpPr/>
          <p:nvPr/>
        </p:nvSpPr>
        <p:spPr>
          <a:xfrm rot="10800000">
            <a:off x="829689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18" name="Groupe 17">
            <a:extLst>
              <a:ext uri="{FF2B5EF4-FFF2-40B4-BE49-F238E27FC236}">
                <a16:creationId xmlns:a16="http://schemas.microsoft.com/office/drawing/2014/main" id="{07C8667D-650A-E8FA-7902-6746541201F5}"/>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412BE296-E8CD-9DB5-B93D-E468F8D9A2F1}"/>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C72EB199-8E40-1227-B5B8-9376D860A3B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FB523580-4530-013D-D8C1-97D55A1DC964}"/>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97FA090E-4CA1-FA6B-6274-67D478F7EB59}"/>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B9D2B85E-A813-422E-0043-16B07FAF3F8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7" name="ZoneTexte 6">
            <a:extLst>
              <a:ext uri="{FF2B5EF4-FFF2-40B4-BE49-F238E27FC236}">
                <a16:creationId xmlns:a16="http://schemas.microsoft.com/office/drawing/2014/main" id="{C0001CF0-6114-243D-5441-7C6112B1A880}"/>
              </a:ext>
            </a:extLst>
          </p:cNvPr>
          <p:cNvSpPr txBox="1"/>
          <p:nvPr/>
        </p:nvSpPr>
        <p:spPr>
          <a:xfrm>
            <a:off x="467999" y="6483600"/>
            <a:ext cx="7605483" cy="129073"/>
          </a:xfrm>
          <a:prstGeom prst="rect">
            <a:avLst/>
          </a:prstGeom>
          <a:noFill/>
        </p:spPr>
        <p:txBody>
          <a:bodyPr wrap="square" lIns="0" tIns="0" rIns="0" bIns="0" rtlCol="0" anchor="b">
            <a:no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rémission complète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LAL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leucémie aiguë lymphoblastique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p>
        </p:txBody>
      </p:sp>
      <p:pic>
        <p:nvPicPr>
          <p:cNvPr id="2" name="JH.Dalle - CC13 - Slide 6">
            <a:hlinkClick r:id="" action="ppaction://media"/>
            <a:extLst>
              <a:ext uri="{FF2B5EF4-FFF2-40B4-BE49-F238E27FC236}">
                <a16:creationId xmlns:a16="http://schemas.microsoft.com/office/drawing/2014/main" id="{CD36CEEB-F986-654B-D6C8-7B1FD3382C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4727"/>
            <a:ext cx="468000" cy="468000"/>
          </a:xfrm>
          <a:prstGeom prst="rect">
            <a:avLst/>
          </a:prstGeom>
        </p:spPr>
      </p:pic>
    </p:spTree>
    <p:extLst>
      <p:ext uri="{BB962C8B-B14F-4D97-AF65-F5344CB8AC3E}">
        <p14:creationId xmlns:p14="http://schemas.microsoft.com/office/powerpoint/2010/main" val="9329864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01404-E5D1-B960-C607-3AEB2F9DDA34}"/>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B09CABCD-6903-B98A-C411-D9E9DF9B89B1}"/>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 name="Espace réservé pour une image  5">
            <a:extLst>
              <a:ext uri="{FF2B5EF4-FFF2-40B4-BE49-F238E27FC236}">
                <a16:creationId xmlns:a16="http://schemas.microsoft.com/office/drawing/2014/main" id="{B13B1A2B-2B2F-7680-5A05-F959CBA869F0}"/>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8E6A0F03-20C6-CC2A-2726-873F07DAD82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 name="Titre 1">
            <a:extLst>
              <a:ext uri="{FF2B5EF4-FFF2-40B4-BE49-F238E27FC236}">
                <a16:creationId xmlns:a16="http://schemas.microsoft.com/office/drawing/2014/main" id="{3196595C-0CB6-2673-AA01-B062416E77CE}"/>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un LPT EBV+ chez ce patient ?</a:t>
            </a:r>
          </a:p>
        </p:txBody>
      </p:sp>
      <p:sp>
        <p:nvSpPr>
          <p:cNvPr id="4" name="Rounded Rectangle 52">
            <a:extLst>
              <a:ext uri="{FF2B5EF4-FFF2-40B4-BE49-F238E27FC236}">
                <a16:creationId xmlns:a16="http://schemas.microsoft.com/office/drawing/2014/main" id="{E2B42610-814B-4879-A1EE-7B586368016A}"/>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11" name="Groupe 10">
            <a:extLst>
              <a:ext uri="{FF2B5EF4-FFF2-40B4-BE49-F238E27FC236}">
                <a16:creationId xmlns:a16="http://schemas.microsoft.com/office/drawing/2014/main" id="{BE39FB7C-FCBD-CEC1-1E13-3901B079B5E3}"/>
              </a:ext>
            </a:extLst>
          </p:cNvPr>
          <p:cNvGrpSpPr/>
          <p:nvPr/>
        </p:nvGrpSpPr>
        <p:grpSpPr>
          <a:xfrm>
            <a:off x="-1" y="0"/>
            <a:ext cx="12192001" cy="213160"/>
            <a:chOff x="-1" y="0"/>
            <a:chExt cx="12192001" cy="213160"/>
          </a:xfrm>
        </p:grpSpPr>
        <p:sp>
          <p:nvSpPr>
            <p:cNvPr id="12" name="Signalisation droite 11">
              <a:extLst>
                <a:ext uri="{FF2B5EF4-FFF2-40B4-BE49-F238E27FC236}">
                  <a16:creationId xmlns:a16="http://schemas.microsoft.com/office/drawing/2014/main" id="{4CBBC53F-36BE-5F00-BF03-01AB14137C5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0CFCA1B1-C7F4-0C16-5393-FA10E71E5411}"/>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4" name="Chevron 13">
              <a:extLst>
                <a:ext uri="{FF2B5EF4-FFF2-40B4-BE49-F238E27FC236}">
                  <a16:creationId xmlns:a16="http://schemas.microsoft.com/office/drawing/2014/main" id="{1E228EFA-3304-AB12-FA0F-914243FC630A}"/>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5" name="Chevron 14">
              <a:extLst>
                <a:ext uri="{FF2B5EF4-FFF2-40B4-BE49-F238E27FC236}">
                  <a16:creationId xmlns:a16="http://schemas.microsoft.com/office/drawing/2014/main" id="{957F89FB-1208-FBCA-F4E3-EDA8ED154DA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Rectangle 16">
              <a:extLst>
                <a:ext uri="{FF2B5EF4-FFF2-40B4-BE49-F238E27FC236}">
                  <a16:creationId xmlns:a16="http://schemas.microsoft.com/office/drawing/2014/main" id="{39377180-6014-9A8B-16BC-BF675D7C321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1" name="Espace réservé du contenu 2">
            <a:extLst>
              <a:ext uri="{FF2B5EF4-FFF2-40B4-BE49-F238E27FC236}">
                <a16:creationId xmlns:a16="http://schemas.microsoft.com/office/drawing/2014/main" id="{72CB4DA5-1F21-45F4-FF8D-6826987AA3B1}"/>
              </a:ext>
            </a:extLst>
          </p:cNvPr>
          <p:cNvSpPr txBox="1">
            <a:spLocks/>
          </p:cNvSpPr>
          <p:nvPr/>
        </p:nvSpPr>
        <p:spPr>
          <a:xfrm>
            <a:off x="468000" y="2938944"/>
            <a:ext cx="11257200" cy="3026919"/>
          </a:xfrm>
          <a:prstGeom prst="rect">
            <a:avLst/>
          </a:prstGeom>
          <a:noFill/>
        </p:spPr>
        <p:txBody>
          <a:bodyPr vert="horz" wrap="square"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majoration du risque de LPT EBV+ en fonction du type de pathologie sous jacente en hématologie</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LPT EBV+ post allogreffe de CSH sont presque exclusivement donneur</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SAL est pourvoyeur d’infections virales et LPT</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 seconde allogreffe et l’intensité des traitements immunosuppresseurs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anti-T</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reçus tant pour la première greffe que pour la rechute majore l’immunodépression du patient</a:t>
            </a:r>
          </a:p>
        </p:txBody>
      </p:sp>
      <p:sp>
        <p:nvSpPr>
          <p:cNvPr id="24" name="ZoneTexte 23">
            <a:extLst>
              <a:ext uri="{FF2B5EF4-FFF2-40B4-BE49-F238E27FC236}">
                <a16:creationId xmlns:a16="http://schemas.microsoft.com/office/drawing/2014/main" id="{C60DA0FE-8200-22C4-5A31-B95B83F050C6}"/>
              </a:ext>
            </a:extLst>
          </p:cNvPr>
          <p:cNvSpPr txBox="1"/>
          <p:nvPr/>
        </p:nvSpPr>
        <p:spPr>
          <a:xfrm>
            <a:off x="467999" y="6483600"/>
            <a:ext cx="8816677" cy="281120"/>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cellules souches hématopoïétiques </a:t>
            </a:r>
          </a:p>
        </p:txBody>
      </p:sp>
    </p:spTree>
    <p:extLst>
      <p:ext uri="{BB962C8B-B14F-4D97-AF65-F5344CB8AC3E}">
        <p14:creationId xmlns:p14="http://schemas.microsoft.com/office/powerpoint/2010/main" val="243339888"/>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B0F26-361C-A396-32F6-56D72A628796}"/>
            </a:ext>
          </a:extLst>
        </p:cNvPr>
        <p:cNvGrpSpPr/>
        <p:nvPr/>
      </p:nvGrpSpPr>
      <p:grpSpPr>
        <a:xfrm>
          <a:off x="0" y="0"/>
          <a:ext cx="0" cy="0"/>
          <a:chOff x="0" y="0"/>
          <a:chExt cx="0" cy="0"/>
        </a:xfrm>
      </p:grpSpPr>
      <p:sp>
        <p:nvSpPr>
          <p:cNvPr id="29" name="Espace réservé du contenu 2, chunk 1">
            <a:extLst>
              <a:ext uri="{FF2B5EF4-FFF2-40B4-BE49-F238E27FC236}">
                <a16:creationId xmlns:a16="http://schemas.microsoft.com/office/drawing/2014/main" id="{35EADBAE-F9BD-4EE6-4670-D19A41D379B6}"/>
              </a:ext>
            </a:extLst>
          </p:cNvPr>
          <p:cNvSpPr txBox="1"/>
          <p:nvPr/>
        </p:nvSpPr>
        <p:spPr>
          <a:xfrm>
            <a:off x="468300"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Baisse de l’IS</a:t>
            </a:r>
          </a:p>
        </p:txBody>
      </p:sp>
      <p:sp>
        <p:nvSpPr>
          <p:cNvPr id="30" name="Espace réservé du contenu 2, chunk 2">
            <a:extLst>
              <a:ext uri="{FF2B5EF4-FFF2-40B4-BE49-F238E27FC236}">
                <a16:creationId xmlns:a16="http://schemas.microsoft.com/office/drawing/2014/main" id="{D1134EB1-12A2-F752-A576-56F077DDB077}"/>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COPADM</a:t>
            </a:r>
          </a:p>
        </p:txBody>
      </p:sp>
      <p:sp>
        <p:nvSpPr>
          <p:cNvPr id="31" name="Espace réservé du contenu 2, chunk 3">
            <a:extLst>
              <a:ext uri="{FF2B5EF4-FFF2-40B4-BE49-F238E27FC236}">
                <a16:creationId xmlns:a16="http://schemas.microsoft.com/office/drawing/2014/main" id="{3EA18DC6-51E7-6CBB-4419-942A9A89FB07}"/>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3" name="Espace réservé du contenu 2, chunk 4">
            <a:extLst>
              <a:ext uri="{FF2B5EF4-FFF2-40B4-BE49-F238E27FC236}">
                <a16:creationId xmlns:a16="http://schemas.microsoft.com/office/drawing/2014/main" id="{19501568-13CF-2432-79A7-042D70E32466}"/>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Corticothérapie</a:t>
            </a:r>
          </a:p>
        </p:txBody>
      </p:sp>
      <p:sp>
        <p:nvSpPr>
          <p:cNvPr id="40" name="Espace réservé du contenu 2, chunk 5">
            <a:extLst>
              <a:ext uri="{FF2B5EF4-FFF2-40B4-BE49-F238E27FC236}">
                <a16:creationId xmlns:a16="http://schemas.microsoft.com/office/drawing/2014/main" id="{560CD40F-8B74-31CE-6981-213E39E57EB3}"/>
              </a:ext>
            </a:extLst>
          </p:cNvPr>
          <p:cNvSpPr txBox="1"/>
          <p:nvPr/>
        </p:nvSpPr>
        <p:spPr>
          <a:xfrm>
            <a:off x="9682824"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Rituximab</a:t>
            </a:r>
          </a:p>
        </p:txBody>
      </p:sp>
      <p:sp>
        <p:nvSpPr>
          <p:cNvPr id="11" name="Espace réservé pour une image  10">
            <a:extLst>
              <a:ext uri="{FF2B5EF4-FFF2-40B4-BE49-F238E27FC236}">
                <a16:creationId xmlns:a16="http://schemas.microsoft.com/office/drawing/2014/main" id="{1DE9AFA3-8F10-0D42-EF19-DAF43BBB5817}"/>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3E961E80-6355-DD63-C19D-CF07DB7AC07E}"/>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D398C3C2-7574-4F8E-14F7-592018746B1A}"/>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27D5CF61-1350-1562-23F3-B9F2301C6206}"/>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FAFA041-2C78-BC7A-14A8-EB5803CECB77}"/>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100400D0-0461-7D78-D047-DD0CFC16EBC7}"/>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4CC1A2D-79C5-66B4-E7FE-A5A98C9574F8}"/>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EEF91A36-77D9-96DA-6DB2-6AC81CA27FE4}"/>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ED25BBA-FBF1-F4BD-6130-60E85853ABC3}"/>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823FBB44-4D61-674B-C739-E42A8D04AF8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4E05401-AA40-5802-F0BD-42B1FE4813F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780EF768-2644-8ED2-DC5A-458A61A88E2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41BA4F1E-E0F0-6945-78DE-DEB2B5F00F68}"/>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4C2FB83-1945-B723-337B-63F1FD5DCDBB}"/>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Signalisation droite 3">
            <a:extLst>
              <a:ext uri="{FF2B5EF4-FFF2-40B4-BE49-F238E27FC236}">
                <a16:creationId xmlns:a16="http://schemas.microsoft.com/office/drawing/2014/main" id="{0F8470ED-9BEC-FF59-DCC0-8FEC47E6FF46}"/>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8B699108-87BD-DF93-196D-D96B0EC995F7}"/>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5F4042C3-F06D-CBFA-B367-3E9EAA3B6B85}"/>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D9D8BEB7-6732-6EC4-F276-8A3B569D1F1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BF46F993-46CF-A36A-F81B-76948C08B55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ZoneTexte 26">
            <a:extLst>
              <a:ext uri="{FF2B5EF4-FFF2-40B4-BE49-F238E27FC236}">
                <a16:creationId xmlns:a16="http://schemas.microsoft.com/office/drawing/2014/main" id="{1883D264-2618-5A0B-BA5F-15E889A77428}"/>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p>
        </p:txBody>
      </p:sp>
      <p:pic>
        <p:nvPicPr>
          <p:cNvPr id="2" name="JH.Dalle - CC13 - Slide 8">
            <a:hlinkClick r:id="" action="ppaction://media"/>
            <a:extLst>
              <a:ext uri="{FF2B5EF4-FFF2-40B4-BE49-F238E27FC236}">
                <a16:creationId xmlns:a16="http://schemas.microsoft.com/office/drawing/2014/main" id="{928860F4-8D63-75DC-6B97-CA0F02E192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44727"/>
            <a:ext cx="468000" cy="468000"/>
          </a:xfrm>
          <a:prstGeom prst="rect">
            <a:avLst/>
          </a:prstGeom>
        </p:spPr>
      </p:pic>
    </p:spTree>
    <p:extLst>
      <p:ext uri="{BB962C8B-B14F-4D97-AF65-F5344CB8AC3E}">
        <p14:creationId xmlns:p14="http://schemas.microsoft.com/office/powerpoint/2010/main" val="26441456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36206-9162-9273-F8D2-1E11B405E3E5}"/>
            </a:ext>
          </a:extLst>
        </p:cNvPr>
        <p:cNvGrpSpPr/>
        <p:nvPr/>
      </p:nvGrpSpPr>
      <p:grpSpPr>
        <a:xfrm>
          <a:off x="0" y="0"/>
          <a:ext cx="0" cy="0"/>
          <a:chOff x="0" y="0"/>
          <a:chExt cx="0" cy="0"/>
        </a:xfrm>
      </p:grpSpPr>
      <p:sp>
        <p:nvSpPr>
          <p:cNvPr id="29" name="Espace réservé du contenu 2, chunk 1">
            <a:extLst>
              <a:ext uri="{FF2B5EF4-FFF2-40B4-BE49-F238E27FC236}">
                <a16:creationId xmlns:a16="http://schemas.microsoft.com/office/drawing/2014/main" id="{4319553E-A5E8-44D1-FFE0-FD34FA5C37BC}"/>
              </a:ext>
            </a:extLst>
          </p:cNvPr>
          <p:cNvSpPr txBox="1"/>
          <p:nvPr/>
        </p:nvSpPr>
        <p:spPr>
          <a:xfrm>
            <a:off x="468300"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Baisse de l’IS</a:t>
            </a:r>
          </a:p>
        </p:txBody>
      </p:sp>
      <p:sp>
        <p:nvSpPr>
          <p:cNvPr id="30" name="Espace réservé du contenu 2, chunk 2">
            <a:extLst>
              <a:ext uri="{FF2B5EF4-FFF2-40B4-BE49-F238E27FC236}">
                <a16:creationId xmlns:a16="http://schemas.microsoft.com/office/drawing/2014/main" id="{9D8F5B90-4DA5-BD3C-6013-D0A5CF7BE149}"/>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COPADM</a:t>
            </a:r>
          </a:p>
        </p:txBody>
      </p:sp>
      <p:sp>
        <p:nvSpPr>
          <p:cNvPr id="31" name="Espace réservé du contenu 2, chunk 3">
            <a:extLst>
              <a:ext uri="{FF2B5EF4-FFF2-40B4-BE49-F238E27FC236}">
                <a16:creationId xmlns:a16="http://schemas.microsoft.com/office/drawing/2014/main" id="{EC4E12EB-2CFD-6964-F68B-96D258537EA1}"/>
              </a:ext>
            </a:extLst>
          </p:cNvPr>
          <p:cNvSpPr txBox="1"/>
          <p:nvPr/>
        </p:nvSpPr>
        <p:spPr>
          <a:xfrm>
            <a:off x="5075562"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a:ln>
                  <a:noFill/>
                </a:ln>
                <a:solidFill>
                  <a:srgbClr val="FFFFFF"/>
                </a:solidFill>
                <a:effectLst/>
                <a:uLnTx/>
                <a:uFillTx/>
                <a:latin typeface="Century Gothic" panose="020F0302020204030204"/>
                <a:ea typeface="+mn-ea"/>
                <a:cs typeface="+mn-cs"/>
              </a:rPr>
              <a:t>TEP scanner</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Espace réservé du contenu 2, chunk 4">
            <a:extLst>
              <a:ext uri="{FF2B5EF4-FFF2-40B4-BE49-F238E27FC236}">
                <a16:creationId xmlns:a16="http://schemas.microsoft.com/office/drawing/2014/main" id="{B052C4D7-039C-1023-DF9D-EFA3EAD1E4B5}"/>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Corticothérapie</a:t>
            </a:r>
          </a:p>
        </p:txBody>
      </p:sp>
      <p:sp>
        <p:nvSpPr>
          <p:cNvPr id="40" name="Espace réservé du contenu 2, chunk 5">
            <a:extLst>
              <a:ext uri="{FF2B5EF4-FFF2-40B4-BE49-F238E27FC236}">
                <a16:creationId xmlns:a16="http://schemas.microsoft.com/office/drawing/2014/main" id="{FC8AF223-F7F4-F8DA-85F6-2E051BCA38DB}"/>
              </a:ext>
            </a:extLst>
          </p:cNvPr>
          <p:cNvSpPr txBox="1"/>
          <p:nvPr/>
        </p:nvSpPr>
        <p:spPr>
          <a:xfrm>
            <a:off x="9682824"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Rituximab</a:t>
            </a:r>
          </a:p>
        </p:txBody>
      </p:sp>
      <p:sp>
        <p:nvSpPr>
          <p:cNvPr id="11" name="Espace réservé pour une image  10">
            <a:extLst>
              <a:ext uri="{FF2B5EF4-FFF2-40B4-BE49-F238E27FC236}">
                <a16:creationId xmlns:a16="http://schemas.microsoft.com/office/drawing/2014/main" id="{8EB0B6B7-0558-F6E2-33CA-3B40D976DED1}"/>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8B2D49C-CA0D-8206-CBA0-29A7162E25D9}"/>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C488A88-81E6-60BB-1A39-5A4AC2F8D087}"/>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21563606-2076-E411-25A8-77AF211D1EC9}"/>
              </a:ext>
            </a:extLst>
          </p:cNvPr>
          <p:cNvSpPr/>
          <p:nvPr/>
        </p:nvSpPr>
        <p:spPr>
          <a:xfrm>
            <a:off x="304722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FDD7EE4E-DD70-56B7-9167-04D848330311}"/>
              </a:ext>
            </a:extLst>
          </p:cNvPr>
          <p:cNvSpPr/>
          <p:nvPr/>
        </p:nvSpPr>
        <p:spPr>
          <a:xfrm rot="10800000">
            <a:off x="368963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AB22C3A5-5682-FB3C-7282-40FC5702AB94}"/>
              </a:ext>
            </a:extLst>
          </p:cNvPr>
          <p:cNvSpPr/>
          <p:nvPr/>
        </p:nvSpPr>
        <p:spPr>
          <a:xfrm>
            <a:off x="535085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3AFCC42-5F5B-6BD5-E253-99975C442BDA}"/>
              </a:ext>
            </a:extLst>
          </p:cNvPr>
          <p:cNvSpPr/>
          <p:nvPr/>
        </p:nvSpPr>
        <p:spPr>
          <a:xfrm rot="10800000">
            <a:off x="599326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7453F403-1B45-701B-4866-1C1258B58978}"/>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1352417-896B-BB73-0C02-7B4B5B827FBA}"/>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9620834F-3D60-F950-3B0E-5B3E68B1F78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13E6A211-FCFC-19F5-053E-7CE97844772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D367EA48-BA38-2E1F-14C1-7F2DC4879CB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5E6249E3-1CCC-15AC-3ACD-A20DB712555D}"/>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0FE680E0-3D32-F2D4-BAA5-AC8804A8AC6C}"/>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Signalisation droite 3">
            <a:extLst>
              <a:ext uri="{FF2B5EF4-FFF2-40B4-BE49-F238E27FC236}">
                <a16:creationId xmlns:a16="http://schemas.microsoft.com/office/drawing/2014/main" id="{1B0E553D-1580-3CF5-B451-B664951EE2B3}"/>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656D9407-2F48-050D-C321-24D24CCF762C}"/>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3AD14950-7F29-2CAC-D78A-E31CB505DC6E}"/>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04CE608C-3C8D-60FF-9201-54561555D503}"/>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DA51274C-0FBD-EA64-930A-7D980861BC3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ZoneTexte 26">
            <a:extLst>
              <a:ext uri="{FF2B5EF4-FFF2-40B4-BE49-F238E27FC236}">
                <a16:creationId xmlns:a16="http://schemas.microsoft.com/office/drawing/2014/main" id="{82C4BA1F-0EBD-A5E7-2CFD-C2762FC2FAFF}"/>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p>
        </p:txBody>
      </p:sp>
      <p:pic>
        <p:nvPicPr>
          <p:cNvPr id="2" name="JH.Dalle - CC13 - Slide 9">
            <a:hlinkClick r:id="" action="ppaction://media"/>
            <a:extLst>
              <a:ext uri="{FF2B5EF4-FFF2-40B4-BE49-F238E27FC236}">
                <a16:creationId xmlns:a16="http://schemas.microsoft.com/office/drawing/2014/main" id="{6ED77002-4CE0-AC63-A0CF-1224F5F41F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4727"/>
            <a:ext cx="468000" cy="468000"/>
          </a:xfrm>
          <a:prstGeom prst="rect">
            <a:avLst/>
          </a:prstGeom>
        </p:spPr>
      </p:pic>
    </p:spTree>
    <p:extLst>
      <p:ext uri="{BB962C8B-B14F-4D97-AF65-F5344CB8AC3E}">
        <p14:creationId xmlns:p14="http://schemas.microsoft.com/office/powerpoint/2010/main" val="162463764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940EE-426A-8C55-4C9F-EAC6BF13522E}"/>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4F7CD213-1F34-4C23-AE5D-3D0897F0D21B}"/>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7" name="Espace réservé du contenu 2">
            <a:extLst>
              <a:ext uri="{FF2B5EF4-FFF2-40B4-BE49-F238E27FC236}">
                <a16:creationId xmlns:a16="http://schemas.microsoft.com/office/drawing/2014/main" id="{19AEE70E-576A-B1B4-5466-3161D0C97D8C}"/>
              </a:ext>
            </a:extLst>
          </p:cNvPr>
          <p:cNvSpPr>
            <a:spLocks noGrp="1"/>
          </p:cNvSpPr>
          <p:nvPr>
            <p:ph idx="1"/>
          </p:nvPr>
        </p:nvSpPr>
        <p:spPr>
          <a:xfrm>
            <a:off x="468000" y="2858401"/>
            <a:ext cx="11250000" cy="3182996"/>
          </a:xfrm>
          <a:noFill/>
        </p:spPr>
        <p:txBody>
          <a:bodyPr vert="horz" wrap="square" lIns="0" tIns="0" rIns="0" bIns="0" rtlCol="0">
            <a:noAutofit/>
          </a:bodyPr>
          <a:lstStyle/>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Baisse de l’IS : ici le patient ne reçoit que de la ciclosporine donc on peut baisser un peu le taux résiduel mais c’est assez marginal</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Pas de chimiothérapie sur une réactivation virale sans syndrome tumoral</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TEP scanner : recommandé même si pas systématique en pédiatrie</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Corticothérapie : aucune place</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Rituximab : 2 à 4 doses hebdomadaires selon résultats du TEP scanner et de la biopsie éventuelle</a:t>
            </a:r>
          </a:p>
        </p:txBody>
      </p:sp>
      <p:sp>
        <p:nvSpPr>
          <p:cNvPr id="12" name="Espace réservé pour une image  11">
            <a:extLst>
              <a:ext uri="{FF2B5EF4-FFF2-40B4-BE49-F238E27FC236}">
                <a16:creationId xmlns:a16="http://schemas.microsoft.com/office/drawing/2014/main" id="{80F578D0-2B4A-E1FA-E356-7FE5E4BA5D66}"/>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9670AA26-D816-BC1D-8D2C-83D0F8830E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 name="Titre 1">
            <a:extLst>
              <a:ext uri="{FF2B5EF4-FFF2-40B4-BE49-F238E27FC236}">
                <a16:creationId xmlns:a16="http://schemas.microsoft.com/office/drawing/2014/main" id="{A5CC8B85-3BFE-90F1-3AC4-8E7B56986B07}"/>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p>
        </p:txBody>
      </p:sp>
      <p:sp>
        <p:nvSpPr>
          <p:cNvPr id="4" name="Rounded Rectangle 52">
            <a:extLst>
              <a:ext uri="{FF2B5EF4-FFF2-40B4-BE49-F238E27FC236}">
                <a16:creationId xmlns:a16="http://schemas.microsoft.com/office/drawing/2014/main" id="{7D11F62D-A3C3-32D0-AE4F-2981A35041BD}"/>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Signalisation droite 2">
            <a:extLst>
              <a:ext uri="{FF2B5EF4-FFF2-40B4-BE49-F238E27FC236}">
                <a16:creationId xmlns:a16="http://schemas.microsoft.com/office/drawing/2014/main" id="{311F9223-204C-FC17-140E-39BF4BA2AA7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3C60A3BE-F357-D832-6C4A-4348E0518BD3}"/>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6DCE7DB2-C1DD-3584-78A2-3F196FB2126E}"/>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7" name="Chevron 6">
            <a:extLst>
              <a:ext uri="{FF2B5EF4-FFF2-40B4-BE49-F238E27FC236}">
                <a16:creationId xmlns:a16="http://schemas.microsoft.com/office/drawing/2014/main" id="{C311FB99-418E-6239-6D02-29F24CF5508A}"/>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8" name="Rectangle 7">
            <a:extLst>
              <a:ext uri="{FF2B5EF4-FFF2-40B4-BE49-F238E27FC236}">
                <a16:creationId xmlns:a16="http://schemas.microsoft.com/office/drawing/2014/main" id="{122EA4BE-8B25-5A33-5C64-D9E242761BE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ZoneTexte 19">
            <a:extLst>
              <a:ext uri="{FF2B5EF4-FFF2-40B4-BE49-F238E27FC236}">
                <a16:creationId xmlns:a16="http://schemas.microsoft.com/office/drawing/2014/main" id="{2BBB252A-3871-C9EB-48D5-1CCA69158327}"/>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p>
        </p:txBody>
      </p:sp>
    </p:spTree>
    <p:extLst>
      <p:ext uri="{BB962C8B-B14F-4D97-AF65-F5344CB8AC3E}">
        <p14:creationId xmlns:p14="http://schemas.microsoft.com/office/powerpoint/2010/main" val="3146466783"/>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3B5E591-1814-893E-775F-AA5B06109063}"/>
              </a:ext>
            </a:extLst>
          </p:cNvPr>
          <p:cNvSpPr>
            <a:spLocks noGrp="1"/>
          </p:cNvSpPr>
          <p:nvPr>
            <p:ph type="title"/>
          </p:nvPr>
        </p:nvSpPr>
        <p:spPr/>
        <p:txBody>
          <a:bodyPr/>
          <a:lstStyle/>
          <a:p>
            <a:r>
              <a:rPr lang="fr-FR" dirty="0"/>
              <a:t>Suite de la prise en charge</a:t>
            </a:r>
          </a:p>
        </p:txBody>
      </p:sp>
      <p:sp>
        <p:nvSpPr>
          <p:cNvPr id="15" name="Espace réservé pour une image  14">
            <a:extLst>
              <a:ext uri="{FF2B5EF4-FFF2-40B4-BE49-F238E27FC236}">
                <a16:creationId xmlns:a16="http://schemas.microsoft.com/office/drawing/2014/main" id="{B2F6EDC8-69B4-65AF-BB84-8D9042753A4A}"/>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A68C386E-057E-0EF7-5ED4-57BF904288DB}"/>
              </a:ext>
            </a:extLst>
          </p:cNvPr>
          <p:cNvGrpSpPr/>
          <p:nvPr/>
        </p:nvGrpSpPr>
        <p:grpSpPr>
          <a:xfrm>
            <a:off x="-1" y="0"/>
            <a:ext cx="12192001" cy="213160"/>
            <a:chOff x="-1" y="0"/>
            <a:chExt cx="12192001" cy="213160"/>
          </a:xfrm>
        </p:grpSpPr>
        <p:sp>
          <p:nvSpPr>
            <p:cNvPr id="6" name="Signalisation droite 5">
              <a:extLst>
                <a:ext uri="{FF2B5EF4-FFF2-40B4-BE49-F238E27FC236}">
                  <a16:creationId xmlns:a16="http://schemas.microsoft.com/office/drawing/2014/main" id="{AA6A735B-E8E2-836C-6D05-222549815CB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5E4FE9F2-E5B9-5DF5-E826-06FE93AF36F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8" name="Chevron 7">
              <a:extLst>
                <a:ext uri="{FF2B5EF4-FFF2-40B4-BE49-F238E27FC236}">
                  <a16:creationId xmlns:a16="http://schemas.microsoft.com/office/drawing/2014/main" id="{2A79F511-3B76-9AE0-593E-64462998B75F}"/>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9" name="Chevron 8">
              <a:extLst>
                <a:ext uri="{FF2B5EF4-FFF2-40B4-BE49-F238E27FC236}">
                  <a16:creationId xmlns:a16="http://schemas.microsoft.com/office/drawing/2014/main" id="{D354C915-080D-5CF7-0843-351AB9B51F1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0" name="Rectangle 9">
              <a:extLst>
                <a:ext uri="{FF2B5EF4-FFF2-40B4-BE49-F238E27FC236}">
                  <a16:creationId xmlns:a16="http://schemas.microsoft.com/office/drawing/2014/main" id="{80BAA09F-F769-6B7B-D023-BFB56D08FA9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7" name="Titre 1">
            <a:extLst>
              <a:ext uri="{FF2B5EF4-FFF2-40B4-BE49-F238E27FC236}">
                <a16:creationId xmlns:a16="http://schemas.microsoft.com/office/drawing/2014/main" id="{17C9842B-5746-5789-2BE9-6AFDFD3855A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18" name="Espace réservé du contenu 2">
            <a:extLst>
              <a:ext uri="{FF2B5EF4-FFF2-40B4-BE49-F238E27FC236}">
                <a16:creationId xmlns:a16="http://schemas.microsoft.com/office/drawing/2014/main" id="{1968E1FB-816D-EC22-7E16-E199FE7EC708}"/>
              </a:ext>
            </a:extLst>
          </p:cNvPr>
          <p:cNvSpPr>
            <a:spLocks noGrp="1"/>
          </p:cNvSpPr>
          <p:nvPr>
            <p:ph idx="1"/>
          </p:nvPr>
        </p:nvSpPr>
        <p:spPr>
          <a:xfrm>
            <a:off x="468000" y="1658112"/>
            <a:ext cx="11250000" cy="4518851"/>
          </a:xfrm>
        </p:spPr>
        <p:txBody>
          <a:bodyPr>
            <a:normAutofit/>
          </a:bodyPr>
          <a:lstStyle/>
          <a:p>
            <a:pPr lvl="1">
              <a:spcAft>
                <a:spcPts val="1800"/>
              </a:spcAft>
            </a:pPr>
            <a:r>
              <a:rPr lang="fr-FR" sz="2000" dirty="0"/>
              <a:t>Administration du premier rituximab le 17/05</a:t>
            </a:r>
          </a:p>
          <a:p>
            <a:pPr lvl="1">
              <a:spcAft>
                <a:spcPts val="600"/>
              </a:spcAft>
            </a:pPr>
            <a:r>
              <a:rPr lang="fr-FR" sz="2000" dirty="0"/>
              <a:t>Hospitalisation le 24/05 pour gêne </a:t>
            </a:r>
            <a:r>
              <a:rPr lang="fr-FR" sz="2000" dirty="0" err="1"/>
              <a:t>parapharyngée</a:t>
            </a:r>
            <a:r>
              <a:rPr lang="fr-FR" sz="2000" dirty="0"/>
              <a:t> fébrile</a:t>
            </a:r>
          </a:p>
          <a:p>
            <a:pPr lvl="2">
              <a:spcAft>
                <a:spcPts val="600"/>
              </a:spcAft>
            </a:pPr>
            <a:r>
              <a:rPr lang="fr-FR" sz="1800" dirty="0"/>
              <a:t>TDM du 24/05 : pas de syndrome tumoral</a:t>
            </a:r>
          </a:p>
          <a:p>
            <a:pPr lvl="2">
              <a:spcAft>
                <a:spcPts val="600"/>
              </a:spcAft>
            </a:pPr>
            <a:r>
              <a:rPr lang="fr-FR" sz="1800" dirty="0"/>
              <a:t>Poursuite par rituximab (24/05, 31/05 et 07/06/2024)</a:t>
            </a:r>
          </a:p>
          <a:p>
            <a:pPr lvl="2">
              <a:spcAft>
                <a:spcPts val="600"/>
              </a:spcAft>
            </a:pPr>
            <a:r>
              <a:rPr lang="fr-FR" sz="1800" dirty="0"/>
              <a:t>TEP (scanner le 10/06) : hypermétabolisme hétérogène </a:t>
            </a:r>
            <a:r>
              <a:rPr lang="fr-FR" sz="1800" dirty="0" err="1"/>
              <a:t>oro</a:t>
            </a:r>
            <a:r>
              <a:rPr lang="fr-FR" sz="1800" dirty="0"/>
              <a:t> et rhinopharyngé bilatéral. Pas d’hypermétabolisme par ailleurs. </a:t>
            </a:r>
            <a:r>
              <a:rPr lang="fr-FR" sz="1800" dirty="0" err="1"/>
              <a:t>SUVmax</a:t>
            </a:r>
            <a:r>
              <a:rPr lang="fr-FR" sz="1800" dirty="0"/>
              <a:t> : 7,4</a:t>
            </a:r>
          </a:p>
          <a:p>
            <a:pPr lvl="2">
              <a:spcAft>
                <a:spcPts val="600"/>
              </a:spcAft>
            </a:pPr>
            <a:r>
              <a:rPr lang="fr-FR" sz="1800" dirty="0"/>
              <a:t>Biopsie : lymphome B à grandes cellules EBV induit</a:t>
            </a:r>
          </a:p>
        </p:txBody>
      </p:sp>
      <p:sp>
        <p:nvSpPr>
          <p:cNvPr id="19" name="ZoneTexte 18">
            <a:extLst>
              <a:ext uri="{FF2B5EF4-FFF2-40B4-BE49-F238E27FC236}">
                <a16:creationId xmlns:a16="http://schemas.microsoft.com/office/drawing/2014/main" id="{3A1206A6-56D9-6D11-84E0-EA37769D223B}"/>
              </a:ext>
            </a:extLst>
          </p:cNvPr>
          <p:cNvSpPr txBox="1"/>
          <p:nvPr/>
        </p:nvSpPr>
        <p:spPr>
          <a:xfrm>
            <a:off x="468000" y="6223183"/>
            <a:ext cx="6768259" cy="41430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a:t>
            </a:r>
          </a:p>
        </p:txBody>
      </p:sp>
      <p:pic>
        <p:nvPicPr>
          <p:cNvPr id="3" name="JH.Dalle - CC13 - Slide 11">
            <a:hlinkClick r:id="" action="ppaction://media"/>
            <a:extLst>
              <a:ext uri="{FF2B5EF4-FFF2-40B4-BE49-F238E27FC236}">
                <a16:creationId xmlns:a16="http://schemas.microsoft.com/office/drawing/2014/main" id="{AD222A5A-A27A-290F-D912-4821884D84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31725"/>
            <a:ext cx="468000" cy="468000"/>
          </a:xfrm>
          <a:prstGeom prst="rect">
            <a:avLst/>
          </a:prstGeom>
        </p:spPr>
      </p:pic>
    </p:spTree>
    <p:extLst>
      <p:ext uri="{BB962C8B-B14F-4D97-AF65-F5344CB8AC3E}">
        <p14:creationId xmlns:p14="http://schemas.microsoft.com/office/powerpoint/2010/main" val="35851686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88467-7D3A-6B71-C6C4-9EA462358A9D}"/>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981D4D73-5419-47C9-F2AE-EF73B534E650}"/>
              </a:ext>
            </a:extLst>
          </p:cNvPr>
          <p:cNvSpPr txBox="1"/>
          <p:nvPr/>
        </p:nvSpPr>
        <p:spPr>
          <a:xfrm>
            <a:off x="468300" y="2920016"/>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Baisse de l’IS</a:t>
            </a:r>
          </a:p>
        </p:txBody>
      </p:sp>
      <p:sp>
        <p:nvSpPr>
          <p:cNvPr id="19" name="Espace réservé du contenu 2, chunk 2">
            <a:extLst>
              <a:ext uri="{FF2B5EF4-FFF2-40B4-BE49-F238E27FC236}">
                <a16:creationId xmlns:a16="http://schemas.microsoft.com/office/drawing/2014/main" id="{30019885-7D8B-D46B-D5BE-BB5F047A2B79}"/>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COPADM</a:t>
            </a:r>
          </a:p>
        </p:txBody>
      </p:sp>
      <p:sp>
        <p:nvSpPr>
          <p:cNvPr id="23" name="Espace réservé du contenu 2, chunk 3">
            <a:extLst>
              <a:ext uri="{FF2B5EF4-FFF2-40B4-BE49-F238E27FC236}">
                <a16:creationId xmlns:a16="http://schemas.microsoft.com/office/drawing/2014/main" id="{294BF938-0483-9284-533B-B6C6E31E3373}"/>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Corticothérapie</a:t>
            </a:r>
          </a:p>
        </p:txBody>
      </p:sp>
      <p:sp>
        <p:nvSpPr>
          <p:cNvPr id="26" name="Espace réservé du contenu 2, chunk 4">
            <a:extLst>
              <a:ext uri="{FF2B5EF4-FFF2-40B4-BE49-F238E27FC236}">
                <a16:creationId xmlns:a16="http://schemas.microsoft.com/office/drawing/2014/main" id="{0E839D51-A8AF-74CD-F281-E1979B02D96A}"/>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Poursuite rituximab x 4</a:t>
            </a:r>
          </a:p>
        </p:txBody>
      </p:sp>
      <p:sp>
        <p:nvSpPr>
          <p:cNvPr id="28" name="Espace réservé du contenu 2, chunk 5">
            <a:extLst>
              <a:ext uri="{FF2B5EF4-FFF2-40B4-BE49-F238E27FC236}">
                <a16:creationId xmlns:a16="http://schemas.microsoft.com/office/drawing/2014/main" id="{CAC37E02-8C9D-7280-C400-78FA111A7B79}"/>
              </a:ext>
            </a:extLst>
          </p:cNvPr>
          <p:cNvSpPr txBox="1"/>
          <p:nvPr/>
        </p:nvSpPr>
        <p:spPr>
          <a:xfrm>
            <a:off x="9682824"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Thérapie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cellulaire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par CTL-EBV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p:txBody>
      </p:sp>
      <p:sp>
        <p:nvSpPr>
          <p:cNvPr id="27" name="Espace réservé pour une image  26">
            <a:extLst>
              <a:ext uri="{FF2B5EF4-FFF2-40B4-BE49-F238E27FC236}">
                <a16:creationId xmlns:a16="http://schemas.microsoft.com/office/drawing/2014/main" id="{77A398C3-4284-FF93-2F4F-B8615C1D8570}"/>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2406797-8D49-9166-EBA5-058783565CC1}"/>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DB44E5E-15FE-0B28-5F5D-3253076F3C1D}"/>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E2BF2C6C-97CD-656C-9E1C-0736404A36DA}"/>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5A96829-DAF2-4332-037D-794E3D6B0FD5}"/>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1DE6BEA4-1E32-CE0D-D9A2-E9E3B6DB5A03}"/>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266847F3-013E-AD4D-68D0-3818554A7DAC}"/>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7A4C0CB3-1283-B7CB-E05F-82B80F9F5811}"/>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8A74E81-F90D-EA15-7C82-AFF4665AA03B}"/>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7F0CC675-E02C-3F4D-E7FD-07B044355E5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399CD8E-AE99-B84F-C753-85216A9E474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2B95F398-3EEE-C865-5B0E-06FCED63768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703232F5-5494-DDD6-CAAD-7EF02D530F3A}"/>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8917E801-D88D-EB2D-7E40-AAC9828028E2}"/>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79150968-C575-4059-C0B2-EF60853C201B}"/>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AEDCD980-8A1D-B802-295D-419F77D1926A}"/>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37B01397-BFCD-6D89-14E5-5EA6EA25C6A0}"/>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5D7CB0E7-44E8-526E-3C44-0100D505A087}"/>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7624BCF1-C882-E47E-BB90-F49BCFDAB16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496F63E4-522A-B33C-F876-C1CAD72732A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ZoneTexte 10">
            <a:extLst>
              <a:ext uri="{FF2B5EF4-FFF2-40B4-BE49-F238E27FC236}">
                <a16:creationId xmlns:a16="http://schemas.microsoft.com/office/drawing/2014/main" id="{DE464CCE-B6FC-581B-7980-8ACAB1B982FA}"/>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7" name="JH.Dalle - CC13 - Slide 12">
            <a:hlinkClick r:id="" action="ppaction://media"/>
            <a:extLst>
              <a:ext uri="{FF2B5EF4-FFF2-40B4-BE49-F238E27FC236}">
                <a16:creationId xmlns:a16="http://schemas.microsoft.com/office/drawing/2014/main" id="{E6EAFCAB-A837-1DC7-823A-94B5E64F65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77515"/>
            <a:ext cx="468000" cy="468000"/>
          </a:xfrm>
          <a:prstGeom prst="rect">
            <a:avLst/>
          </a:prstGeom>
        </p:spPr>
      </p:pic>
    </p:spTree>
    <p:extLst>
      <p:ext uri="{BB962C8B-B14F-4D97-AF65-F5344CB8AC3E}">
        <p14:creationId xmlns:p14="http://schemas.microsoft.com/office/powerpoint/2010/main" val="142039256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B154E-D017-5DAA-236D-36451D5CD95C}"/>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04A1DF93-C7B4-A3E6-4CCC-36187ED465CF}"/>
              </a:ext>
            </a:extLst>
          </p:cNvPr>
          <p:cNvSpPr txBox="1"/>
          <p:nvPr/>
        </p:nvSpPr>
        <p:spPr>
          <a:xfrm>
            <a:off x="468300"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Baisse de l’IS</a:t>
            </a:r>
          </a:p>
        </p:txBody>
      </p:sp>
      <p:sp>
        <p:nvSpPr>
          <p:cNvPr id="19" name="Espace réservé du contenu 2, chunk 2">
            <a:extLst>
              <a:ext uri="{FF2B5EF4-FFF2-40B4-BE49-F238E27FC236}">
                <a16:creationId xmlns:a16="http://schemas.microsoft.com/office/drawing/2014/main" id="{E0A93CD2-E4D5-6012-3872-501142BAF08D}"/>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COPADM</a:t>
            </a:r>
          </a:p>
        </p:txBody>
      </p:sp>
      <p:sp>
        <p:nvSpPr>
          <p:cNvPr id="23" name="Espace réservé du contenu 2, chunk 3">
            <a:extLst>
              <a:ext uri="{FF2B5EF4-FFF2-40B4-BE49-F238E27FC236}">
                <a16:creationId xmlns:a16="http://schemas.microsoft.com/office/drawing/2014/main" id="{FC2A7151-91DB-45F0-049B-8B50053F47D2}"/>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Corticothérapie</a:t>
            </a:r>
          </a:p>
        </p:txBody>
      </p:sp>
      <p:sp>
        <p:nvSpPr>
          <p:cNvPr id="26" name="Espace réservé du contenu 2, chunk 4">
            <a:extLst>
              <a:ext uri="{FF2B5EF4-FFF2-40B4-BE49-F238E27FC236}">
                <a16:creationId xmlns:a16="http://schemas.microsoft.com/office/drawing/2014/main" id="{3672FB0E-4C48-26D4-D2CC-89D1EE2538CF}"/>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Poursuite rituximab x 4</a:t>
            </a:r>
          </a:p>
        </p:txBody>
      </p:sp>
      <p:sp>
        <p:nvSpPr>
          <p:cNvPr id="28" name="Espace réservé du contenu 2, chunk 5">
            <a:extLst>
              <a:ext uri="{FF2B5EF4-FFF2-40B4-BE49-F238E27FC236}">
                <a16:creationId xmlns:a16="http://schemas.microsoft.com/office/drawing/2014/main" id="{CE68DC42-071A-0989-E36D-E84EC4248C24}"/>
              </a:ext>
            </a:extLst>
          </p:cNvPr>
          <p:cNvSpPr txBox="1"/>
          <p:nvPr/>
        </p:nvSpPr>
        <p:spPr>
          <a:xfrm>
            <a:off x="9682824"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Thérapie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cellulaire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par CTL-EBV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tabelecleucel</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a:t>
            </a:r>
          </a:p>
        </p:txBody>
      </p:sp>
      <p:sp>
        <p:nvSpPr>
          <p:cNvPr id="27" name="Espace réservé pour une image  26">
            <a:extLst>
              <a:ext uri="{FF2B5EF4-FFF2-40B4-BE49-F238E27FC236}">
                <a16:creationId xmlns:a16="http://schemas.microsoft.com/office/drawing/2014/main" id="{CE9934D6-A361-E1CE-F55B-475D98B62CCC}"/>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07DBA774-3B93-D5AE-DA26-A7585DC42237}"/>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6DBAA7E1-96FB-B103-E26F-F7F71A9BC6B8}"/>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E16B9BA4-85C3-6000-8D74-282E48161B2F}"/>
              </a:ext>
            </a:extLst>
          </p:cNvPr>
          <p:cNvSpPr/>
          <p:nvPr/>
        </p:nvSpPr>
        <p:spPr>
          <a:xfrm>
            <a:off x="304722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78493B5-F38F-68B5-1B1F-189CCBA5531F}"/>
              </a:ext>
            </a:extLst>
          </p:cNvPr>
          <p:cNvSpPr/>
          <p:nvPr/>
        </p:nvSpPr>
        <p:spPr>
          <a:xfrm rot="10800000">
            <a:off x="368963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FB0F6697-FF53-7A1A-5B01-FBE528BF2E49}"/>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2095644-184F-662B-9D82-75E369CD98C9}"/>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83395503-D895-6C2A-9097-2552D7717914}"/>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D5D5E645-F824-A60F-D83A-8E0F47FB6C10}"/>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72A94507-0695-992C-AE7D-D49E562AFFA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03DE3DA-0E1A-6E4B-03AA-05BFE3B1B2C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9856119C-F41A-E542-1BA1-1063086C0CD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5307AEB7-8318-BAC2-73D6-EE341D8A1F95}"/>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6CA18E37-C8C3-6D6B-27DC-EF82FD455A7F}"/>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128D3774-D6D0-B695-8F4C-5411C2BD74EC}"/>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A2887E1D-300C-AAAE-F976-FA0A088F858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DD8C5169-2D7F-3AC2-BE34-B5ABF5FE7E0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DE63D636-EDEB-9878-676A-920E4CE75540}"/>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385380DC-86DA-D006-B5AA-DA8B84D91B8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78A5D013-F831-8CA7-B6D0-08CE69D5A7E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ZoneTexte 10">
            <a:extLst>
              <a:ext uri="{FF2B5EF4-FFF2-40B4-BE49-F238E27FC236}">
                <a16:creationId xmlns:a16="http://schemas.microsoft.com/office/drawing/2014/main" id="{489A44B6-9B7D-3860-62B9-B0290D3CF8C1}"/>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7" name="JH.Dalle - CC13 - Slide 13">
            <a:hlinkClick r:id="" action="ppaction://media"/>
            <a:extLst>
              <a:ext uri="{FF2B5EF4-FFF2-40B4-BE49-F238E27FC236}">
                <a16:creationId xmlns:a16="http://schemas.microsoft.com/office/drawing/2014/main" id="{D36A8490-04E7-03C5-D319-619EFE8361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61415"/>
            <a:ext cx="468000" cy="468000"/>
          </a:xfrm>
          <a:prstGeom prst="rect">
            <a:avLst/>
          </a:prstGeom>
        </p:spPr>
      </p:pic>
    </p:spTree>
    <p:extLst>
      <p:ext uri="{BB962C8B-B14F-4D97-AF65-F5344CB8AC3E}">
        <p14:creationId xmlns:p14="http://schemas.microsoft.com/office/powerpoint/2010/main" val="242056490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3B88A-3829-E2DA-3181-99236CE3EECE}"/>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D68497A5-1C9C-1168-DAD2-B2D295B57FFF}"/>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 name="Espace réservé pour une image  5">
            <a:extLst>
              <a:ext uri="{FF2B5EF4-FFF2-40B4-BE49-F238E27FC236}">
                <a16:creationId xmlns:a16="http://schemas.microsoft.com/office/drawing/2014/main" id="{59EB3D13-D414-0E0E-708B-68780FCC8AEC}"/>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289F74D8-3FFA-3380-9CB7-6CACF483AC1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 name="Titre 1">
            <a:extLst>
              <a:ext uri="{FF2B5EF4-FFF2-40B4-BE49-F238E27FC236}">
                <a16:creationId xmlns:a16="http://schemas.microsoft.com/office/drawing/2014/main" id="{9571AD34-ADD6-1C5C-AFD0-2AF4D1B9679D}"/>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p>
        </p:txBody>
      </p:sp>
      <p:sp>
        <p:nvSpPr>
          <p:cNvPr id="4" name="Rounded Rectangle 52">
            <a:extLst>
              <a:ext uri="{FF2B5EF4-FFF2-40B4-BE49-F238E27FC236}">
                <a16:creationId xmlns:a16="http://schemas.microsoft.com/office/drawing/2014/main" id="{25D3FD16-3A36-8A37-E9B6-3517DBBFBA43}"/>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0" name="ZoneTexte 9">
            <a:extLst>
              <a:ext uri="{FF2B5EF4-FFF2-40B4-BE49-F238E27FC236}">
                <a16:creationId xmlns:a16="http://schemas.microsoft.com/office/drawing/2014/main" id="{A03E3AF5-5405-AF24-874D-509F555FF51F}"/>
              </a:ext>
            </a:extLst>
          </p:cNvPr>
          <p:cNvSpPr txBox="1"/>
          <p:nvPr/>
        </p:nvSpPr>
        <p:spPr>
          <a:xfrm>
            <a:off x="467999" y="6228738"/>
            <a:ext cx="6837473" cy="408750"/>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immunosuppresseurs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AMM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autorisation de mise sur le marché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a:t>
            </a:r>
          </a:p>
        </p:txBody>
      </p:sp>
      <p:grpSp>
        <p:nvGrpSpPr>
          <p:cNvPr id="11" name="Groupe 10">
            <a:extLst>
              <a:ext uri="{FF2B5EF4-FFF2-40B4-BE49-F238E27FC236}">
                <a16:creationId xmlns:a16="http://schemas.microsoft.com/office/drawing/2014/main" id="{9E9F172A-BCD1-D8B9-2398-754EB6F6DF37}"/>
              </a:ext>
            </a:extLst>
          </p:cNvPr>
          <p:cNvGrpSpPr/>
          <p:nvPr/>
        </p:nvGrpSpPr>
        <p:grpSpPr>
          <a:xfrm>
            <a:off x="-1" y="0"/>
            <a:ext cx="12192001" cy="213160"/>
            <a:chOff x="-1" y="0"/>
            <a:chExt cx="12192001" cy="213160"/>
          </a:xfrm>
        </p:grpSpPr>
        <p:sp>
          <p:nvSpPr>
            <p:cNvPr id="12" name="Signalisation droite 11">
              <a:extLst>
                <a:ext uri="{FF2B5EF4-FFF2-40B4-BE49-F238E27FC236}">
                  <a16:creationId xmlns:a16="http://schemas.microsoft.com/office/drawing/2014/main" id="{A112C526-6DEE-E0B9-F601-40E19D332A06}"/>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A311D0FC-D1D0-1E0B-8134-EE88557D072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4" name="Chevron 13">
              <a:extLst>
                <a:ext uri="{FF2B5EF4-FFF2-40B4-BE49-F238E27FC236}">
                  <a16:creationId xmlns:a16="http://schemas.microsoft.com/office/drawing/2014/main" id="{6FE487B0-AA27-BB13-8745-607E93D5EB11}"/>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5" name="Chevron 14">
              <a:extLst>
                <a:ext uri="{FF2B5EF4-FFF2-40B4-BE49-F238E27FC236}">
                  <a16:creationId xmlns:a16="http://schemas.microsoft.com/office/drawing/2014/main" id="{8FB1AF7E-6B56-E1B3-760A-892636BA0081}"/>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Rectangle 16">
              <a:extLst>
                <a:ext uri="{FF2B5EF4-FFF2-40B4-BE49-F238E27FC236}">
                  <a16:creationId xmlns:a16="http://schemas.microsoft.com/office/drawing/2014/main" id="{F527CBA7-A18A-3490-41BA-65B1915B7FE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2" name="Espace réservé du contenu 2">
            <a:extLst>
              <a:ext uri="{FF2B5EF4-FFF2-40B4-BE49-F238E27FC236}">
                <a16:creationId xmlns:a16="http://schemas.microsoft.com/office/drawing/2014/main" id="{92D4424F-5C41-41E1-B90C-0C11DC33FEBA}"/>
              </a:ext>
            </a:extLst>
          </p:cNvPr>
          <p:cNvSpPr txBox="1">
            <a:spLocks/>
          </p:cNvSpPr>
          <p:nvPr/>
        </p:nvSpPr>
        <p:spPr>
          <a:xfrm>
            <a:off x="468000" y="2859196"/>
            <a:ext cx="11257200" cy="3026919"/>
          </a:xfrm>
          <a:prstGeom prst="rect">
            <a:avLst/>
          </a:prstGeom>
          <a:noFill/>
        </p:spPr>
        <p:txBody>
          <a:bodyPr vert="horz" wrap="square" lIns="0" tIns="0" rIns="0" bIns="0" rtlCol="0">
            <a:noAutofit/>
          </a:bodyPr>
          <a:lstStyle>
            <a:lvl1pPr marL="342900" indent="-342900">
              <a:lnSpc>
                <a:spcPct val="110000"/>
              </a:lnSpc>
              <a:spcBef>
                <a:spcPts val="1000"/>
              </a:spcBef>
              <a:buClr>
                <a:srgbClr val="D90075"/>
              </a:buClr>
              <a:buFont typeface="Arial" panose="020B0604020202020204" pitchFamily="34" charset="0"/>
              <a:buChar char="•"/>
              <a:defRPr sz="2000" b="0">
                <a:solidFill>
                  <a:srgbClr val="000000"/>
                </a:solidFill>
                <a:latin typeface="Century Gothic" panose="020B0502020202020204" pitchFamily="34" charset="0"/>
                <a:cs typeface="Arial" panose="020B0604020202020204" pitchFamily="34" charset="0"/>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l’IS : ici en l’absence de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GvH</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la ciclosporine a été arrêtée (pas toujours possible !)</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 chimiothérapie pourrait être une option mais le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 une AMM pour les LPT EBV+ post greffe de cellules souches hématopoïétiques en échec de 4 cures de rituximab ce qui est le cas ici, avec une excellente tolérance</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d’intérêt à poursuivre le rituximab</a:t>
            </a:r>
          </a:p>
        </p:txBody>
      </p:sp>
      <p:pic>
        <p:nvPicPr>
          <p:cNvPr id="3" name="JH.Dalle - CC13 - Slide 14">
            <a:hlinkClick r:id="" action="ppaction://media"/>
            <a:extLst>
              <a:ext uri="{FF2B5EF4-FFF2-40B4-BE49-F238E27FC236}">
                <a16:creationId xmlns:a16="http://schemas.microsoft.com/office/drawing/2014/main" id="{263C1F6D-96BA-E101-116C-61A9A33FCE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77221"/>
            <a:ext cx="468000" cy="468000"/>
          </a:xfrm>
          <a:prstGeom prst="rect">
            <a:avLst/>
          </a:prstGeom>
        </p:spPr>
      </p:pic>
    </p:spTree>
    <p:extLst>
      <p:ext uri="{BB962C8B-B14F-4D97-AF65-F5344CB8AC3E}">
        <p14:creationId xmlns:p14="http://schemas.microsoft.com/office/powerpoint/2010/main" val="333360371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0F2F4DF-5F89-0B3B-05BC-D08439B50617}"/>
              </a:ext>
            </a:extLst>
          </p:cNvPr>
          <p:cNvSpPr>
            <a:spLocks noGrp="1"/>
          </p:cNvSpPr>
          <p:nvPr>
            <p:ph type="title"/>
          </p:nvPr>
        </p:nvSpPr>
        <p:spPr/>
        <p:txBody>
          <a:bodyPr/>
          <a:lstStyle/>
          <a:p>
            <a:r>
              <a:rPr lang="fr-FR" dirty="0"/>
              <a:t>Poursuite de la prise en charge</a:t>
            </a:r>
          </a:p>
        </p:txBody>
      </p:sp>
      <p:sp>
        <p:nvSpPr>
          <p:cNvPr id="3" name="Espace réservé du contenu 2">
            <a:extLst>
              <a:ext uri="{FF2B5EF4-FFF2-40B4-BE49-F238E27FC236}">
                <a16:creationId xmlns:a16="http://schemas.microsoft.com/office/drawing/2014/main" id="{0F469F8D-3CE1-2839-93F5-6AF6D892485D}"/>
              </a:ext>
            </a:extLst>
          </p:cNvPr>
          <p:cNvSpPr>
            <a:spLocks noGrp="1"/>
          </p:cNvSpPr>
          <p:nvPr>
            <p:ph idx="1"/>
          </p:nvPr>
        </p:nvSpPr>
        <p:spPr>
          <a:xfrm>
            <a:off x="468000" y="1965601"/>
            <a:ext cx="5413454" cy="4075796"/>
          </a:xfrm>
        </p:spPr>
        <p:txBody>
          <a:bodyPr>
            <a:normAutofit/>
          </a:bodyPr>
          <a:lstStyle/>
          <a:p>
            <a:pPr marL="285750" indent="-285750">
              <a:lnSpc>
                <a:spcPct val="110000"/>
              </a:lnSpc>
              <a:spcAft>
                <a:spcPts val="600"/>
              </a:spcAft>
              <a:buClr>
                <a:schemeClr val="accent2"/>
              </a:buClr>
              <a:buFont typeface="Arial" panose="020B0604020202020204" pitchFamily="34" charset="0"/>
              <a:buChar char="•"/>
            </a:pPr>
            <a:r>
              <a:rPr lang="fr-FR" sz="2000" dirty="0"/>
              <a:t>Première injection de </a:t>
            </a:r>
            <a:r>
              <a:rPr lang="fr-FR" sz="2000" dirty="0" err="1"/>
              <a:t>tabelecleucel</a:t>
            </a:r>
            <a:r>
              <a:rPr lang="fr-FR" sz="2000" dirty="0"/>
              <a:t> le 14/06</a:t>
            </a:r>
          </a:p>
          <a:p>
            <a:pPr marL="285750" indent="-285750">
              <a:lnSpc>
                <a:spcPct val="110000"/>
              </a:lnSpc>
              <a:spcAft>
                <a:spcPts val="600"/>
              </a:spcAft>
              <a:buClr>
                <a:schemeClr val="accent2"/>
              </a:buClr>
              <a:buFont typeface="Arial" panose="020B0604020202020204" pitchFamily="34" charset="0"/>
              <a:buChar char="•"/>
            </a:pPr>
            <a:r>
              <a:rPr lang="fr-FR" sz="2000" dirty="0" err="1"/>
              <a:t>GvH</a:t>
            </a:r>
            <a:r>
              <a:rPr lang="fr-FR" sz="2000" dirty="0"/>
              <a:t> cutanée de grade III diagnostiquée le 20/06 </a:t>
            </a:r>
            <a:r>
              <a:rPr lang="fr-FR" sz="2000" dirty="0">
                <a:sym typeface="Wingdings" pitchFamily="2" charset="2"/>
              </a:rPr>
              <a:t> prednisolone 0.5mg/kg/j</a:t>
            </a:r>
          </a:p>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Seconde injection </a:t>
            </a:r>
            <a:r>
              <a:rPr lang="fr-FR" sz="2000" dirty="0" err="1">
                <a:sym typeface="Wingdings" pitchFamily="2" charset="2"/>
              </a:rPr>
              <a:t>tabelecleucel</a:t>
            </a:r>
            <a:r>
              <a:rPr lang="fr-FR" sz="2000" dirty="0">
                <a:sym typeface="Wingdings" pitchFamily="2" charset="2"/>
              </a:rPr>
              <a:t> le 21/06</a:t>
            </a:r>
          </a:p>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Hyperthermie à 38°4 le 22/06 </a:t>
            </a:r>
            <a:br>
              <a:rPr lang="fr-FR" sz="2000" dirty="0">
                <a:sym typeface="Wingdings" pitchFamily="2" charset="2"/>
              </a:rPr>
            </a:br>
            <a:r>
              <a:rPr lang="fr-FR" sz="2000" dirty="0">
                <a:sym typeface="Wingdings" pitchFamily="2" charset="2"/>
              </a:rPr>
              <a:t> hospitalisation + antibiothérapie probabiliste (pas de documentation, apyrexie en 48h)</a:t>
            </a:r>
          </a:p>
        </p:txBody>
      </p:sp>
      <p:sp>
        <p:nvSpPr>
          <p:cNvPr id="14" name="Espace réservé pour une image  13">
            <a:extLst>
              <a:ext uri="{FF2B5EF4-FFF2-40B4-BE49-F238E27FC236}">
                <a16:creationId xmlns:a16="http://schemas.microsoft.com/office/drawing/2014/main" id="{5054E406-9F29-20D7-DEF7-5FEC64B46005}"/>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675216CE-8618-5CAE-DA0D-E58201F08EE8}"/>
              </a:ext>
            </a:extLst>
          </p:cNvPr>
          <p:cNvSpPr>
            <a:spLocks noGrp="1"/>
          </p:cNvSpPr>
          <p:nvPr>
            <p:ph idx="14"/>
          </p:nvPr>
        </p:nvSpPr>
        <p:spPr>
          <a:xfrm>
            <a:off x="6304546" y="1965601"/>
            <a:ext cx="5413454" cy="4075796"/>
          </a:xfrm>
        </p:spPr>
        <p:txBody>
          <a:bodyPr/>
          <a:lstStyle/>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Extension de la </a:t>
            </a:r>
            <a:r>
              <a:rPr lang="fr-FR" sz="2000" dirty="0" err="1">
                <a:sym typeface="Wingdings" pitchFamily="2" charset="2"/>
              </a:rPr>
              <a:t>GvH</a:t>
            </a:r>
            <a:r>
              <a:rPr lang="fr-FR" sz="2000" dirty="0">
                <a:sym typeface="Wingdings" pitchFamily="2" charset="2"/>
              </a:rPr>
              <a:t> </a:t>
            </a:r>
            <a:br>
              <a:rPr lang="fr-FR" sz="2000" dirty="0">
                <a:sym typeface="Wingdings" pitchFamily="2" charset="2"/>
              </a:rPr>
            </a:br>
            <a:r>
              <a:rPr lang="fr-FR" sz="2000" dirty="0">
                <a:sym typeface="Wingdings" pitchFamily="2" charset="2"/>
              </a:rPr>
              <a:t> majoration des corticoïdes à 1mg/kg/j + biopsie cutanée : pas de </a:t>
            </a:r>
            <a:r>
              <a:rPr lang="fr-FR" sz="2000" dirty="0" err="1">
                <a:sym typeface="Wingdings" pitchFamily="2" charset="2"/>
              </a:rPr>
              <a:t>GvH</a:t>
            </a:r>
            <a:r>
              <a:rPr lang="fr-FR" sz="2000" dirty="0">
                <a:sym typeface="Wingdings" pitchFamily="2" charset="2"/>
              </a:rPr>
              <a:t> : diminution des corticoïdes pour arrêt dès le 28/06</a:t>
            </a:r>
          </a:p>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Troisième injection de </a:t>
            </a:r>
            <a:r>
              <a:rPr lang="fr-FR" sz="2000" dirty="0" err="1">
                <a:sym typeface="Wingdings" pitchFamily="2" charset="2"/>
              </a:rPr>
              <a:t>tabelecleucel</a:t>
            </a:r>
            <a:r>
              <a:rPr lang="fr-FR" sz="2000" dirty="0">
                <a:sym typeface="Wingdings" pitchFamily="2" charset="2"/>
              </a:rPr>
              <a:t> le 28/06 (fin du premier cycle de CTL-EBV)</a:t>
            </a:r>
            <a:endParaRPr lang="fr-FR" sz="2000" dirty="0"/>
          </a:p>
          <a:p>
            <a:pPr>
              <a:spcAft>
                <a:spcPts val="600"/>
              </a:spcAft>
            </a:pPr>
            <a:endParaRPr lang="fr-FR" dirty="0"/>
          </a:p>
        </p:txBody>
      </p:sp>
      <p:grpSp>
        <p:nvGrpSpPr>
          <p:cNvPr id="6" name="Groupe 5">
            <a:extLst>
              <a:ext uri="{FF2B5EF4-FFF2-40B4-BE49-F238E27FC236}">
                <a16:creationId xmlns:a16="http://schemas.microsoft.com/office/drawing/2014/main" id="{4DF3EAF5-44FA-2D6C-4273-10ECCA4CC1BB}"/>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5DAEABD4-18E4-7D11-A65F-957F141C3CC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AAFD776C-CE3D-63F4-EA44-DF80C4F2589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9" name="Chevron 8">
              <a:extLst>
                <a:ext uri="{FF2B5EF4-FFF2-40B4-BE49-F238E27FC236}">
                  <a16:creationId xmlns:a16="http://schemas.microsoft.com/office/drawing/2014/main" id="{5ECD4647-067D-A228-2160-F694468B0173}"/>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8C012BF5-29BA-3964-8BB0-630466CFBF4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1" name="Rectangle 10">
              <a:extLst>
                <a:ext uri="{FF2B5EF4-FFF2-40B4-BE49-F238E27FC236}">
                  <a16:creationId xmlns:a16="http://schemas.microsoft.com/office/drawing/2014/main" id="{BC66ED2A-E16F-56B7-C087-2963522D870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59D42548-B221-C1F6-7BA9-90668AF6906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15" name="ZoneTexte 14">
            <a:extLst>
              <a:ext uri="{FF2B5EF4-FFF2-40B4-BE49-F238E27FC236}">
                <a16:creationId xmlns:a16="http://schemas.microsoft.com/office/drawing/2014/main" id="{01BC061A-43B2-8B62-2E61-1EAC8702D007}"/>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a:t>
            </a:r>
          </a:p>
        </p:txBody>
      </p:sp>
      <p:pic>
        <p:nvPicPr>
          <p:cNvPr id="4" name="JH.Dalle - CC13 - Slide 15">
            <a:hlinkClick r:id="" action="ppaction://media"/>
            <a:extLst>
              <a:ext uri="{FF2B5EF4-FFF2-40B4-BE49-F238E27FC236}">
                <a16:creationId xmlns:a16="http://schemas.microsoft.com/office/drawing/2014/main" id="{A0CE83C6-4708-7F9E-3E44-B50F538AD8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5380"/>
            <a:ext cx="468000" cy="468000"/>
          </a:xfrm>
          <a:prstGeom prst="rect">
            <a:avLst/>
          </a:prstGeom>
        </p:spPr>
      </p:pic>
    </p:spTree>
    <p:extLst>
      <p:ext uri="{BB962C8B-B14F-4D97-AF65-F5344CB8AC3E}">
        <p14:creationId xmlns:p14="http://schemas.microsoft.com/office/powerpoint/2010/main" val="429173228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E239145-0DE0-F4A3-7125-6A45E01095DB}"/>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3BD645D3-FD19-33DB-5677-D2391715464A}"/>
              </a:ext>
            </a:extLst>
          </p:cNvPr>
          <p:cNvSpPr>
            <a:spLocks noGrp="1"/>
          </p:cNvSpPr>
          <p:nvPr>
            <p:ph idx="1"/>
          </p:nvPr>
        </p:nvSpPr>
        <p:spPr>
          <a:xfrm>
            <a:off x="468000" y="1965601"/>
            <a:ext cx="11250000" cy="4075796"/>
          </a:xfrm>
        </p:spPr>
        <p:txBody>
          <a:bodyPr/>
          <a:lstStyle/>
          <a:p>
            <a:pPr lvl="1">
              <a:lnSpc>
                <a:spcPct val="110000"/>
              </a:lnSpc>
              <a:spcAft>
                <a:spcPts val="1200"/>
              </a:spcAft>
            </a:pPr>
            <a:r>
              <a:rPr lang="fr-FR" sz="2400" dirty="0"/>
              <a:t>TEP-Scanner à J</a:t>
            </a:r>
            <a:r>
              <a:rPr lang="fr-FR" sz="2400" baseline="-25000" dirty="0"/>
              <a:t>28</a:t>
            </a:r>
            <a:r>
              <a:rPr lang="fr-FR" sz="2400" dirty="0"/>
              <a:t>C</a:t>
            </a:r>
            <a:r>
              <a:rPr lang="fr-FR" sz="2400" baseline="-25000" dirty="0"/>
              <a:t>1</a:t>
            </a:r>
          </a:p>
          <a:p>
            <a:pPr lvl="2">
              <a:lnSpc>
                <a:spcPct val="110000"/>
              </a:lnSpc>
              <a:spcAft>
                <a:spcPts val="1200"/>
              </a:spcAft>
            </a:pPr>
            <a:r>
              <a:rPr lang="fr-FR" sz="2000" dirty="0"/>
              <a:t>Persistance d’un hypermétabolisme focal </a:t>
            </a:r>
            <a:r>
              <a:rPr lang="fr-FR" sz="2000" dirty="0" err="1"/>
              <a:t>rétromandibulaire</a:t>
            </a:r>
            <a:r>
              <a:rPr lang="fr-FR" sz="2000" dirty="0"/>
              <a:t> droit (SUV 5.33, globalement stable)</a:t>
            </a:r>
          </a:p>
          <a:p>
            <a:pPr lvl="2">
              <a:lnSpc>
                <a:spcPct val="110000"/>
              </a:lnSpc>
              <a:spcAft>
                <a:spcPts val="1200"/>
              </a:spcAft>
            </a:pPr>
            <a:r>
              <a:rPr lang="fr-FR" sz="2000" dirty="0"/>
              <a:t>Apparition d’un hypermétabolisme médiastinal antérieur hétérogène qui n’existait pas au préalable</a:t>
            </a:r>
          </a:p>
          <a:p>
            <a:pPr>
              <a:lnSpc>
                <a:spcPct val="110000"/>
              </a:lnSpc>
              <a:spcAft>
                <a:spcPts val="1200"/>
              </a:spcAft>
            </a:pPr>
            <a:endParaRPr lang="fr-FR" dirty="0"/>
          </a:p>
        </p:txBody>
      </p:sp>
      <p:sp>
        <p:nvSpPr>
          <p:cNvPr id="12" name="Espace réservé pour une image  11">
            <a:extLst>
              <a:ext uri="{FF2B5EF4-FFF2-40B4-BE49-F238E27FC236}">
                <a16:creationId xmlns:a16="http://schemas.microsoft.com/office/drawing/2014/main" id="{A8BB0952-7F36-1737-E1E2-BC58562BA366}"/>
              </a:ext>
            </a:extLst>
          </p:cNvPr>
          <p:cNvSpPr>
            <a:spLocks noGrp="1"/>
          </p:cNvSpPr>
          <p:nvPr>
            <p:ph type="pic" sz="quarter" idx="13"/>
          </p:nvPr>
        </p:nvSpPr>
        <p:spPr/>
        <p:txBody>
          <a:bodyPr/>
          <a:lstStyle/>
          <a:p>
            <a:endParaRPr lang="fr-FR"/>
          </a:p>
        </p:txBody>
      </p:sp>
      <p:grpSp>
        <p:nvGrpSpPr>
          <p:cNvPr id="5" name="Groupe 4">
            <a:extLst>
              <a:ext uri="{FF2B5EF4-FFF2-40B4-BE49-F238E27FC236}">
                <a16:creationId xmlns:a16="http://schemas.microsoft.com/office/drawing/2014/main" id="{8DFEC30C-3370-7FB6-2D03-0956838D8244}"/>
              </a:ext>
            </a:extLst>
          </p:cNvPr>
          <p:cNvGrpSpPr/>
          <p:nvPr/>
        </p:nvGrpSpPr>
        <p:grpSpPr>
          <a:xfrm>
            <a:off x="-1" y="0"/>
            <a:ext cx="12192001" cy="213160"/>
            <a:chOff x="-1" y="0"/>
            <a:chExt cx="12192001" cy="213160"/>
          </a:xfrm>
        </p:grpSpPr>
        <p:sp>
          <p:nvSpPr>
            <p:cNvPr id="6" name="Signalisation droite 5">
              <a:extLst>
                <a:ext uri="{FF2B5EF4-FFF2-40B4-BE49-F238E27FC236}">
                  <a16:creationId xmlns:a16="http://schemas.microsoft.com/office/drawing/2014/main" id="{97701DF3-E608-4ADE-C10E-C657E92C2E3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C7A09EF4-8E00-711D-CBBF-FAC96D4C67A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8" name="Chevron 7">
              <a:extLst>
                <a:ext uri="{FF2B5EF4-FFF2-40B4-BE49-F238E27FC236}">
                  <a16:creationId xmlns:a16="http://schemas.microsoft.com/office/drawing/2014/main" id="{575512DB-D6A4-65C5-7F85-5465CAFF529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9" name="Chevron 8">
              <a:extLst>
                <a:ext uri="{FF2B5EF4-FFF2-40B4-BE49-F238E27FC236}">
                  <a16:creationId xmlns:a16="http://schemas.microsoft.com/office/drawing/2014/main" id="{46B7E35A-3E0A-D68E-D7AF-E6BF7B366403}"/>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0" name="Rectangle 9">
              <a:extLst>
                <a:ext uri="{FF2B5EF4-FFF2-40B4-BE49-F238E27FC236}">
                  <a16:creationId xmlns:a16="http://schemas.microsoft.com/office/drawing/2014/main" id="{437F2901-0A28-9858-59C9-C933B9E4525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Titre 1">
            <a:extLst>
              <a:ext uri="{FF2B5EF4-FFF2-40B4-BE49-F238E27FC236}">
                <a16:creationId xmlns:a16="http://schemas.microsoft.com/office/drawing/2014/main" id="{F351B0B2-7023-6FAF-341A-B221D358CCE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14" name="ZoneTexte 13">
            <a:extLst>
              <a:ext uri="{FF2B5EF4-FFF2-40B4-BE49-F238E27FC236}">
                <a16:creationId xmlns:a16="http://schemas.microsoft.com/office/drawing/2014/main" id="{6BE9600A-D9F8-1C46-C778-7C0F23DB7394}"/>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pic>
        <p:nvPicPr>
          <p:cNvPr id="4" name="JH.Dalle - CC13 - Slide 16">
            <a:hlinkClick r:id="" action="ppaction://media"/>
            <a:extLst>
              <a:ext uri="{FF2B5EF4-FFF2-40B4-BE49-F238E27FC236}">
                <a16:creationId xmlns:a16="http://schemas.microsoft.com/office/drawing/2014/main" id="{319EF6F3-B96A-27A0-17FA-464FC4C1D2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5380"/>
            <a:ext cx="468000" cy="468000"/>
          </a:xfrm>
          <a:prstGeom prst="rect">
            <a:avLst/>
          </a:prstGeom>
        </p:spPr>
      </p:pic>
    </p:spTree>
    <p:extLst>
      <p:ext uri="{BB962C8B-B14F-4D97-AF65-F5344CB8AC3E}">
        <p14:creationId xmlns:p14="http://schemas.microsoft.com/office/powerpoint/2010/main" val="35358616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90255-4E17-ED6D-F9DA-701E5C385C5A}"/>
            </a:ext>
          </a:extLst>
        </p:cNvPr>
        <p:cNvGrpSpPr/>
        <p:nvPr/>
      </p:nvGrpSpPr>
      <p:grpSpPr>
        <a:xfrm>
          <a:off x="0" y="0"/>
          <a:ext cx="0" cy="0"/>
          <a:chOff x="0" y="0"/>
          <a:chExt cx="0" cy="0"/>
        </a:xfrm>
      </p:grpSpPr>
      <p:sp>
        <p:nvSpPr>
          <p:cNvPr id="27" name="TextBox 14, chunk 1">
            <a:extLst>
              <a:ext uri="{FF2B5EF4-FFF2-40B4-BE49-F238E27FC236}">
                <a16:creationId xmlns:a16="http://schemas.microsoft.com/office/drawing/2014/main" id="{C0F3F6A8-4D80-4AF9-130C-F3A0B06C9F24}"/>
              </a:ext>
            </a:extLst>
          </p:cNvPr>
          <p:cNvSpPr txBox="1"/>
          <p:nvPr/>
        </p:nvSpPr>
        <p:spPr>
          <a:xfrm>
            <a:off x="468300" y="2920016"/>
            <a:ext cx="3384000" cy="1800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amygdalienne</a:t>
            </a:r>
          </a:p>
        </p:txBody>
      </p:sp>
      <p:sp>
        <p:nvSpPr>
          <p:cNvPr id="30" name="TextBox 14, chunk 3">
            <a:extLst>
              <a:ext uri="{FF2B5EF4-FFF2-40B4-BE49-F238E27FC236}">
                <a16:creationId xmlns:a16="http://schemas.microsoft.com/office/drawing/2014/main" id="{E00EEBAA-6AED-2354-25E9-A1CE2C6EA0E5}"/>
              </a:ext>
            </a:extLst>
          </p:cNvPr>
          <p:cNvSpPr txBox="1"/>
          <p:nvPr/>
        </p:nvSpPr>
        <p:spPr>
          <a:xfrm>
            <a:off x="8340600" y="2920016"/>
            <a:ext cx="3384000" cy="1800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Second cycle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9" name="Espace réservé pour une image  8">
            <a:extLst>
              <a:ext uri="{FF2B5EF4-FFF2-40B4-BE49-F238E27FC236}">
                <a16:creationId xmlns:a16="http://schemas.microsoft.com/office/drawing/2014/main" id="{BCBE5AE8-4568-C2BD-FCB5-6E1EF07C053D}"/>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B67AC78D-85F8-2C3C-182D-5CDD23F7D4D4}"/>
              </a:ext>
            </a:extLst>
          </p:cNvPr>
          <p:cNvSpPr/>
          <p:nvPr/>
        </p:nvSpPr>
        <p:spPr>
          <a:xfrm>
            <a:off x="14147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2D3335A-1967-4601-2266-AD32B7D6C5BB}"/>
              </a:ext>
            </a:extLst>
          </p:cNvPr>
          <p:cNvSpPr/>
          <p:nvPr/>
        </p:nvSpPr>
        <p:spPr>
          <a:xfrm rot="10800000">
            <a:off x="20571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TextBox 14, chunk 2">
            <a:extLst>
              <a:ext uri="{FF2B5EF4-FFF2-40B4-BE49-F238E27FC236}">
                <a16:creationId xmlns:a16="http://schemas.microsoft.com/office/drawing/2014/main" id="{62C56850-4AF7-718A-7B77-5D0F87F99659}"/>
              </a:ext>
            </a:extLst>
          </p:cNvPr>
          <p:cNvSpPr txBox="1"/>
          <p:nvPr/>
        </p:nvSpPr>
        <p:spPr>
          <a:xfrm>
            <a:off x="4404000" y="2920016"/>
            <a:ext cx="3384000" cy="1800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médiastinale</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6D10FFD4-8FEA-7A93-E06C-702361CF103E}"/>
              </a:ext>
            </a:extLst>
          </p:cNvPr>
          <p:cNvSpPr/>
          <p:nvPr/>
        </p:nvSpPr>
        <p:spPr>
          <a:xfrm>
            <a:off x="5350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F40325E5-F321-1E33-DDA3-E5A187E6C642}"/>
              </a:ext>
            </a:extLst>
          </p:cNvPr>
          <p:cNvSpPr/>
          <p:nvPr/>
        </p:nvSpPr>
        <p:spPr>
          <a:xfrm rot="10800000">
            <a:off x="5992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A43ADE38-0503-5BDE-FF1B-DA8A6844B07D}"/>
              </a:ext>
            </a:extLst>
          </p:cNvPr>
          <p:cNvSpPr/>
          <p:nvPr/>
        </p:nvSpPr>
        <p:spPr>
          <a:xfrm>
            <a:off x="92870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AD72527-D431-12A3-8B30-083BF0811DDB}"/>
              </a:ext>
            </a:extLst>
          </p:cNvPr>
          <p:cNvSpPr/>
          <p:nvPr/>
        </p:nvSpPr>
        <p:spPr>
          <a:xfrm rot="10800000">
            <a:off x="99294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BE468643-D919-88CC-C8FC-A45A6E5166E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DC3479A5-CFC3-9F02-2F7F-3C6B4F8E041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7CC2ABB0-A55A-162F-0773-1FF36A1DF096}"/>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2" name="Groupe 1">
            <a:extLst>
              <a:ext uri="{FF2B5EF4-FFF2-40B4-BE49-F238E27FC236}">
                <a16:creationId xmlns:a16="http://schemas.microsoft.com/office/drawing/2014/main" id="{DF09A8C3-5066-4596-2627-54DCB472B929}"/>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0C8D8B44-4638-4B71-E4E5-8BB8C47B93D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F820F95D-1B1C-526C-B0C6-36B20487B87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EF307737-C7EA-A23C-491A-1BA69F276C6E}"/>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64C0EF50-5534-464D-7F4C-3D74029F031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792275BF-ABFE-1E53-DB62-F85488C1303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7" name="JH.Dalle - CC13 - Slide 17">
            <a:hlinkClick r:id="" action="ppaction://media"/>
            <a:extLst>
              <a:ext uri="{FF2B5EF4-FFF2-40B4-BE49-F238E27FC236}">
                <a16:creationId xmlns:a16="http://schemas.microsoft.com/office/drawing/2014/main" id="{BBA34905-CBAC-3300-0B48-18798638B5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44727"/>
            <a:ext cx="468000" cy="468000"/>
          </a:xfrm>
          <a:prstGeom prst="rect">
            <a:avLst/>
          </a:prstGeom>
        </p:spPr>
      </p:pic>
    </p:spTree>
    <p:extLst>
      <p:ext uri="{BB962C8B-B14F-4D97-AF65-F5344CB8AC3E}">
        <p14:creationId xmlns:p14="http://schemas.microsoft.com/office/powerpoint/2010/main" val="304414666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4917B-9827-86B8-A737-A3BB47678B75}"/>
            </a:ext>
          </a:extLst>
        </p:cNvPr>
        <p:cNvGrpSpPr/>
        <p:nvPr/>
      </p:nvGrpSpPr>
      <p:grpSpPr>
        <a:xfrm>
          <a:off x="0" y="0"/>
          <a:ext cx="0" cy="0"/>
          <a:chOff x="0" y="0"/>
          <a:chExt cx="0" cy="0"/>
        </a:xfrm>
      </p:grpSpPr>
      <p:sp>
        <p:nvSpPr>
          <p:cNvPr id="27" name="TextBox 14, chunk 1">
            <a:extLst>
              <a:ext uri="{FF2B5EF4-FFF2-40B4-BE49-F238E27FC236}">
                <a16:creationId xmlns:a16="http://schemas.microsoft.com/office/drawing/2014/main" id="{3A12E9EC-AB79-C4F9-83F1-F9881C8C1CE4}"/>
              </a:ext>
            </a:extLst>
          </p:cNvPr>
          <p:cNvSpPr txBox="1"/>
          <p:nvPr/>
        </p:nvSpPr>
        <p:spPr>
          <a:xfrm>
            <a:off x="468300" y="2920016"/>
            <a:ext cx="3384000" cy="1800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Biopsie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amygdalienne</a:t>
            </a:r>
          </a:p>
        </p:txBody>
      </p:sp>
      <p:sp>
        <p:nvSpPr>
          <p:cNvPr id="33" name="Espace réservé pour une image  32">
            <a:extLst>
              <a:ext uri="{FF2B5EF4-FFF2-40B4-BE49-F238E27FC236}">
                <a16:creationId xmlns:a16="http://schemas.microsoft.com/office/drawing/2014/main" id="{A33FE75C-0DCC-292D-5DE3-4D68D83E3B92}"/>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295CB006-1416-BFCC-6A66-186694560005}"/>
              </a:ext>
            </a:extLst>
          </p:cNvPr>
          <p:cNvSpPr/>
          <p:nvPr/>
        </p:nvSpPr>
        <p:spPr>
          <a:xfrm>
            <a:off x="14147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B6486B2-6D84-3B14-EF7E-BC7C918326A9}"/>
              </a:ext>
            </a:extLst>
          </p:cNvPr>
          <p:cNvSpPr/>
          <p:nvPr/>
        </p:nvSpPr>
        <p:spPr>
          <a:xfrm rot="10800000">
            <a:off x="20571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A435FC04-689F-0C4C-6E34-471177CB632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758E2E8-9EDB-5F60-8B6C-40EA5A0709D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918C9B65-ED1B-7409-E972-49536184516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2" name="Groupe 1">
            <a:extLst>
              <a:ext uri="{FF2B5EF4-FFF2-40B4-BE49-F238E27FC236}">
                <a16:creationId xmlns:a16="http://schemas.microsoft.com/office/drawing/2014/main" id="{C4A947B8-B001-8ABF-13AB-138991DEB59C}"/>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1D8B38BA-777A-1A6C-57E1-0D00B7B3104E}"/>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12F773B7-3958-8FF2-24EA-4E282A2CD4A8}"/>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5696B2FD-762B-4702-AD8C-DB973A954529}"/>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6987A59D-1020-8DA1-7A9C-38DB1E4E2D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489A7562-3528-A986-E8E4-9C19DF4F0B3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7" name="Rectangle : coins arrondis 6">
            <a:extLst>
              <a:ext uri="{FF2B5EF4-FFF2-40B4-BE49-F238E27FC236}">
                <a16:creationId xmlns:a16="http://schemas.microsoft.com/office/drawing/2014/main" id="{42FA7BA8-5849-771F-ADBC-F0AA3055EDDD}"/>
              </a:ext>
            </a:extLst>
          </p:cNvPr>
          <p:cNvSpPr/>
          <p:nvPr/>
        </p:nvSpPr>
        <p:spPr>
          <a:xfrm>
            <a:off x="467400" y="4720015"/>
            <a:ext cx="3384000" cy="150778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sym typeface="Wingdings" pitchFamily="2" charset="2"/>
              </a:rPr>
              <a:t>Pourquoi pas</a:t>
            </a:r>
            <a:endPar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 name="Triangle 7">
            <a:extLst>
              <a:ext uri="{FF2B5EF4-FFF2-40B4-BE49-F238E27FC236}">
                <a16:creationId xmlns:a16="http://schemas.microsoft.com/office/drawing/2014/main" id="{778D1137-A5B2-9F58-7732-86DBA34C9694}"/>
              </a:ext>
            </a:extLst>
          </p:cNvPr>
          <p:cNvSpPr/>
          <p:nvPr/>
        </p:nvSpPr>
        <p:spPr>
          <a:xfrm rot="10800000">
            <a:off x="2057113" y="49498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 name="TextBox 14, chunk 2">
            <a:extLst>
              <a:ext uri="{FF2B5EF4-FFF2-40B4-BE49-F238E27FC236}">
                <a16:creationId xmlns:a16="http://schemas.microsoft.com/office/drawing/2014/main" id="{5C2BD8C6-8D7E-B470-DEA4-547BE8EFD912}"/>
              </a:ext>
            </a:extLst>
          </p:cNvPr>
          <p:cNvSpPr txBox="1"/>
          <p:nvPr/>
        </p:nvSpPr>
        <p:spPr>
          <a:xfrm>
            <a:off x="4404000" y="2920016"/>
            <a:ext cx="3384000" cy="1800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b="1">
                <a:solidFill>
                  <a:schemeClr val="bg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Biopsie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médiastinale</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9FCD99A5-BAFD-81C0-E576-E8379A640496}"/>
              </a:ext>
            </a:extLst>
          </p:cNvPr>
          <p:cNvSpPr/>
          <p:nvPr/>
        </p:nvSpPr>
        <p:spPr>
          <a:xfrm>
            <a:off x="53504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p>
        </p:txBody>
      </p:sp>
      <p:sp>
        <p:nvSpPr>
          <p:cNvPr id="15" name="Triangle 14">
            <a:extLst>
              <a:ext uri="{FF2B5EF4-FFF2-40B4-BE49-F238E27FC236}">
                <a16:creationId xmlns:a16="http://schemas.microsoft.com/office/drawing/2014/main" id="{6390D65E-F432-4786-5C34-0E8AE9E91372}"/>
              </a:ext>
            </a:extLst>
          </p:cNvPr>
          <p:cNvSpPr/>
          <p:nvPr/>
        </p:nvSpPr>
        <p:spPr>
          <a:xfrm rot="10800000">
            <a:off x="59928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A64C0DF9-9B2B-B06F-9DD4-800DB0834CCF}"/>
              </a:ext>
            </a:extLst>
          </p:cNvPr>
          <p:cNvSpPr/>
          <p:nvPr/>
        </p:nvSpPr>
        <p:spPr>
          <a:xfrm>
            <a:off x="4391778" y="4720015"/>
            <a:ext cx="3384000" cy="150778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sym typeface="Wingdings" pitchFamily="2" charset="2"/>
              </a:rPr>
              <a:t>Indispensable dans le contexte de lymphome médiastinal initial</a:t>
            </a: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a:t>
            </a:r>
          </a:p>
        </p:txBody>
      </p:sp>
      <p:sp>
        <p:nvSpPr>
          <p:cNvPr id="17" name="Triangle 16">
            <a:extLst>
              <a:ext uri="{FF2B5EF4-FFF2-40B4-BE49-F238E27FC236}">
                <a16:creationId xmlns:a16="http://schemas.microsoft.com/office/drawing/2014/main" id="{2066FDEF-FA06-70EE-DDDA-162E65BCA09A}"/>
              </a:ext>
            </a:extLst>
          </p:cNvPr>
          <p:cNvSpPr/>
          <p:nvPr/>
        </p:nvSpPr>
        <p:spPr>
          <a:xfrm rot="10800000">
            <a:off x="5981491" y="49498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extBox 14, chunk 3">
            <a:extLst>
              <a:ext uri="{FF2B5EF4-FFF2-40B4-BE49-F238E27FC236}">
                <a16:creationId xmlns:a16="http://schemas.microsoft.com/office/drawing/2014/main" id="{06B286E7-48B7-7F86-3E76-2A0B36A5CA20}"/>
              </a:ext>
            </a:extLst>
          </p:cNvPr>
          <p:cNvSpPr txBox="1"/>
          <p:nvPr/>
        </p:nvSpPr>
        <p:spPr>
          <a:xfrm>
            <a:off x="8340600" y="2920016"/>
            <a:ext cx="3384000" cy="1800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b="1">
                <a:solidFill>
                  <a:schemeClr val="bg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Second cycle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tabelecleucel</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82C742E-2036-8C14-E836-F45583DCA4C1}"/>
              </a:ext>
            </a:extLst>
          </p:cNvPr>
          <p:cNvSpPr/>
          <p:nvPr/>
        </p:nvSpPr>
        <p:spPr>
          <a:xfrm>
            <a:off x="92870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23" name="Triangle 22">
            <a:extLst>
              <a:ext uri="{FF2B5EF4-FFF2-40B4-BE49-F238E27FC236}">
                <a16:creationId xmlns:a16="http://schemas.microsoft.com/office/drawing/2014/main" id="{7C391B0C-42A5-0D99-DB41-E9E57DD6A27A}"/>
              </a:ext>
            </a:extLst>
          </p:cNvPr>
          <p:cNvSpPr/>
          <p:nvPr/>
        </p:nvSpPr>
        <p:spPr>
          <a:xfrm rot="10800000">
            <a:off x="99294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Rectangle : coins arrondis 25">
            <a:extLst>
              <a:ext uri="{FF2B5EF4-FFF2-40B4-BE49-F238E27FC236}">
                <a16:creationId xmlns:a16="http://schemas.microsoft.com/office/drawing/2014/main" id="{3B38B9FD-F756-CB7C-8C1B-F80992D4E666}"/>
              </a:ext>
            </a:extLst>
          </p:cNvPr>
          <p:cNvSpPr/>
          <p:nvPr/>
        </p:nvSpPr>
        <p:spPr>
          <a:xfrm>
            <a:off x="8339700" y="4720015"/>
            <a:ext cx="3384000" cy="150778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sym typeface="Wingdings" pitchFamily="2" charset="2"/>
              </a:rPr>
              <a:t>P</a:t>
            </a: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as avant de savoir ce qu’on traite</a:t>
            </a:r>
          </a:p>
        </p:txBody>
      </p:sp>
      <p:sp>
        <p:nvSpPr>
          <p:cNvPr id="28" name="Triangle 27">
            <a:extLst>
              <a:ext uri="{FF2B5EF4-FFF2-40B4-BE49-F238E27FC236}">
                <a16:creationId xmlns:a16="http://schemas.microsoft.com/office/drawing/2014/main" id="{1D1BE7FB-8CC4-BB55-9FF3-F4DE1CD8A36D}"/>
              </a:ext>
            </a:extLst>
          </p:cNvPr>
          <p:cNvSpPr/>
          <p:nvPr/>
        </p:nvSpPr>
        <p:spPr>
          <a:xfrm rot="10800000">
            <a:off x="9929413" y="49498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0" name="JH.Dalle - CC13 - Slide 18">
            <a:hlinkClick r:id="" action="ppaction://media"/>
            <a:extLst>
              <a:ext uri="{FF2B5EF4-FFF2-40B4-BE49-F238E27FC236}">
                <a16:creationId xmlns:a16="http://schemas.microsoft.com/office/drawing/2014/main" id="{7E63EAA9-D3C6-E678-5010-0EDA77CADA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1415"/>
            <a:ext cx="468000" cy="468000"/>
          </a:xfrm>
          <a:prstGeom prst="rect">
            <a:avLst/>
          </a:prstGeom>
        </p:spPr>
      </p:pic>
    </p:spTree>
    <p:extLst>
      <p:ext uri="{BB962C8B-B14F-4D97-AF65-F5344CB8AC3E}">
        <p14:creationId xmlns:p14="http://schemas.microsoft.com/office/powerpoint/2010/main" val="32818026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0"/>
                </p:tgtEl>
              </p:cMediaNode>
            </p:audio>
          </p:childTnLst>
        </p:cTn>
      </p:par>
    </p:tnLst>
  </p:timing>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92434-6EA5-FC64-86FA-BB8BB50AB8F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EAA8293-DAC8-5D47-BBA5-B012010C07D3}"/>
              </a:ext>
            </a:extLst>
          </p:cNvPr>
          <p:cNvSpPr>
            <a:spLocks noGrp="1"/>
          </p:cNvSpPr>
          <p:nvPr>
            <p:ph type="title"/>
          </p:nvPr>
        </p:nvSpPr>
        <p:spPr/>
        <p:txBody>
          <a:bodyPr/>
          <a:lstStyle/>
          <a:p>
            <a:r>
              <a:rPr lang="fr-FR" dirty="0"/>
              <a:t>Résultats anatomo-pathologiques</a:t>
            </a:r>
          </a:p>
        </p:txBody>
      </p:sp>
      <p:sp>
        <p:nvSpPr>
          <p:cNvPr id="3" name="Espace réservé du contenu 2">
            <a:extLst>
              <a:ext uri="{FF2B5EF4-FFF2-40B4-BE49-F238E27FC236}">
                <a16:creationId xmlns:a16="http://schemas.microsoft.com/office/drawing/2014/main" id="{680F0274-AD2D-6C23-FE20-7371B5DA160D}"/>
              </a:ext>
            </a:extLst>
          </p:cNvPr>
          <p:cNvSpPr>
            <a:spLocks noGrp="1"/>
          </p:cNvSpPr>
          <p:nvPr>
            <p:ph idx="1"/>
          </p:nvPr>
        </p:nvSpPr>
        <p:spPr>
          <a:xfrm>
            <a:off x="468000" y="2646001"/>
            <a:ext cx="5413454" cy="3395396"/>
          </a:xfrm>
        </p:spPr>
        <p:txBody>
          <a:bodyPr/>
          <a:lstStyle/>
          <a:p>
            <a:pPr lvl="1">
              <a:lnSpc>
                <a:spcPct val="110000"/>
              </a:lnSpc>
              <a:spcAft>
                <a:spcPts val="1200"/>
              </a:spcAft>
            </a:pPr>
            <a:r>
              <a:rPr lang="fr-FR" sz="2400" dirty="0"/>
              <a:t>Rechute </a:t>
            </a:r>
            <a:br>
              <a:rPr lang="fr-FR" sz="2400" dirty="0"/>
            </a:br>
            <a:r>
              <a:rPr lang="fr-FR" sz="2400" dirty="0"/>
              <a:t>de la LAL </a:t>
            </a:r>
            <a:r>
              <a:rPr lang="fr-FR" sz="2400" dirty="0" err="1"/>
              <a:t>T</a:t>
            </a:r>
            <a:r>
              <a:rPr lang="fr-FR" sz="2400" dirty="0"/>
              <a:t> initiale</a:t>
            </a:r>
          </a:p>
          <a:p>
            <a:pPr lvl="1">
              <a:lnSpc>
                <a:spcPct val="110000"/>
              </a:lnSpc>
              <a:spcAft>
                <a:spcPts val="1200"/>
              </a:spcAft>
            </a:pPr>
            <a:endParaRPr lang="fr-FR" sz="2400" dirty="0"/>
          </a:p>
        </p:txBody>
      </p:sp>
      <p:sp>
        <p:nvSpPr>
          <p:cNvPr id="17" name="Espace réservé pour une image  16">
            <a:extLst>
              <a:ext uri="{FF2B5EF4-FFF2-40B4-BE49-F238E27FC236}">
                <a16:creationId xmlns:a16="http://schemas.microsoft.com/office/drawing/2014/main" id="{91BD6EB8-0C51-DB28-5288-616E9D2474B7}"/>
              </a:ext>
            </a:extLst>
          </p:cNvPr>
          <p:cNvSpPr>
            <a:spLocks noGrp="1"/>
          </p:cNvSpPr>
          <p:nvPr>
            <p:ph type="pic" sz="quarter" idx="13"/>
          </p:nvPr>
        </p:nvSpPr>
        <p:spPr/>
        <p:txBody>
          <a:bodyPr/>
          <a:lstStyle/>
          <a:p>
            <a:endParaRPr lang="fr-FR"/>
          </a:p>
        </p:txBody>
      </p:sp>
      <p:sp>
        <p:nvSpPr>
          <p:cNvPr id="27" name="Espace réservé du contenu 26">
            <a:extLst>
              <a:ext uri="{FF2B5EF4-FFF2-40B4-BE49-F238E27FC236}">
                <a16:creationId xmlns:a16="http://schemas.microsoft.com/office/drawing/2014/main" id="{03361AF3-1981-B2F6-AA46-9BE88D9989C8}"/>
              </a:ext>
            </a:extLst>
          </p:cNvPr>
          <p:cNvSpPr>
            <a:spLocks noGrp="1"/>
          </p:cNvSpPr>
          <p:nvPr>
            <p:ph idx="14"/>
          </p:nvPr>
        </p:nvSpPr>
        <p:spPr>
          <a:xfrm>
            <a:off x="6304546" y="2646001"/>
            <a:ext cx="5413454" cy="3395396"/>
          </a:xfrm>
        </p:spPr>
        <p:txBody>
          <a:bodyPr/>
          <a:lstStyle/>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Décision de soins d’accompagnement</a:t>
            </a:r>
          </a:p>
          <a:p>
            <a:endParaRPr lang="fr-FR" dirty="0"/>
          </a:p>
        </p:txBody>
      </p:sp>
      <p:sp>
        <p:nvSpPr>
          <p:cNvPr id="6" name="Signalisation droite 5">
            <a:extLst>
              <a:ext uri="{FF2B5EF4-FFF2-40B4-BE49-F238E27FC236}">
                <a16:creationId xmlns:a16="http://schemas.microsoft.com/office/drawing/2014/main" id="{5B85EAFE-331B-C066-54C2-6EF51BB7BA9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9615CE40-DEEE-AE63-EB48-D584208A9A5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8" name="Chevron 7">
            <a:extLst>
              <a:ext uri="{FF2B5EF4-FFF2-40B4-BE49-F238E27FC236}">
                <a16:creationId xmlns:a16="http://schemas.microsoft.com/office/drawing/2014/main" id="{B30F05BE-A086-D16D-EB02-201B26F12F9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9" name="Chevron 8">
            <a:extLst>
              <a:ext uri="{FF2B5EF4-FFF2-40B4-BE49-F238E27FC236}">
                <a16:creationId xmlns:a16="http://schemas.microsoft.com/office/drawing/2014/main" id="{181EB131-F97C-048C-6031-15A4DCBC89BE}"/>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0" name="Rectangle 9">
            <a:extLst>
              <a:ext uri="{FF2B5EF4-FFF2-40B4-BE49-F238E27FC236}">
                <a16:creationId xmlns:a16="http://schemas.microsoft.com/office/drawing/2014/main" id="{A68F1CE4-865C-9A1E-C3F2-C70D1585FE1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Titre 1">
            <a:extLst>
              <a:ext uri="{FF2B5EF4-FFF2-40B4-BE49-F238E27FC236}">
                <a16:creationId xmlns:a16="http://schemas.microsoft.com/office/drawing/2014/main" id="{6B0AAF45-F0FD-26DB-C6BA-A27B39409C8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pic>
        <p:nvPicPr>
          <p:cNvPr id="4" name="JH.Dalle - CC13 - Slide 19">
            <a:hlinkClick r:id="" action="ppaction://media"/>
            <a:extLst>
              <a:ext uri="{FF2B5EF4-FFF2-40B4-BE49-F238E27FC236}">
                <a16:creationId xmlns:a16="http://schemas.microsoft.com/office/drawing/2014/main" id="{298F5CED-E933-8B4E-B735-9B7D535B00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3241985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3FC85-8BDB-FC04-5421-EADFC81403E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84F9B7A-6E71-820E-0275-36F1E52C16C3}"/>
              </a:ext>
            </a:extLst>
          </p:cNvPr>
          <p:cNvSpPr>
            <a:spLocks noGrp="1"/>
          </p:cNvSpPr>
          <p:nvPr>
            <p:ph type="title"/>
          </p:nvPr>
        </p:nvSpPr>
        <p:spPr/>
        <p:txBody>
          <a:bodyPr/>
          <a:lstStyle/>
          <a:p>
            <a:r>
              <a:rPr lang="fr-FR" dirty="0"/>
              <a:t>Messages clés</a:t>
            </a:r>
          </a:p>
        </p:txBody>
      </p:sp>
      <p:sp>
        <p:nvSpPr>
          <p:cNvPr id="6" name="Espace réservé pour une image  5">
            <a:extLst>
              <a:ext uri="{FF2B5EF4-FFF2-40B4-BE49-F238E27FC236}">
                <a16:creationId xmlns:a16="http://schemas.microsoft.com/office/drawing/2014/main" id="{93863EEC-3D39-986D-F536-A4092F31020E}"/>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E7D0889-5D15-C930-11FE-22E5CF171747}"/>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2" name="ZoneTexte 21">
            <a:extLst>
              <a:ext uri="{FF2B5EF4-FFF2-40B4-BE49-F238E27FC236}">
                <a16:creationId xmlns:a16="http://schemas.microsoft.com/office/drawing/2014/main" id="{0A436F62-7242-73AA-7861-5F9CBA9C59F7}"/>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a:t>
            </a:r>
          </a:p>
        </p:txBody>
      </p:sp>
      <p:grpSp>
        <p:nvGrpSpPr>
          <p:cNvPr id="7" name="Groupe 6">
            <a:extLst>
              <a:ext uri="{FF2B5EF4-FFF2-40B4-BE49-F238E27FC236}">
                <a16:creationId xmlns:a16="http://schemas.microsoft.com/office/drawing/2014/main" id="{60A49053-BB9A-0C42-474E-BCFBE5FA8373}"/>
              </a:ext>
            </a:extLst>
          </p:cNvPr>
          <p:cNvGrpSpPr/>
          <p:nvPr/>
        </p:nvGrpSpPr>
        <p:grpSpPr>
          <a:xfrm>
            <a:off x="468000" y="2238370"/>
            <a:ext cx="537479" cy="537565"/>
            <a:chOff x="423529" y="2082622"/>
            <a:chExt cx="537479" cy="537565"/>
          </a:xfrm>
        </p:grpSpPr>
        <p:sp>
          <p:nvSpPr>
            <p:cNvPr id="8" name="Forme libre 7">
              <a:extLst>
                <a:ext uri="{FF2B5EF4-FFF2-40B4-BE49-F238E27FC236}">
                  <a16:creationId xmlns:a16="http://schemas.microsoft.com/office/drawing/2014/main" id="{7608B9B2-7E1B-408B-12D0-C219270BB89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 name="Forme libre 11">
              <a:extLst>
                <a:ext uri="{FF2B5EF4-FFF2-40B4-BE49-F238E27FC236}">
                  <a16:creationId xmlns:a16="http://schemas.microsoft.com/office/drawing/2014/main" id="{5BB49036-5674-4132-645E-E6701E5AF4B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3" name="Groupe 12">
            <a:extLst>
              <a:ext uri="{FF2B5EF4-FFF2-40B4-BE49-F238E27FC236}">
                <a16:creationId xmlns:a16="http://schemas.microsoft.com/office/drawing/2014/main" id="{C276AF35-54BC-1958-CAAD-7DE87C0B81D7}"/>
              </a:ext>
            </a:extLst>
          </p:cNvPr>
          <p:cNvGrpSpPr/>
          <p:nvPr/>
        </p:nvGrpSpPr>
        <p:grpSpPr>
          <a:xfrm>
            <a:off x="2054753" y="3911147"/>
            <a:ext cx="537479" cy="537565"/>
            <a:chOff x="423529" y="2082622"/>
            <a:chExt cx="537479" cy="537565"/>
          </a:xfrm>
        </p:grpSpPr>
        <p:sp>
          <p:nvSpPr>
            <p:cNvPr id="14" name="Forme libre 13">
              <a:extLst>
                <a:ext uri="{FF2B5EF4-FFF2-40B4-BE49-F238E27FC236}">
                  <a16:creationId xmlns:a16="http://schemas.microsoft.com/office/drawing/2014/main" id="{815B51B6-795D-7D3D-E9CA-AFC981C70E5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 name="Forme libre 15">
              <a:extLst>
                <a:ext uri="{FF2B5EF4-FFF2-40B4-BE49-F238E27FC236}">
                  <a16:creationId xmlns:a16="http://schemas.microsoft.com/office/drawing/2014/main" id="{DB5C6DBA-AFE8-E95A-6EEA-DF8D76DCA0F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17" name="Espace réservé du contenu 2, chunk 2">
            <a:extLst>
              <a:ext uri="{FF2B5EF4-FFF2-40B4-BE49-F238E27FC236}">
                <a16:creationId xmlns:a16="http://schemas.microsoft.com/office/drawing/2014/main" id="{DDE190EF-92D2-5144-2AA0-76C13CD773B9}"/>
              </a:ext>
            </a:extLst>
          </p:cNvPr>
          <p:cNvSpPr txBox="1"/>
          <p:nvPr/>
        </p:nvSpPr>
        <p:spPr>
          <a:xfrm>
            <a:off x="2796988" y="4022509"/>
            <a:ext cx="8917411" cy="307777"/>
          </a:xfrm>
          <a:prstGeom prst="rect">
            <a:avLst/>
          </a:prstGeom>
          <a:noFill/>
        </p:spPr>
        <p:txBody>
          <a:bodyPr wrap="square" lIns="0" tIns="0" rIns="0" bIns="0">
            <a:noAutofit/>
          </a:bodyPr>
          <a:lstStyle>
            <a:defPPr>
              <a:defRPr lang="fr-FR"/>
            </a:defPPr>
            <a:lvl1pPr>
              <a:defRPr sz="2000" b="1">
                <a:solidFill>
                  <a:schemeClr val="accent1"/>
                </a:solidFill>
                <a:latin typeface="Century Gothic" panose="020B0502020202020204" pitchFamily="34" charset="0"/>
                <a:cs typeface="Arial" panose="020B0604020202020204" pitchFamily="34" charset="0"/>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TEP précoce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peut permettre une orientation diagnostique </a:t>
            </a:r>
          </a:p>
        </p:txBody>
      </p:sp>
      <p:sp>
        <p:nvSpPr>
          <p:cNvPr id="18" name="Espace réservé du contenu 2, chunk 1">
            <a:extLst>
              <a:ext uri="{FF2B5EF4-FFF2-40B4-BE49-F238E27FC236}">
                <a16:creationId xmlns:a16="http://schemas.microsoft.com/office/drawing/2014/main" id="{3C791B2E-4421-B66B-ABF6-45BF58A74C5D}"/>
              </a:ext>
            </a:extLst>
          </p:cNvPr>
          <p:cNvSpPr txBox="1"/>
          <p:nvPr/>
        </p:nvSpPr>
        <p:spPr>
          <a:xfrm>
            <a:off x="1210235" y="2295143"/>
            <a:ext cx="10504164" cy="916020"/>
          </a:xfrm>
          <a:prstGeom prst="rect">
            <a:avLst/>
          </a:prstGeom>
          <a:noFill/>
        </p:spPr>
        <p:txBody>
          <a:bodyPr wrap="square" lIns="0" tIns="0" rIns="0" bIns="0">
            <a:normAutofit/>
          </a:bodyPr>
          <a:lstStyle>
            <a:defPPr>
              <a:defRPr lang="fr-FR"/>
            </a:defPPr>
            <a:lvl1pPr>
              <a:defRPr sz="2000" b="1">
                <a:solidFill>
                  <a:schemeClr val="accent1"/>
                </a:solidFill>
                <a:latin typeface="Century Gothic" panose="020B0502020202020204" pitchFamily="34" charset="0"/>
                <a:cs typeface="Arial" panose="020B0604020202020204" pitchFamily="34" charset="0"/>
              </a:defRPr>
            </a:lvl1pPr>
            <a:lvl2pPr marL="342900" lvl="1" indent="-342900">
              <a:lnSpc>
                <a:spcPct val="120000"/>
              </a:lnSpc>
              <a:spcBef>
                <a:spcPts val="0"/>
              </a:spcBef>
              <a:spcAft>
                <a:spcPts val="900"/>
              </a:spcAft>
              <a:buClr>
                <a:schemeClr val="tx1"/>
              </a:buClr>
              <a:buFont typeface="Arial" panose="020B0604020202020204" pitchFamily="34" charset="0"/>
              <a:buChar char="•"/>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Attention à la rechute de la maladie initiale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plutôt qu’une progression </a:t>
            </a:r>
            <a:b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b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de la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lymphoprolifération</a:t>
            </a:r>
            <a:endPar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endParaRPr>
          </a:p>
        </p:txBody>
      </p:sp>
      <p:pic>
        <p:nvPicPr>
          <p:cNvPr id="3" name="JH.Dalle - CC13 - Slide 20">
            <a:hlinkClick r:id="" action="ppaction://media"/>
            <a:extLst>
              <a:ext uri="{FF2B5EF4-FFF2-40B4-BE49-F238E27FC236}">
                <a16:creationId xmlns:a16="http://schemas.microsoft.com/office/drawing/2014/main" id="{BEDC2327-EEDD-A6F9-1423-FE4E98C1BB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4431866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0721-5A62-9E88-E604-283BE3D7267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B42568-1002-AB93-0896-C00B0AC7CEA0}"/>
              </a:ext>
            </a:extLst>
          </p:cNvPr>
          <p:cNvSpPr>
            <a:spLocks noGrp="1"/>
          </p:cNvSpPr>
          <p:nvPr>
            <p:ph type="ctrTitle"/>
          </p:nvPr>
        </p:nvSpPr>
        <p:spPr/>
        <p:txBody>
          <a:bodyPr/>
          <a:lstStyle/>
          <a:p>
            <a:r>
              <a:rPr lang="fr-FR" dirty="0"/>
              <a:t>Cas clinique 14</a:t>
            </a:r>
          </a:p>
        </p:txBody>
      </p:sp>
      <p:sp>
        <p:nvSpPr>
          <p:cNvPr id="3" name="Sous-titre 2">
            <a:extLst>
              <a:ext uri="{FF2B5EF4-FFF2-40B4-BE49-F238E27FC236}">
                <a16:creationId xmlns:a16="http://schemas.microsoft.com/office/drawing/2014/main" id="{59BFF2B3-B27D-2BE7-8889-8DE967D31E2E}"/>
              </a:ext>
            </a:extLst>
          </p:cNvPr>
          <p:cNvSpPr>
            <a:spLocks noGrp="1"/>
          </p:cNvSpPr>
          <p:nvPr>
            <p:ph type="subTitle" idx="1"/>
          </p:nvPr>
        </p:nvSpPr>
        <p:spPr>
          <a:xfrm>
            <a:off x="4392751" y="3743320"/>
            <a:ext cx="6999149" cy="1721045"/>
          </a:xfrm>
        </p:spPr>
        <p:txBody>
          <a:bodyPr>
            <a:normAutofit/>
          </a:bodyPr>
          <a:lstStyle/>
          <a:p>
            <a:r>
              <a:rPr lang="fr-FR" b="1" dirty="0"/>
              <a:t>LPT de type </a:t>
            </a:r>
            <a:r>
              <a:rPr lang="fr-FR" b="1" dirty="0" err="1"/>
              <a:t>T</a:t>
            </a:r>
            <a:r>
              <a:rPr lang="fr-FR" b="1" dirty="0"/>
              <a:t> non EBV en pédiatrie</a:t>
            </a:r>
          </a:p>
          <a:p>
            <a:endParaRPr lang="fr-FR" sz="2400" b="1" noProof="0" dirty="0"/>
          </a:p>
          <a:p>
            <a:pPr algn="r">
              <a:spcBef>
                <a:spcPts val="1000"/>
              </a:spcBef>
            </a:pPr>
            <a:r>
              <a:rPr lang="fr-FR" sz="1600" b="0" dirty="0">
                <a:latin typeface="+mn-lt"/>
                <a:ea typeface="+mn-ea"/>
                <a:cs typeface="+mn-cs"/>
              </a:rPr>
              <a:t>Pr Jean-Hugues Dalle </a:t>
            </a:r>
            <a:br>
              <a:rPr lang="fr-FR" sz="1600" b="0" dirty="0">
                <a:latin typeface="+mn-lt"/>
                <a:ea typeface="+mn-ea"/>
                <a:cs typeface="+mn-cs"/>
              </a:rPr>
            </a:br>
            <a:r>
              <a:rPr lang="fr-FR" sz="1600" b="0" dirty="0" err="1">
                <a:latin typeface="+mn-lt"/>
                <a:ea typeface="+mn-ea"/>
                <a:cs typeface="+mn-cs"/>
              </a:rPr>
              <a:t>jean-hugues.dalle@aphp.fr</a:t>
            </a:r>
            <a:endParaRPr lang="fr-FR" sz="1600" b="0" dirty="0">
              <a:latin typeface="+mn-lt"/>
              <a:ea typeface="+mn-ea"/>
              <a:cs typeface="+mn-cs"/>
            </a:endParaRPr>
          </a:p>
        </p:txBody>
      </p:sp>
      <p:pic>
        <p:nvPicPr>
          <p:cNvPr id="5" name="Graphique 4" descr="Envoyer avec un remplissage uni">
            <a:extLst>
              <a:ext uri="{FF2B5EF4-FFF2-40B4-BE49-F238E27FC236}">
                <a16:creationId xmlns:a16="http://schemas.microsoft.com/office/drawing/2014/main" id="{36F5250C-DAF8-EA3A-CF5B-501547BAA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56158" y="4731195"/>
            <a:ext cx="233313" cy="233313"/>
          </a:xfrm>
          <a:prstGeom prst="rect">
            <a:avLst/>
          </a:prstGeom>
        </p:spPr>
      </p:pic>
      <p:pic>
        <p:nvPicPr>
          <p:cNvPr id="11" name="Graphique 10" descr="Jouer contour">
            <a:extLst>
              <a:ext uri="{FF2B5EF4-FFF2-40B4-BE49-F238E27FC236}">
                <a16:creationId xmlns:a16="http://schemas.microsoft.com/office/drawing/2014/main" id="{520D6B4B-9D1A-7765-7EEF-D640A190D6B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F598FCF2-89C0-9AEB-F9D8-2810660EF6CD}"/>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1E4EB3DA-68E2-714B-AD27-012E2B725AD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520B0E8-42CF-7276-E0A1-4121C6FBB1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5BA1ECB-90D2-4AE1-4306-EA200789FB60}"/>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32D742FE-9014-2D49-38E8-695924F35FF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36492C1D-F1D7-4126-949F-C2FB78CA560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6BE2873-D4C3-DA41-7346-4C4ECACC18B5}"/>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5D20E9F-7FC8-A4FE-52A0-CC124AF76FF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476E768-5663-176A-9C93-AC3BBAA459B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626725251"/>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2836A-672F-43B3-B90D-043FE4236D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246BDEC-5B46-96FA-D054-9ED612F220BF}"/>
              </a:ext>
            </a:extLst>
          </p:cNvPr>
          <p:cNvSpPr>
            <a:spLocks noGrp="1"/>
          </p:cNvSpPr>
          <p:nvPr>
            <p:ph type="title"/>
          </p:nvPr>
        </p:nvSpPr>
        <p:spPr/>
        <p:txBody>
          <a:bodyPr/>
          <a:lstStyle/>
          <a:p>
            <a:r>
              <a:rPr lang="fr-FR" dirty="0"/>
              <a:t>Présentation du cas</a:t>
            </a:r>
          </a:p>
        </p:txBody>
      </p:sp>
      <p:sp>
        <p:nvSpPr>
          <p:cNvPr id="47" name="Espace réservé pour une image  46">
            <a:extLst>
              <a:ext uri="{FF2B5EF4-FFF2-40B4-BE49-F238E27FC236}">
                <a16:creationId xmlns:a16="http://schemas.microsoft.com/office/drawing/2014/main" id="{F5FDCD65-55E7-698E-5847-AF98E018A542}"/>
              </a:ext>
            </a:extLst>
          </p:cNvPr>
          <p:cNvSpPr>
            <a:spLocks noGrp="1"/>
          </p:cNvSpPr>
          <p:nvPr>
            <p:ph type="pic" sz="quarter" idx="13"/>
          </p:nvPr>
        </p:nvSpPr>
        <p:spPr/>
        <p:txBody>
          <a:bodyPr/>
          <a:lstStyle/>
          <a:p>
            <a:endParaRPr lang="fr-FR" dirty="0"/>
          </a:p>
        </p:txBody>
      </p:sp>
      <p:sp>
        <p:nvSpPr>
          <p:cNvPr id="18" name="ZoneTexte 17">
            <a:extLst>
              <a:ext uri="{FF2B5EF4-FFF2-40B4-BE49-F238E27FC236}">
                <a16:creationId xmlns:a16="http://schemas.microsoft.com/office/drawing/2014/main" id="{BEFBD500-DC4B-DA28-42F9-779743A3B154}"/>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1" name="Titre 1">
            <a:extLst>
              <a:ext uri="{FF2B5EF4-FFF2-40B4-BE49-F238E27FC236}">
                <a16:creationId xmlns:a16="http://schemas.microsoft.com/office/drawing/2014/main" id="{D87636C8-190B-5D3E-0BB0-9F4FDD3529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50" name="Espace réservé du contenu 2">
            <a:extLst>
              <a:ext uri="{FF2B5EF4-FFF2-40B4-BE49-F238E27FC236}">
                <a16:creationId xmlns:a16="http://schemas.microsoft.com/office/drawing/2014/main" id="{E5F1156C-4CE6-704E-5D9A-2A54E13F8432}"/>
              </a:ext>
            </a:extLst>
          </p:cNvPr>
          <p:cNvSpPr>
            <a:spLocks noGrp="1"/>
          </p:cNvSpPr>
          <p:nvPr>
            <p:ph idx="1"/>
          </p:nvPr>
        </p:nvSpPr>
        <p:spPr>
          <a:xfrm>
            <a:off x="468000" y="2750401"/>
            <a:ext cx="11250000" cy="3290996"/>
          </a:xfrm>
        </p:spPr>
        <p:txBody>
          <a:bodyPr>
            <a:noAutofit/>
          </a:bodyPr>
          <a:lstStyle/>
          <a:p>
            <a:pPr marL="234950" indent="-220663">
              <a:lnSpc>
                <a:spcPct val="110000"/>
              </a:lnSpc>
              <a:spcBef>
                <a:spcPts val="600"/>
              </a:spcBef>
              <a:spcAft>
                <a:spcPts val="1200"/>
              </a:spcAft>
              <a:buClr>
                <a:schemeClr val="accent2"/>
              </a:buClr>
              <a:buFont typeface="Arial" panose="020B0604020202020204" pitchFamily="34" charset="0"/>
              <a:buChar char="•"/>
              <a:defRPr/>
            </a:pPr>
            <a:r>
              <a:rPr lang="fr-FR" sz="1800" b="1" dirty="0">
                <a:solidFill>
                  <a:schemeClr val="accent2"/>
                </a:solidFill>
              </a:rPr>
              <a:t>M. né le 02.08.2014</a:t>
            </a:r>
          </a:p>
          <a:p>
            <a:pPr lvl="1"/>
            <a:r>
              <a:rPr lang="fr-FR" sz="1800" dirty="0"/>
              <a:t>Syndrome de </a:t>
            </a:r>
            <a:r>
              <a:rPr lang="fr-FR" sz="1800" dirty="0" err="1"/>
              <a:t>Bartter</a:t>
            </a:r>
            <a:r>
              <a:rPr lang="fr-FR" sz="1800" dirty="0"/>
              <a:t> de type I avec mutation de SLC12A1.</a:t>
            </a:r>
          </a:p>
          <a:p>
            <a:pPr lvl="2"/>
            <a:r>
              <a:rPr lang="fr-FR" sz="1600" dirty="0"/>
              <a:t>Encéphalopathie secondaire à des </a:t>
            </a:r>
            <a:r>
              <a:rPr lang="fr-FR" sz="1600" dirty="0" err="1"/>
              <a:t>dysnatrémies</a:t>
            </a:r>
            <a:r>
              <a:rPr lang="fr-FR" sz="1600" dirty="0"/>
              <a:t> sévères avec épilepsie séquellaire.</a:t>
            </a:r>
          </a:p>
          <a:p>
            <a:pPr lvl="2">
              <a:spcAft>
                <a:spcPts val="1200"/>
              </a:spcAft>
            </a:pPr>
            <a:r>
              <a:rPr lang="fr-FR" sz="1600" dirty="0"/>
              <a:t>Troubles de l'oralité et intolérance digestive : pose d'une gastrostomie puis d'une jéjunostomie avec difficulté de réalimentation. </a:t>
            </a:r>
            <a:endParaRPr lang="fr-FR" sz="1600" b="1" dirty="0"/>
          </a:p>
          <a:p>
            <a:pPr lvl="1">
              <a:spcAft>
                <a:spcPts val="1200"/>
              </a:spcAft>
            </a:pPr>
            <a:r>
              <a:rPr lang="fr-FR" sz="1800" b="1" dirty="0"/>
              <a:t>Transplantation rénale intrafamiliale (mère) le 07/04/2021</a:t>
            </a:r>
          </a:p>
          <a:p>
            <a:pPr lvl="1"/>
            <a:r>
              <a:rPr lang="fr-FR" sz="1800" dirty="0"/>
              <a:t>Protocole d'immunosuppression : MMF, tacrolimus dès J1, </a:t>
            </a:r>
            <a:r>
              <a:rPr lang="fr-FR" sz="1800" dirty="0" err="1"/>
              <a:t>basiliximab</a:t>
            </a:r>
            <a:r>
              <a:rPr lang="fr-FR" sz="1800" dirty="0"/>
              <a:t> (anti Il2) J0-J4</a:t>
            </a:r>
          </a:p>
        </p:txBody>
      </p:sp>
      <p:grpSp>
        <p:nvGrpSpPr>
          <p:cNvPr id="51" name="Groupe 50">
            <a:extLst>
              <a:ext uri="{FF2B5EF4-FFF2-40B4-BE49-F238E27FC236}">
                <a16:creationId xmlns:a16="http://schemas.microsoft.com/office/drawing/2014/main" id="{66943174-2F66-D60E-4D94-00D5D0C88CB9}"/>
              </a:ext>
            </a:extLst>
          </p:cNvPr>
          <p:cNvGrpSpPr/>
          <p:nvPr/>
        </p:nvGrpSpPr>
        <p:grpSpPr>
          <a:xfrm>
            <a:off x="467999" y="1724400"/>
            <a:ext cx="3641320" cy="828000"/>
            <a:chOff x="467999" y="1724322"/>
            <a:chExt cx="3641320" cy="828000"/>
          </a:xfrm>
        </p:grpSpPr>
        <p:sp>
          <p:nvSpPr>
            <p:cNvPr id="52" name="Rounded Rectangle 52">
              <a:extLst>
                <a:ext uri="{FF2B5EF4-FFF2-40B4-BE49-F238E27FC236}">
                  <a16:creationId xmlns:a16="http://schemas.microsoft.com/office/drawing/2014/main" id="{E8A38A30-6156-4278-35FF-04842C4D0C54}"/>
                </a:ext>
              </a:extLst>
            </p:cNvPr>
            <p:cNvSpPr/>
            <p:nvPr/>
          </p:nvSpPr>
          <p:spPr>
            <a:xfrm>
              <a:off x="706794" y="1943262"/>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3" name="Ellipse 52">
              <a:extLst>
                <a:ext uri="{FF2B5EF4-FFF2-40B4-BE49-F238E27FC236}">
                  <a16:creationId xmlns:a16="http://schemas.microsoft.com/office/drawing/2014/main" id="{20DE77B0-F57A-EBDC-37EF-A6BD04C2C01E}"/>
                </a:ext>
              </a:extLst>
            </p:cNvPr>
            <p:cNvSpPr/>
            <p:nvPr/>
          </p:nvSpPr>
          <p:spPr>
            <a:xfrm>
              <a:off x="467999" y="1724322"/>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54" name="Graphique 29">
              <a:extLst>
                <a:ext uri="{FF2B5EF4-FFF2-40B4-BE49-F238E27FC236}">
                  <a16:creationId xmlns:a16="http://schemas.microsoft.com/office/drawing/2014/main" id="{9670D7B9-1AD7-22CC-DB94-15E57E25F3ED}"/>
                </a:ext>
              </a:extLst>
            </p:cNvPr>
            <p:cNvGrpSpPr/>
            <p:nvPr/>
          </p:nvGrpSpPr>
          <p:grpSpPr>
            <a:xfrm>
              <a:off x="631582" y="1840469"/>
              <a:ext cx="497793" cy="545029"/>
              <a:chOff x="631582" y="1589881"/>
              <a:chExt cx="497793" cy="545029"/>
            </a:xfrm>
            <a:noFill/>
          </p:grpSpPr>
          <p:sp>
            <p:nvSpPr>
              <p:cNvPr id="55" name="Forme libre 54">
                <a:extLst>
                  <a:ext uri="{FF2B5EF4-FFF2-40B4-BE49-F238E27FC236}">
                    <a16:creationId xmlns:a16="http://schemas.microsoft.com/office/drawing/2014/main" id="{376E1731-5EEB-8B3D-80F7-778615800E4A}"/>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6" name="Forme libre 55">
                <a:extLst>
                  <a:ext uri="{FF2B5EF4-FFF2-40B4-BE49-F238E27FC236}">
                    <a16:creationId xmlns:a16="http://schemas.microsoft.com/office/drawing/2014/main" id="{F43E1F36-10B2-3177-80F5-CC54821842E6}"/>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0910B5C9-3CCF-3DC0-CAC9-19F9F23ACFBC}"/>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0CAA31D4-FC1F-578B-B036-A225D425BB53}"/>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9" name="Forme libre 58">
                <a:extLst>
                  <a:ext uri="{FF2B5EF4-FFF2-40B4-BE49-F238E27FC236}">
                    <a16:creationId xmlns:a16="http://schemas.microsoft.com/office/drawing/2014/main" id="{4CD8692C-07CB-A3D5-127B-54E3F1236FAB}"/>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9B0CDACE-F7EF-C846-9FEE-A805FF45FF40}"/>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grpSp>
        <p:nvGrpSpPr>
          <p:cNvPr id="61" name="Groupe 60">
            <a:extLst>
              <a:ext uri="{FF2B5EF4-FFF2-40B4-BE49-F238E27FC236}">
                <a16:creationId xmlns:a16="http://schemas.microsoft.com/office/drawing/2014/main" id="{E206DDDA-0646-84E2-D8FB-7E3BFAEE4C32}"/>
              </a:ext>
            </a:extLst>
          </p:cNvPr>
          <p:cNvGrpSpPr/>
          <p:nvPr/>
        </p:nvGrpSpPr>
        <p:grpSpPr>
          <a:xfrm>
            <a:off x="-2" y="0"/>
            <a:ext cx="12192002" cy="213160"/>
            <a:chOff x="-2" y="0"/>
            <a:chExt cx="12192002" cy="213160"/>
          </a:xfrm>
        </p:grpSpPr>
        <p:sp>
          <p:nvSpPr>
            <p:cNvPr id="62" name="Rectangle 61">
              <a:extLst>
                <a:ext uri="{FF2B5EF4-FFF2-40B4-BE49-F238E27FC236}">
                  <a16:creationId xmlns:a16="http://schemas.microsoft.com/office/drawing/2014/main" id="{65F31AE5-4DEB-2C69-4FB9-A64C5DAF9EB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3" name="Rectangle 62">
              <a:extLst>
                <a:ext uri="{FF2B5EF4-FFF2-40B4-BE49-F238E27FC236}">
                  <a16:creationId xmlns:a16="http://schemas.microsoft.com/office/drawing/2014/main" id="{89DD8D90-5C77-D5C1-873E-249B75F992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4" name="Signalisation droite 63">
              <a:extLst>
                <a:ext uri="{FF2B5EF4-FFF2-40B4-BE49-F238E27FC236}">
                  <a16:creationId xmlns:a16="http://schemas.microsoft.com/office/drawing/2014/main" id="{B1A53FCA-6555-8D8F-8D27-69FB7F92C2AB}"/>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65" name="Chevron 64">
              <a:extLst>
                <a:ext uri="{FF2B5EF4-FFF2-40B4-BE49-F238E27FC236}">
                  <a16:creationId xmlns:a16="http://schemas.microsoft.com/office/drawing/2014/main" id="{20908B37-D1E5-4869-10E8-B4832F3A8CD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66" name="Rectangle 65">
              <a:extLst>
                <a:ext uri="{FF2B5EF4-FFF2-40B4-BE49-F238E27FC236}">
                  <a16:creationId xmlns:a16="http://schemas.microsoft.com/office/drawing/2014/main" id="{B889B8AB-A3FF-31D8-95D0-527F4B4670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7" name="Chevron 66">
              <a:extLst>
                <a:ext uri="{FF2B5EF4-FFF2-40B4-BE49-F238E27FC236}">
                  <a16:creationId xmlns:a16="http://schemas.microsoft.com/office/drawing/2014/main" id="{AED75C33-7555-D82F-82E4-35076579791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68" name="Chevron 67">
              <a:extLst>
                <a:ext uri="{FF2B5EF4-FFF2-40B4-BE49-F238E27FC236}">
                  <a16:creationId xmlns:a16="http://schemas.microsoft.com/office/drawing/2014/main" id="{84F81040-386B-A7A6-02CA-5E41E72DE93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69" name="Chevron 68">
              <a:extLst>
                <a:ext uri="{FF2B5EF4-FFF2-40B4-BE49-F238E27FC236}">
                  <a16:creationId xmlns:a16="http://schemas.microsoft.com/office/drawing/2014/main" id="{292CD763-796E-26B9-D9CC-40BAA438249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3" name="JH.Dalle - CC14 - Slide 2">
            <a:hlinkClick r:id="" action="ppaction://media"/>
            <a:extLst>
              <a:ext uri="{FF2B5EF4-FFF2-40B4-BE49-F238E27FC236}">
                <a16:creationId xmlns:a16="http://schemas.microsoft.com/office/drawing/2014/main" id="{58480BB7-ABB9-EDDF-A736-C06B3956233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4329"/>
            <a:ext cx="468000" cy="468000"/>
          </a:xfrm>
          <a:prstGeom prst="rect">
            <a:avLst/>
          </a:prstGeom>
        </p:spPr>
      </p:pic>
    </p:spTree>
    <p:extLst>
      <p:ext uri="{BB962C8B-B14F-4D97-AF65-F5344CB8AC3E}">
        <p14:creationId xmlns:p14="http://schemas.microsoft.com/office/powerpoint/2010/main" val="419659737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t>Histoire de la maladie </a:t>
            </a:r>
          </a:p>
        </p:txBody>
      </p:sp>
      <p:sp>
        <p:nvSpPr>
          <p:cNvPr id="4" name="Espace réservé pour une image  3">
            <a:extLst>
              <a:ext uri="{FF2B5EF4-FFF2-40B4-BE49-F238E27FC236}">
                <a16:creationId xmlns:a16="http://schemas.microsoft.com/office/drawing/2014/main" id="{2DD5B1A2-FCCC-CEAF-94F5-17AF4BE8C855}"/>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40922E23-3480-3F84-EF39-D1A978FBE31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19" name="Espace réservé du contenu 2">
            <a:extLst>
              <a:ext uri="{FF2B5EF4-FFF2-40B4-BE49-F238E27FC236}">
                <a16:creationId xmlns:a16="http://schemas.microsoft.com/office/drawing/2014/main" id="{2425470C-26AF-F0BA-5073-37336869F22C}"/>
              </a:ext>
            </a:extLst>
          </p:cNvPr>
          <p:cNvSpPr txBox="1">
            <a:spLocks/>
          </p:cNvSpPr>
          <p:nvPr/>
        </p:nvSpPr>
        <p:spPr>
          <a:xfrm>
            <a:off x="468000" y="1958401"/>
            <a:ext cx="11250000" cy="408299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tab pos="7102475" algn="l"/>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Epigastralgies intermittentes en 2024 malgré traitement par inhibiteurs de la pompe à protons 2 mg/kg/j </a:t>
            </a:r>
          </a:p>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Fibroscopie oesogastroduodénale en juillet 2024 : pangastrite pétéchiale, ulcère antral, sténose débutante post ulcère</a:t>
            </a:r>
          </a:p>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Persistance du pyrosis avec vomissements et diarrhées</a:t>
            </a:r>
          </a:p>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Nouvelle fibroscopie en octobre 2024 : pangastrite pétéchiale et ulcérée, ulcération prépylorique, bulbite</a:t>
            </a:r>
            <a:endPar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20" name="Groupe 19">
            <a:extLst>
              <a:ext uri="{FF2B5EF4-FFF2-40B4-BE49-F238E27FC236}">
                <a16:creationId xmlns:a16="http://schemas.microsoft.com/office/drawing/2014/main" id="{E4B9EC99-19EE-8A26-EAB4-052AD3A52311}"/>
              </a:ext>
            </a:extLst>
          </p:cNvPr>
          <p:cNvGrpSpPr/>
          <p:nvPr/>
        </p:nvGrpSpPr>
        <p:grpSpPr>
          <a:xfrm>
            <a:off x="-2" y="0"/>
            <a:ext cx="12192002" cy="213160"/>
            <a:chOff x="-2" y="0"/>
            <a:chExt cx="12192002" cy="213160"/>
          </a:xfrm>
        </p:grpSpPr>
        <p:sp>
          <p:nvSpPr>
            <p:cNvPr id="21" name="Rectangle 20">
              <a:extLst>
                <a:ext uri="{FF2B5EF4-FFF2-40B4-BE49-F238E27FC236}">
                  <a16:creationId xmlns:a16="http://schemas.microsoft.com/office/drawing/2014/main" id="{C1993BEF-ACDB-499B-BC97-48C0AB815F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Rectangle 21">
              <a:extLst>
                <a:ext uri="{FF2B5EF4-FFF2-40B4-BE49-F238E27FC236}">
                  <a16:creationId xmlns:a16="http://schemas.microsoft.com/office/drawing/2014/main" id="{6CAE87F6-BA6F-1106-2F24-02E292C1E27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Signalisation droite 22">
              <a:extLst>
                <a:ext uri="{FF2B5EF4-FFF2-40B4-BE49-F238E27FC236}">
                  <a16:creationId xmlns:a16="http://schemas.microsoft.com/office/drawing/2014/main" id="{C5A423DB-BC23-65E5-9871-850BA6F89DE7}"/>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24" name="Chevron 23">
              <a:extLst>
                <a:ext uri="{FF2B5EF4-FFF2-40B4-BE49-F238E27FC236}">
                  <a16:creationId xmlns:a16="http://schemas.microsoft.com/office/drawing/2014/main" id="{3BBDAFAE-18A4-5149-4471-70E7B93B1C5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5" name="Rectangle 24">
              <a:extLst>
                <a:ext uri="{FF2B5EF4-FFF2-40B4-BE49-F238E27FC236}">
                  <a16:creationId xmlns:a16="http://schemas.microsoft.com/office/drawing/2014/main" id="{FAA058FE-3AEB-9EBD-FCA1-EB77EDED96C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47B92449-0389-2D6C-C911-AAC416D1143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7" name="Chevron 26">
              <a:extLst>
                <a:ext uri="{FF2B5EF4-FFF2-40B4-BE49-F238E27FC236}">
                  <a16:creationId xmlns:a16="http://schemas.microsoft.com/office/drawing/2014/main" id="{CEA1619C-3E32-ED6D-08DF-28F3608BAF1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8" name="Chevron 27">
              <a:extLst>
                <a:ext uri="{FF2B5EF4-FFF2-40B4-BE49-F238E27FC236}">
                  <a16:creationId xmlns:a16="http://schemas.microsoft.com/office/drawing/2014/main" id="{09AB86B6-DA5B-428F-4CE3-67B829EB9EF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3" name="JH.Dalle - CC14 - Slide 3">
            <a:hlinkClick r:id="" action="ppaction://media"/>
            <a:extLst>
              <a:ext uri="{FF2B5EF4-FFF2-40B4-BE49-F238E27FC236}">
                <a16:creationId xmlns:a16="http://schemas.microsoft.com/office/drawing/2014/main" id="{F8DD63ED-D217-F610-CCD7-0108603B37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244" y="851780"/>
            <a:ext cx="468000" cy="468000"/>
          </a:xfrm>
          <a:prstGeom prst="rect">
            <a:avLst/>
          </a:prstGeom>
        </p:spPr>
      </p:pic>
    </p:spTree>
    <p:extLst>
      <p:ext uri="{BB962C8B-B14F-4D97-AF65-F5344CB8AC3E}">
        <p14:creationId xmlns:p14="http://schemas.microsoft.com/office/powerpoint/2010/main" val="66138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9" fill="hold" display="0">
                  <p:stCondLst>
                    <p:cond delay="indefinite"/>
                  </p:stCondLst>
                  <p:endCondLst>
                    <p:cond evt="onStopAudio" delay="0">
                      <p:tgtEl>
                        <p:sldTgt/>
                      </p:tgtEl>
                    </p:cond>
                  </p:endCondLst>
                </p:cTn>
                <p:tgtEl>
                  <p:spTgt spid="3"/>
                </p:tgtEl>
              </p:cMediaNode>
            </p:audio>
          </p:childTnLst>
        </p:cTn>
      </p:par>
    </p:tn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4D041-2C84-0FA9-ED67-78EB717DB4AD}"/>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F8C27A1B-5AB2-B41C-95E5-04B14B82BB02}"/>
              </a:ext>
            </a:extLst>
          </p:cNvPr>
          <p:cNvSpPr txBox="1"/>
          <p:nvPr/>
        </p:nvSpPr>
        <p:spPr>
          <a:xfrm>
            <a:off x="468300"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Charge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virale EBV</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3662B75F-5B32-F2D8-A078-EB08E120496B}"/>
              </a:ext>
            </a:extLst>
          </p:cNvPr>
          <p:cNvSpPr txBox="1"/>
          <p:nvPr/>
        </p:nvSpPr>
        <p:spPr>
          <a:xfrm>
            <a:off x="2771931"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des lésions gastriques</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6FD083F4-95F9-600B-78C5-32E55C5351C3}"/>
              </a:ext>
            </a:extLst>
          </p:cNvPr>
          <p:cNvSpPr txBox="1"/>
          <p:nvPr/>
        </p:nvSpPr>
        <p:spPr>
          <a:xfrm>
            <a:off x="5075562"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Doublement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la posologie des IPP</a:t>
            </a: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26" name="Espace réservé du contenu 2, chunk 4">
            <a:extLst>
              <a:ext uri="{FF2B5EF4-FFF2-40B4-BE49-F238E27FC236}">
                <a16:creationId xmlns:a16="http://schemas.microsoft.com/office/drawing/2014/main" id="{AC3143D4-0450-FDD7-61D9-849BD1FA311E}"/>
              </a:ext>
            </a:extLst>
          </p:cNvPr>
          <p:cNvSpPr txBox="1"/>
          <p:nvPr/>
        </p:nvSpPr>
        <p:spPr>
          <a:xfrm>
            <a:off x="7379193"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TEP-Scanner</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28" name="Espace réservé du contenu 2, chunk 5">
            <a:extLst>
              <a:ext uri="{FF2B5EF4-FFF2-40B4-BE49-F238E27FC236}">
                <a16:creationId xmlns:a16="http://schemas.microsoft.com/office/drawing/2014/main" id="{CD285C58-03FA-B63D-1C7E-241F9F7A7925}"/>
              </a:ext>
            </a:extLst>
          </p:cNvPr>
          <p:cNvSpPr txBox="1"/>
          <p:nvPr/>
        </p:nvSpPr>
        <p:spPr>
          <a:xfrm>
            <a:off x="9682824"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TDM</a:t>
            </a:r>
          </a:p>
        </p:txBody>
      </p:sp>
      <p:sp>
        <p:nvSpPr>
          <p:cNvPr id="6" name="Espace réservé pour une image  5">
            <a:extLst>
              <a:ext uri="{FF2B5EF4-FFF2-40B4-BE49-F238E27FC236}">
                <a16:creationId xmlns:a16="http://schemas.microsoft.com/office/drawing/2014/main" id="{01BB09F5-E5A0-4A3D-116B-70E31FECA7C3}"/>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4BCEB55-EC54-F758-A095-9FA37D86F32A}"/>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83844FF-E8CE-87A0-6CC5-CE3291B62707}"/>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F44B6C91-FB44-2E36-1B79-CBAA4177A54B}"/>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A4DD171C-E197-C51A-AAEC-E9232680B846}"/>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3B4750FE-3C35-CC02-1DD0-0ACF42BCD12B}"/>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A6594B7-1E0C-5138-3836-4EDC1D10DD5E}"/>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46F2D320-A3B2-5C2C-AEE7-5A0F87324019}"/>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90F4E82-A5AE-48CE-43AC-23183819305B}"/>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16A64333-0D84-2EA9-04D5-FBF14144CE21}"/>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556B204-CA15-04C2-38CB-254F31DE464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04742B33-0E6C-039D-2F82-303D9D837C1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mesures préconisez-vous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A6663081-83E7-9A59-4881-F2A9D5BAE4CC}"/>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0AA4E4C-1312-F268-6504-9AF17236350A}"/>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 name="ZoneTexte 4">
            <a:extLst>
              <a:ext uri="{FF2B5EF4-FFF2-40B4-BE49-F238E27FC236}">
                <a16:creationId xmlns:a16="http://schemas.microsoft.com/office/drawing/2014/main" id="{7A15D449-0EFF-2DE8-10F4-8E0B5DC88C8B}"/>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inhibiteur de la pompe à proton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32" name="Groupe 31">
            <a:extLst>
              <a:ext uri="{FF2B5EF4-FFF2-40B4-BE49-F238E27FC236}">
                <a16:creationId xmlns:a16="http://schemas.microsoft.com/office/drawing/2014/main" id="{ED9EA5BE-CA7D-C5A7-52FE-75E84F1B657E}"/>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A75D0C2B-6A00-9715-687D-CA7AD75C81D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8E436D75-5626-7481-1D40-11FB7AE5F96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26EB8D0E-A7F6-9776-9DA5-E55DD3F3C78C}"/>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B01E794E-2BBD-E3C6-682F-7658A501ED5F}"/>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585BEA07-5708-AD3F-D3C9-FD92F282138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F536046F-18F3-6604-3ED1-B08CDD09727F}"/>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30" name="Chevron 29">
              <a:extLst>
                <a:ext uri="{FF2B5EF4-FFF2-40B4-BE49-F238E27FC236}">
                  <a16:creationId xmlns:a16="http://schemas.microsoft.com/office/drawing/2014/main" id="{652CDC87-1017-5D89-94D4-8C95F2D619A0}"/>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93C72B36-6D29-9000-04BD-98E70DB66DA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4">
            <a:hlinkClick r:id="" action="ppaction://media"/>
            <a:extLst>
              <a:ext uri="{FF2B5EF4-FFF2-40B4-BE49-F238E27FC236}">
                <a16:creationId xmlns:a16="http://schemas.microsoft.com/office/drawing/2014/main" id="{E2F4CE5D-2275-474C-FAF1-C578679E8E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80242"/>
            <a:ext cx="468000" cy="468000"/>
          </a:xfrm>
          <a:prstGeom prst="rect">
            <a:avLst/>
          </a:prstGeom>
        </p:spPr>
      </p:pic>
    </p:spTree>
    <p:extLst>
      <p:ext uri="{BB962C8B-B14F-4D97-AF65-F5344CB8AC3E}">
        <p14:creationId xmlns:p14="http://schemas.microsoft.com/office/powerpoint/2010/main" val="11160414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1A4C0-4085-AD68-A50D-65A13C26BC57}"/>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5E40C3EB-7A05-10DD-4049-524CF53DA960}"/>
              </a:ext>
            </a:extLst>
          </p:cNvPr>
          <p:cNvSpPr txBox="1"/>
          <p:nvPr/>
        </p:nvSpPr>
        <p:spPr>
          <a:xfrm>
            <a:off x="468300"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Charge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virale EBV</a:t>
            </a:r>
          </a:p>
        </p:txBody>
      </p:sp>
      <p:sp>
        <p:nvSpPr>
          <p:cNvPr id="19" name="Espace réservé du contenu 2, chunk 2">
            <a:extLst>
              <a:ext uri="{FF2B5EF4-FFF2-40B4-BE49-F238E27FC236}">
                <a16:creationId xmlns:a16="http://schemas.microsoft.com/office/drawing/2014/main" id="{452FE3B1-1421-9BFC-0D7C-009F2689D98D}"/>
              </a:ext>
            </a:extLst>
          </p:cNvPr>
          <p:cNvSpPr txBox="1"/>
          <p:nvPr/>
        </p:nvSpPr>
        <p:spPr>
          <a:xfrm>
            <a:off x="2771931"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Biopsie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des lésions gastriques</a:t>
            </a:r>
          </a:p>
        </p:txBody>
      </p:sp>
      <p:sp>
        <p:nvSpPr>
          <p:cNvPr id="23" name="Espace réservé du contenu 2, chunk 3">
            <a:extLst>
              <a:ext uri="{FF2B5EF4-FFF2-40B4-BE49-F238E27FC236}">
                <a16:creationId xmlns:a16="http://schemas.microsoft.com/office/drawing/2014/main" id="{C97151BB-DF70-0D1F-F214-27EFEFB8DB98}"/>
              </a:ext>
            </a:extLst>
          </p:cNvPr>
          <p:cNvSpPr txBox="1"/>
          <p:nvPr/>
        </p:nvSpPr>
        <p:spPr>
          <a:xfrm>
            <a:off x="5075562"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Doublement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de la posologie des IPP</a:t>
            </a:r>
          </a:p>
        </p:txBody>
      </p:sp>
      <p:sp>
        <p:nvSpPr>
          <p:cNvPr id="26" name="Espace réservé du contenu 2, chunk 4">
            <a:extLst>
              <a:ext uri="{FF2B5EF4-FFF2-40B4-BE49-F238E27FC236}">
                <a16:creationId xmlns:a16="http://schemas.microsoft.com/office/drawing/2014/main" id="{D7AAD7DA-AA80-932D-C642-432B584CDC9A}"/>
              </a:ext>
            </a:extLst>
          </p:cNvPr>
          <p:cNvSpPr txBox="1"/>
          <p:nvPr/>
        </p:nvSpPr>
        <p:spPr>
          <a:xfrm>
            <a:off x="7379193"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TEP-Scanner</a:t>
            </a:r>
          </a:p>
        </p:txBody>
      </p:sp>
      <p:sp>
        <p:nvSpPr>
          <p:cNvPr id="28" name="Espace réservé du contenu 2, chunk 5">
            <a:extLst>
              <a:ext uri="{FF2B5EF4-FFF2-40B4-BE49-F238E27FC236}">
                <a16:creationId xmlns:a16="http://schemas.microsoft.com/office/drawing/2014/main" id="{94BD9625-C69E-4A2C-EA39-C3C931A1338D}"/>
              </a:ext>
            </a:extLst>
          </p:cNvPr>
          <p:cNvSpPr txBox="1"/>
          <p:nvPr/>
        </p:nvSpPr>
        <p:spPr>
          <a:xfrm>
            <a:off x="9682824"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TDM</a:t>
            </a:r>
          </a:p>
        </p:txBody>
      </p:sp>
      <p:sp>
        <p:nvSpPr>
          <p:cNvPr id="15" name="Espace réservé pour une image  14">
            <a:extLst>
              <a:ext uri="{FF2B5EF4-FFF2-40B4-BE49-F238E27FC236}">
                <a16:creationId xmlns:a16="http://schemas.microsoft.com/office/drawing/2014/main" id="{C7DEAF9F-F0C2-7797-41AB-2AB54F653B94}"/>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4DE6A4A9-7BE6-C1EA-B417-10306D4DCA96}"/>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96E68CF-D59D-23C3-9942-DE7869E246D3}"/>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ADD9B814-39D7-0C15-18B3-FBDA182E317B}"/>
              </a:ext>
            </a:extLst>
          </p:cNvPr>
          <p:cNvSpPr/>
          <p:nvPr/>
        </p:nvSpPr>
        <p:spPr>
          <a:xfrm>
            <a:off x="304722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BDF1CE6-8141-E6D9-B316-B3B20EFBF0C2}"/>
              </a:ext>
            </a:extLst>
          </p:cNvPr>
          <p:cNvSpPr/>
          <p:nvPr/>
        </p:nvSpPr>
        <p:spPr>
          <a:xfrm rot="10800000">
            <a:off x="368963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C9FF1741-54BE-3235-96D8-06A86B9679FA}"/>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67A17E7-DDD5-7826-F4F1-474D8719693A}"/>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B03E51C5-0F58-AA06-673C-812EC331A81F}"/>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95702B42-EA09-3B8C-05CC-1160D01EF08C}"/>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FB43E21C-7ACE-3203-F00C-339BE2D3A23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0DBF699-1BBD-782F-C41D-ED5325B3980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7ED17955-C20F-DD93-FA49-37E0A62C690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mesures préconisez-vous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90487805-CE2B-2E6F-A8A3-0D1ACE8F8C19}"/>
              </a:ext>
            </a:extLst>
          </p:cNvPr>
          <p:cNvSpPr/>
          <p:nvPr/>
        </p:nvSpPr>
        <p:spPr>
          <a:xfrm>
            <a:off x="765448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18DC9D05-7D1C-2030-22EC-216D942127DC}"/>
              </a:ext>
            </a:extLst>
          </p:cNvPr>
          <p:cNvSpPr/>
          <p:nvPr/>
        </p:nvSpPr>
        <p:spPr>
          <a:xfrm rot="10800000">
            <a:off x="829689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 name="ZoneTexte 4">
            <a:extLst>
              <a:ext uri="{FF2B5EF4-FFF2-40B4-BE49-F238E27FC236}">
                <a16:creationId xmlns:a16="http://schemas.microsoft.com/office/drawing/2014/main" id="{BE01E9A0-1188-8C43-9BDF-C7223F4B9C1B}"/>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inhibiteur de la pompe à proton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2" name="Rectangle : coins arrondis 1">
            <a:extLst>
              <a:ext uri="{FF2B5EF4-FFF2-40B4-BE49-F238E27FC236}">
                <a16:creationId xmlns:a16="http://schemas.microsoft.com/office/drawing/2014/main" id="{15A96394-D62C-7C87-D23D-FBD8B71C01AF}"/>
              </a:ext>
            </a:extLst>
          </p:cNvPr>
          <p:cNvSpPr/>
          <p:nvPr/>
        </p:nvSpPr>
        <p:spPr>
          <a:xfrm>
            <a:off x="9007566" y="4813397"/>
            <a:ext cx="3384000" cy="1136560"/>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Soit d’emblée soit </a:t>
            </a:r>
            <a:b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après le TEP-scanner</a:t>
            </a:r>
          </a:p>
        </p:txBody>
      </p:sp>
      <p:sp>
        <p:nvSpPr>
          <p:cNvPr id="4" name="Triangle 3">
            <a:extLst>
              <a:ext uri="{FF2B5EF4-FFF2-40B4-BE49-F238E27FC236}">
                <a16:creationId xmlns:a16="http://schemas.microsoft.com/office/drawing/2014/main" id="{7BD58C32-7396-14D8-B412-F45CA32B3F87}"/>
              </a:ext>
            </a:extLst>
          </p:cNvPr>
          <p:cNvSpPr/>
          <p:nvPr/>
        </p:nvSpPr>
        <p:spPr>
          <a:xfrm rot="10800000">
            <a:off x="10597279" y="5088955"/>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7" name="Groupe 26">
            <a:extLst>
              <a:ext uri="{FF2B5EF4-FFF2-40B4-BE49-F238E27FC236}">
                <a16:creationId xmlns:a16="http://schemas.microsoft.com/office/drawing/2014/main" id="{C0F704C5-5B54-2318-8183-2D1D208EE4F5}"/>
              </a:ext>
            </a:extLst>
          </p:cNvPr>
          <p:cNvGrpSpPr/>
          <p:nvPr/>
        </p:nvGrpSpPr>
        <p:grpSpPr>
          <a:xfrm>
            <a:off x="-2" y="0"/>
            <a:ext cx="12192002" cy="213160"/>
            <a:chOff x="-2" y="0"/>
            <a:chExt cx="12192002" cy="213160"/>
          </a:xfrm>
        </p:grpSpPr>
        <p:sp>
          <p:nvSpPr>
            <p:cNvPr id="29" name="Rectangle 28">
              <a:extLst>
                <a:ext uri="{FF2B5EF4-FFF2-40B4-BE49-F238E27FC236}">
                  <a16:creationId xmlns:a16="http://schemas.microsoft.com/office/drawing/2014/main" id="{5F52AAD4-DE63-23B7-DFB5-0C65CB96CD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Rectangle 29">
              <a:extLst>
                <a:ext uri="{FF2B5EF4-FFF2-40B4-BE49-F238E27FC236}">
                  <a16:creationId xmlns:a16="http://schemas.microsoft.com/office/drawing/2014/main" id="{A92F14C0-A652-9812-3B09-B228F50A4C3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Signalisation droite 30">
              <a:extLst>
                <a:ext uri="{FF2B5EF4-FFF2-40B4-BE49-F238E27FC236}">
                  <a16:creationId xmlns:a16="http://schemas.microsoft.com/office/drawing/2014/main" id="{D18B9D14-D3A2-FDD9-60AA-58F94BCC050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2" name="Chevron 31">
              <a:extLst>
                <a:ext uri="{FF2B5EF4-FFF2-40B4-BE49-F238E27FC236}">
                  <a16:creationId xmlns:a16="http://schemas.microsoft.com/office/drawing/2014/main" id="{914516B9-AE8A-5484-C1CB-BC5673E57DB0}"/>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3" name="Rectangle 32">
              <a:extLst>
                <a:ext uri="{FF2B5EF4-FFF2-40B4-BE49-F238E27FC236}">
                  <a16:creationId xmlns:a16="http://schemas.microsoft.com/office/drawing/2014/main" id="{DB3AC460-6341-A384-E609-80E37A7FFCE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Chevron 33">
              <a:extLst>
                <a:ext uri="{FF2B5EF4-FFF2-40B4-BE49-F238E27FC236}">
                  <a16:creationId xmlns:a16="http://schemas.microsoft.com/office/drawing/2014/main" id="{3DD1A3A8-C03C-4D81-68E0-C94EA93BFAB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35" name="Chevron 34">
              <a:extLst>
                <a:ext uri="{FF2B5EF4-FFF2-40B4-BE49-F238E27FC236}">
                  <a16:creationId xmlns:a16="http://schemas.microsoft.com/office/drawing/2014/main" id="{234061DB-DD58-12C1-ED6A-FBDD2BA6C3E0}"/>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6" name="Chevron 35">
              <a:extLst>
                <a:ext uri="{FF2B5EF4-FFF2-40B4-BE49-F238E27FC236}">
                  <a16:creationId xmlns:a16="http://schemas.microsoft.com/office/drawing/2014/main" id="{4E7FA534-5762-B004-BF3B-0FFA8BE98095}"/>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6" name="JH.Dalle - CC14 - Slide 5">
            <a:hlinkClick r:id="" action="ppaction://media"/>
            <a:extLst>
              <a:ext uri="{FF2B5EF4-FFF2-40B4-BE49-F238E27FC236}">
                <a16:creationId xmlns:a16="http://schemas.microsoft.com/office/drawing/2014/main" id="{B423F2AC-BCD7-C7B1-A173-B91DDFE1AF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80887"/>
            <a:ext cx="468000" cy="468000"/>
          </a:xfrm>
          <a:prstGeom prst="rect">
            <a:avLst/>
          </a:prstGeom>
        </p:spPr>
      </p:pic>
    </p:spTree>
    <p:extLst>
      <p:ext uri="{BB962C8B-B14F-4D97-AF65-F5344CB8AC3E}">
        <p14:creationId xmlns:p14="http://schemas.microsoft.com/office/powerpoint/2010/main" val="185034852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re 5">
            <a:extLst>
              <a:ext uri="{FF2B5EF4-FFF2-40B4-BE49-F238E27FC236}">
                <a16:creationId xmlns:a16="http://schemas.microsoft.com/office/drawing/2014/main" id="{F218C639-DCBF-A3F2-1239-438D1EE8D02D}"/>
              </a:ext>
            </a:extLst>
          </p:cNvPr>
          <p:cNvSpPr>
            <a:spLocks noGrp="1"/>
          </p:cNvSpPr>
          <p:nvPr>
            <p:ph type="title"/>
          </p:nvPr>
        </p:nvSpPr>
        <p:spPr/>
        <p:txBody>
          <a:bodyPr/>
          <a:lstStyle/>
          <a:p>
            <a:r>
              <a:rPr lang="fr-FR" dirty="0"/>
              <a:t>Bilan TEP</a:t>
            </a:r>
          </a:p>
        </p:txBody>
      </p:sp>
      <p:sp>
        <p:nvSpPr>
          <p:cNvPr id="3" name="Espace réservé pour une image  2">
            <a:extLst>
              <a:ext uri="{FF2B5EF4-FFF2-40B4-BE49-F238E27FC236}">
                <a16:creationId xmlns:a16="http://schemas.microsoft.com/office/drawing/2014/main" id="{2067F927-AA74-1322-749F-563BE6BE3A6E}"/>
              </a:ext>
            </a:extLst>
          </p:cNvPr>
          <p:cNvSpPr>
            <a:spLocks noGrp="1"/>
          </p:cNvSpPr>
          <p:nvPr>
            <p:ph type="pic" sz="quarter" idx="13"/>
          </p:nvPr>
        </p:nvSpPr>
        <p:spPr/>
        <p:txBody>
          <a:bodyPr/>
          <a:lstStyle/>
          <a:p>
            <a:endParaRPr lang="fr-FR"/>
          </a:p>
        </p:txBody>
      </p:sp>
      <p:sp>
        <p:nvSpPr>
          <p:cNvPr id="20" name="Titre 1">
            <a:extLst>
              <a:ext uri="{FF2B5EF4-FFF2-40B4-BE49-F238E27FC236}">
                <a16:creationId xmlns:a16="http://schemas.microsoft.com/office/drawing/2014/main" id="{0BD2137E-EFE5-ED2E-EF11-6F411001AE2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24" name="ZoneTexte 23">
            <a:extLst>
              <a:ext uri="{FF2B5EF4-FFF2-40B4-BE49-F238E27FC236}">
                <a16:creationId xmlns:a16="http://schemas.microsoft.com/office/drawing/2014/main" id="{BB0DCDCA-3C2B-8F73-4950-13B2657E7750}"/>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pic>
        <p:nvPicPr>
          <p:cNvPr id="25" name="Image 24">
            <a:extLst>
              <a:ext uri="{FF2B5EF4-FFF2-40B4-BE49-F238E27FC236}">
                <a16:creationId xmlns:a16="http://schemas.microsoft.com/office/drawing/2014/main" id="{5F994DB9-ED2F-5021-D89A-9D439A1D3B36}"/>
              </a:ext>
            </a:extLst>
          </p:cNvPr>
          <p:cNvPicPr>
            <a:picLocks noChangeAspect="1"/>
          </p:cNvPicPr>
          <p:nvPr/>
        </p:nvPicPr>
        <p:blipFill>
          <a:blip r:embed="rId4"/>
          <a:stretch>
            <a:fillRect/>
          </a:stretch>
        </p:blipFill>
        <p:spPr>
          <a:xfrm>
            <a:off x="449632" y="1896223"/>
            <a:ext cx="5728399" cy="3911826"/>
          </a:xfrm>
          <a:prstGeom prst="rect">
            <a:avLst/>
          </a:prstGeom>
        </p:spPr>
      </p:pic>
      <p:sp>
        <p:nvSpPr>
          <p:cNvPr id="26" name="Rectangle 25">
            <a:extLst>
              <a:ext uri="{FF2B5EF4-FFF2-40B4-BE49-F238E27FC236}">
                <a16:creationId xmlns:a16="http://schemas.microsoft.com/office/drawing/2014/main" id="{5A0F369F-E00B-1FBD-64AC-29C0D25A49FE}"/>
              </a:ext>
            </a:extLst>
          </p:cNvPr>
          <p:cNvSpPr/>
          <p:nvPr/>
        </p:nvSpPr>
        <p:spPr>
          <a:xfrm>
            <a:off x="6676959" y="2572922"/>
            <a:ext cx="5065409" cy="3468474"/>
          </a:xfrm>
          <a:prstGeom prst="rect">
            <a:avLst/>
          </a:prstGeom>
        </p:spPr>
        <p:txBody>
          <a:bodyPr vert="horz" lIns="0" tIns="0" rIns="0" bIns="0" rtlCol="0">
            <a:normAutofit/>
          </a:bodyPr>
          <a:lstStyle/>
          <a:p>
            <a:pPr marL="0" marR="0" lvl="0" indent="0" algn="just" defTabSz="914400" rtl="0" eaLnBrk="1" fontAlgn="auto" latinLnBrk="0" hangingPunct="1">
              <a:lnSpc>
                <a:spcPct val="110000"/>
              </a:lnSpc>
              <a:spcBef>
                <a:spcPts val="100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Fixation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hypermétabolique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de l'antre gastrique (SUV 4.2), de la région cœliaque, en arrière de la petite courbure et à proximité du hile hépatique, possiblement ganglionnaire,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périhépatique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à proximité du côlon droit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suv</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3.9) et hypogastrique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prévésical</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du sillon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amygdaloglosse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droit (SUV 7). </a:t>
            </a:r>
          </a:p>
        </p:txBody>
      </p:sp>
      <p:grpSp>
        <p:nvGrpSpPr>
          <p:cNvPr id="5" name="Groupe 4">
            <a:extLst>
              <a:ext uri="{FF2B5EF4-FFF2-40B4-BE49-F238E27FC236}">
                <a16:creationId xmlns:a16="http://schemas.microsoft.com/office/drawing/2014/main" id="{FEDAEE60-DD7E-3097-3E03-832D88CB0F7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6EEEC538-2A5D-33BF-54A9-5077DFF32B2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106A7818-AD7A-7D91-B28E-85C9F340D6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Signalisation droite 20">
              <a:extLst>
                <a:ext uri="{FF2B5EF4-FFF2-40B4-BE49-F238E27FC236}">
                  <a16:creationId xmlns:a16="http://schemas.microsoft.com/office/drawing/2014/main" id="{DA830E02-A4DC-CB6D-A85D-324278B34943}"/>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4FE0AF79-82A5-6785-7B65-8200D0A5FAA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3" name="Rectangle 22">
              <a:extLst>
                <a:ext uri="{FF2B5EF4-FFF2-40B4-BE49-F238E27FC236}">
                  <a16:creationId xmlns:a16="http://schemas.microsoft.com/office/drawing/2014/main" id="{98D992E2-638A-6BCA-C927-AB136F1CEC1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Chevron 26">
              <a:extLst>
                <a:ext uri="{FF2B5EF4-FFF2-40B4-BE49-F238E27FC236}">
                  <a16:creationId xmlns:a16="http://schemas.microsoft.com/office/drawing/2014/main" id="{DB9F31B0-B770-1342-C42B-8BFA840AB1B5}"/>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28" name="Chevron 27">
              <a:extLst>
                <a:ext uri="{FF2B5EF4-FFF2-40B4-BE49-F238E27FC236}">
                  <a16:creationId xmlns:a16="http://schemas.microsoft.com/office/drawing/2014/main" id="{933F6A2B-5F99-5EB0-A0B5-D1F2090E551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9" name="Chevron 28">
              <a:extLst>
                <a:ext uri="{FF2B5EF4-FFF2-40B4-BE49-F238E27FC236}">
                  <a16:creationId xmlns:a16="http://schemas.microsoft.com/office/drawing/2014/main" id="{71D265BB-F14A-A88C-0E27-64282E95BB3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6">
            <a:hlinkClick r:id="" action="ppaction://media"/>
            <a:extLst>
              <a:ext uri="{FF2B5EF4-FFF2-40B4-BE49-F238E27FC236}">
                <a16:creationId xmlns:a16="http://schemas.microsoft.com/office/drawing/2014/main" id="{3C300E65-080A-1819-FEEE-F43D866674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66906359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86A07-3396-3803-1EC6-7DBF6BA4E47A}"/>
            </a:ext>
          </a:extLst>
        </p:cNvPr>
        <p:cNvGrpSpPr/>
        <p:nvPr/>
      </p:nvGrpSpPr>
      <p:grpSpPr>
        <a:xfrm>
          <a:off x="0" y="0"/>
          <a:ext cx="0" cy="0"/>
          <a:chOff x="0" y="0"/>
          <a:chExt cx="0" cy="0"/>
        </a:xfrm>
      </p:grpSpPr>
      <p:sp>
        <p:nvSpPr>
          <p:cNvPr id="6" name="Titre 5">
            <a:extLst>
              <a:ext uri="{FF2B5EF4-FFF2-40B4-BE49-F238E27FC236}">
                <a16:creationId xmlns:a16="http://schemas.microsoft.com/office/drawing/2014/main" id="{BB4DFC49-039E-EB8F-06BA-C8AC1BBB0372}"/>
              </a:ext>
            </a:extLst>
          </p:cNvPr>
          <p:cNvSpPr>
            <a:spLocks noGrp="1"/>
          </p:cNvSpPr>
          <p:nvPr>
            <p:ph type="title"/>
          </p:nvPr>
        </p:nvSpPr>
        <p:spPr/>
        <p:txBody>
          <a:bodyPr/>
          <a:lstStyle/>
          <a:p>
            <a:r>
              <a:rPr lang="fr-FR" dirty="0"/>
              <a:t>TDM et TEP</a:t>
            </a:r>
          </a:p>
        </p:txBody>
      </p:sp>
      <p:sp>
        <p:nvSpPr>
          <p:cNvPr id="4" name="Espace réservé pour une image  3">
            <a:extLst>
              <a:ext uri="{FF2B5EF4-FFF2-40B4-BE49-F238E27FC236}">
                <a16:creationId xmlns:a16="http://schemas.microsoft.com/office/drawing/2014/main" id="{A23E0F8A-9A87-5780-3D12-EE91CED8C287}"/>
              </a:ext>
            </a:extLst>
          </p:cNvPr>
          <p:cNvSpPr>
            <a:spLocks noGrp="1"/>
          </p:cNvSpPr>
          <p:nvPr>
            <p:ph type="pic" sz="quarter" idx="13"/>
          </p:nvPr>
        </p:nvSpPr>
        <p:spPr/>
        <p:txBody>
          <a:bodyPr/>
          <a:lstStyle/>
          <a:p>
            <a:endParaRPr lang="fr-FR"/>
          </a:p>
        </p:txBody>
      </p:sp>
      <p:sp>
        <p:nvSpPr>
          <p:cNvPr id="13" name="Signalisation droite 12">
            <a:extLst>
              <a:ext uri="{FF2B5EF4-FFF2-40B4-BE49-F238E27FC236}">
                <a16:creationId xmlns:a16="http://schemas.microsoft.com/office/drawing/2014/main" id="{B42BCE8D-1942-ED81-67CE-5B93AC952B15}"/>
              </a:ext>
            </a:extLst>
          </p:cNvPr>
          <p:cNvSpPr/>
          <p:nvPr/>
        </p:nvSpPr>
        <p:spPr>
          <a:xfrm>
            <a:off x="-2" y="-685800"/>
            <a:ext cx="1998000" cy="212400"/>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0" name="Titre 1">
            <a:extLst>
              <a:ext uri="{FF2B5EF4-FFF2-40B4-BE49-F238E27FC236}">
                <a16:creationId xmlns:a16="http://schemas.microsoft.com/office/drawing/2014/main" id="{17B32DE5-F127-B58F-02B6-544312D43D8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7" name="ZoneTexte 6">
            <a:extLst>
              <a:ext uri="{FF2B5EF4-FFF2-40B4-BE49-F238E27FC236}">
                <a16:creationId xmlns:a16="http://schemas.microsoft.com/office/drawing/2014/main" id="{0DC3EF62-ADA6-BD5E-180F-B9917466ECD0}"/>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 </a:t>
            </a:r>
          </a:p>
        </p:txBody>
      </p:sp>
      <p:pic>
        <p:nvPicPr>
          <p:cNvPr id="10" name="Image 9">
            <a:extLst>
              <a:ext uri="{FF2B5EF4-FFF2-40B4-BE49-F238E27FC236}">
                <a16:creationId xmlns:a16="http://schemas.microsoft.com/office/drawing/2014/main" id="{E2ABF462-AC5E-D8F6-97DD-2B528C38E993}"/>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467998" y="1824228"/>
            <a:ext cx="11250001" cy="3554206"/>
          </a:xfrm>
          <a:prstGeom prst="rect">
            <a:avLst/>
          </a:prstGeom>
        </p:spPr>
      </p:pic>
      <p:sp>
        <p:nvSpPr>
          <p:cNvPr id="27" name="ZoneTexte 26">
            <a:extLst>
              <a:ext uri="{FF2B5EF4-FFF2-40B4-BE49-F238E27FC236}">
                <a16:creationId xmlns:a16="http://schemas.microsoft.com/office/drawing/2014/main" id="{149EE83E-9FA0-72BB-06A5-1D9F629E5941}"/>
              </a:ext>
            </a:extLst>
          </p:cNvPr>
          <p:cNvSpPr txBox="1"/>
          <p:nvPr/>
        </p:nvSpPr>
        <p:spPr>
          <a:xfrm>
            <a:off x="436626" y="5588000"/>
            <a:ext cx="11281373" cy="588963"/>
          </a:xfrm>
          <a:prstGeom prst="rect">
            <a:avLst/>
          </a:prstGeom>
        </p:spPr>
        <p:txBody>
          <a:bodyPr vert="horz" lIns="0" tIns="0" rIns="0" bIns="0" rtlCol="0">
            <a:normAutofit/>
          </a:bodyPr>
          <a:lstStyle>
            <a:defPPr>
              <a:defRPr lang="fr-FR"/>
            </a:defPPr>
            <a:lvl1pPr>
              <a:lnSpc>
                <a:spcPct val="110000"/>
              </a:lnSpc>
              <a:spcBef>
                <a:spcPts val="1000"/>
              </a:spcBef>
            </a:lvl1p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Plusieurs nodules à contours flous et condensations parenchymateuses pulmonaires bilatérales, non à faiblement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hypermétaboliques</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pouvant être d'origine infectieuse intercurrente.</a:t>
            </a:r>
          </a:p>
        </p:txBody>
      </p:sp>
      <p:grpSp>
        <p:nvGrpSpPr>
          <p:cNvPr id="8" name="Groupe 7">
            <a:extLst>
              <a:ext uri="{FF2B5EF4-FFF2-40B4-BE49-F238E27FC236}">
                <a16:creationId xmlns:a16="http://schemas.microsoft.com/office/drawing/2014/main" id="{7168566C-02FA-65E7-354D-0D6C248353A1}"/>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42390379-D551-7B5C-5720-4257E8F134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Rectangle 20">
              <a:extLst>
                <a:ext uri="{FF2B5EF4-FFF2-40B4-BE49-F238E27FC236}">
                  <a16:creationId xmlns:a16="http://schemas.microsoft.com/office/drawing/2014/main" id="{816BC254-41FD-45ED-1272-4FAEB6B49C3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Signalisation droite 21">
              <a:extLst>
                <a:ext uri="{FF2B5EF4-FFF2-40B4-BE49-F238E27FC236}">
                  <a16:creationId xmlns:a16="http://schemas.microsoft.com/office/drawing/2014/main" id="{78A76671-93E6-15F2-EF4A-E7811E9438B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3" name="Chevron 22">
              <a:extLst>
                <a:ext uri="{FF2B5EF4-FFF2-40B4-BE49-F238E27FC236}">
                  <a16:creationId xmlns:a16="http://schemas.microsoft.com/office/drawing/2014/main" id="{46E3112E-1B40-F64E-C82E-02BB2FE4384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4" name="Rectangle 23">
              <a:extLst>
                <a:ext uri="{FF2B5EF4-FFF2-40B4-BE49-F238E27FC236}">
                  <a16:creationId xmlns:a16="http://schemas.microsoft.com/office/drawing/2014/main" id="{CD737DC5-75E0-211B-A2CA-1CFD528C184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Chevron 24">
              <a:extLst>
                <a:ext uri="{FF2B5EF4-FFF2-40B4-BE49-F238E27FC236}">
                  <a16:creationId xmlns:a16="http://schemas.microsoft.com/office/drawing/2014/main" id="{7D599963-2E48-2063-E5FA-28B1DFA714C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26" name="Chevron 25">
              <a:extLst>
                <a:ext uri="{FF2B5EF4-FFF2-40B4-BE49-F238E27FC236}">
                  <a16:creationId xmlns:a16="http://schemas.microsoft.com/office/drawing/2014/main" id="{643E22B0-C5F6-BACB-4B85-54DFADFD818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8" name="Chevron 27">
              <a:extLst>
                <a:ext uri="{FF2B5EF4-FFF2-40B4-BE49-F238E27FC236}">
                  <a16:creationId xmlns:a16="http://schemas.microsoft.com/office/drawing/2014/main" id="{095028EF-10EA-FE83-1990-3A3A7DD392E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7">
            <a:hlinkClick r:id="" action="ppaction://media"/>
            <a:extLst>
              <a:ext uri="{FF2B5EF4-FFF2-40B4-BE49-F238E27FC236}">
                <a16:creationId xmlns:a16="http://schemas.microsoft.com/office/drawing/2014/main" id="{AD93912C-7895-D7AE-44E0-2DF2338819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80862105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91640-57CC-F31D-8E32-3316BE821ACD}"/>
            </a:ext>
          </a:extLst>
        </p:cNvPr>
        <p:cNvGrpSpPr/>
        <p:nvPr/>
      </p:nvGrpSpPr>
      <p:grpSpPr>
        <a:xfrm>
          <a:off x="0" y="0"/>
          <a:ext cx="0" cy="0"/>
          <a:chOff x="0" y="0"/>
          <a:chExt cx="0" cy="0"/>
        </a:xfrm>
      </p:grpSpPr>
      <p:sp>
        <p:nvSpPr>
          <p:cNvPr id="6" name="Titre 5">
            <a:extLst>
              <a:ext uri="{FF2B5EF4-FFF2-40B4-BE49-F238E27FC236}">
                <a16:creationId xmlns:a16="http://schemas.microsoft.com/office/drawing/2014/main" id="{7FEB25CC-99C3-5895-51E2-29F3461A41A5}"/>
              </a:ext>
            </a:extLst>
          </p:cNvPr>
          <p:cNvSpPr>
            <a:spLocks noGrp="1"/>
          </p:cNvSpPr>
          <p:nvPr>
            <p:ph type="title"/>
          </p:nvPr>
        </p:nvSpPr>
        <p:spPr/>
        <p:txBody>
          <a:bodyPr/>
          <a:lstStyle/>
          <a:p>
            <a:r>
              <a:rPr lang="fr-FR" dirty="0"/>
              <a:t>TDM</a:t>
            </a:r>
          </a:p>
        </p:txBody>
      </p:sp>
      <p:sp>
        <p:nvSpPr>
          <p:cNvPr id="4" name="Espace réservé pour une image  3">
            <a:extLst>
              <a:ext uri="{FF2B5EF4-FFF2-40B4-BE49-F238E27FC236}">
                <a16:creationId xmlns:a16="http://schemas.microsoft.com/office/drawing/2014/main" id="{596F6FF6-3DE3-AD9A-D043-D85DB34C8505}"/>
              </a:ext>
            </a:extLst>
          </p:cNvPr>
          <p:cNvSpPr>
            <a:spLocks noGrp="1"/>
          </p:cNvSpPr>
          <p:nvPr>
            <p:ph type="pic" sz="quarter" idx="13"/>
          </p:nvPr>
        </p:nvSpPr>
        <p:spPr/>
        <p:txBody>
          <a:bodyPr/>
          <a:lstStyle/>
          <a:p>
            <a:endParaRPr lang="fr-FR"/>
          </a:p>
        </p:txBody>
      </p:sp>
      <p:sp>
        <p:nvSpPr>
          <p:cNvPr id="20" name="Titre 1">
            <a:extLst>
              <a:ext uri="{FF2B5EF4-FFF2-40B4-BE49-F238E27FC236}">
                <a16:creationId xmlns:a16="http://schemas.microsoft.com/office/drawing/2014/main" id="{87A409FF-475B-80B1-A770-F849C4592A7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8" name="ZoneTexte 7">
            <a:extLst>
              <a:ext uri="{FF2B5EF4-FFF2-40B4-BE49-F238E27FC236}">
                <a16:creationId xmlns:a16="http://schemas.microsoft.com/office/drawing/2014/main" id="{C83198C5-89E4-AF8A-99D4-58468731DF5B}"/>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a:t>
            </a:r>
          </a:p>
        </p:txBody>
      </p:sp>
      <p:grpSp>
        <p:nvGrpSpPr>
          <p:cNvPr id="21" name="Groupe 20">
            <a:extLst>
              <a:ext uri="{FF2B5EF4-FFF2-40B4-BE49-F238E27FC236}">
                <a16:creationId xmlns:a16="http://schemas.microsoft.com/office/drawing/2014/main" id="{207348AC-1C4D-A40A-9AF5-DD84E3404313}"/>
              </a:ext>
            </a:extLst>
          </p:cNvPr>
          <p:cNvGrpSpPr/>
          <p:nvPr/>
        </p:nvGrpSpPr>
        <p:grpSpPr>
          <a:xfrm>
            <a:off x="455313" y="1811240"/>
            <a:ext cx="11281374" cy="4034898"/>
            <a:chOff x="1076166" y="2165678"/>
            <a:chExt cx="9696420" cy="3468023"/>
          </a:xfrm>
        </p:grpSpPr>
        <p:pic>
          <p:nvPicPr>
            <p:cNvPr id="22" name="Image 21">
              <a:extLst>
                <a:ext uri="{FF2B5EF4-FFF2-40B4-BE49-F238E27FC236}">
                  <a16:creationId xmlns:a16="http://schemas.microsoft.com/office/drawing/2014/main" id="{82AEC294-5C85-4BC5-F343-ECFF54BA7F97}"/>
                </a:ext>
              </a:extLst>
            </p:cNvPr>
            <p:cNvPicPr>
              <a:picLocks noChangeAspect="1"/>
            </p:cNvPicPr>
            <p:nvPr/>
          </p:nvPicPr>
          <p:blipFill>
            <a:blip r:embed="rId4"/>
            <a:stretch>
              <a:fillRect/>
            </a:stretch>
          </p:blipFill>
          <p:spPr>
            <a:xfrm>
              <a:off x="1076166" y="2165678"/>
              <a:ext cx="4794321" cy="3468023"/>
            </a:xfrm>
            <a:prstGeom prst="rect">
              <a:avLst/>
            </a:prstGeom>
          </p:spPr>
        </p:pic>
        <p:pic>
          <p:nvPicPr>
            <p:cNvPr id="23" name="Image 22">
              <a:extLst>
                <a:ext uri="{FF2B5EF4-FFF2-40B4-BE49-F238E27FC236}">
                  <a16:creationId xmlns:a16="http://schemas.microsoft.com/office/drawing/2014/main" id="{E24DAC5E-B292-452C-59C2-C88FE8CDFFD6}"/>
                </a:ext>
              </a:extLst>
            </p:cNvPr>
            <p:cNvPicPr>
              <a:picLocks noChangeAspect="1"/>
            </p:cNvPicPr>
            <p:nvPr/>
          </p:nvPicPr>
          <p:blipFill>
            <a:blip r:embed="rId5"/>
            <a:stretch>
              <a:fillRect/>
            </a:stretch>
          </p:blipFill>
          <p:spPr>
            <a:xfrm>
              <a:off x="5870487" y="2165678"/>
              <a:ext cx="4902099" cy="3466800"/>
            </a:xfrm>
            <a:prstGeom prst="rect">
              <a:avLst/>
            </a:prstGeom>
          </p:spPr>
        </p:pic>
      </p:grpSp>
      <p:grpSp>
        <p:nvGrpSpPr>
          <p:cNvPr id="7" name="Groupe 6">
            <a:extLst>
              <a:ext uri="{FF2B5EF4-FFF2-40B4-BE49-F238E27FC236}">
                <a16:creationId xmlns:a16="http://schemas.microsoft.com/office/drawing/2014/main" id="{00BF5AC6-F1A4-9841-8FFA-1E8822DCFCD9}"/>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AABCED6B-ED91-96F5-0CAB-E00ABAD3242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B11B552F-90E9-C637-DF65-25EF9DC8ABB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Signalisation droite 24">
              <a:extLst>
                <a:ext uri="{FF2B5EF4-FFF2-40B4-BE49-F238E27FC236}">
                  <a16:creationId xmlns:a16="http://schemas.microsoft.com/office/drawing/2014/main" id="{D6D94E53-92D0-8576-8ED5-78C3F66ED69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D37DB31B-FCBF-BA03-0619-6FE8DEA67D0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70349A7E-D7B2-6076-FF57-FFE3354D678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DAD2DF90-9EAD-0991-62F8-5DFC0861D778}"/>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29" name="Chevron 28">
              <a:extLst>
                <a:ext uri="{FF2B5EF4-FFF2-40B4-BE49-F238E27FC236}">
                  <a16:creationId xmlns:a16="http://schemas.microsoft.com/office/drawing/2014/main" id="{B9389674-1785-EF31-6FDD-BC3D7DE1A6D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0" name="Chevron 29">
              <a:extLst>
                <a:ext uri="{FF2B5EF4-FFF2-40B4-BE49-F238E27FC236}">
                  <a16:creationId xmlns:a16="http://schemas.microsoft.com/office/drawing/2014/main" id="{CB836AFD-4A2A-F8A4-6AFC-6E5D76A014D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8">
            <a:hlinkClick r:id="" action="ppaction://media"/>
            <a:extLst>
              <a:ext uri="{FF2B5EF4-FFF2-40B4-BE49-F238E27FC236}">
                <a16:creationId xmlns:a16="http://schemas.microsoft.com/office/drawing/2014/main" id="{FC48ABE7-1697-8344-2DCD-9D1B85AC53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36568796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re 4">
            <a:extLst>
              <a:ext uri="{FF2B5EF4-FFF2-40B4-BE49-F238E27FC236}">
                <a16:creationId xmlns:a16="http://schemas.microsoft.com/office/drawing/2014/main" id="{30D6361F-19C5-C927-520F-F19DFAEFD352}"/>
              </a:ext>
            </a:extLst>
          </p:cNvPr>
          <p:cNvSpPr>
            <a:spLocks noGrp="1"/>
          </p:cNvSpPr>
          <p:nvPr>
            <p:ph type="title"/>
          </p:nvPr>
        </p:nvSpPr>
        <p:spPr/>
        <p:txBody>
          <a:bodyPr/>
          <a:lstStyle/>
          <a:p>
            <a:r>
              <a:rPr lang="fr-FR" dirty="0"/>
              <a:t>Anatomo-pathologie</a:t>
            </a:r>
          </a:p>
        </p:txBody>
      </p:sp>
      <p:sp>
        <p:nvSpPr>
          <p:cNvPr id="3" name="Espace réservé pour une image  2">
            <a:extLst>
              <a:ext uri="{FF2B5EF4-FFF2-40B4-BE49-F238E27FC236}">
                <a16:creationId xmlns:a16="http://schemas.microsoft.com/office/drawing/2014/main" id="{E4E096D2-A14C-02A9-C4D5-A3B071ECD9EE}"/>
              </a:ext>
            </a:extLst>
          </p:cNvPr>
          <p:cNvSpPr>
            <a:spLocks noGrp="1"/>
          </p:cNvSpPr>
          <p:nvPr>
            <p:ph type="pic" sz="quarter" idx="13"/>
          </p:nvPr>
        </p:nvSpPr>
        <p:spPr/>
        <p:txBody>
          <a:bodyPr/>
          <a:lstStyle/>
          <a:p>
            <a:endParaRPr lang="fr-FR"/>
          </a:p>
        </p:txBody>
      </p:sp>
      <p:sp>
        <p:nvSpPr>
          <p:cNvPr id="17" name="Espace réservé du contenu 3">
            <a:extLst>
              <a:ext uri="{FF2B5EF4-FFF2-40B4-BE49-F238E27FC236}">
                <a16:creationId xmlns:a16="http://schemas.microsoft.com/office/drawing/2014/main" id="{3CA15471-A3D4-4CDD-D7D0-B9BC8A2517FA}"/>
              </a:ext>
            </a:extLst>
          </p:cNvPr>
          <p:cNvSpPr txBox="1">
            <a:spLocks/>
          </p:cNvSpPr>
          <p:nvPr/>
        </p:nvSpPr>
        <p:spPr>
          <a:xfrm>
            <a:off x="467999" y="1836000"/>
            <a:ext cx="11250000" cy="3814378"/>
          </a:xfrm>
          <a:prstGeom prst="rect">
            <a:avLst/>
          </a:prstGeom>
          <a:ln>
            <a:noFill/>
          </a:ln>
        </p:spPr>
        <p:style>
          <a:lnRef idx="2">
            <a:schemeClr val="accent5"/>
          </a:lnRef>
          <a:fillRef idx="1">
            <a:schemeClr val="lt1"/>
          </a:fillRef>
          <a:effectRef idx="0">
            <a:schemeClr val="accent5"/>
          </a:effectRef>
          <a:fontRef idx="minor">
            <a:schemeClr val="dk1"/>
          </a:fontRef>
        </p:style>
        <p:txBody>
          <a:bodyPr vert="horz" wrap="square" lIns="0" tIns="0" rIns="0" bIns="0" rtlCol="0">
            <a:sp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dk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dk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Gastrite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antrofundique</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 prédominante à l'antre, destructrice avec </a:t>
            </a:r>
            <a:r>
              <a:rPr kumimoji="0" lang="fr-FR" sz="2200" b="1" i="0" u="none" strike="noStrike" kern="1200" cap="none" spc="0" normalizeH="0" baseline="0" noProof="0" dirty="0" err="1">
                <a:ln>
                  <a:noFill/>
                </a:ln>
                <a:solidFill>
                  <a:srgbClr val="000000"/>
                </a:solidFill>
                <a:effectLst/>
                <a:uLnTx/>
                <a:uFillTx/>
                <a:latin typeface="Century Gothic" panose="020F0302020204030204"/>
                <a:ea typeface="+mn-ea"/>
                <a:cs typeface="+mn-cs"/>
              </a:rPr>
              <a:t>lymphoprolifération</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200" b="1"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CD4+ CD7+, CD5+, CD30-, PD1+, à petites cellules (20 %) (monomorphes), EBER négative de type lymphome indolent du tractus gastro intestinal. </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Présence d’un réarrangement clonal du gène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TCRg</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 sans réarrangement des gènes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IgH</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 et K ; NGS négatif.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2200" b="1" i="0" u="none" strike="noStrike" kern="1200" cap="none" spc="0" normalizeH="0" baseline="0" noProof="0" dirty="0">
                <a:ln>
                  <a:noFill/>
                </a:ln>
                <a:solidFill>
                  <a:srgbClr val="D90075"/>
                </a:solidFill>
                <a:effectLst/>
                <a:uLnTx/>
                <a:uFillTx/>
                <a:latin typeface="Century Gothic" panose="020F0302020204030204"/>
                <a:ea typeface="+mn-ea"/>
                <a:cs typeface="+mn-cs"/>
                <a:sym typeface="Wingdings" pitchFamily="2" charset="2"/>
              </a:rPr>
              <a:t> </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Lymphome </a:t>
            </a:r>
            <a:r>
              <a:rPr kumimoji="0" lang="fr-FR" sz="2200" b="1"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 de type “digestif indolent”, post transplantation rénale sous immunosuppresseurs, non EBV induit, de stade IV avec atteinte digestive et pulmonaire putative</a:t>
            </a:r>
          </a:p>
        </p:txBody>
      </p:sp>
      <p:sp>
        <p:nvSpPr>
          <p:cNvPr id="20" name="ZoneTexte 19">
            <a:extLst>
              <a:ext uri="{FF2B5EF4-FFF2-40B4-BE49-F238E27FC236}">
                <a16:creationId xmlns:a16="http://schemas.microsoft.com/office/drawing/2014/main" id="{E3950846-D87A-37FF-5DB1-CD5FB619CFCD}"/>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NGS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séquençage à haut débit</a:t>
            </a:r>
          </a:p>
        </p:txBody>
      </p:sp>
      <p:sp>
        <p:nvSpPr>
          <p:cNvPr id="21" name="Titre 1">
            <a:extLst>
              <a:ext uri="{FF2B5EF4-FFF2-40B4-BE49-F238E27FC236}">
                <a16:creationId xmlns:a16="http://schemas.microsoft.com/office/drawing/2014/main" id="{E4F4EA4A-D69B-7DDB-0980-DFD56220556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grpSp>
        <p:nvGrpSpPr>
          <p:cNvPr id="4" name="Groupe 3">
            <a:extLst>
              <a:ext uri="{FF2B5EF4-FFF2-40B4-BE49-F238E27FC236}">
                <a16:creationId xmlns:a16="http://schemas.microsoft.com/office/drawing/2014/main" id="{7D5C97C4-A384-142E-F208-9D13F6D4C4FE}"/>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747FC90E-0104-6AA1-9F1C-71E670F4F2A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Rectangle 17">
              <a:extLst>
                <a:ext uri="{FF2B5EF4-FFF2-40B4-BE49-F238E27FC236}">
                  <a16:creationId xmlns:a16="http://schemas.microsoft.com/office/drawing/2014/main" id="{4DAF1FFA-7124-7923-2CB0-508BBC24855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Signalisation droite 18">
              <a:extLst>
                <a:ext uri="{FF2B5EF4-FFF2-40B4-BE49-F238E27FC236}">
                  <a16:creationId xmlns:a16="http://schemas.microsoft.com/office/drawing/2014/main" id="{90D44667-F1FD-3DB5-639A-1E73EE00EFF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5B433645-2520-CDEB-88F5-6E4F2D45FDA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3" name="Rectangle 22">
              <a:extLst>
                <a:ext uri="{FF2B5EF4-FFF2-40B4-BE49-F238E27FC236}">
                  <a16:creationId xmlns:a16="http://schemas.microsoft.com/office/drawing/2014/main" id="{2E0B2D98-214D-F1F5-11C8-A029098B443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4" name="Chevron 23">
              <a:extLst>
                <a:ext uri="{FF2B5EF4-FFF2-40B4-BE49-F238E27FC236}">
                  <a16:creationId xmlns:a16="http://schemas.microsoft.com/office/drawing/2014/main" id="{B7BD22DA-52E2-CA87-A0A7-B086F00B103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5" name="Chevron 24">
              <a:extLst>
                <a:ext uri="{FF2B5EF4-FFF2-40B4-BE49-F238E27FC236}">
                  <a16:creationId xmlns:a16="http://schemas.microsoft.com/office/drawing/2014/main" id="{91E5B6CA-FBE4-4D2C-6A95-D3BD54C430E2}"/>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26" name="Chevron 25">
              <a:extLst>
                <a:ext uri="{FF2B5EF4-FFF2-40B4-BE49-F238E27FC236}">
                  <a16:creationId xmlns:a16="http://schemas.microsoft.com/office/drawing/2014/main" id="{387B2DDF-81CA-B749-D971-907F1FAC3F1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9">
            <a:hlinkClick r:id="" action="ppaction://media"/>
            <a:extLst>
              <a:ext uri="{FF2B5EF4-FFF2-40B4-BE49-F238E27FC236}">
                <a16:creationId xmlns:a16="http://schemas.microsoft.com/office/drawing/2014/main" id="{5A8A22B9-6519-ED34-C7C7-3734B7DC18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9589"/>
            <a:ext cx="468000" cy="468000"/>
          </a:xfrm>
          <a:prstGeom prst="rect">
            <a:avLst/>
          </a:prstGeom>
        </p:spPr>
      </p:pic>
    </p:spTree>
    <p:extLst>
      <p:ext uri="{BB962C8B-B14F-4D97-AF65-F5344CB8AC3E}">
        <p14:creationId xmlns:p14="http://schemas.microsoft.com/office/powerpoint/2010/main" val="252573804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8E088-55C4-7533-EEA6-CB7635BA5380}"/>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FE776872-9BA1-62C0-CDEB-E3FB3E174039}"/>
              </a:ext>
            </a:extLst>
          </p:cNvPr>
          <p:cNvSpPr>
            <a:spLocks noGrp="1"/>
          </p:cNvSpPr>
          <p:nvPr>
            <p:ph type="pic" sz="quarter" idx="13"/>
          </p:nvPr>
        </p:nvSpPr>
        <p:spPr/>
        <p:txBody>
          <a:bodyPr/>
          <a:lstStyle/>
          <a:p>
            <a:endParaRPr lang="fr-FR"/>
          </a:p>
        </p:txBody>
      </p:sp>
      <p:sp>
        <p:nvSpPr>
          <p:cNvPr id="18" name="Espace réservé du contenu 2, chunk 1">
            <a:extLst>
              <a:ext uri="{FF2B5EF4-FFF2-40B4-BE49-F238E27FC236}">
                <a16:creationId xmlns:a16="http://schemas.microsoft.com/office/drawing/2014/main" id="{18E465C7-D951-7A06-E4D3-5B25CC90C826}"/>
              </a:ext>
            </a:extLst>
          </p:cNvPr>
          <p:cNvSpPr txBox="1"/>
          <p:nvPr/>
        </p:nvSpPr>
        <p:spPr>
          <a:xfrm>
            <a:off x="468300"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Ponction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lombaire</a:t>
            </a: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1FD0A709-4FC4-2ADF-31C7-5C10680A22E3}"/>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7477A07-5B8F-B92B-6DF9-73095E1F7749}"/>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14BCDE23-2056-EE1C-0878-8B8A8361A6AB}"/>
              </a:ext>
            </a:extLst>
          </p:cNvPr>
          <p:cNvSpPr txBox="1"/>
          <p:nvPr/>
        </p:nvSpPr>
        <p:spPr>
          <a:xfrm>
            <a:off x="2706467" y="2920015"/>
            <a:ext cx="2303631"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Lavage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broncho-alvéolaire plutôt</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037233E0-CC1F-D242-10CA-CB4494B6D029}"/>
              </a:ext>
            </a:extLst>
          </p:cNvPr>
          <p:cNvSpPr/>
          <p:nvPr/>
        </p:nvSpPr>
        <p:spPr>
          <a:xfrm>
            <a:off x="311268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C9DAC31-C937-5C0F-A042-15BEC7FA09D8}"/>
              </a:ext>
            </a:extLst>
          </p:cNvPr>
          <p:cNvSpPr/>
          <p:nvPr/>
        </p:nvSpPr>
        <p:spPr>
          <a:xfrm rot="10800000">
            <a:off x="375509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871CE361-9794-B72A-7781-821D0FB985E2}"/>
              </a:ext>
            </a:extLst>
          </p:cNvPr>
          <p:cNvSpPr txBox="1"/>
          <p:nvPr/>
        </p:nvSpPr>
        <p:spPr>
          <a:xfrm>
            <a:off x="5206489"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Myélogramme</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BA44715D-8E00-C66D-123D-1B42B1FECC8E}"/>
              </a:ext>
            </a:extLst>
          </p:cNvPr>
          <p:cNvSpPr/>
          <p:nvPr/>
        </p:nvSpPr>
        <p:spPr>
          <a:xfrm>
            <a:off x="5481781"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3537A54-8EB8-15DE-101F-79DDD356DB61}"/>
              </a:ext>
            </a:extLst>
          </p:cNvPr>
          <p:cNvSpPr/>
          <p:nvPr/>
        </p:nvSpPr>
        <p:spPr>
          <a:xfrm rot="10800000">
            <a:off x="6124190"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5">
            <a:extLst>
              <a:ext uri="{FF2B5EF4-FFF2-40B4-BE49-F238E27FC236}">
                <a16:creationId xmlns:a16="http://schemas.microsoft.com/office/drawing/2014/main" id="{AD2D221B-AD43-006A-533E-CCCE9961E123}"/>
              </a:ext>
            </a:extLst>
          </p:cNvPr>
          <p:cNvSpPr txBox="1"/>
          <p:nvPr/>
        </p:nvSpPr>
        <p:spPr>
          <a:xfrm>
            <a:off x="9682824"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du nodule pulmonaire</a:t>
            </a:r>
            <a:r>
              <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rPr>
              <a:t> </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82543073-FD0B-C566-A7B7-6693131EC2E1}"/>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C8971044-7045-0D9F-C50B-4CDA3A053539}"/>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B54373F-BF4B-5015-D42D-02083B9515F3}"/>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F371F40-655E-59C6-FAEE-42B6E506D69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80E706E9-DB2A-0AE1-F8BE-E9349B84485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complétez-vous le bilan d’extension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6" name="Espace réservé du contenu 2, chunk 4">
            <a:extLst>
              <a:ext uri="{FF2B5EF4-FFF2-40B4-BE49-F238E27FC236}">
                <a16:creationId xmlns:a16="http://schemas.microsoft.com/office/drawing/2014/main" id="{D47160E0-6B73-4B00-8321-124A8600E342}"/>
              </a:ext>
            </a:extLst>
          </p:cNvPr>
          <p:cNvSpPr txBox="1"/>
          <p:nvPr/>
        </p:nvSpPr>
        <p:spPr>
          <a:xfrm>
            <a:off x="7444656"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ostéomédullaire</a:t>
            </a:r>
            <a:endParaRPr kumimoji="0" lang="fr-FR" sz="1800" b="0" i="0" u="none" strike="noStrike" kern="1200" cap="none" spc="0" normalizeH="0" baseline="0" noProof="0" dirty="0">
              <a:ln>
                <a:noFill/>
              </a:ln>
              <a:solidFill>
                <a:srgbClr val="0070C0"/>
              </a:solidFill>
              <a:effectLst/>
              <a:uLnTx/>
              <a:uFillTx/>
              <a:latin typeface="Century Gothic" panose="020F0302020204030204"/>
              <a:ea typeface="+mn-ea"/>
              <a:cs typeface="+mn-cs"/>
            </a:endParaRPr>
          </a:p>
        </p:txBody>
      </p:sp>
      <p:sp>
        <p:nvSpPr>
          <p:cNvPr id="8" name="Rectangle : coins arrondis 7">
            <a:extLst>
              <a:ext uri="{FF2B5EF4-FFF2-40B4-BE49-F238E27FC236}">
                <a16:creationId xmlns:a16="http://schemas.microsoft.com/office/drawing/2014/main" id="{9B4168D0-B695-F468-8A86-8492A1638352}"/>
              </a:ext>
            </a:extLst>
          </p:cNvPr>
          <p:cNvSpPr/>
          <p:nvPr/>
        </p:nvSpPr>
        <p:spPr>
          <a:xfrm>
            <a:off x="771994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672A09D5-D567-D9DD-EC85-67CE343B7EE8}"/>
              </a:ext>
            </a:extLst>
          </p:cNvPr>
          <p:cNvSpPr/>
          <p:nvPr/>
        </p:nvSpPr>
        <p:spPr>
          <a:xfrm rot="10800000">
            <a:off x="836235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3" name="Groupe 32">
            <a:extLst>
              <a:ext uri="{FF2B5EF4-FFF2-40B4-BE49-F238E27FC236}">
                <a16:creationId xmlns:a16="http://schemas.microsoft.com/office/drawing/2014/main" id="{F6EFF918-F3CD-CA70-2D0F-FCBE612F6562}"/>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9617B1FE-5803-E7EF-A633-C25E9F49DF4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C6B9562C-6A31-4575-3920-D42A381F2B9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636F655B-856B-9751-BE69-BA9534657F3A}"/>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B8686162-CF31-0D9C-69D4-BFD7AAA393F9}"/>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CBC220B6-9041-CEA6-07C8-1ED169C1BD9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0D0521E6-0341-C543-04DA-FDFDF50761C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30" name="Chevron 29">
              <a:extLst>
                <a:ext uri="{FF2B5EF4-FFF2-40B4-BE49-F238E27FC236}">
                  <a16:creationId xmlns:a16="http://schemas.microsoft.com/office/drawing/2014/main" id="{073EC12F-F8D9-A3F2-06C3-56766176C8ED}"/>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3ADC5A0D-81E4-E88B-06D6-355197F9C76D}"/>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10">
            <a:hlinkClick r:id="" action="ppaction://media"/>
            <a:extLst>
              <a:ext uri="{FF2B5EF4-FFF2-40B4-BE49-F238E27FC236}">
                <a16:creationId xmlns:a16="http://schemas.microsoft.com/office/drawing/2014/main" id="{54652115-E4F2-2D27-B3F0-28F66FF25C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49051"/>
            <a:ext cx="468000" cy="468000"/>
          </a:xfrm>
          <a:prstGeom prst="rect">
            <a:avLst/>
          </a:prstGeom>
        </p:spPr>
      </p:pic>
    </p:spTree>
    <p:extLst>
      <p:ext uri="{BB962C8B-B14F-4D97-AF65-F5344CB8AC3E}">
        <p14:creationId xmlns:p14="http://schemas.microsoft.com/office/powerpoint/2010/main" val="70435045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264B2-B64A-1FF6-26F1-4F4019180EDC}"/>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4B80146D-7488-6BEA-DE63-9FEAD8C54229}"/>
              </a:ext>
            </a:extLst>
          </p:cNvPr>
          <p:cNvSpPr>
            <a:spLocks noGrp="1"/>
          </p:cNvSpPr>
          <p:nvPr>
            <p:ph type="pic" sz="quarter" idx="13"/>
          </p:nvPr>
        </p:nvSpPr>
        <p:spPr/>
        <p:txBody>
          <a:bodyPr/>
          <a:lstStyle/>
          <a:p>
            <a:endParaRPr lang="fr-FR"/>
          </a:p>
        </p:txBody>
      </p:sp>
      <p:sp>
        <p:nvSpPr>
          <p:cNvPr id="18" name="Espace réservé du contenu 2, chunk 1">
            <a:extLst>
              <a:ext uri="{FF2B5EF4-FFF2-40B4-BE49-F238E27FC236}">
                <a16:creationId xmlns:a16="http://schemas.microsoft.com/office/drawing/2014/main" id="{0351A4F8-086F-2B46-E3BE-C5E9E79E57BE}"/>
              </a:ext>
            </a:extLst>
          </p:cNvPr>
          <p:cNvSpPr txBox="1"/>
          <p:nvPr/>
        </p:nvSpPr>
        <p:spPr>
          <a:xfrm>
            <a:off x="468300" y="2920015"/>
            <a:ext cx="2041776"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Ponction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lombaire</a:t>
            </a:r>
          </a:p>
        </p:txBody>
      </p:sp>
      <p:sp>
        <p:nvSpPr>
          <p:cNvPr id="12" name="Rectangle : coins arrondis 11">
            <a:extLst>
              <a:ext uri="{FF2B5EF4-FFF2-40B4-BE49-F238E27FC236}">
                <a16:creationId xmlns:a16="http://schemas.microsoft.com/office/drawing/2014/main" id="{71AE7096-2934-6A3F-5892-01C5F7C34519}"/>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C0CBD7AE-30E0-FA0D-2DF8-96BAF105A706}"/>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FE7BB021-1578-D83B-D041-DB02A5D69662}"/>
              </a:ext>
            </a:extLst>
          </p:cNvPr>
          <p:cNvSpPr txBox="1"/>
          <p:nvPr/>
        </p:nvSpPr>
        <p:spPr>
          <a:xfrm>
            <a:off x="2706467" y="2920015"/>
            <a:ext cx="2303631"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Lavage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broncho-alvéolaire plutôt</a:t>
            </a:r>
          </a:p>
        </p:txBody>
      </p:sp>
      <p:sp>
        <p:nvSpPr>
          <p:cNvPr id="16" name="Rectangle : coins arrondis 15">
            <a:extLst>
              <a:ext uri="{FF2B5EF4-FFF2-40B4-BE49-F238E27FC236}">
                <a16:creationId xmlns:a16="http://schemas.microsoft.com/office/drawing/2014/main" id="{701AE2A6-870D-43C0-2AF8-AA5DA19D8C62}"/>
              </a:ext>
            </a:extLst>
          </p:cNvPr>
          <p:cNvSpPr/>
          <p:nvPr/>
        </p:nvSpPr>
        <p:spPr>
          <a:xfrm>
            <a:off x="311268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FC9BF6F-344A-BB02-4CC2-54B3997F12E3}"/>
              </a:ext>
            </a:extLst>
          </p:cNvPr>
          <p:cNvSpPr/>
          <p:nvPr/>
        </p:nvSpPr>
        <p:spPr>
          <a:xfrm rot="10800000">
            <a:off x="375509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06D26B80-3917-EEA3-45FE-997DD57A0208}"/>
              </a:ext>
            </a:extLst>
          </p:cNvPr>
          <p:cNvSpPr txBox="1"/>
          <p:nvPr/>
        </p:nvSpPr>
        <p:spPr>
          <a:xfrm>
            <a:off x="5206489" y="2920015"/>
            <a:ext cx="2041776"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Myélogramme</a:t>
            </a:r>
          </a:p>
        </p:txBody>
      </p:sp>
      <p:sp>
        <p:nvSpPr>
          <p:cNvPr id="20" name="Rectangle : coins arrondis 19">
            <a:extLst>
              <a:ext uri="{FF2B5EF4-FFF2-40B4-BE49-F238E27FC236}">
                <a16:creationId xmlns:a16="http://schemas.microsoft.com/office/drawing/2014/main" id="{340CAD7D-7DD0-559D-121B-117EDEF94031}"/>
              </a:ext>
            </a:extLst>
          </p:cNvPr>
          <p:cNvSpPr/>
          <p:nvPr/>
        </p:nvSpPr>
        <p:spPr>
          <a:xfrm>
            <a:off x="5481781"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10C1A3A-0EF4-34B5-7B0A-755103C0FE5E}"/>
              </a:ext>
            </a:extLst>
          </p:cNvPr>
          <p:cNvSpPr/>
          <p:nvPr/>
        </p:nvSpPr>
        <p:spPr>
          <a:xfrm rot="10800000">
            <a:off x="6124190"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8" name="Espace réservé du contenu 2, chunk 5">
            <a:extLst>
              <a:ext uri="{FF2B5EF4-FFF2-40B4-BE49-F238E27FC236}">
                <a16:creationId xmlns:a16="http://schemas.microsoft.com/office/drawing/2014/main" id="{AF2449EA-CBE0-18AD-B66B-3A7AA7BE8EF0}"/>
              </a:ext>
            </a:extLst>
          </p:cNvPr>
          <p:cNvSpPr txBox="1"/>
          <p:nvPr/>
        </p:nvSpPr>
        <p:spPr>
          <a:xfrm>
            <a:off x="9682824"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Biopsie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du nodule pulmonaire </a:t>
            </a:r>
          </a:p>
        </p:txBody>
      </p:sp>
      <p:sp>
        <p:nvSpPr>
          <p:cNvPr id="24" name="Rectangle : coins arrondis 23">
            <a:extLst>
              <a:ext uri="{FF2B5EF4-FFF2-40B4-BE49-F238E27FC236}">
                <a16:creationId xmlns:a16="http://schemas.microsoft.com/office/drawing/2014/main" id="{DCF179BC-49DC-41F2-F5E3-F86E7FCCA15C}"/>
              </a:ext>
            </a:extLst>
          </p:cNvPr>
          <p:cNvSpPr/>
          <p:nvPr/>
        </p:nvSpPr>
        <p:spPr>
          <a:xfrm>
            <a:off x="995811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470CCFFE-9BBB-FF92-C705-A86D9A5C6B09}"/>
              </a:ext>
            </a:extLst>
          </p:cNvPr>
          <p:cNvSpPr/>
          <p:nvPr/>
        </p:nvSpPr>
        <p:spPr>
          <a:xfrm rot="10800000">
            <a:off x="1060052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91B8BC67-8FC0-4FDA-C4E1-CBAA46B2D0A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A0D0087-A951-28EB-3BEF-5B70B28D663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D4881364-03F6-AD92-3258-055A8FB971A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complétez-vous le bilan d’extension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6" name="Espace réservé du contenu 2, chunk 4">
            <a:extLst>
              <a:ext uri="{FF2B5EF4-FFF2-40B4-BE49-F238E27FC236}">
                <a16:creationId xmlns:a16="http://schemas.microsoft.com/office/drawing/2014/main" id="{EC7F0F33-D209-EEDC-28E6-589F24D8EDD4}"/>
              </a:ext>
            </a:extLst>
          </p:cNvPr>
          <p:cNvSpPr txBox="1"/>
          <p:nvPr/>
        </p:nvSpPr>
        <p:spPr>
          <a:xfrm>
            <a:off x="7444656"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Biopsie ostéomédullaire</a:t>
            </a:r>
          </a:p>
        </p:txBody>
      </p:sp>
      <p:sp>
        <p:nvSpPr>
          <p:cNvPr id="8" name="Rectangle : coins arrondis 7">
            <a:extLst>
              <a:ext uri="{FF2B5EF4-FFF2-40B4-BE49-F238E27FC236}">
                <a16:creationId xmlns:a16="http://schemas.microsoft.com/office/drawing/2014/main" id="{3BC44B00-1E45-1C23-6256-F951AD85043F}"/>
              </a:ext>
            </a:extLst>
          </p:cNvPr>
          <p:cNvSpPr/>
          <p:nvPr/>
        </p:nvSpPr>
        <p:spPr>
          <a:xfrm>
            <a:off x="7719948"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8DB018F5-A004-61E5-9FA1-EED1C4ADE0DB}"/>
              </a:ext>
            </a:extLst>
          </p:cNvPr>
          <p:cNvSpPr/>
          <p:nvPr/>
        </p:nvSpPr>
        <p:spPr>
          <a:xfrm rot="10800000">
            <a:off x="8362357"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7" name="Groupe 6">
            <a:extLst>
              <a:ext uri="{FF2B5EF4-FFF2-40B4-BE49-F238E27FC236}">
                <a16:creationId xmlns:a16="http://schemas.microsoft.com/office/drawing/2014/main" id="{5A3AB200-D049-73C5-4AC8-320F64F78DE7}"/>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F0F175C7-53EE-E6C1-30A2-77176F587B5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303566DA-4457-12E7-7C11-A0CC776ABD9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8789111A-C677-AE89-6D96-33B9F8200405}"/>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4895FD0F-0C9C-19F1-3EEA-D92A4FDFC3AC}"/>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4F16FB68-10F2-4A94-5683-A4839281035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8000510F-E74C-8853-B83A-3E9EB1E109D4}"/>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30" name="Chevron 29">
              <a:extLst>
                <a:ext uri="{FF2B5EF4-FFF2-40B4-BE49-F238E27FC236}">
                  <a16:creationId xmlns:a16="http://schemas.microsoft.com/office/drawing/2014/main" id="{95874FFB-6FB4-81E4-503C-9129F84DCE0B}"/>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08BC5A64-ED09-705D-A907-FEE89D8760BB}"/>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11">
            <a:hlinkClick r:id="" action="ppaction://media"/>
            <a:extLst>
              <a:ext uri="{FF2B5EF4-FFF2-40B4-BE49-F238E27FC236}">
                <a16:creationId xmlns:a16="http://schemas.microsoft.com/office/drawing/2014/main" id="{CACC88C1-2A40-D0D8-F391-88A90F74EE5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1414"/>
            <a:ext cx="468000" cy="468000"/>
          </a:xfrm>
          <a:prstGeom prst="rect">
            <a:avLst/>
          </a:prstGeom>
        </p:spPr>
      </p:pic>
    </p:spTree>
    <p:extLst>
      <p:ext uri="{BB962C8B-B14F-4D97-AF65-F5344CB8AC3E}">
        <p14:creationId xmlns:p14="http://schemas.microsoft.com/office/powerpoint/2010/main" val="141481147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58130-3758-14AF-F30D-B7E436F99162}"/>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4137D62D-2BC3-53B0-142F-35BE87E23168}"/>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1A71F4B9-5CFC-463D-6DCC-A30ABD3D4069}"/>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p:txBody>
      </p:sp>
      <p:sp>
        <p:nvSpPr>
          <p:cNvPr id="36" name="Forme libre 35">
            <a:extLst>
              <a:ext uri="{FF2B5EF4-FFF2-40B4-BE49-F238E27FC236}">
                <a16:creationId xmlns:a16="http://schemas.microsoft.com/office/drawing/2014/main" id="{C6268B4A-F1CB-56F9-A947-8D92999CA1B3}"/>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 name="Rounded Rectangle 52">
            <a:extLst>
              <a:ext uri="{FF2B5EF4-FFF2-40B4-BE49-F238E27FC236}">
                <a16:creationId xmlns:a16="http://schemas.microsoft.com/office/drawing/2014/main" id="{D44E879C-4209-C16F-D526-EBC2794E4B2D}"/>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2" name="Titre 1">
            <a:extLst>
              <a:ext uri="{FF2B5EF4-FFF2-40B4-BE49-F238E27FC236}">
                <a16:creationId xmlns:a16="http://schemas.microsoft.com/office/drawing/2014/main" id="{4D634DAE-FAED-1C46-5C86-429C64BFFB2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44" name="ZoneTexte 43">
            <a:extLst>
              <a:ext uri="{FF2B5EF4-FFF2-40B4-BE49-F238E27FC236}">
                <a16:creationId xmlns:a16="http://schemas.microsoft.com/office/drawing/2014/main" id="{F6B0D203-C16C-9AFD-BE10-65F77FD009DF}"/>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SNC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système nerveux central </a:t>
            </a:r>
          </a:p>
        </p:txBody>
      </p:sp>
      <p:sp>
        <p:nvSpPr>
          <p:cNvPr id="45" name="Espace réservé du contenu 2, chunk 1">
            <a:extLst>
              <a:ext uri="{FF2B5EF4-FFF2-40B4-BE49-F238E27FC236}">
                <a16:creationId xmlns:a16="http://schemas.microsoft.com/office/drawing/2014/main" id="{B01BA10D-8249-D322-4600-E986F7DD80AC}"/>
              </a:ext>
            </a:extLst>
          </p:cNvPr>
          <p:cNvSpPr txBox="1"/>
          <p:nvPr/>
        </p:nvSpPr>
        <p:spPr>
          <a:xfrm>
            <a:off x="468300"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Ponction </a:t>
            </a:r>
            <a:b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lombaire</a:t>
            </a:r>
            <a:endParaRPr kumimoji="0" lang="fr-FR" sz="15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46" name="Rectangle : coins arrondis 45">
            <a:extLst>
              <a:ext uri="{FF2B5EF4-FFF2-40B4-BE49-F238E27FC236}">
                <a16:creationId xmlns:a16="http://schemas.microsoft.com/office/drawing/2014/main" id="{D20124C5-A52A-C2E4-D792-20E39A276A88}"/>
              </a:ext>
            </a:extLst>
          </p:cNvPr>
          <p:cNvSpPr/>
          <p:nvPr/>
        </p:nvSpPr>
        <p:spPr>
          <a:xfrm>
            <a:off x="743592" y="2489816"/>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p>
        </p:txBody>
      </p:sp>
      <p:sp>
        <p:nvSpPr>
          <p:cNvPr id="47" name="Triangle 46">
            <a:extLst>
              <a:ext uri="{FF2B5EF4-FFF2-40B4-BE49-F238E27FC236}">
                <a16:creationId xmlns:a16="http://schemas.microsoft.com/office/drawing/2014/main" id="{396D56FB-5FAF-98CF-31EF-C0EA543CBB6F}"/>
              </a:ext>
            </a:extLst>
          </p:cNvPr>
          <p:cNvSpPr/>
          <p:nvPr/>
        </p:nvSpPr>
        <p:spPr>
          <a:xfrm rot="10800000">
            <a:off x="1386001" y="29822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8" name="Espace réservé du contenu 2, chunk 2">
            <a:extLst>
              <a:ext uri="{FF2B5EF4-FFF2-40B4-BE49-F238E27FC236}">
                <a16:creationId xmlns:a16="http://schemas.microsoft.com/office/drawing/2014/main" id="{CBB923F3-6D0F-81A7-94CA-40031A0D896D}"/>
              </a:ext>
            </a:extLst>
          </p:cNvPr>
          <p:cNvSpPr txBox="1"/>
          <p:nvPr/>
        </p:nvSpPr>
        <p:spPr>
          <a:xfrm>
            <a:off x="2706468" y="2637815"/>
            <a:ext cx="2303631"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Lavage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broncho-alvéolaire</a:t>
            </a:r>
            <a:endParaRPr kumimoji="0" lang="fr-FR" sz="15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49" name="Rectangle : coins arrondis 48">
            <a:extLst>
              <a:ext uri="{FF2B5EF4-FFF2-40B4-BE49-F238E27FC236}">
                <a16:creationId xmlns:a16="http://schemas.microsoft.com/office/drawing/2014/main" id="{ECB913AE-8326-24F1-3F45-E9143811BDE8}"/>
              </a:ext>
            </a:extLst>
          </p:cNvPr>
          <p:cNvSpPr/>
          <p:nvPr/>
        </p:nvSpPr>
        <p:spPr>
          <a:xfrm>
            <a:off x="3112686" y="2489816"/>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p>
        </p:txBody>
      </p:sp>
      <p:sp>
        <p:nvSpPr>
          <p:cNvPr id="50" name="Triangle 49">
            <a:extLst>
              <a:ext uri="{FF2B5EF4-FFF2-40B4-BE49-F238E27FC236}">
                <a16:creationId xmlns:a16="http://schemas.microsoft.com/office/drawing/2014/main" id="{87A39F16-0C66-955E-6B45-D316BE66D503}"/>
              </a:ext>
            </a:extLst>
          </p:cNvPr>
          <p:cNvSpPr/>
          <p:nvPr/>
        </p:nvSpPr>
        <p:spPr>
          <a:xfrm rot="10800000">
            <a:off x="3755095" y="29822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1" name="Espace réservé du contenu 2, chunk 3">
            <a:extLst>
              <a:ext uri="{FF2B5EF4-FFF2-40B4-BE49-F238E27FC236}">
                <a16:creationId xmlns:a16="http://schemas.microsoft.com/office/drawing/2014/main" id="{38C8DD76-2AC8-3129-5B08-E7377D30962B}"/>
              </a:ext>
            </a:extLst>
          </p:cNvPr>
          <p:cNvSpPr txBox="1"/>
          <p:nvPr/>
        </p:nvSpPr>
        <p:spPr>
          <a:xfrm>
            <a:off x="5206491"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Myélogramme</a:t>
            </a:r>
            <a:endParaRPr kumimoji="0" lang="fr-FR" sz="15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52" name="Rectangle : coins arrondis 51">
            <a:extLst>
              <a:ext uri="{FF2B5EF4-FFF2-40B4-BE49-F238E27FC236}">
                <a16:creationId xmlns:a16="http://schemas.microsoft.com/office/drawing/2014/main" id="{D358B1C5-2F57-CF56-532B-7CE7FEBF1C81}"/>
              </a:ext>
            </a:extLst>
          </p:cNvPr>
          <p:cNvSpPr/>
          <p:nvPr/>
        </p:nvSpPr>
        <p:spPr>
          <a:xfrm>
            <a:off x="5481781" y="2489816"/>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53" name="Triangle 52">
            <a:extLst>
              <a:ext uri="{FF2B5EF4-FFF2-40B4-BE49-F238E27FC236}">
                <a16:creationId xmlns:a16="http://schemas.microsoft.com/office/drawing/2014/main" id="{C2090AFD-D66F-84DE-BC7F-7CC94BA02056}"/>
              </a:ext>
            </a:extLst>
          </p:cNvPr>
          <p:cNvSpPr/>
          <p:nvPr/>
        </p:nvSpPr>
        <p:spPr>
          <a:xfrm rot="10800000">
            <a:off x="6124190" y="29822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4" name="Espace réservé du contenu 2, chunk 5">
            <a:extLst>
              <a:ext uri="{FF2B5EF4-FFF2-40B4-BE49-F238E27FC236}">
                <a16:creationId xmlns:a16="http://schemas.microsoft.com/office/drawing/2014/main" id="{7B6B7A5B-A118-03FD-8DE7-47D0DEF2021F}"/>
              </a:ext>
            </a:extLst>
          </p:cNvPr>
          <p:cNvSpPr txBox="1"/>
          <p:nvPr/>
        </p:nvSpPr>
        <p:spPr>
          <a:xfrm>
            <a:off x="9682824"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du nodule pulmonaire</a:t>
            </a:r>
            <a:r>
              <a:rPr kumimoji="0" lang="fr-FR" sz="1500" b="0" i="0" u="none" strike="noStrike" kern="1200" cap="none" spc="0" normalizeH="0" baseline="0" noProof="0" dirty="0">
                <a:ln>
                  <a:noFill/>
                </a:ln>
                <a:solidFill>
                  <a:srgbClr val="FF0000"/>
                </a:solidFill>
                <a:effectLst/>
                <a:uLnTx/>
                <a:uFillTx/>
                <a:latin typeface="Century Gothic" panose="020F0302020204030204"/>
                <a:ea typeface="+mn-ea"/>
                <a:cs typeface="+mn-cs"/>
              </a:rPr>
              <a:t> </a:t>
            </a:r>
            <a:endPar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5" name="Rectangle : coins arrondis 54">
            <a:extLst>
              <a:ext uri="{FF2B5EF4-FFF2-40B4-BE49-F238E27FC236}">
                <a16:creationId xmlns:a16="http://schemas.microsoft.com/office/drawing/2014/main" id="{0A4B848D-0091-8276-5A4C-7A55F7FB268B}"/>
              </a:ext>
            </a:extLst>
          </p:cNvPr>
          <p:cNvSpPr/>
          <p:nvPr/>
        </p:nvSpPr>
        <p:spPr>
          <a:xfrm>
            <a:off x="9958116" y="2489816"/>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E</a:t>
            </a:r>
          </a:p>
        </p:txBody>
      </p:sp>
      <p:sp>
        <p:nvSpPr>
          <p:cNvPr id="56" name="Triangle 55">
            <a:extLst>
              <a:ext uri="{FF2B5EF4-FFF2-40B4-BE49-F238E27FC236}">
                <a16:creationId xmlns:a16="http://schemas.microsoft.com/office/drawing/2014/main" id="{AC139B3A-8D1D-96EB-747A-925A7892C7BF}"/>
              </a:ext>
            </a:extLst>
          </p:cNvPr>
          <p:cNvSpPr/>
          <p:nvPr/>
        </p:nvSpPr>
        <p:spPr>
          <a:xfrm rot="10800000">
            <a:off x="10600525" y="2982254"/>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7" name="Espace réservé du contenu 2, chunk 4">
            <a:extLst>
              <a:ext uri="{FF2B5EF4-FFF2-40B4-BE49-F238E27FC236}">
                <a16:creationId xmlns:a16="http://schemas.microsoft.com/office/drawing/2014/main" id="{6A10844D-0875-F57D-DE87-DC7199852729}"/>
              </a:ext>
            </a:extLst>
          </p:cNvPr>
          <p:cNvSpPr txBox="1"/>
          <p:nvPr/>
        </p:nvSpPr>
        <p:spPr>
          <a:xfrm>
            <a:off x="7444659"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ostéomédullaire</a:t>
            </a:r>
            <a:endParaRPr kumimoji="0" lang="fr-FR" sz="1500" b="0" i="0" u="none" strike="noStrike" kern="1200" cap="none" spc="0" normalizeH="0" baseline="0" noProof="0" dirty="0">
              <a:ln>
                <a:noFill/>
              </a:ln>
              <a:solidFill>
                <a:srgbClr val="0070C0"/>
              </a:solidFill>
              <a:effectLst/>
              <a:uLnTx/>
              <a:uFillTx/>
              <a:latin typeface="Century Gothic" panose="020F0302020204030204"/>
              <a:ea typeface="+mn-ea"/>
              <a:cs typeface="+mn-cs"/>
            </a:endParaRPr>
          </a:p>
        </p:txBody>
      </p:sp>
      <p:sp>
        <p:nvSpPr>
          <p:cNvPr id="58" name="Rectangle : coins arrondis 57">
            <a:extLst>
              <a:ext uri="{FF2B5EF4-FFF2-40B4-BE49-F238E27FC236}">
                <a16:creationId xmlns:a16="http://schemas.microsoft.com/office/drawing/2014/main" id="{57637D7A-F1D4-D0EB-9887-6D95BC086321}"/>
              </a:ext>
            </a:extLst>
          </p:cNvPr>
          <p:cNvSpPr/>
          <p:nvPr/>
        </p:nvSpPr>
        <p:spPr>
          <a:xfrm>
            <a:off x="7719948" y="2489816"/>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D</a:t>
            </a:r>
          </a:p>
        </p:txBody>
      </p:sp>
      <p:sp>
        <p:nvSpPr>
          <p:cNvPr id="59" name="Triangle 58">
            <a:extLst>
              <a:ext uri="{FF2B5EF4-FFF2-40B4-BE49-F238E27FC236}">
                <a16:creationId xmlns:a16="http://schemas.microsoft.com/office/drawing/2014/main" id="{2AB3D56D-F4B0-93EF-CB2F-B248DC1B48F8}"/>
              </a:ext>
            </a:extLst>
          </p:cNvPr>
          <p:cNvSpPr/>
          <p:nvPr/>
        </p:nvSpPr>
        <p:spPr>
          <a:xfrm rot="10800000">
            <a:off x="8362357" y="2982254"/>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80" name="Groupe 79">
            <a:extLst>
              <a:ext uri="{FF2B5EF4-FFF2-40B4-BE49-F238E27FC236}">
                <a16:creationId xmlns:a16="http://schemas.microsoft.com/office/drawing/2014/main" id="{59157292-C9E6-C119-00FA-A6371E891348}"/>
              </a:ext>
            </a:extLst>
          </p:cNvPr>
          <p:cNvGrpSpPr/>
          <p:nvPr/>
        </p:nvGrpSpPr>
        <p:grpSpPr>
          <a:xfrm>
            <a:off x="2608272" y="2489816"/>
            <a:ext cx="6976359" cy="3312000"/>
            <a:chOff x="2608272" y="2489816"/>
            <a:chExt cx="6976359" cy="3024937"/>
          </a:xfrm>
        </p:grpSpPr>
        <p:cxnSp>
          <p:nvCxnSpPr>
            <p:cNvPr id="62" name="Connecteur droit avec flèche 61">
              <a:extLst>
                <a:ext uri="{FF2B5EF4-FFF2-40B4-BE49-F238E27FC236}">
                  <a16:creationId xmlns:a16="http://schemas.microsoft.com/office/drawing/2014/main" id="{5FF48D6A-CC08-76C2-7CB4-B8C6CBB8702D}"/>
                </a:ext>
              </a:extLst>
            </p:cNvPr>
            <p:cNvCxnSpPr/>
            <p:nvPr/>
          </p:nvCxnSpPr>
          <p:spPr>
            <a:xfrm>
              <a:off x="2608272"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63" name="Connecteur droit avec flèche 62">
              <a:extLst>
                <a:ext uri="{FF2B5EF4-FFF2-40B4-BE49-F238E27FC236}">
                  <a16:creationId xmlns:a16="http://schemas.microsoft.com/office/drawing/2014/main" id="{C825653B-B685-4AF8-7D91-D0F4C29D4EB9}"/>
                </a:ext>
              </a:extLst>
            </p:cNvPr>
            <p:cNvCxnSpPr/>
            <p:nvPr/>
          </p:nvCxnSpPr>
          <p:spPr>
            <a:xfrm>
              <a:off x="5108295"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64" name="Connecteur droit avec flèche 63">
              <a:extLst>
                <a:ext uri="{FF2B5EF4-FFF2-40B4-BE49-F238E27FC236}">
                  <a16:creationId xmlns:a16="http://schemas.microsoft.com/office/drawing/2014/main" id="{8B63D491-6E55-0E97-F768-AA3170BF9012}"/>
                </a:ext>
              </a:extLst>
            </p:cNvPr>
            <p:cNvCxnSpPr/>
            <p:nvPr/>
          </p:nvCxnSpPr>
          <p:spPr>
            <a:xfrm>
              <a:off x="7346463"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65" name="Connecteur droit avec flèche 64">
              <a:extLst>
                <a:ext uri="{FF2B5EF4-FFF2-40B4-BE49-F238E27FC236}">
                  <a16:creationId xmlns:a16="http://schemas.microsoft.com/office/drawing/2014/main" id="{F053F709-4506-841A-BBCE-B42440A605D0}"/>
                </a:ext>
              </a:extLst>
            </p:cNvPr>
            <p:cNvCxnSpPr/>
            <p:nvPr/>
          </p:nvCxnSpPr>
          <p:spPr>
            <a:xfrm>
              <a:off x="9584631"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8" name="Rectangle : coins arrondis 67">
            <a:extLst>
              <a:ext uri="{FF2B5EF4-FFF2-40B4-BE49-F238E27FC236}">
                <a16:creationId xmlns:a16="http://schemas.microsoft.com/office/drawing/2014/main" id="{0A89A063-0A20-0D30-A7AB-3F1F1ABF6707}"/>
              </a:ext>
            </a:extLst>
          </p:cNvPr>
          <p:cNvSpPr/>
          <p:nvPr/>
        </p:nvSpPr>
        <p:spPr>
          <a:xfrm>
            <a:off x="472815" y="4058391"/>
            <a:ext cx="2041777" cy="975547"/>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0"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Lymphome </a:t>
            </a:r>
            <a:r>
              <a:rPr kumimoji="0" lang="fr-FR" sz="14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T</a:t>
            </a: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on fait tjrs pour vérifier si localisation SNC </a:t>
            </a:r>
          </a:p>
        </p:txBody>
      </p:sp>
      <p:sp>
        <p:nvSpPr>
          <p:cNvPr id="69" name="Rectangle : coins arrondis 68">
            <a:extLst>
              <a:ext uri="{FF2B5EF4-FFF2-40B4-BE49-F238E27FC236}">
                <a16:creationId xmlns:a16="http://schemas.microsoft.com/office/drawing/2014/main" id="{38F0D6FD-F13D-A89F-BB09-2F75F94B3AE8}"/>
              </a:ext>
            </a:extLst>
          </p:cNvPr>
          <p:cNvSpPr/>
          <p:nvPr/>
        </p:nvSpPr>
        <p:spPr>
          <a:xfrm>
            <a:off x="7853547" y="3750616"/>
            <a:ext cx="1224000"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PLUTÔT 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0" name="Rectangle : coins arrondis 69">
            <a:extLst>
              <a:ext uri="{FF2B5EF4-FFF2-40B4-BE49-F238E27FC236}">
                <a16:creationId xmlns:a16="http://schemas.microsoft.com/office/drawing/2014/main" id="{F358476E-C93C-313F-0BB9-BDB5EB0DF668}"/>
              </a:ext>
            </a:extLst>
          </p:cNvPr>
          <p:cNvSpPr/>
          <p:nvPr/>
        </p:nvSpPr>
        <p:spPr>
          <a:xfrm>
            <a:off x="1147791" y="3750616"/>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VRAI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3" name="Rectangle : coins arrondis 72">
            <a:extLst>
              <a:ext uri="{FF2B5EF4-FFF2-40B4-BE49-F238E27FC236}">
                <a16:creationId xmlns:a16="http://schemas.microsoft.com/office/drawing/2014/main" id="{E47C5D08-7382-78CB-2329-84FE1346BF5A}"/>
              </a:ext>
            </a:extLst>
          </p:cNvPr>
          <p:cNvSpPr/>
          <p:nvPr/>
        </p:nvSpPr>
        <p:spPr>
          <a:xfrm>
            <a:off x="3247631" y="3750616"/>
            <a:ext cx="1224000"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PLUTÔT VRAI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4" name="Rectangle : coins arrondis 73">
            <a:extLst>
              <a:ext uri="{FF2B5EF4-FFF2-40B4-BE49-F238E27FC236}">
                <a16:creationId xmlns:a16="http://schemas.microsoft.com/office/drawing/2014/main" id="{AFE9B093-C41B-DE41-A15B-57B8304A31FA}"/>
              </a:ext>
            </a:extLst>
          </p:cNvPr>
          <p:cNvSpPr/>
          <p:nvPr/>
        </p:nvSpPr>
        <p:spPr>
          <a:xfrm>
            <a:off x="5885982" y="3750616"/>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VRAI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ZoneTexte 77">
            <a:extLst>
              <a:ext uri="{FF2B5EF4-FFF2-40B4-BE49-F238E27FC236}">
                <a16:creationId xmlns:a16="http://schemas.microsoft.com/office/drawing/2014/main" id="{5B7515B3-1086-CDD4-5279-5AC59950B65A}"/>
              </a:ext>
            </a:extLst>
          </p:cNvPr>
          <p:cNvSpPr txBox="1"/>
          <p:nvPr/>
        </p:nvSpPr>
        <p:spPr>
          <a:xfrm>
            <a:off x="2599123" y="4021665"/>
            <a:ext cx="2509166" cy="1815882"/>
          </a:xfrm>
          <a:prstGeom prst="rect">
            <a:avLst/>
          </a:prstGeom>
          <a:noFill/>
        </p:spPr>
        <p:txBody>
          <a:bodyPr wrap="square">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Moins invasif que PL donc a été préféré d’autant plus que le diagnostic anatomopathologique était déjà posé. Dans le contexte il y avait un doute sur infection fongique</a:t>
            </a:r>
          </a:p>
        </p:txBody>
      </p:sp>
      <p:sp>
        <p:nvSpPr>
          <p:cNvPr id="81" name="Rectangle : coins arrondis 80">
            <a:extLst>
              <a:ext uri="{FF2B5EF4-FFF2-40B4-BE49-F238E27FC236}">
                <a16:creationId xmlns:a16="http://schemas.microsoft.com/office/drawing/2014/main" id="{1F93F0C4-539A-4E20-EC37-A23152696504}"/>
              </a:ext>
            </a:extLst>
          </p:cNvPr>
          <p:cNvSpPr/>
          <p:nvPr/>
        </p:nvSpPr>
        <p:spPr>
          <a:xfrm>
            <a:off x="10085759" y="3750616"/>
            <a:ext cx="1224000"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PLUTÔT 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ZoneTexte 81">
            <a:extLst>
              <a:ext uri="{FF2B5EF4-FFF2-40B4-BE49-F238E27FC236}">
                <a16:creationId xmlns:a16="http://schemas.microsoft.com/office/drawing/2014/main" id="{14CC96F5-396B-312C-7E9A-0D243E967074}"/>
              </a:ext>
            </a:extLst>
          </p:cNvPr>
          <p:cNvSpPr txBox="1"/>
          <p:nvPr/>
        </p:nvSpPr>
        <p:spPr>
          <a:xfrm>
            <a:off x="7345934" y="4021665"/>
            <a:ext cx="2246941" cy="307777"/>
          </a:xfrm>
          <a:prstGeom prst="rect">
            <a:avLst/>
          </a:prstGeom>
          <a:noFill/>
        </p:spPr>
        <p:txBody>
          <a:bodyPr wrap="square">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En pédiatrie</a:t>
            </a:r>
          </a:p>
        </p:txBody>
      </p:sp>
      <p:grpSp>
        <p:nvGrpSpPr>
          <p:cNvPr id="7" name="Groupe 6">
            <a:extLst>
              <a:ext uri="{FF2B5EF4-FFF2-40B4-BE49-F238E27FC236}">
                <a16:creationId xmlns:a16="http://schemas.microsoft.com/office/drawing/2014/main" id="{4595D1E8-42C0-1312-ABB8-293725B6DEFF}"/>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15A08AA2-C1D2-5BE1-31AF-F636B830C37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FF50F8DD-3F0A-EF3F-57AD-D19AA184D06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ECBDA825-7788-078E-7C5A-AD9BC1C01783}"/>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30AFA213-6502-76C4-47B6-2EBC93917CF2}"/>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DD93A68E-8AAB-121E-7FD9-1B5ED36A74C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7779B375-518D-A443-7979-0279339064AA}"/>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14" name="Chevron 13">
              <a:extLst>
                <a:ext uri="{FF2B5EF4-FFF2-40B4-BE49-F238E27FC236}">
                  <a16:creationId xmlns:a16="http://schemas.microsoft.com/office/drawing/2014/main" id="{E9F81DBE-327F-2034-3C31-5BE221D5D659}"/>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A070A20D-8357-9D03-0665-8B8CE339B1F1}"/>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spTree>
    <p:extLst>
      <p:ext uri="{BB962C8B-B14F-4D97-AF65-F5344CB8AC3E}">
        <p14:creationId xmlns:p14="http://schemas.microsoft.com/office/powerpoint/2010/main" val="2229750089"/>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8ED3C-4E4C-D6A3-0081-B111AB9392CF}"/>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218F3EC1-027E-75FF-FB4B-99721ADD944D}"/>
              </a:ext>
            </a:extLst>
          </p:cNvPr>
          <p:cNvSpPr>
            <a:spLocks noGrp="1"/>
          </p:cNvSpPr>
          <p:nvPr>
            <p:ph type="title"/>
          </p:nvPr>
        </p:nvSpPr>
        <p:spPr/>
        <p:txBody>
          <a:bodyPr/>
          <a:lstStyle/>
          <a:p>
            <a:pPr>
              <a:tabLst>
                <a:tab pos="5905500" algn="l"/>
              </a:tabLst>
            </a:pPr>
            <a:r>
              <a:rPr lang="fr-FR" dirty="0"/>
              <a:t>Bilan d’extension</a:t>
            </a:r>
          </a:p>
        </p:txBody>
      </p:sp>
      <p:sp>
        <p:nvSpPr>
          <p:cNvPr id="2" name="Espace réservé pour une image  1">
            <a:extLst>
              <a:ext uri="{FF2B5EF4-FFF2-40B4-BE49-F238E27FC236}">
                <a16:creationId xmlns:a16="http://schemas.microsoft.com/office/drawing/2014/main" id="{C99FA0A3-089C-F0AE-912D-E2ACC1D0A7F8}"/>
              </a:ext>
            </a:extLst>
          </p:cNvPr>
          <p:cNvSpPr>
            <a:spLocks noGrp="1"/>
          </p:cNvSpPr>
          <p:nvPr>
            <p:ph type="pic" sz="quarter" idx="13"/>
          </p:nvPr>
        </p:nvSpPr>
        <p:spPr/>
        <p:txBody>
          <a:bodyPr/>
          <a:lstStyle/>
          <a:p>
            <a:endParaRPr lang="fr-FR"/>
          </a:p>
        </p:txBody>
      </p:sp>
      <p:sp>
        <p:nvSpPr>
          <p:cNvPr id="21" name="Titre 1">
            <a:extLst>
              <a:ext uri="{FF2B5EF4-FFF2-40B4-BE49-F238E27FC236}">
                <a16:creationId xmlns:a16="http://schemas.microsoft.com/office/drawing/2014/main" id="{4541362B-1070-C9D7-B2D6-EC7CFAA12B9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24" name="ZoneTexte 23">
            <a:extLst>
              <a:ext uri="{FF2B5EF4-FFF2-40B4-BE49-F238E27FC236}">
                <a16:creationId xmlns:a16="http://schemas.microsoft.com/office/drawing/2014/main" id="{D4AECA8B-01F6-428E-6A6B-4667ED268121}"/>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ponction lombaire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LBA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lavage broncho-alvéolaire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Threshold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6" name="Espace réservé du contenu 2">
            <a:extLst>
              <a:ext uri="{FF2B5EF4-FFF2-40B4-BE49-F238E27FC236}">
                <a16:creationId xmlns:a16="http://schemas.microsoft.com/office/drawing/2014/main" id="{0303C7B0-DC6B-6CEA-1490-6EEE788FD60F}"/>
              </a:ext>
            </a:extLst>
          </p:cNvPr>
          <p:cNvSpPr txBox="1">
            <a:spLocks/>
          </p:cNvSpPr>
          <p:nvPr/>
        </p:nvSpPr>
        <p:spPr>
          <a:xfrm>
            <a:off x="467999" y="1836000"/>
            <a:ext cx="11250000" cy="3661086"/>
          </a:xfrm>
          <a:prstGeom prst="rect">
            <a:avLst/>
          </a:prstGeom>
          <a:ln w="19050" cap="flat" cmpd="sng" algn="ctr">
            <a:noFill/>
            <a:prstDash val="solid"/>
            <a:miter lim="800000"/>
          </a:ln>
        </p:spPr>
        <p:style>
          <a:lnRef idx="2">
            <a:schemeClr val="accent5"/>
          </a:lnRef>
          <a:fillRef idx="1">
            <a:schemeClr val="lt1"/>
          </a:fillRef>
          <a:effectRef idx="0">
            <a:schemeClr val="accent5"/>
          </a:effectRef>
          <a:fontRef idx="minor">
            <a:schemeClr val="dk1"/>
          </a:fontRef>
        </p:style>
        <p:txBody>
          <a:bodyPr vert="horz" wrap="square"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dk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dk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Hémogramme normal. Clonalité T négative le 29.01.25 </a:t>
            </a:r>
            <a:b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b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Myélogramme normal. Clonalité T négative le 29.01.25</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PL négative</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LBA : pas de cellules suspectes. Clonalité T positive!</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PCR aspergillus positive (CT 36) PCR pneumocystis positive (CT 39)</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Amygdalectomie : hyperplasie lymphoïde folliculaire</a:t>
            </a:r>
            <a:endPar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17" name="ZoneTexte 16">
            <a:extLst>
              <a:ext uri="{FF2B5EF4-FFF2-40B4-BE49-F238E27FC236}">
                <a16:creationId xmlns:a16="http://schemas.microsoft.com/office/drawing/2014/main" id="{427437E8-2000-FC0A-279D-95A4DA01E721}"/>
              </a:ext>
            </a:extLst>
          </p:cNvPr>
          <p:cNvSpPr txBox="1"/>
          <p:nvPr/>
        </p:nvSpPr>
        <p:spPr>
          <a:xfrm>
            <a:off x="480019" y="5253633"/>
            <a:ext cx="112500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NB : CT élevés (plus la valeur est élevée, moins il y a d'agent infectieux), peu informatifs ; de toute manière on retrouve une clonalité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qui fait de ces nodules de vraisemblables localisations secondaires du lymphome malgré tout positifs</a:t>
            </a:r>
          </a:p>
        </p:txBody>
      </p:sp>
      <p:grpSp>
        <p:nvGrpSpPr>
          <p:cNvPr id="18" name="Groupe 17">
            <a:extLst>
              <a:ext uri="{FF2B5EF4-FFF2-40B4-BE49-F238E27FC236}">
                <a16:creationId xmlns:a16="http://schemas.microsoft.com/office/drawing/2014/main" id="{FADC0787-E0B7-1028-6861-34AD017BCD70}"/>
              </a:ext>
            </a:extLst>
          </p:cNvPr>
          <p:cNvGrpSpPr/>
          <p:nvPr/>
        </p:nvGrpSpPr>
        <p:grpSpPr>
          <a:xfrm>
            <a:off x="-2" y="7352"/>
            <a:ext cx="12192002" cy="213160"/>
            <a:chOff x="-2" y="0"/>
            <a:chExt cx="12192002" cy="213160"/>
          </a:xfrm>
        </p:grpSpPr>
        <p:sp>
          <p:nvSpPr>
            <p:cNvPr id="20" name="Rectangle 19">
              <a:extLst>
                <a:ext uri="{FF2B5EF4-FFF2-40B4-BE49-F238E27FC236}">
                  <a16:creationId xmlns:a16="http://schemas.microsoft.com/office/drawing/2014/main" id="{EACB5DCC-0EEF-4EDA-21BF-ADB652D804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Rectangle 22">
              <a:extLst>
                <a:ext uri="{FF2B5EF4-FFF2-40B4-BE49-F238E27FC236}">
                  <a16:creationId xmlns:a16="http://schemas.microsoft.com/office/drawing/2014/main" id="{1C6DAB82-44E2-937E-24E9-449BFD14A6F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Signalisation droite 24">
              <a:extLst>
                <a:ext uri="{FF2B5EF4-FFF2-40B4-BE49-F238E27FC236}">
                  <a16:creationId xmlns:a16="http://schemas.microsoft.com/office/drawing/2014/main" id="{88CFB394-2528-7E6E-49D4-BEF860F88D3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EBAA831F-BD83-ED70-A03D-8C32349BA84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65DF2C6E-E51A-C81A-E858-9B33727AE4C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E6743A01-807D-AC94-4552-E896D14B08C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9" name="Chevron 28">
              <a:extLst>
                <a:ext uri="{FF2B5EF4-FFF2-40B4-BE49-F238E27FC236}">
                  <a16:creationId xmlns:a16="http://schemas.microsoft.com/office/drawing/2014/main" id="{6AFEF7C9-C4C9-1A2C-7891-51D307F007D6}"/>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0" name="Chevron 29">
              <a:extLst>
                <a:ext uri="{FF2B5EF4-FFF2-40B4-BE49-F238E27FC236}">
                  <a16:creationId xmlns:a16="http://schemas.microsoft.com/office/drawing/2014/main" id="{35D7E1A9-5EC9-9D11-41A4-55144DC768B5}"/>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 d'extension</a:t>
              </a:r>
            </a:p>
          </p:txBody>
        </p:sp>
      </p:grpSp>
      <p:pic>
        <p:nvPicPr>
          <p:cNvPr id="3" name="JH.Dalle - CC14 - Slide 13">
            <a:hlinkClick r:id="" action="ppaction://media"/>
            <a:extLst>
              <a:ext uri="{FF2B5EF4-FFF2-40B4-BE49-F238E27FC236}">
                <a16:creationId xmlns:a16="http://schemas.microsoft.com/office/drawing/2014/main" id="{E466E022-7AF6-B8FC-1AF7-5C94090640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33944"/>
            <a:ext cx="468000" cy="468000"/>
          </a:xfrm>
          <a:prstGeom prst="rect">
            <a:avLst/>
          </a:prstGeom>
        </p:spPr>
      </p:pic>
    </p:spTree>
    <p:extLst>
      <p:ext uri="{BB962C8B-B14F-4D97-AF65-F5344CB8AC3E}">
        <p14:creationId xmlns:p14="http://schemas.microsoft.com/office/powerpoint/2010/main" val="166301487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452F2-FF2A-16C8-7972-8EBAC78150E6}"/>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47B27050-1458-18D6-D073-39DAEAE13766}"/>
              </a:ext>
            </a:extLst>
          </p:cNvPr>
          <p:cNvSpPr>
            <a:spLocks noGrp="1"/>
          </p:cNvSpPr>
          <p:nvPr>
            <p:ph type="title"/>
          </p:nvPr>
        </p:nvSpPr>
        <p:spPr/>
        <p:txBody>
          <a:bodyPr/>
          <a:lstStyle/>
          <a:p>
            <a:pPr>
              <a:tabLst>
                <a:tab pos="5905500" algn="l"/>
              </a:tabLst>
            </a:pPr>
            <a:r>
              <a:rPr lang="fr-FR" dirty="0"/>
              <a:t>Évolution</a:t>
            </a:r>
          </a:p>
        </p:txBody>
      </p:sp>
      <p:sp>
        <p:nvSpPr>
          <p:cNvPr id="3" name="Espace réservé pour une image  2">
            <a:extLst>
              <a:ext uri="{FF2B5EF4-FFF2-40B4-BE49-F238E27FC236}">
                <a16:creationId xmlns:a16="http://schemas.microsoft.com/office/drawing/2014/main" id="{E34FF9F7-75B7-45D8-EB51-45BBC1F9A1A2}"/>
              </a:ext>
            </a:extLst>
          </p:cNvPr>
          <p:cNvSpPr>
            <a:spLocks noGrp="1"/>
          </p:cNvSpPr>
          <p:nvPr>
            <p:ph type="pic" sz="quarter" idx="13"/>
          </p:nvPr>
        </p:nvSpPr>
        <p:spPr/>
        <p:txBody>
          <a:bodyPr/>
          <a:lstStyle/>
          <a:p>
            <a:endParaRPr lang="fr-FR"/>
          </a:p>
        </p:txBody>
      </p:sp>
      <p:sp>
        <p:nvSpPr>
          <p:cNvPr id="21" name="Titre 1">
            <a:extLst>
              <a:ext uri="{FF2B5EF4-FFF2-40B4-BE49-F238E27FC236}">
                <a16:creationId xmlns:a16="http://schemas.microsoft.com/office/drawing/2014/main" id="{5F8EFF5E-3870-424E-C2C8-5D8B35146E9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pic>
        <p:nvPicPr>
          <p:cNvPr id="4" name="JH.Dalle - CC14 - Slide 14">
            <a:hlinkClick r:id="" action="ppaction://media"/>
            <a:extLst>
              <a:ext uri="{FF2B5EF4-FFF2-40B4-BE49-F238E27FC236}">
                <a16:creationId xmlns:a16="http://schemas.microsoft.com/office/drawing/2014/main" id="{F9217569-1F87-07DD-6D2B-073F676DD310}"/>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5"/>
          <a:stretch>
            <a:fillRect/>
          </a:stretch>
        </p:blipFill>
        <p:spPr>
          <a:xfrm>
            <a:off x="10642162" y="857718"/>
            <a:ext cx="468000" cy="468000"/>
          </a:xfrm>
        </p:spPr>
      </p:pic>
      <p:sp>
        <p:nvSpPr>
          <p:cNvPr id="17" name="Espace réservé du contenu 2">
            <a:extLst>
              <a:ext uri="{FF2B5EF4-FFF2-40B4-BE49-F238E27FC236}">
                <a16:creationId xmlns:a16="http://schemas.microsoft.com/office/drawing/2014/main" id="{75869B57-A831-2CB7-FD3E-07951CB417B2}"/>
              </a:ext>
            </a:extLst>
          </p:cNvPr>
          <p:cNvSpPr txBox="1">
            <a:spLocks/>
          </p:cNvSpPr>
          <p:nvPr/>
        </p:nvSpPr>
        <p:spPr>
          <a:xfrm>
            <a:off x="467999" y="2171700"/>
            <a:ext cx="11250000" cy="3325386"/>
          </a:xfrm>
          <a:prstGeom prst="rect">
            <a:avLst/>
          </a:prstGeom>
          <a:ln w="19050" cap="flat" cmpd="sng" algn="ctr">
            <a:noFill/>
            <a:prstDash val="solid"/>
            <a:miter lim="800000"/>
          </a:ln>
        </p:spPr>
        <p:style>
          <a:lnRef idx="2">
            <a:schemeClr val="accent5"/>
          </a:lnRef>
          <a:fillRef idx="1">
            <a:schemeClr val="lt1"/>
          </a:fillRef>
          <a:effectRef idx="0">
            <a:schemeClr val="accent5"/>
          </a:effectRef>
          <a:fontRef idx="minor">
            <a:schemeClr val="dk1"/>
          </a:fontRef>
        </p:style>
        <p:txBody>
          <a:bodyPr vert="horz" wrap="square"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dk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dk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A reçu à ce jour 5 cures de cyclophosphamide et corticoïdes</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Discrète diminution des lésions</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Nombreuses complications infectieuses</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À suivre…</a:t>
            </a:r>
          </a:p>
        </p:txBody>
      </p:sp>
      <p:grpSp>
        <p:nvGrpSpPr>
          <p:cNvPr id="18" name="Groupe 17">
            <a:extLst>
              <a:ext uri="{FF2B5EF4-FFF2-40B4-BE49-F238E27FC236}">
                <a16:creationId xmlns:a16="http://schemas.microsoft.com/office/drawing/2014/main" id="{D24D233A-DFA7-74BF-706A-77A9CE3B3A3B}"/>
              </a:ext>
            </a:extLst>
          </p:cNvPr>
          <p:cNvGrpSpPr/>
          <p:nvPr/>
        </p:nvGrpSpPr>
        <p:grpSpPr>
          <a:xfrm>
            <a:off x="-2" y="7352"/>
            <a:ext cx="12192002" cy="213160"/>
            <a:chOff x="-2" y="0"/>
            <a:chExt cx="12192002" cy="213160"/>
          </a:xfrm>
        </p:grpSpPr>
        <p:sp>
          <p:nvSpPr>
            <p:cNvPr id="20" name="Rectangle 19">
              <a:extLst>
                <a:ext uri="{FF2B5EF4-FFF2-40B4-BE49-F238E27FC236}">
                  <a16:creationId xmlns:a16="http://schemas.microsoft.com/office/drawing/2014/main" id="{67C55282-15C6-0072-3155-3B0F440E459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Rectangle 21">
              <a:extLst>
                <a:ext uri="{FF2B5EF4-FFF2-40B4-BE49-F238E27FC236}">
                  <a16:creationId xmlns:a16="http://schemas.microsoft.com/office/drawing/2014/main" id="{91D0EADE-9FFA-7729-4E01-2A9DCAA28CB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Signalisation droite 22">
              <a:extLst>
                <a:ext uri="{FF2B5EF4-FFF2-40B4-BE49-F238E27FC236}">
                  <a16:creationId xmlns:a16="http://schemas.microsoft.com/office/drawing/2014/main" id="{635E878C-71C1-74A5-2485-AE276CEDE0C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4" name="Chevron 23">
              <a:extLst>
                <a:ext uri="{FF2B5EF4-FFF2-40B4-BE49-F238E27FC236}">
                  <a16:creationId xmlns:a16="http://schemas.microsoft.com/office/drawing/2014/main" id="{0D7F3234-0B02-FB3B-E91D-920827D7EA68}"/>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5" name="Rectangle 24">
              <a:extLst>
                <a:ext uri="{FF2B5EF4-FFF2-40B4-BE49-F238E27FC236}">
                  <a16:creationId xmlns:a16="http://schemas.microsoft.com/office/drawing/2014/main" id="{A790B3B7-6DE6-6BBC-F78D-B03A99BCE89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BB0ACFD1-8EBE-8855-AF29-DC4FF4B061F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7" name="Chevron 26">
              <a:extLst>
                <a:ext uri="{FF2B5EF4-FFF2-40B4-BE49-F238E27FC236}">
                  <a16:creationId xmlns:a16="http://schemas.microsoft.com/office/drawing/2014/main" id="{2B34286A-7B5D-BF17-3125-42E3A16AF9D6}"/>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8" name="Chevron 27">
              <a:extLst>
                <a:ext uri="{FF2B5EF4-FFF2-40B4-BE49-F238E27FC236}">
                  <a16:creationId xmlns:a16="http://schemas.microsoft.com/office/drawing/2014/main" id="{E46F3D0B-348D-DD72-3A45-311F17CC1E3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spTree>
    <p:extLst>
      <p:ext uri="{BB962C8B-B14F-4D97-AF65-F5344CB8AC3E}">
        <p14:creationId xmlns:p14="http://schemas.microsoft.com/office/powerpoint/2010/main" val="186899448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DD377-504C-6BFE-B7B9-C40B34349A6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03377C-1416-32E7-14A8-7D5C01657BFD}"/>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5B25894D-FC1A-5EA9-AADA-830A0D91DE89}"/>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90BBB5C-D4BA-4134-C48B-E658CF7BA94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7" name="ZoneTexte 6">
            <a:extLst>
              <a:ext uri="{FF2B5EF4-FFF2-40B4-BE49-F238E27FC236}">
                <a16:creationId xmlns:a16="http://schemas.microsoft.com/office/drawing/2014/main" id="{6D6D1D9C-FD23-877C-FE56-41BCBD42CFF8}"/>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p>
        </p:txBody>
      </p:sp>
      <p:grpSp>
        <p:nvGrpSpPr>
          <p:cNvPr id="24" name="Groupe 23">
            <a:extLst>
              <a:ext uri="{FF2B5EF4-FFF2-40B4-BE49-F238E27FC236}">
                <a16:creationId xmlns:a16="http://schemas.microsoft.com/office/drawing/2014/main" id="{CAB214B6-7EF6-E4D5-72FF-B61C6F690429}"/>
              </a:ext>
            </a:extLst>
          </p:cNvPr>
          <p:cNvGrpSpPr/>
          <p:nvPr/>
        </p:nvGrpSpPr>
        <p:grpSpPr>
          <a:xfrm>
            <a:off x="468000" y="2238370"/>
            <a:ext cx="537479" cy="537565"/>
            <a:chOff x="423529" y="2082622"/>
            <a:chExt cx="537479" cy="537565"/>
          </a:xfrm>
        </p:grpSpPr>
        <p:sp>
          <p:nvSpPr>
            <p:cNvPr id="25" name="Forme libre 24">
              <a:extLst>
                <a:ext uri="{FF2B5EF4-FFF2-40B4-BE49-F238E27FC236}">
                  <a16:creationId xmlns:a16="http://schemas.microsoft.com/office/drawing/2014/main" id="{65871D60-30A0-4C54-5BDA-FCAABBA8C36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8FF6D9D5-E229-4D7D-A4FB-B2D78C17862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3B6AE9B-9D86-80F3-2B9A-735C20F9149F}"/>
              </a:ext>
            </a:extLst>
          </p:cNvPr>
          <p:cNvGrpSpPr/>
          <p:nvPr/>
        </p:nvGrpSpPr>
        <p:grpSpPr>
          <a:xfrm>
            <a:off x="2054753" y="3911147"/>
            <a:ext cx="537479" cy="537565"/>
            <a:chOff x="423529" y="2082622"/>
            <a:chExt cx="537479" cy="537565"/>
          </a:xfrm>
        </p:grpSpPr>
        <p:sp>
          <p:nvSpPr>
            <p:cNvPr id="29" name="Forme libre 28">
              <a:extLst>
                <a:ext uri="{FF2B5EF4-FFF2-40B4-BE49-F238E27FC236}">
                  <a16:creationId xmlns:a16="http://schemas.microsoft.com/office/drawing/2014/main" id="{9BE75E42-8D56-CD98-5FE9-08C16C9C717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671D802C-20A8-A734-149C-C2146651EC5F}"/>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1" name="Content Placeholder 2, chunk 2">
            <a:extLst>
              <a:ext uri="{FF2B5EF4-FFF2-40B4-BE49-F238E27FC236}">
                <a16:creationId xmlns:a16="http://schemas.microsoft.com/office/drawing/2014/main" id="{FFDB46AF-8586-E9E7-BD23-BBC1D223C486}"/>
              </a:ext>
            </a:extLst>
          </p:cNvPr>
          <p:cNvSpPr txBox="1"/>
          <p:nvPr/>
        </p:nvSpPr>
        <p:spPr>
          <a:xfrm>
            <a:off x="2796988" y="4022509"/>
            <a:ext cx="8917411" cy="307777"/>
          </a:xfrm>
          <a:prstGeom prst="rect">
            <a:avLst/>
          </a:prstGeom>
          <a:noFill/>
        </p:spPr>
        <p:txBody>
          <a:bodyPr wrap="square" lIns="0" tIns="0" rIns="0" bIns="0">
            <a:noAutofit/>
          </a:bodyPr>
          <a:lstStyle>
            <a:defPPr>
              <a:defRPr lang="fr-FR"/>
            </a:defPPr>
            <a:lvl1pPr>
              <a:defRPr sz="2200" b="1">
                <a:solidFill>
                  <a:schemeClr val="accent1"/>
                </a:solidFill>
                <a:latin typeface="Century Gothic" panose="020B0502020202020204" pitchFamily="34" charset="0"/>
                <a:cs typeface="Arial" panose="020B0604020202020204" pitchFamily="34" charset="0"/>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Sous-type exceptionnel</a:t>
            </a:r>
          </a:p>
        </p:txBody>
      </p:sp>
      <p:sp>
        <p:nvSpPr>
          <p:cNvPr id="33" name="Content Placeholder 2, chunk 1">
            <a:extLst>
              <a:ext uri="{FF2B5EF4-FFF2-40B4-BE49-F238E27FC236}">
                <a16:creationId xmlns:a16="http://schemas.microsoft.com/office/drawing/2014/main" id="{4E77CF10-A971-EB69-4ECB-65320917F5B2}"/>
              </a:ext>
            </a:extLst>
          </p:cNvPr>
          <p:cNvSpPr txBox="1"/>
          <p:nvPr/>
        </p:nvSpPr>
        <p:spPr>
          <a:xfrm>
            <a:off x="1210235" y="2295143"/>
            <a:ext cx="10504164" cy="916020"/>
          </a:xfrm>
          <a:prstGeom prst="rect">
            <a:avLst/>
          </a:prstGeom>
          <a:noFill/>
        </p:spPr>
        <p:txBody>
          <a:bodyPr wrap="square" lIns="0" tIns="0" rIns="0" bIns="0">
            <a:normAutofit/>
          </a:bodyPr>
          <a:lstStyle>
            <a:defPPr>
              <a:defRPr lang="fr-FR"/>
            </a:defPPr>
            <a:lvl1pPr>
              <a:defRPr sz="2200" b="1">
                <a:solidFill>
                  <a:schemeClr val="accent1"/>
                </a:solidFill>
                <a:latin typeface="Century Gothic" panose="020B0502020202020204" pitchFamily="34" charset="0"/>
                <a:cs typeface="Arial" panose="020B0604020202020204" pitchFamily="34" charset="0"/>
              </a:defRPr>
            </a:lvl1pPr>
            <a:lvl2pPr marL="342900" lvl="1" indent="-342900">
              <a:lnSpc>
                <a:spcPct val="120000"/>
              </a:lnSpc>
              <a:spcBef>
                <a:spcPts val="0"/>
              </a:spcBef>
              <a:spcAft>
                <a:spcPts val="900"/>
              </a:spcAft>
              <a:buClr>
                <a:schemeClr val="tx1"/>
              </a:buClr>
              <a:buFont typeface="Arial" panose="020B0604020202020204" pitchFamily="34" charset="0"/>
              <a:buChar char="•"/>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Tout lymphome post-transplantation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n’est pas un lymphome B et n’est pas nécessairement EBV induit</a:t>
            </a:r>
          </a:p>
        </p:txBody>
      </p:sp>
      <p:pic>
        <p:nvPicPr>
          <p:cNvPr id="3" name="JH.Dalle - CC14 - Slide 15">
            <a:hlinkClick r:id="" action="ppaction://media"/>
            <a:extLst>
              <a:ext uri="{FF2B5EF4-FFF2-40B4-BE49-F238E27FC236}">
                <a16:creationId xmlns:a16="http://schemas.microsoft.com/office/drawing/2014/main" id="{7469A0B3-8C6F-2A00-5971-DD3606163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89422768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0721-5A62-9E88-E604-283BE3D7267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B42568-1002-AB93-0896-C00B0AC7CEA0}"/>
              </a:ext>
            </a:extLst>
          </p:cNvPr>
          <p:cNvSpPr>
            <a:spLocks noGrp="1"/>
          </p:cNvSpPr>
          <p:nvPr>
            <p:ph type="ctrTitle"/>
          </p:nvPr>
        </p:nvSpPr>
        <p:spPr/>
        <p:txBody>
          <a:bodyPr/>
          <a:lstStyle/>
          <a:p>
            <a:r>
              <a:rPr lang="fr-FR" dirty="0"/>
              <a:t>Cas clinique 15</a:t>
            </a:r>
          </a:p>
        </p:txBody>
      </p:sp>
      <p:sp>
        <p:nvSpPr>
          <p:cNvPr id="3" name="Sous-titre 2">
            <a:extLst>
              <a:ext uri="{FF2B5EF4-FFF2-40B4-BE49-F238E27FC236}">
                <a16:creationId xmlns:a16="http://schemas.microsoft.com/office/drawing/2014/main" id="{59BFF2B3-B27D-2BE7-8889-8DE967D31E2E}"/>
              </a:ext>
            </a:extLst>
          </p:cNvPr>
          <p:cNvSpPr>
            <a:spLocks noGrp="1"/>
          </p:cNvSpPr>
          <p:nvPr>
            <p:ph type="subTitle" idx="1"/>
          </p:nvPr>
        </p:nvSpPr>
        <p:spPr>
          <a:xfrm>
            <a:off x="4392750" y="3867585"/>
            <a:ext cx="6999149" cy="1721045"/>
          </a:xfrm>
        </p:spPr>
        <p:txBody>
          <a:bodyPr>
            <a:normAutofit/>
          </a:bodyPr>
          <a:lstStyle/>
          <a:p>
            <a:pPr algn="r">
              <a:lnSpc>
                <a:spcPct val="100000"/>
              </a:lnSpc>
              <a:spcBef>
                <a:spcPts val="1000"/>
              </a:spcBef>
              <a:defRPr/>
            </a:pPr>
            <a:endParaRPr lang="fr-FR" sz="1600" dirty="0">
              <a:solidFill>
                <a:schemeClr val="tx2"/>
              </a:solidFill>
              <a:latin typeface="+mn-lt"/>
              <a:ea typeface="+mn-ea"/>
              <a:cs typeface="+mn-cs"/>
            </a:endParaRPr>
          </a:p>
          <a:p>
            <a:pPr algn="r">
              <a:lnSpc>
                <a:spcPct val="100000"/>
              </a:lnSpc>
              <a:spcBef>
                <a:spcPts val="1000"/>
              </a:spcBef>
              <a:defRPr/>
            </a:pPr>
            <a:endParaRPr lang="fr-FR" sz="1600" dirty="0"/>
          </a:p>
          <a:p>
            <a:pPr algn="r">
              <a:lnSpc>
                <a:spcPct val="100000"/>
              </a:lnSpc>
              <a:spcBef>
                <a:spcPts val="1000"/>
              </a:spcBef>
              <a:defRPr/>
            </a:pPr>
            <a:r>
              <a:rPr lang="fr-FR" sz="1600" dirty="0">
                <a:solidFill>
                  <a:schemeClr val="tx2"/>
                </a:solidFill>
                <a:latin typeface="+mn-lt"/>
                <a:ea typeface="+mn-ea"/>
                <a:cs typeface="+mn-cs"/>
              </a:rPr>
              <a:t>Pr Benoît </a:t>
            </a:r>
            <a:r>
              <a:rPr lang="fr-FR" sz="1600" dirty="0" err="1">
                <a:solidFill>
                  <a:schemeClr val="tx2"/>
                </a:solidFill>
                <a:latin typeface="+mn-lt"/>
                <a:ea typeface="+mn-ea"/>
                <a:cs typeface="+mn-cs"/>
              </a:rPr>
              <a:t>Tessoulin</a:t>
            </a:r>
            <a:br>
              <a:rPr lang="fr-FR" sz="1600" dirty="0">
                <a:solidFill>
                  <a:schemeClr val="tx2"/>
                </a:solidFill>
                <a:latin typeface="+mn-lt"/>
                <a:ea typeface="+mn-ea"/>
                <a:cs typeface="+mn-cs"/>
              </a:rPr>
            </a:br>
            <a:r>
              <a:rPr lang="fr-FR" sz="1600" dirty="0" err="1">
                <a:solidFill>
                  <a:schemeClr val="tx2"/>
                </a:solidFill>
                <a:latin typeface="+mn-lt"/>
                <a:ea typeface="+mn-ea"/>
                <a:cs typeface="+mn-cs"/>
              </a:rPr>
              <a:t>Benoit.</a:t>
            </a:r>
            <a:r>
              <a:rPr lang="fr-FR" sz="1600" dirty="0" err="1"/>
              <a:t>tessoulin</a:t>
            </a:r>
            <a:r>
              <a:rPr lang="fr-FR" sz="1600" dirty="0" err="1">
                <a:solidFill>
                  <a:schemeClr val="tx2"/>
                </a:solidFill>
                <a:latin typeface="+mn-lt"/>
                <a:ea typeface="+mn-ea"/>
                <a:cs typeface="+mn-cs"/>
              </a:rPr>
              <a:t>@chu-nantes.fr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36F5250C-DAF8-EA3A-CF5B-501547BAA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1513" y="4611452"/>
            <a:ext cx="233313" cy="233313"/>
          </a:xfrm>
          <a:prstGeom prst="rect">
            <a:avLst/>
          </a:prstGeom>
        </p:spPr>
      </p:pic>
      <p:pic>
        <p:nvPicPr>
          <p:cNvPr id="11" name="Graphique 10" descr="Jouer contour">
            <a:extLst>
              <a:ext uri="{FF2B5EF4-FFF2-40B4-BE49-F238E27FC236}">
                <a16:creationId xmlns:a16="http://schemas.microsoft.com/office/drawing/2014/main" id="{520D6B4B-9D1A-7765-7EEF-D640A190D6B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F598FCF2-89C0-9AEB-F9D8-2810660EF6CD}"/>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1E4EB3DA-68E2-714B-AD27-012E2B725AD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520B0E8-42CF-7276-E0A1-4121C6FBB1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5BA1ECB-90D2-4AE1-4306-EA200789FB60}"/>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32D742FE-9014-2D49-38E8-695924F35FF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36492C1D-F1D7-4126-949F-C2FB78CA560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6BE2873-D4C3-DA41-7346-4C4ECACC18B5}"/>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5D20E9F-7FC8-A4FE-52A0-CC124AF76FF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476E768-5663-176A-9C93-AC3BBAA459B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
        <p:nvSpPr>
          <p:cNvPr id="6" name="ZoneTexte 5">
            <a:extLst>
              <a:ext uri="{FF2B5EF4-FFF2-40B4-BE49-F238E27FC236}">
                <a16:creationId xmlns:a16="http://schemas.microsoft.com/office/drawing/2014/main" id="{09F22CBF-D7F3-5692-9FDC-485A03443C02}"/>
              </a:ext>
            </a:extLst>
          </p:cNvPr>
          <p:cNvSpPr txBox="1"/>
          <p:nvPr/>
        </p:nvSpPr>
        <p:spPr>
          <a:xfrm>
            <a:off x="5715000" y="3726731"/>
            <a:ext cx="6098582" cy="707886"/>
          </a:xfrm>
          <a:prstGeom prst="rect">
            <a:avLst/>
          </a:prstGeom>
          <a:noFill/>
        </p:spPr>
        <p:txBody>
          <a:bodyPr wrap="square">
            <a:spAutoFit/>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2000" b="1" dirty="0">
                <a:solidFill>
                  <a:schemeClr val="tx2"/>
                </a:solidFill>
              </a:rPr>
              <a:t>Prolifération </a:t>
            </a:r>
            <a:r>
              <a:rPr lang="fr-FR" sz="2000" b="1" dirty="0" err="1">
                <a:solidFill>
                  <a:schemeClr val="tx2"/>
                </a:solidFill>
              </a:rPr>
              <a:t>lymphomateuse</a:t>
            </a:r>
            <a:r>
              <a:rPr lang="fr-FR" sz="2000" b="1" dirty="0">
                <a:solidFill>
                  <a:schemeClr val="tx2"/>
                </a:solidFill>
              </a:rPr>
              <a:t>, associé à l’EBV post-greffe</a:t>
            </a:r>
          </a:p>
        </p:txBody>
      </p:sp>
    </p:spTree>
    <p:extLst>
      <p:ext uri="{BB962C8B-B14F-4D97-AF65-F5344CB8AC3E}">
        <p14:creationId xmlns:p14="http://schemas.microsoft.com/office/powerpoint/2010/main" val="1673179680"/>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2836A-672F-43B3-B90D-043FE4236D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246BDEC-5B46-96FA-D054-9ED612F220BF}"/>
              </a:ext>
            </a:extLst>
          </p:cNvPr>
          <p:cNvSpPr>
            <a:spLocks noGrp="1"/>
          </p:cNvSpPr>
          <p:nvPr>
            <p:ph type="title"/>
          </p:nvPr>
        </p:nvSpPr>
        <p:spPr/>
        <p:txBody>
          <a:bodyPr/>
          <a:lstStyle/>
          <a:p>
            <a:pPr>
              <a:defRPr/>
            </a:pPr>
            <a:r>
              <a:rPr lang="fr-FR" sz="2400" b="1" noProof="0" dirty="0"/>
              <a:t>Contexte et antécédents médicaux</a:t>
            </a:r>
            <a:endParaRPr lang="fr-FR" sz="2400" b="1" baseline="30000" noProof="0" dirty="0"/>
          </a:p>
        </p:txBody>
      </p:sp>
      <p:sp>
        <p:nvSpPr>
          <p:cNvPr id="19" name="Espace réservé du contenu 2">
            <a:extLst>
              <a:ext uri="{FF2B5EF4-FFF2-40B4-BE49-F238E27FC236}">
                <a16:creationId xmlns:a16="http://schemas.microsoft.com/office/drawing/2014/main" id="{C8A2EA71-C385-5B92-DD70-63A0D38CEBD9}"/>
              </a:ext>
            </a:extLst>
          </p:cNvPr>
          <p:cNvSpPr>
            <a:spLocks noGrp="1"/>
          </p:cNvSpPr>
          <p:nvPr>
            <p:ph idx="1"/>
          </p:nvPr>
        </p:nvSpPr>
        <p:spPr>
          <a:xfrm>
            <a:off x="468000" y="2277407"/>
            <a:ext cx="5413454" cy="2284799"/>
          </a:xfrm>
        </p:spPr>
        <p:txBody>
          <a:bodyPr>
            <a:noAutofit/>
          </a:bodyPr>
          <a:lstStyle/>
          <a:p>
            <a:pPr marL="234950" indent="-220663">
              <a:lnSpc>
                <a:spcPct val="110000"/>
              </a:lnSpc>
              <a:spcBef>
                <a:spcPts val="600"/>
              </a:spcBef>
              <a:spcAft>
                <a:spcPts val="1200"/>
              </a:spcAft>
              <a:buClr>
                <a:schemeClr val="accent2"/>
              </a:buClr>
              <a:buFont typeface="Arial" panose="020B0604020202020204" pitchFamily="34" charset="0"/>
              <a:buChar char="•"/>
              <a:defRPr/>
            </a:pPr>
            <a:r>
              <a:rPr lang="fr-FR" sz="1600" b="1" dirty="0">
                <a:solidFill>
                  <a:schemeClr val="accent2"/>
                </a:solidFill>
              </a:rPr>
              <a:t>47 ans, sexe féminin</a:t>
            </a:r>
          </a:p>
          <a:p>
            <a:pPr lvl="1">
              <a:spcAft>
                <a:spcPts val="1200"/>
              </a:spcAft>
              <a:defRPr/>
            </a:pPr>
            <a:r>
              <a:rPr lang="fr-FR" sz="1600" dirty="0"/>
              <a:t>MDS-EB2</a:t>
            </a:r>
          </a:p>
          <a:p>
            <a:pPr lvl="2">
              <a:spcBef>
                <a:spcPts val="0"/>
              </a:spcBef>
              <a:spcAft>
                <a:spcPts val="1200"/>
              </a:spcAft>
              <a:buClr>
                <a:schemeClr val="tx1"/>
              </a:buClr>
              <a:defRPr/>
            </a:pPr>
            <a:r>
              <a:rPr lang="fr-FR" sz="1400" dirty="0"/>
              <a:t>Caryotype Normal</a:t>
            </a:r>
          </a:p>
          <a:p>
            <a:pPr lvl="2">
              <a:spcBef>
                <a:spcPts val="0"/>
              </a:spcBef>
              <a:spcAft>
                <a:spcPts val="1200"/>
              </a:spcAft>
              <a:buClr>
                <a:schemeClr val="tx1"/>
              </a:buClr>
              <a:defRPr/>
            </a:pPr>
            <a:r>
              <a:rPr lang="fr-FR" sz="1400" dirty="0"/>
              <a:t>NPM1-/IDH-/FLT3-/DNMT3A-/KMT2A+</a:t>
            </a:r>
          </a:p>
          <a:p>
            <a:pPr lvl="2">
              <a:spcBef>
                <a:spcPts val="0"/>
              </a:spcBef>
              <a:spcAft>
                <a:spcPts val="1200"/>
              </a:spcAft>
              <a:buClr>
                <a:schemeClr val="tx1"/>
              </a:buClr>
              <a:defRPr/>
            </a:pPr>
            <a:r>
              <a:rPr lang="fr-FR" sz="1400" dirty="0"/>
              <a:t>Induction</a:t>
            </a:r>
          </a:p>
        </p:txBody>
      </p:sp>
      <p:sp>
        <p:nvSpPr>
          <p:cNvPr id="88" name="Espace réservé pour une image  87">
            <a:extLst>
              <a:ext uri="{FF2B5EF4-FFF2-40B4-BE49-F238E27FC236}">
                <a16:creationId xmlns:a16="http://schemas.microsoft.com/office/drawing/2014/main" id="{2F1EF046-96CF-B3E6-A787-A80B9DDAD0AA}"/>
              </a:ext>
            </a:extLst>
          </p:cNvPr>
          <p:cNvSpPr>
            <a:spLocks noGrp="1"/>
          </p:cNvSpPr>
          <p:nvPr>
            <p:ph type="pic" sz="quarter" idx="13"/>
          </p:nvPr>
        </p:nvSpPr>
        <p:spPr/>
        <p:txBody>
          <a:bodyPr/>
          <a:lstStyle/>
          <a:p>
            <a:endParaRPr lang="fr-FR"/>
          </a:p>
        </p:txBody>
      </p:sp>
      <p:sp>
        <p:nvSpPr>
          <p:cNvPr id="89" name="Espace réservé du contenu 88">
            <a:extLst>
              <a:ext uri="{FF2B5EF4-FFF2-40B4-BE49-F238E27FC236}">
                <a16:creationId xmlns:a16="http://schemas.microsoft.com/office/drawing/2014/main" id="{F3429846-7849-CBEC-89A5-6333BA7271C0}"/>
              </a:ext>
            </a:extLst>
          </p:cNvPr>
          <p:cNvSpPr>
            <a:spLocks noGrp="1"/>
          </p:cNvSpPr>
          <p:nvPr>
            <p:ph idx="14"/>
          </p:nvPr>
        </p:nvSpPr>
        <p:spPr>
          <a:xfrm>
            <a:off x="6304546" y="2277408"/>
            <a:ext cx="5413454" cy="2289890"/>
          </a:xfrm>
        </p:spPr>
        <p:txBody>
          <a:bodyPr>
            <a:normAutofit/>
          </a:bodyPr>
          <a:lstStyle/>
          <a:p>
            <a:pPr lvl="1">
              <a:lnSpc>
                <a:spcPct val="110000"/>
              </a:lnSpc>
              <a:spcAft>
                <a:spcPts val="300"/>
              </a:spcAft>
              <a:defRPr/>
            </a:pPr>
            <a:r>
              <a:rPr lang="fr-FR" sz="1400" dirty="0"/>
              <a:t>Allogreffe </a:t>
            </a:r>
            <a:r>
              <a:rPr lang="fr-FR" sz="1400" dirty="0" err="1"/>
              <a:t>phéno</a:t>
            </a:r>
            <a:r>
              <a:rPr lang="fr-FR" sz="1400" dirty="0"/>
              <a:t> 10/10</a:t>
            </a:r>
          </a:p>
          <a:p>
            <a:pPr lvl="2">
              <a:lnSpc>
                <a:spcPct val="110000"/>
              </a:lnSpc>
              <a:spcBef>
                <a:spcPts val="0"/>
              </a:spcBef>
              <a:spcAft>
                <a:spcPts val="300"/>
              </a:spcAft>
              <a:buClr>
                <a:schemeClr val="tx1"/>
              </a:buClr>
              <a:defRPr/>
            </a:pPr>
            <a:r>
              <a:rPr lang="fr-FR" sz="1400" dirty="0"/>
              <a:t>Conditionnement TTF</a:t>
            </a:r>
          </a:p>
          <a:p>
            <a:pPr lvl="2">
              <a:lnSpc>
                <a:spcPct val="110000"/>
              </a:lnSpc>
              <a:spcBef>
                <a:spcPts val="0"/>
              </a:spcBef>
              <a:spcAft>
                <a:spcPts val="300"/>
              </a:spcAft>
              <a:buClr>
                <a:schemeClr val="tx1"/>
              </a:buClr>
              <a:defRPr/>
            </a:pPr>
            <a:r>
              <a:rPr lang="fr-FR" sz="1400" dirty="0"/>
              <a:t>J0 le 17/11/2023</a:t>
            </a:r>
          </a:p>
          <a:p>
            <a:pPr lvl="2">
              <a:lnSpc>
                <a:spcPct val="110000"/>
              </a:lnSpc>
              <a:spcBef>
                <a:spcPts val="0"/>
              </a:spcBef>
              <a:buClr>
                <a:schemeClr val="tx1"/>
              </a:buClr>
              <a:defRPr/>
            </a:pPr>
            <a:r>
              <a:rPr lang="fr-FR" sz="1400" dirty="0"/>
              <a:t>Sérum anti-lymphocytaire (SAL) + ciclosporine (</a:t>
            </a:r>
            <a:r>
              <a:rPr lang="fr-FR" sz="1400" dirty="0" err="1"/>
              <a:t>CsA</a:t>
            </a:r>
            <a:r>
              <a:rPr lang="fr-FR" sz="1400" dirty="0"/>
              <a:t>) + </a:t>
            </a:r>
            <a:r>
              <a:rPr lang="fr-FR" sz="1400" dirty="0" err="1"/>
              <a:t>mycophénolate</a:t>
            </a:r>
            <a:r>
              <a:rPr lang="fr-FR" sz="1400" dirty="0"/>
              <a:t> </a:t>
            </a:r>
            <a:r>
              <a:rPr lang="fr-FR" sz="1400" dirty="0" err="1"/>
              <a:t>mofetil</a:t>
            </a:r>
            <a:r>
              <a:rPr lang="fr-FR" sz="1400" dirty="0"/>
              <a:t> (MMF)</a:t>
            </a:r>
          </a:p>
          <a:p>
            <a:pPr marL="622300" lvl="3" indent="-131763">
              <a:lnSpc>
                <a:spcPct val="110000"/>
              </a:lnSpc>
              <a:spcBef>
                <a:spcPts val="0"/>
              </a:spcBef>
              <a:buFont typeface="Police système Courant"/>
              <a:buChar char="-"/>
              <a:defRPr/>
            </a:pPr>
            <a:r>
              <a:rPr lang="fr-FR" sz="1200" dirty="0"/>
              <a:t>Relais ciclosporine </a:t>
            </a:r>
            <a:r>
              <a:rPr lang="fr-FR" sz="1200" dirty="0">
                <a:sym typeface="Wingdings" pitchFamily="2" charset="2"/>
              </a:rPr>
              <a:t></a:t>
            </a:r>
            <a:r>
              <a:rPr lang="fr-FR" sz="1200" dirty="0"/>
              <a:t> Corticothérapie(CTC) (</a:t>
            </a:r>
            <a:r>
              <a:rPr lang="fr-FR" sz="1200" dirty="0" err="1"/>
              <a:t>Micro-angiopathies</a:t>
            </a:r>
            <a:r>
              <a:rPr lang="fr-FR" sz="1200" dirty="0"/>
              <a:t> thrombotiques)	</a:t>
            </a:r>
          </a:p>
          <a:p>
            <a:pPr marL="622300" lvl="3" indent="-131763">
              <a:lnSpc>
                <a:spcPct val="110000"/>
              </a:lnSpc>
              <a:spcBef>
                <a:spcPts val="0"/>
              </a:spcBef>
              <a:buFont typeface="Police système Courant"/>
              <a:buChar char="-"/>
              <a:defRPr/>
            </a:pPr>
            <a:r>
              <a:rPr lang="fr-FR" sz="1200" dirty="0" err="1"/>
              <a:t>GvH</a:t>
            </a:r>
            <a:r>
              <a:rPr lang="fr-FR" sz="1200" dirty="0"/>
              <a:t> aiguë cutanée Grade II</a:t>
            </a:r>
          </a:p>
          <a:p>
            <a:pPr marL="622300" lvl="3" indent="-131763">
              <a:lnSpc>
                <a:spcPct val="110000"/>
              </a:lnSpc>
              <a:spcBef>
                <a:spcPts val="0"/>
              </a:spcBef>
              <a:buFont typeface="Police système Courant"/>
              <a:buChar char="-"/>
              <a:defRPr/>
            </a:pPr>
            <a:r>
              <a:rPr lang="fr-FR" sz="1200" dirty="0"/>
              <a:t>Arrêt </a:t>
            </a:r>
            <a:r>
              <a:rPr lang="fr-FR" sz="1200" dirty="0" err="1"/>
              <a:t>mycophénolate</a:t>
            </a:r>
            <a:r>
              <a:rPr lang="fr-FR" sz="1200" dirty="0"/>
              <a:t> </a:t>
            </a:r>
            <a:r>
              <a:rPr lang="fr-FR" sz="1200" dirty="0" err="1"/>
              <a:t>mofetil</a:t>
            </a:r>
            <a:r>
              <a:rPr lang="fr-FR" sz="1200" dirty="0"/>
              <a:t> + 3m</a:t>
            </a:r>
          </a:p>
        </p:txBody>
      </p:sp>
      <p:sp>
        <p:nvSpPr>
          <p:cNvPr id="31" name="Titre 1">
            <a:extLst>
              <a:ext uri="{FF2B5EF4-FFF2-40B4-BE49-F238E27FC236}">
                <a16:creationId xmlns:a16="http://schemas.microsoft.com/office/drawing/2014/main" id="{D87636C8-190B-5D3E-0BB0-9F4FDD3529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44" name="ZoneTexte 43">
            <a:extLst>
              <a:ext uri="{FF2B5EF4-FFF2-40B4-BE49-F238E27FC236}">
                <a16:creationId xmlns:a16="http://schemas.microsoft.com/office/drawing/2014/main" id="{C0CAED6C-BE23-58F6-5110-C1A8284B17D0}"/>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MDS-EB2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Syndrome myélodysplasique avec excès de blastes type 2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IDH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Isocitrate déshydrogénases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NPM1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gène qui code la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nucléophosmine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FLT3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-Like Tyrosine kinase 3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DNMT3A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DNA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methyl-transferase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KMT2A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Histone-lysine N-</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methyltransferase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2A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TTF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Teosulfan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Thiotepa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Fludarabine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a:t>
            </a:r>
          </a:p>
        </p:txBody>
      </p:sp>
      <p:grpSp>
        <p:nvGrpSpPr>
          <p:cNvPr id="66" name="Groupe 65">
            <a:extLst>
              <a:ext uri="{FF2B5EF4-FFF2-40B4-BE49-F238E27FC236}">
                <a16:creationId xmlns:a16="http://schemas.microsoft.com/office/drawing/2014/main" id="{97767010-3DE2-8479-65BD-D0A84C4AAF7D}"/>
              </a:ext>
            </a:extLst>
          </p:cNvPr>
          <p:cNvGrpSpPr/>
          <p:nvPr/>
        </p:nvGrpSpPr>
        <p:grpSpPr>
          <a:xfrm>
            <a:off x="467999" y="1340306"/>
            <a:ext cx="3641320" cy="828000"/>
            <a:chOff x="467999" y="1478005"/>
            <a:chExt cx="3641320" cy="828000"/>
          </a:xfrm>
        </p:grpSpPr>
        <p:sp>
          <p:nvSpPr>
            <p:cNvPr id="15" name="Rounded Rectangle 52">
              <a:extLst>
                <a:ext uri="{FF2B5EF4-FFF2-40B4-BE49-F238E27FC236}">
                  <a16:creationId xmlns:a16="http://schemas.microsoft.com/office/drawing/2014/main" id="{BB6F2A32-36FC-716E-8D71-112F3F4D5CF2}"/>
                </a:ext>
              </a:extLst>
            </p:cNvPr>
            <p:cNvSpPr/>
            <p:nvPr/>
          </p:nvSpPr>
          <p:spPr>
            <a:xfrm>
              <a:off x="706794" y="1696945"/>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81" name="Groupe 80">
              <a:extLst>
                <a:ext uri="{FF2B5EF4-FFF2-40B4-BE49-F238E27FC236}">
                  <a16:creationId xmlns:a16="http://schemas.microsoft.com/office/drawing/2014/main" id="{6E7AF7F7-9372-54D0-EC0A-DE3C6C8773EA}"/>
                </a:ext>
              </a:extLst>
            </p:cNvPr>
            <p:cNvGrpSpPr/>
            <p:nvPr/>
          </p:nvGrpSpPr>
          <p:grpSpPr>
            <a:xfrm>
              <a:off x="467999" y="1478005"/>
              <a:ext cx="829682" cy="828000"/>
              <a:chOff x="467999" y="1478005"/>
              <a:chExt cx="829682" cy="828000"/>
            </a:xfrm>
          </p:grpSpPr>
          <p:sp>
            <p:nvSpPr>
              <p:cNvPr id="16" name="Ellipse 15">
                <a:extLst>
                  <a:ext uri="{FF2B5EF4-FFF2-40B4-BE49-F238E27FC236}">
                    <a16:creationId xmlns:a16="http://schemas.microsoft.com/office/drawing/2014/main" id="{FA870E8A-D74F-6D4E-DB15-09762CB1825E}"/>
                  </a:ext>
                </a:extLst>
              </p:cNvPr>
              <p:cNvSpPr/>
              <p:nvPr/>
            </p:nvSpPr>
            <p:spPr>
              <a:xfrm>
                <a:off x="467999" y="1478005"/>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75" name="Graphique 120">
                <a:extLst>
                  <a:ext uri="{FF2B5EF4-FFF2-40B4-BE49-F238E27FC236}">
                    <a16:creationId xmlns:a16="http://schemas.microsoft.com/office/drawing/2014/main" id="{54AF8122-296A-CBA8-7590-5D8F4E190803}"/>
                  </a:ext>
                </a:extLst>
              </p:cNvPr>
              <p:cNvGrpSpPr/>
              <p:nvPr/>
            </p:nvGrpSpPr>
            <p:grpSpPr>
              <a:xfrm>
                <a:off x="646159" y="1581265"/>
                <a:ext cx="473361" cy="587508"/>
                <a:chOff x="942554" y="1485600"/>
                <a:chExt cx="530187" cy="659376"/>
              </a:xfrm>
              <a:noFill/>
            </p:grpSpPr>
            <p:sp>
              <p:nvSpPr>
                <p:cNvPr id="76" name="Forme libre 75">
                  <a:extLst>
                    <a:ext uri="{FF2B5EF4-FFF2-40B4-BE49-F238E27FC236}">
                      <a16:creationId xmlns:a16="http://schemas.microsoft.com/office/drawing/2014/main" id="{86E314F6-22E9-EAEC-FBE3-5A60A814F9C0}"/>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7" name="Forme libre 76">
                  <a:extLst>
                    <a:ext uri="{FF2B5EF4-FFF2-40B4-BE49-F238E27FC236}">
                      <a16:creationId xmlns:a16="http://schemas.microsoft.com/office/drawing/2014/main" id="{535913C6-AF42-C3BE-8462-A0B20029305E}"/>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8" name="Forme libre 77">
                  <a:extLst>
                    <a:ext uri="{FF2B5EF4-FFF2-40B4-BE49-F238E27FC236}">
                      <a16:creationId xmlns:a16="http://schemas.microsoft.com/office/drawing/2014/main" id="{A3DC5EEE-9A6B-619A-0460-B2E84DFBF4DE}"/>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9" name="Forme libre 78">
                  <a:extLst>
                    <a:ext uri="{FF2B5EF4-FFF2-40B4-BE49-F238E27FC236}">
                      <a16:creationId xmlns:a16="http://schemas.microsoft.com/office/drawing/2014/main" id="{C15A9087-DF21-9FA8-FD0E-69CC5483A71D}"/>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0" name="Forme libre 79">
                  <a:extLst>
                    <a:ext uri="{FF2B5EF4-FFF2-40B4-BE49-F238E27FC236}">
                      <a16:creationId xmlns:a16="http://schemas.microsoft.com/office/drawing/2014/main" id="{69A561F6-41B9-9DFD-FF02-034395E7355B}"/>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grpSp>
        <p:nvGrpSpPr>
          <p:cNvPr id="67" name="Groupe 66">
            <a:extLst>
              <a:ext uri="{FF2B5EF4-FFF2-40B4-BE49-F238E27FC236}">
                <a16:creationId xmlns:a16="http://schemas.microsoft.com/office/drawing/2014/main" id="{5768648C-288B-1AB8-6B56-E81766B218ED}"/>
              </a:ext>
            </a:extLst>
          </p:cNvPr>
          <p:cNvGrpSpPr/>
          <p:nvPr/>
        </p:nvGrpSpPr>
        <p:grpSpPr>
          <a:xfrm>
            <a:off x="6281946" y="1340306"/>
            <a:ext cx="3641320" cy="828000"/>
            <a:chOff x="6281946" y="1478005"/>
            <a:chExt cx="3641320" cy="828000"/>
          </a:xfrm>
        </p:grpSpPr>
        <p:sp>
          <p:nvSpPr>
            <p:cNvPr id="91" name="Rounded Rectangle 52">
              <a:extLst>
                <a:ext uri="{FF2B5EF4-FFF2-40B4-BE49-F238E27FC236}">
                  <a16:creationId xmlns:a16="http://schemas.microsoft.com/office/drawing/2014/main" id="{78EAE68F-41C3-A56B-BAF7-28E6213C77C7}"/>
                </a:ext>
              </a:extLst>
            </p:cNvPr>
            <p:cNvSpPr/>
            <p:nvPr/>
          </p:nvSpPr>
          <p:spPr>
            <a:xfrm>
              <a:off x="6520741" y="1696945"/>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Gestion Transplantation</a:t>
              </a:r>
            </a:p>
          </p:txBody>
        </p:sp>
        <p:sp>
          <p:nvSpPr>
            <p:cNvPr id="93" name="Ellipse 92">
              <a:extLst>
                <a:ext uri="{FF2B5EF4-FFF2-40B4-BE49-F238E27FC236}">
                  <a16:creationId xmlns:a16="http://schemas.microsoft.com/office/drawing/2014/main" id="{86DB1D5D-D541-6A01-8741-FD7E0D790D26}"/>
                </a:ext>
              </a:extLst>
            </p:cNvPr>
            <p:cNvSpPr/>
            <p:nvPr/>
          </p:nvSpPr>
          <p:spPr>
            <a:xfrm>
              <a:off x="6281946" y="1478005"/>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03" name="Graphique 102">
              <a:extLst>
                <a:ext uri="{FF2B5EF4-FFF2-40B4-BE49-F238E27FC236}">
                  <a16:creationId xmlns:a16="http://schemas.microsoft.com/office/drawing/2014/main" id="{955E876E-8A2D-1D06-1981-06A232A289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06109" y="1573271"/>
              <a:ext cx="581357" cy="581357"/>
            </a:xfrm>
            <a:prstGeom prst="rect">
              <a:avLst/>
            </a:prstGeom>
          </p:spPr>
        </p:pic>
      </p:grpSp>
      <p:grpSp>
        <p:nvGrpSpPr>
          <p:cNvPr id="97" name="Groupe 96">
            <a:extLst>
              <a:ext uri="{FF2B5EF4-FFF2-40B4-BE49-F238E27FC236}">
                <a16:creationId xmlns:a16="http://schemas.microsoft.com/office/drawing/2014/main" id="{AD86F20E-87FD-94FE-EBA6-4A174E1EB388}"/>
              </a:ext>
            </a:extLst>
          </p:cNvPr>
          <p:cNvGrpSpPr/>
          <p:nvPr/>
        </p:nvGrpSpPr>
        <p:grpSpPr>
          <a:xfrm>
            <a:off x="119940" y="4828004"/>
            <a:ext cx="10801320" cy="1172859"/>
            <a:chOff x="13040" y="4843662"/>
            <a:chExt cx="10801320" cy="1172859"/>
          </a:xfrm>
        </p:grpSpPr>
        <p:cxnSp>
          <p:nvCxnSpPr>
            <p:cNvPr id="3" name="Connecteur droit avec flèche 2">
              <a:extLst>
                <a:ext uri="{FF2B5EF4-FFF2-40B4-BE49-F238E27FC236}">
                  <a16:creationId xmlns:a16="http://schemas.microsoft.com/office/drawing/2014/main" id="{DFFAA277-C55C-5E6B-68BB-3D4CB1C86B1C}"/>
                </a:ext>
              </a:extLst>
            </p:cNvPr>
            <p:cNvCxnSpPr>
              <a:cxnSpLocks/>
            </p:cNvCxnSpPr>
            <p:nvPr/>
          </p:nvCxnSpPr>
          <p:spPr bwMode="auto">
            <a:xfrm>
              <a:off x="1164496" y="5451396"/>
              <a:ext cx="9649864"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grpSp>
          <p:nvGrpSpPr>
            <p:cNvPr id="92" name="Groupe 91">
              <a:extLst>
                <a:ext uri="{FF2B5EF4-FFF2-40B4-BE49-F238E27FC236}">
                  <a16:creationId xmlns:a16="http://schemas.microsoft.com/office/drawing/2014/main" id="{4A4D5C29-7CA8-400D-B353-59D5EAC42943}"/>
                </a:ext>
              </a:extLst>
            </p:cNvPr>
            <p:cNvGrpSpPr/>
            <p:nvPr/>
          </p:nvGrpSpPr>
          <p:grpSpPr>
            <a:xfrm>
              <a:off x="5438211" y="4843662"/>
              <a:ext cx="2373377" cy="729525"/>
              <a:chOff x="5438211" y="5015630"/>
              <a:chExt cx="2373377" cy="729525"/>
            </a:xfrm>
          </p:grpSpPr>
          <p:sp>
            <p:nvSpPr>
              <p:cNvPr id="6" name="ZoneTexte 5">
                <a:extLst>
                  <a:ext uri="{FF2B5EF4-FFF2-40B4-BE49-F238E27FC236}">
                    <a16:creationId xmlns:a16="http://schemas.microsoft.com/office/drawing/2014/main" id="{BF0E7F5F-21CB-AD0C-230E-2C752936DF79}"/>
                  </a:ext>
                </a:extLst>
              </p:cNvPr>
              <p:cNvSpPr txBox="1"/>
              <p:nvPr/>
            </p:nvSpPr>
            <p:spPr bwMode="auto">
              <a:xfrm>
                <a:off x="5438211" y="5015630"/>
                <a:ext cx="2373377" cy="330860"/>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Treosulfan</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10 g/m</a:t>
                </a:r>
                <a:r>
                  <a:rPr kumimoji="0" lang="fr-FR" alt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2 h</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Fludarabine</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IV 40 mg/m</a:t>
                </a:r>
                <a:r>
                  <a:rPr kumimoji="0" lang="fr-FR" alt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 h</a:t>
                </a:r>
              </a:p>
            </p:txBody>
          </p:sp>
          <p:cxnSp>
            <p:nvCxnSpPr>
              <p:cNvPr id="8" name="Connecteur droit 7">
                <a:extLst>
                  <a:ext uri="{FF2B5EF4-FFF2-40B4-BE49-F238E27FC236}">
                    <a16:creationId xmlns:a16="http://schemas.microsoft.com/office/drawing/2014/main" id="{B1F8AA40-D36E-0DDF-89A2-57411CA41ABB}"/>
                  </a:ext>
                </a:extLst>
              </p:cNvPr>
              <p:cNvCxnSpPr>
                <a:cxnSpLocks/>
                <a:endCxn id="6" idx="2"/>
              </p:cNvCxnSpPr>
              <p:nvPr/>
            </p:nvCxnSpPr>
            <p:spPr>
              <a:xfrm flipV="1">
                <a:off x="6624899"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7" name="Ellipse 6">
                <a:extLst>
                  <a:ext uri="{FF2B5EF4-FFF2-40B4-BE49-F238E27FC236}">
                    <a16:creationId xmlns:a16="http://schemas.microsoft.com/office/drawing/2014/main" id="{2670F4C5-636E-F4E1-9614-31398F80A97D}"/>
                  </a:ext>
                </a:extLst>
              </p:cNvPr>
              <p:cNvSpPr/>
              <p:nvPr/>
            </p:nvSpPr>
            <p:spPr>
              <a:xfrm>
                <a:off x="6509376" y="5514109"/>
                <a:ext cx="231046" cy="231046"/>
              </a:xfrm>
              <a:prstGeom prst="ellipse">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5" name="Groupe 94">
              <a:extLst>
                <a:ext uri="{FF2B5EF4-FFF2-40B4-BE49-F238E27FC236}">
                  <a16:creationId xmlns:a16="http://schemas.microsoft.com/office/drawing/2014/main" id="{52A6F3D6-4480-0362-E8F4-33965CDE25E5}"/>
                </a:ext>
              </a:extLst>
            </p:cNvPr>
            <p:cNvGrpSpPr/>
            <p:nvPr/>
          </p:nvGrpSpPr>
          <p:grpSpPr>
            <a:xfrm>
              <a:off x="2767615" y="4843662"/>
              <a:ext cx="2373377" cy="729525"/>
              <a:chOff x="2767615" y="5015630"/>
              <a:chExt cx="2373377" cy="729525"/>
            </a:xfrm>
          </p:grpSpPr>
          <p:sp>
            <p:nvSpPr>
              <p:cNvPr id="10" name="ZoneTexte 9">
                <a:extLst>
                  <a:ext uri="{FF2B5EF4-FFF2-40B4-BE49-F238E27FC236}">
                    <a16:creationId xmlns:a16="http://schemas.microsoft.com/office/drawing/2014/main" id="{20AACC68-D8B4-D03C-066F-7A8B2C921FFB}"/>
                  </a:ext>
                </a:extLst>
              </p:cNvPr>
              <p:cNvSpPr txBox="1"/>
              <p:nvPr/>
            </p:nvSpPr>
            <p:spPr bwMode="auto">
              <a:xfrm>
                <a:off x="2767615" y="5015630"/>
                <a:ext cx="2373377" cy="330860"/>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Treosulfan</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10 g/m</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2 h</a:t>
                </a:r>
              </a:p>
            </p:txBody>
          </p:sp>
          <p:cxnSp>
            <p:nvCxnSpPr>
              <p:cNvPr id="12" name="Connecteur droit 11">
                <a:extLst>
                  <a:ext uri="{FF2B5EF4-FFF2-40B4-BE49-F238E27FC236}">
                    <a16:creationId xmlns:a16="http://schemas.microsoft.com/office/drawing/2014/main" id="{118DE21D-88A3-3606-1E0B-1C37CD123B66}"/>
                  </a:ext>
                </a:extLst>
              </p:cNvPr>
              <p:cNvCxnSpPr>
                <a:cxnSpLocks/>
                <a:endCxn id="10" idx="2"/>
              </p:cNvCxnSpPr>
              <p:nvPr/>
            </p:nvCxnSpPr>
            <p:spPr>
              <a:xfrm flipV="1">
                <a:off x="3954303"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1" name="Ellipse 10">
                <a:extLst>
                  <a:ext uri="{FF2B5EF4-FFF2-40B4-BE49-F238E27FC236}">
                    <a16:creationId xmlns:a16="http://schemas.microsoft.com/office/drawing/2014/main" id="{2C44687E-629B-EE3A-8808-4967136D3D8C}"/>
                  </a:ext>
                </a:extLst>
              </p:cNvPr>
              <p:cNvSpPr/>
              <p:nvPr/>
            </p:nvSpPr>
            <p:spPr>
              <a:xfrm>
                <a:off x="3838780" y="5514109"/>
                <a:ext cx="231046" cy="231046"/>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J2</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6" name="Groupe 95">
              <a:extLst>
                <a:ext uri="{FF2B5EF4-FFF2-40B4-BE49-F238E27FC236}">
                  <a16:creationId xmlns:a16="http://schemas.microsoft.com/office/drawing/2014/main" id="{2F0EE471-039E-2047-6403-59C5CEC45364}"/>
                </a:ext>
              </a:extLst>
            </p:cNvPr>
            <p:cNvGrpSpPr/>
            <p:nvPr/>
          </p:nvGrpSpPr>
          <p:grpSpPr>
            <a:xfrm>
              <a:off x="13040" y="5036023"/>
              <a:ext cx="2373377" cy="537164"/>
              <a:chOff x="97019" y="5207991"/>
              <a:chExt cx="2373377" cy="537164"/>
            </a:xfrm>
          </p:grpSpPr>
          <p:sp>
            <p:nvSpPr>
              <p:cNvPr id="14" name="ZoneTexte 13">
                <a:extLst>
                  <a:ext uri="{FF2B5EF4-FFF2-40B4-BE49-F238E27FC236}">
                    <a16:creationId xmlns:a16="http://schemas.microsoft.com/office/drawing/2014/main" id="{3D43DF0D-4DDD-0B78-3668-E44BD1D0F8CB}"/>
                  </a:ext>
                </a:extLst>
              </p:cNvPr>
              <p:cNvSpPr txBox="1"/>
              <p:nvPr/>
            </p:nvSpPr>
            <p:spPr bwMode="auto">
              <a:xfrm>
                <a:off x="97019" y="5207991"/>
                <a:ext cx="2373377" cy="138499"/>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17/11/2023</a:t>
                </a:r>
              </a:p>
            </p:txBody>
          </p:sp>
          <p:cxnSp>
            <p:nvCxnSpPr>
              <p:cNvPr id="18" name="Connecteur droit 17">
                <a:extLst>
                  <a:ext uri="{FF2B5EF4-FFF2-40B4-BE49-F238E27FC236}">
                    <a16:creationId xmlns:a16="http://schemas.microsoft.com/office/drawing/2014/main" id="{EA822C2B-3444-18F6-EA66-F791A7DE80D7}"/>
                  </a:ext>
                </a:extLst>
              </p:cNvPr>
              <p:cNvCxnSpPr>
                <a:cxnSpLocks/>
                <a:endCxn id="14" idx="2"/>
              </p:cNvCxnSpPr>
              <p:nvPr/>
            </p:nvCxnSpPr>
            <p:spPr>
              <a:xfrm flipV="1">
                <a:off x="1283707"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7" name="Ellipse 16">
                <a:extLst>
                  <a:ext uri="{FF2B5EF4-FFF2-40B4-BE49-F238E27FC236}">
                    <a16:creationId xmlns:a16="http://schemas.microsoft.com/office/drawing/2014/main" id="{5E5E0BC2-CBCA-EE91-A716-64B64CB200D0}"/>
                  </a:ext>
                </a:extLst>
              </p:cNvPr>
              <p:cNvSpPr/>
              <p:nvPr/>
            </p:nvSpPr>
            <p:spPr>
              <a:xfrm>
                <a:off x="1168184" y="5514109"/>
                <a:ext cx="231046" cy="231046"/>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J0</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7" name="Groupe 86">
              <a:extLst>
                <a:ext uri="{FF2B5EF4-FFF2-40B4-BE49-F238E27FC236}">
                  <a16:creationId xmlns:a16="http://schemas.microsoft.com/office/drawing/2014/main" id="{1B54E927-7A89-D329-5BA3-27DDF8231788}"/>
                </a:ext>
              </a:extLst>
            </p:cNvPr>
            <p:cNvGrpSpPr/>
            <p:nvPr/>
          </p:nvGrpSpPr>
          <p:grpSpPr>
            <a:xfrm>
              <a:off x="8108808" y="4843662"/>
              <a:ext cx="2373377" cy="729525"/>
              <a:chOff x="8108808" y="5015630"/>
              <a:chExt cx="2373377" cy="729525"/>
            </a:xfrm>
          </p:grpSpPr>
          <p:sp>
            <p:nvSpPr>
              <p:cNvPr id="26" name="ZoneTexte 25">
                <a:extLst>
                  <a:ext uri="{FF2B5EF4-FFF2-40B4-BE49-F238E27FC236}">
                    <a16:creationId xmlns:a16="http://schemas.microsoft.com/office/drawing/2014/main" id="{3C4130BD-0DF1-0E5D-140F-3FC5DA632892}"/>
                  </a:ext>
                </a:extLst>
              </p:cNvPr>
              <p:cNvSpPr txBox="1"/>
              <p:nvPr/>
            </p:nvSpPr>
            <p:spPr bwMode="auto">
              <a:xfrm>
                <a:off x="8108808" y="5015630"/>
                <a:ext cx="2373377" cy="330860"/>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Thiotepa</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5 mg/kg  </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30 min</a:t>
                </a:r>
              </a:p>
            </p:txBody>
          </p:sp>
          <p:cxnSp>
            <p:nvCxnSpPr>
              <p:cNvPr id="28" name="Connecteur droit 27">
                <a:extLst>
                  <a:ext uri="{FF2B5EF4-FFF2-40B4-BE49-F238E27FC236}">
                    <a16:creationId xmlns:a16="http://schemas.microsoft.com/office/drawing/2014/main" id="{E8BBFEEC-428C-EDC1-520D-5F5E50D86064}"/>
                  </a:ext>
                </a:extLst>
              </p:cNvPr>
              <p:cNvCxnSpPr>
                <a:cxnSpLocks/>
                <a:endCxn id="26" idx="2"/>
              </p:cNvCxnSpPr>
              <p:nvPr/>
            </p:nvCxnSpPr>
            <p:spPr>
              <a:xfrm flipV="1">
                <a:off x="9295496"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27" name="Ellipse 26">
                <a:extLst>
                  <a:ext uri="{FF2B5EF4-FFF2-40B4-BE49-F238E27FC236}">
                    <a16:creationId xmlns:a16="http://schemas.microsoft.com/office/drawing/2014/main" id="{4423B0DC-8FE4-7884-4EC9-4EE686006269}"/>
                  </a:ext>
                </a:extLst>
              </p:cNvPr>
              <p:cNvSpPr/>
              <p:nvPr/>
            </p:nvSpPr>
            <p:spPr>
              <a:xfrm>
                <a:off x="9179973" y="5514109"/>
                <a:ext cx="231046" cy="231046"/>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J6</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0" name="Groupe 89">
              <a:extLst>
                <a:ext uri="{FF2B5EF4-FFF2-40B4-BE49-F238E27FC236}">
                  <a16:creationId xmlns:a16="http://schemas.microsoft.com/office/drawing/2014/main" id="{C82CB0D5-60F1-236A-C283-97B098AE1964}"/>
                </a:ext>
              </a:extLst>
            </p:cNvPr>
            <p:cNvGrpSpPr/>
            <p:nvPr/>
          </p:nvGrpSpPr>
          <p:grpSpPr>
            <a:xfrm>
              <a:off x="6773509" y="5342141"/>
              <a:ext cx="2373377" cy="674380"/>
              <a:chOff x="6773509" y="5514109"/>
              <a:chExt cx="2373377" cy="674380"/>
            </a:xfrm>
          </p:grpSpPr>
          <p:sp>
            <p:nvSpPr>
              <p:cNvPr id="30" name="ZoneTexte 29">
                <a:extLst>
                  <a:ext uri="{FF2B5EF4-FFF2-40B4-BE49-F238E27FC236}">
                    <a16:creationId xmlns:a16="http://schemas.microsoft.com/office/drawing/2014/main" id="{E6F51022-A844-CCEF-BB8D-70C361A371DD}"/>
                  </a:ext>
                </a:extLst>
              </p:cNvPr>
              <p:cNvSpPr txBox="1"/>
              <p:nvPr/>
            </p:nvSpPr>
            <p:spPr bwMode="auto">
              <a:xfrm>
                <a:off x="6773509" y="5857629"/>
                <a:ext cx="2373377" cy="330860"/>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Fludarabine</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IV 40 mg/m</a:t>
                </a:r>
                <a:r>
                  <a:rPr kumimoji="0" lang="fr-FR" alt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 h</a:t>
                </a:r>
              </a:p>
            </p:txBody>
          </p:sp>
          <p:cxnSp>
            <p:nvCxnSpPr>
              <p:cNvPr id="33" name="Connecteur droit 32">
                <a:extLst>
                  <a:ext uri="{FF2B5EF4-FFF2-40B4-BE49-F238E27FC236}">
                    <a16:creationId xmlns:a16="http://schemas.microsoft.com/office/drawing/2014/main" id="{BC928BB9-7B3A-6068-C9D3-6634515EF37E}"/>
                  </a:ext>
                </a:extLst>
              </p:cNvPr>
              <p:cNvCxnSpPr>
                <a:cxnSpLocks/>
              </p:cNvCxnSpPr>
              <p:nvPr/>
            </p:nvCxnSpPr>
            <p:spPr>
              <a:xfrm flipV="1">
                <a:off x="7960197" y="5627430"/>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32" name="Ellipse 31">
                <a:extLst>
                  <a:ext uri="{FF2B5EF4-FFF2-40B4-BE49-F238E27FC236}">
                    <a16:creationId xmlns:a16="http://schemas.microsoft.com/office/drawing/2014/main" id="{9ED92440-889F-8B43-A940-88E25338F660}"/>
                  </a:ext>
                </a:extLst>
              </p:cNvPr>
              <p:cNvSpPr/>
              <p:nvPr/>
            </p:nvSpPr>
            <p:spPr>
              <a:xfrm>
                <a:off x="7844674" y="5514109"/>
                <a:ext cx="231046" cy="231046"/>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J5</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4" name="Groupe 93">
              <a:extLst>
                <a:ext uri="{FF2B5EF4-FFF2-40B4-BE49-F238E27FC236}">
                  <a16:creationId xmlns:a16="http://schemas.microsoft.com/office/drawing/2014/main" id="{F00EC7DA-D80B-0819-8F07-94B867832EA4}"/>
                </a:ext>
              </a:extLst>
            </p:cNvPr>
            <p:cNvGrpSpPr/>
            <p:nvPr/>
          </p:nvGrpSpPr>
          <p:grpSpPr>
            <a:xfrm>
              <a:off x="4102913" y="5342141"/>
              <a:ext cx="2373377" cy="674380"/>
              <a:chOff x="4102913" y="5514109"/>
              <a:chExt cx="2373377" cy="674380"/>
            </a:xfrm>
          </p:grpSpPr>
          <p:sp>
            <p:nvSpPr>
              <p:cNvPr id="35" name="ZoneTexte 34">
                <a:extLst>
                  <a:ext uri="{FF2B5EF4-FFF2-40B4-BE49-F238E27FC236}">
                    <a16:creationId xmlns:a16="http://schemas.microsoft.com/office/drawing/2014/main" id="{3B52C40B-6A11-46C9-B41D-106C7D88D127}"/>
                  </a:ext>
                </a:extLst>
              </p:cNvPr>
              <p:cNvSpPr txBox="1"/>
              <p:nvPr/>
            </p:nvSpPr>
            <p:spPr bwMode="auto">
              <a:xfrm>
                <a:off x="4102913" y="5857629"/>
                <a:ext cx="2373377" cy="330860"/>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Treosulfan</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10 g/m</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2 h</a:t>
                </a:r>
              </a:p>
            </p:txBody>
          </p:sp>
          <p:cxnSp>
            <p:nvCxnSpPr>
              <p:cNvPr id="37" name="Connecteur droit 36">
                <a:extLst>
                  <a:ext uri="{FF2B5EF4-FFF2-40B4-BE49-F238E27FC236}">
                    <a16:creationId xmlns:a16="http://schemas.microsoft.com/office/drawing/2014/main" id="{9F11CD7C-B3E4-5386-B3D4-0CF4C14E6407}"/>
                  </a:ext>
                </a:extLst>
              </p:cNvPr>
              <p:cNvCxnSpPr>
                <a:cxnSpLocks/>
              </p:cNvCxnSpPr>
              <p:nvPr/>
            </p:nvCxnSpPr>
            <p:spPr>
              <a:xfrm flipV="1">
                <a:off x="5289601" y="5627430"/>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36" name="Ellipse 35">
                <a:extLst>
                  <a:ext uri="{FF2B5EF4-FFF2-40B4-BE49-F238E27FC236}">
                    <a16:creationId xmlns:a16="http://schemas.microsoft.com/office/drawing/2014/main" id="{95D90032-39E6-1D66-9A50-2EE8CC9E0877}"/>
                  </a:ext>
                </a:extLst>
              </p:cNvPr>
              <p:cNvSpPr/>
              <p:nvPr/>
            </p:nvSpPr>
            <p:spPr>
              <a:xfrm>
                <a:off x="5174078" y="5514109"/>
                <a:ext cx="231046" cy="231046"/>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40" name="Ellipse 39">
              <a:extLst>
                <a:ext uri="{FF2B5EF4-FFF2-40B4-BE49-F238E27FC236}">
                  <a16:creationId xmlns:a16="http://schemas.microsoft.com/office/drawing/2014/main" id="{D3F0D6D3-C07A-E66C-C566-9C789A8E1F5C}"/>
                </a:ext>
              </a:extLst>
            </p:cNvPr>
            <p:cNvSpPr/>
            <p:nvPr/>
          </p:nvSpPr>
          <p:spPr>
            <a:xfrm>
              <a:off x="2503482" y="5342141"/>
              <a:ext cx="231046" cy="231046"/>
            </a:xfrm>
            <a:prstGeom prst="ellipse">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J1</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5" name="Groupe 4">
            <a:extLst>
              <a:ext uri="{FF2B5EF4-FFF2-40B4-BE49-F238E27FC236}">
                <a16:creationId xmlns:a16="http://schemas.microsoft.com/office/drawing/2014/main" id="{E5FE7E92-4F2A-0B30-E153-7D82B33C8F27}"/>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F9EEF565-B047-788C-1C5D-342504A88697}"/>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2023</a:t>
              </a:r>
            </a:p>
          </p:txBody>
        </p:sp>
        <p:sp>
          <p:nvSpPr>
            <p:cNvPr id="13" name="Chevron 12">
              <a:extLst>
                <a:ext uri="{FF2B5EF4-FFF2-40B4-BE49-F238E27FC236}">
                  <a16:creationId xmlns:a16="http://schemas.microsoft.com/office/drawing/2014/main" id="{27551612-B5D0-0F73-6370-A505D7FBF16F}"/>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25" name="Chevron 24">
              <a:extLst>
                <a:ext uri="{FF2B5EF4-FFF2-40B4-BE49-F238E27FC236}">
                  <a16:creationId xmlns:a16="http://schemas.microsoft.com/office/drawing/2014/main" id="{002B3802-2681-5123-0396-A11EB9FC5FB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9" name="Chevron 28">
              <a:extLst>
                <a:ext uri="{FF2B5EF4-FFF2-40B4-BE49-F238E27FC236}">
                  <a16:creationId xmlns:a16="http://schemas.microsoft.com/office/drawing/2014/main" id="{0CC7BB04-DFEE-64B6-6615-833B9DC8B93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34" name="Rectangle 33">
              <a:extLst>
                <a:ext uri="{FF2B5EF4-FFF2-40B4-BE49-F238E27FC236}">
                  <a16:creationId xmlns:a16="http://schemas.microsoft.com/office/drawing/2014/main" id="{7745824C-2D20-1471-82CF-D7602BB8B68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4163482858"/>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 de la charge EBV post transplantation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4" name="Groupe 3">
            <a:extLst>
              <a:ext uri="{FF2B5EF4-FFF2-40B4-BE49-F238E27FC236}">
                <a16:creationId xmlns:a16="http://schemas.microsoft.com/office/drawing/2014/main" id="{2E7E836F-6D13-CC2B-5C56-5DEBB8121214}"/>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67B5AD52-06A4-0E94-E3AC-83A0668F48C5}"/>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2023</a:t>
              </a:r>
            </a:p>
          </p:txBody>
        </p:sp>
        <p:sp>
          <p:nvSpPr>
            <p:cNvPr id="21" name="Chevron 20">
              <a:extLst>
                <a:ext uri="{FF2B5EF4-FFF2-40B4-BE49-F238E27FC236}">
                  <a16:creationId xmlns:a16="http://schemas.microsoft.com/office/drawing/2014/main" id="{03BF2393-3095-7A42-6017-2DE9CD95129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22" name="Chevron 21">
              <a:extLst>
                <a:ext uri="{FF2B5EF4-FFF2-40B4-BE49-F238E27FC236}">
                  <a16:creationId xmlns:a16="http://schemas.microsoft.com/office/drawing/2014/main" id="{784CDD9A-C8F7-0B3C-32DF-6B1A1FACE588}"/>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3" name="Chevron 22">
              <a:extLst>
                <a:ext uri="{FF2B5EF4-FFF2-40B4-BE49-F238E27FC236}">
                  <a16:creationId xmlns:a16="http://schemas.microsoft.com/office/drawing/2014/main" id="{9C18FBCF-FA0F-235D-1ED7-87CFC17279DA}"/>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24" name="Rectangle 23">
              <a:extLst>
                <a:ext uri="{FF2B5EF4-FFF2-40B4-BE49-F238E27FC236}">
                  <a16:creationId xmlns:a16="http://schemas.microsoft.com/office/drawing/2014/main" id="{0BD36533-71EB-F239-C344-074427A77A3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5" name="Espace réservé du contenu 24">
            <a:extLst>
              <a:ext uri="{FF2B5EF4-FFF2-40B4-BE49-F238E27FC236}">
                <a16:creationId xmlns:a16="http://schemas.microsoft.com/office/drawing/2014/main" id="{F7C1B1DC-7F53-D596-C125-F3BE6E51F6E1}"/>
              </a:ext>
            </a:extLst>
          </p:cNvPr>
          <p:cNvSpPr>
            <a:spLocks noGrp="1"/>
          </p:cNvSpPr>
          <p:nvPr>
            <p:ph idx="1"/>
          </p:nvPr>
        </p:nvSpPr>
        <p:spPr/>
        <p:txBody>
          <a:bodyPr>
            <a:normAutofit/>
          </a:bodyPr>
          <a:lstStyle/>
          <a:p>
            <a:r>
              <a:rPr lang="fr-FR" sz="1600" b="1" dirty="0">
                <a:solidFill>
                  <a:schemeClr val="accent2"/>
                </a:solidFill>
              </a:rPr>
              <a:t>J0</a:t>
            </a:r>
            <a:r>
              <a:rPr lang="fr-FR" sz="1600" dirty="0"/>
              <a:t> le 17/11/2023</a:t>
            </a:r>
          </a:p>
        </p:txBody>
      </p:sp>
      <p:sp>
        <p:nvSpPr>
          <p:cNvPr id="39" name="ZoneTexte 38">
            <a:extLst>
              <a:ext uri="{FF2B5EF4-FFF2-40B4-BE49-F238E27FC236}">
                <a16:creationId xmlns:a16="http://schemas.microsoft.com/office/drawing/2014/main" id="{C75B06D0-7EA0-95B2-9C82-BEBEDFBB09DA}"/>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mycophenolate mofetil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42" name="Image 41">
            <a:extLst>
              <a:ext uri="{FF2B5EF4-FFF2-40B4-BE49-F238E27FC236}">
                <a16:creationId xmlns:a16="http://schemas.microsoft.com/office/drawing/2014/main" id="{DBCD2899-4662-7EA0-4CC2-AED1EC905A13}"/>
              </a:ext>
            </a:extLst>
          </p:cNvPr>
          <p:cNvPicPr>
            <a:picLocks noChangeAspect="1"/>
          </p:cNvPicPr>
          <p:nvPr/>
        </p:nvPicPr>
        <p:blipFill>
          <a:blip r:embed="rId3"/>
          <a:srcRect l="7346" t="7766" r="6273" b="5429"/>
          <a:stretch/>
        </p:blipFill>
        <p:spPr bwMode="auto">
          <a:xfrm>
            <a:off x="2961238" y="1822623"/>
            <a:ext cx="6269523" cy="4299882"/>
          </a:xfrm>
          <a:prstGeom prst="rect">
            <a:avLst/>
          </a:prstGeom>
          <a:effectLst/>
        </p:spPr>
      </p:pic>
      <p:sp>
        <p:nvSpPr>
          <p:cNvPr id="43" name="ZoneTexte 42">
            <a:extLst>
              <a:ext uri="{FF2B5EF4-FFF2-40B4-BE49-F238E27FC236}">
                <a16:creationId xmlns:a16="http://schemas.microsoft.com/office/drawing/2014/main" id="{C2D74583-B02A-6E3E-0EE2-6E5CA49587C5}"/>
              </a:ext>
            </a:extLst>
          </p:cNvPr>
          <p:cNvSpPr txBox="1"/>
          <p:nvPr/>
        </p:nvSpPr>
        <p:spPr bwMode="auto">
          <a:xfrm>
            <a:off x="4815629" y="5386281"/>
            <a:ext cx="4006610" cy="343748"/>
          </a:xfrm>
          <a:prstGeom prst="rect">
            <a:avLst/>
          </a:prstGeom>
          <a:noFill/>
        </p:spPr>
        <p:txBody>
          <a:bodyPr vertOverflow="overflow" horzOverflow="overflow" vert="horz" wrap="none" lIns="91440" tIns="45720" rIns="91440" bIns="45720" numCol="1" spcCol="0" rtlCol="0" fromWordArt="0" anchor="t" anchorCtr="0" forceAA="0" compatLnSpc="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err="1">
                <a:ln>
                  <a:noFill/>
                </a:ln>
                <a:solidFill>
                  <a:srgbClr val="003D64"/>
                </a:solidFill>
                <a:effectLst/>
                <a:uLnTx/>
                <a:uFillTx/>
                <a:latin typeface="Century Gothic" panose="020B0502020202020204" pitchFamily="34" charset="0"/>
                <a:ea typeface="+mn-ea"/>
                <a:cs typeface="+mn-cs"/>
              </a:rPr>
              <a:t>Réactivation</a:t>
            </a:r>
            <a:r>
              <a:rPr kumimoji="0" sz="1600" b="1" i="0" u="none" strike="noStrike" kern="1200" cap="none" spc="0" normalizeH="0" baseline="0" noProof="0" dirty="0">
                <a:ln>
                  <a:noFill/>
                </a:ln>
                <a:solidFill>
                  <a:srgbClr val="003D64"/>
                </a:solidFill>
                <a:effectLst/>
                <a:uLnTx/>
                <a:uFillTx/>
                <a:latin typeface="Century Gothic" panose="020B0502020202020204" pitchFamily="34" charset="0"/>
                <a:ea typeface="+mn-ea"/>
                <a:cs typeface="+mn-cs"/>
              </a:rPr>
              <a:t> EBV </a:t>
            </a:r>
            <a:r>
              <a:rPr kumimoji="0" sz="1600" b="1" i="0" u="none" strike="noStrike" kern="1200" cap="none" spc="0" normalizeH="0" baseline="0" noProof="0" dirty="0" err="1">
                <a:ln>
                  <a:noFill/>
                </a:ln>
                <a:solidFill>
                  <a:srgbClr val="003D64"/>
                </a:solidFill>
                <a:effectLst/>
                <a:uLnTx/>
                <a:uFillTx/>
                <a:latin typeface="Century Gothic" panose="020B0502020202020204" pitchFamily="34" charset="0"/>
                <a:ea typeface="+mn-ea"/>
                <a:cs typeface="+mn-cs"/>
              </a:rPr>
              <a:t>transitoire</a:t>
            </a:r>
            <a:r>
              <a:rPr kumimoji="0" sz="1600" b="1" i="0" u="none" strike="noStrike" kern="1200" cap="none" spc="0" normalizeH="0" baseline="0" noProof="0" dirty="0">
                <a:ln>
                  <a:noFill/>
                </a:ln>
                <a:solidFill>
                  <a:srgbClr val="003D64"/>
                </a:solidFill>
                <a:effectLst/>
                <a:uLnTx/>
                <a:uFillTx/>
                <a:latin typeface="Century Gothic" panose="020B0502020202020204" pitchFamily="34" charset="0"/>
                <a:ea typeface="+mn-ea"/>
                <a:cs typeface="+mn-cs"/>
              </a:rPr>
              <a:t>, </a:t>
            </a:r>
            <a:r>
              <a:rPr kumimoji="0" sz="1600" b="1" i="0" u="none" strike="noStrike" kern="1200" cap="none" spc="0" normalizeH="0" baseline="0" noProof="0" dirty="0" err="1">
                <a:ln>
                  <a:noFill/>
                </a:ln>
                <a:solidFill>
                  <a:srgbClr val="003D64"/>
                </a:solidFill>
                <a:effectLst/>
                <a:uLnTx/>
                <a:uFillTx/>
                <a:latin typeface="Century Gothic" panose="020B0502020202020204" pitchFamily="34" charset="0"/>
                <a:ea typeface="+mn-ea"/>
                <a:cs typeface="+mn-cs"/>
              </a:rPr>
              <a:t>arrêt</a:t>
            </a:r>
            <a:r>
              <a:rPr kumimoji="0" sz="1600" b="1" i="0" u="none" strike="noStrike" kern="1200" cap="none" spc="0" normalizeH="0" baseline="0" noProof="0" dirty="0">
                <a:ln>
                  <a:noFill/>
                </a:ln>
                <a:solidFill>
                  <a:srgbClr val="003D64"/>
                </a:solidFill>
                <a:effectLst/>
                <a:uLnTx/>
                <a:uFillTx/>
                <a:latin typeface="Century Gothic" panose="020B0502020202020204" pitchFamily="34" charset="0"/>
                <a:ea typeface="+mn-ea"/>
                <a:cs typeface="+mn-cs"/>
              </a:rPr>
              <a:t> MMF</a:t>
            </a:r>
          </a:p>
        </p:txBody>
      </p:sp>
      <p:sp>
        <p:nvSpPr>
          <p:cNvPr id="45" name="ZoneTexte 44">
            <a:extLst>
              <a:ext uri="{FF2B5EF4-FFF2-40B4-BE49-F238E27FC236}">
                <a16:creationId xmlns:a16="http://schemas.microsoft.com/office/drawing/2014/main" id="{E8A17643-0003-78E3-F2BC-9D7F89577941}"/>
              </a:ext>
            </a:extLst>
          </p:cNvPr>
          <p:cNvSpPr txBox="1"/>
          <p:nvPr/>
        </p:nvSpPr>
        <p:spPr bwMode="auto">
          <a:xfrm rot="16200000">
            <a:off x="2327759" y="3774252"/>
            <a:ext cx="878317" cy="280911"/>
          </a:xfrm>
          <a:prstGeom prst="rect">
            <a:avLst/>
          </a:prstGeom>
          <a:noFill/>
        </p:spPr>
        <p:txBody>
          <a:bodyPr vertOverflow="overflow" horzOverflow="overflow" vert="horz" wrap="none" lIns="91440" tIns="45720" rIns="91440" bIns="45720" numCol="1" spcCol="0" rtlCol="0" fromWordArt="0" anchor="t" anchorCtr="0" forceAA="0" compatLnSpc="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LogIU</a:t>
            </a:r>
            <a:r>
              <a:rPr kumimoji="0" lang="fr-FR" sz="12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t>
            </a:r>
            <a:r>
              <a:rPr kumimoji="0" lang="fr-FR" sz="12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mL</a:t>
            </a:r>
            <a:endParaRPr kumimoji="0" sz="12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49" name="ZoneTexte 48">
            <a:extLst>
              <a:ext uri="{FF2B5EF4-FFF2-40B4-BE49-F238E27FC236}">
                <a16:creationId xmlns:a16="http://schemas.microsoft.com/office/drawing/2014/main" id="{1142FD2B-7A97-AAF3-DBDC-D5E835703D02}"/>
              </a:ext>
            </a:extLst>
          </p:cNvPr>
          <p:cNvSpPr txBox="1"/>
          <p:nvPr/>
        </p:nvSpPr>
        <p:spPr bwMode="auto">
          <a:xfrm>
            <a:off x="5435243" y="1492739"/>
            <a:ext cx="446211" cy="280911"/>
          </a:xfrm>
          <a:prstGeom prst="rect">
            <a:avLst/>
          </a:prstGeom>
          <a:noFill/>
        </p:spPr>
        <p:txBody>
          <a:bodyPr vertOverflow="overflow" horzOverflow="overflow" vert="horz" wrap="none" lIns="91440" tIns="45720" rIns="91440" bIns="45720" numCol="1" spcCol="0" rtlCol="0" fromWordArt="0" anchor="t" anchorCtr="0" forceAA="0" compatLnSpc="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Soit</a:t>
            </a:r>
            <a:endParaRPr kumimoji="0" sz="1200" b="1"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3061572255"/>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76461-32C2-B5B1-8B47-56976DCBB01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7AA5F6D-6B10-D24B-7C37-174466A14003}"/>
              </a:ext>
            </a:extLst>
          </p:cNvPr>
          <p:cNvSpPr>
            <a:spLocks noGrp="1"/>
          </p:cNvSpPr>
          <p:nvPr>
            <p:ph type="title"/>
          </p:nvPr>
        </p:nvSpPr>
        <p:spPr/>
        <p:txBody>
          <a:bodyPr/>
          <a:lstStyle/>
          <a:p>
            <a:pPr>
              <a:defRPr/>
            </a:pPr>
            <a:r>
              <a:rPr lang="en-GB" sz="2400" b="1" dirty="0" err="1"/>
              <a:t>Présentation</a:t>
            </a:r>
            <a:r>
              <a:rPr lang="en-GB" sz="2400" b="1" dirty="0"/>
              <a:t> </a:t>
            </a:r>
            <a:r>
              <a:rPr lang="en-GB" sz="2400" b="1" dirty="0" err="1"/>
              <a:t>clinique</a:t>
            </a:r>
            <a:endParaRPr lang="en-US" sz="2400" b="1" baseline="30000" dirty="0"/>
          </a:p>
        </p:txBody>
      </p:sp>
      <p:sp>
        <p:nvSpPr>
          <p:cNvPr id="7" name="Espace réservé pour une image  6">
            <a:extLst>
              <a:ext uri="{FF2B5EF4-FFF2-40B4-BE49-F238E27FC236}">
                <a16:creationId xmlns:a16="http://schemas.microsoft.com/office/drawing/2014/main" id="{03B41A0F-CBC1-67BA-1C68-8E38DF858D29}"/>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26EFCBB4-BFFD-A4EE-B27A-C58593296AC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20" name="Signalisation droite 19">
            <a:extLst>
              <a:ext uri="{FF2B5EF4-FFF2-40B4-BE49-F238E27FC236}">
                <a16:creationId xmlns:a16="http://schemas.microsoft.com/office/drawing/2014/main" id="{0B9A5102-9BB4-9A29-407C-FBBAD7139F4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21" name="Chevron 20">
            <a:extLst>
              <a:ext uri="{FF2B5EF4-FFF2-40B4-BE49-F238E27FC236}">
                <a16:creationId xmlns:a16="http://schemas.microsoft.com/office/drawing/2014/main" id="{0626DE28-78FA-BF60-069D-EFF52FC6E22B}"/>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22" name="Chevron 21">
            <a:extLst>
              <a:ext uri="{FF2B5EF4-FFF2-40B4-BE49-F238E27FC236}">
                <a16:creationId xmlns:a16="http://schemas.microsoft.com/office/drawing/2014/main" id="{791FD3D5-7129-8645-4DC5-C4780C33CC1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3" name="Chevron 22">
            <a:extLst>
              <a:ext uri="{FF2B5EF4-FFF2-40B4-BE49-F238E27FC236}">
                <a16:creationId xmlns:a16="http://schemas.microsoft.com/office/drawing/2014/main" id="{C9976AB6-4D1B-6B1B-8990-B89CDC97D19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24" name="Rectangle 23">
            <a:extLst>
              <a:ext uri="{FF2B5EF4-FFF2-40B4-BE49-F238E27FC236}">
                <a16:creationId xmlns:a16="http://schemas.microsoft.com/office/drawing/2014/main" id="{0066F3C8-7BB9-B92D-D57A-7F9FABF96C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ZoneTexte 15">
            <a:extLst>
              <a:ext uri="{FF2B5EF4-FFF2-40B4-BE49-F238E27FC236}">
                <a16:creationId xmlns:a16="http://schemas.microsoft.com/office/drawing/2014/main" id="{F021582D-3F39-D0E1-B9F3-2555A810F8E3}"/>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HTIC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Hypertension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Intracrânienne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9" name="Groupe 18">
            <a:extLst>
              <a:ext uri="{FF2B5EF4-FFF2-40B4-BE49-F238E27FC236}">
                <a16:creationId xmlns:a16="http://schemas.microsoft.com/office/drawing/2014/main" id="{25F08B57-7FE4-B134-105A-D0F7F586A87D}"/>
              </a:ext>
            </a:extLst>
          </p:cNvPr>
          <p:cNvGrpSpPr/>
          <p:nvPr/>
        </p:nvGrpSpPr>
        <p:grpSpPr>
          <a:xfrm>
            <a:off x="6304545" y="1661622"/>
            <a:ext cx="5413454" cy="3214281"/>
            <a:chOff x="5467857" y="1175991"/>
            <a:chExt cx="6663555" cy="3956538"/>
          </a:xfrm>
        </p:grpSpPr>
        <p:pic>
          <p:nvPicPr>
            <p:cNvPr id="17" name="Image 16">
              <a:extLst>
                <a:ext uri="{FF2B5EF4-FFF2-40B4-BE49-F238E27FC236}">
                  <a16:creationId xmlns:a16="http://schemas.microsoft.com/office/drawing/2014/main" id="{AC041397-AEEE-AA11-FF84-FBE8ECFE88E2}"/>
                </a:ext>
              </a:extLst>
            </p:cNvPr>
            <p:cNvPicPr>
              <a:picLocks noChangeAspect="1"/>
            </p:cNvPicPr>
            <p:nvPr/>
          </p:nvPicPr>
          <p:blipFill>
            <a:blip r:embed="rId3"/>
            <a:stretch/>
          </p:blipFill>
          <p:spPr bwMode="auto">
            <a:xfrm>
              <a:off x="5467857" y="1175991"/>
              <a:ext cx="3467466" cy="3956538"/>
            </a:xfrm>
            <a:prstGeom prst="rect">
              <a:avLst/>
            </a:prstGeom>
          </p:spPr>
        </p:pic>
        <p:pic>
          <p:nvPicPr>
            <p:cNvPr id="18" name="Image 17">
              <a:extLst>
                <a:ext uri="{FF2B5EF4-FFF2-40B4-BE49-F238E27FC236}">
                  <a16:creationId xmlns:a16="http://schemas.microsoft.com/office/drawing/2014/main" id="{E0E04976-2328-F42B-F70A-D8C979E8FFA7}"/>
                </a:ext>
              </a:extLst>
            </p:cNvPr>
            <p:cNvPicPr>
              <a:picLocks noChangeAspect="1"/>
            </p:cNvPicPr>
            <p:nvPr/>
          </p:nvPicPr>
          <p:blipFill>
            <a:blip r:embed="rId4"/>
            <a:stretch/>
          </p:blipFill>
          <p:spPr bwMode="auto">
            <a:xfrm>
              <a:off x="8935323" y="1175991"/>
              <a:ext cx="3196089" cy="3956538"/>
            </a:xfrm>
            <a:prstGeom prst="rect">
              <a:avLst/>
            </a:prstGeom>
          </p:spPr>
        </p:pic>
      </p:grpSp>
      <p:sp>
        <p:nvSpPr>
          <p:cNvPr id="26" name="Espace réservé du contenu 2">
            <a:extLst>
              <a:ext uri="{FF2B5EF4-FFF2-40B4-BE49-F238E27FC236}">
                <a16:creationId xmlns:a16="http://schemas.microsoft.com/office/drawing/2014/main" id="{A417E730-4FA9-2498-5A62-3A6EE019DBC0}"/>
              </a:ext>
            </a:extLst>
          </p:cNvPr>
          <p:cNvSpPr txBox="1">
            <a:spLocks/>
          </p:cNvSpPr>
          <p:nvPr/>
        </p:nvSpPr>
        <p:spPr>
          <a:xfrm>
            <a:off x="1457999" y="2623610"/>
            <a:ext cx="4423455"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Céphalées inhabituelles et signes d’HTIC</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Sous prednisone 5mg/jour + BZL +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posaconazole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TDM + IRM : lésion cérébelleuse isolée</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Non évocateur de pyogène</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Toxoplasmose ?</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Fongique ?</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Lymphome ?</a:t>
            </a:r>
          </a:p>
        </p:txBody>
      </p:sp>
      <p:grpSp>
        <p:nvGrpSpPr>
          <p:cNvPr id="27" name="Groupe 26">
            <a:extLst>
              <a:ext uri="{FF2B5EF4-FFF2-40B4-BE49-F238E27FC236}">
                <a16:creationId xmlns:a16="http://schemas.microsoft.com/office/drawing/2014/main" id="{716BDA0E-4E7B-07A8-1411-93C39C66F836}"/>
              </a:ext>
            </a:extLst>
          </p:cNvPr>
          <p:cNvGrpSpPr/>
          <p:nvPr/>
        </p:nvGrpSpPr>
        <p:grpSpPr>
          <a:xfrm>
            <a:off x="467999" y="1679592"/>
            <a:ext cx="3175281" cy="828000"/>
            <a:chOff x="467999" y="1855849"/>
            <a:chExt cx="3175281" cy="828000"/>
          </a:xfrm>
        </p:grpSpPr>
        <p:sp>
          <p:nvSpPr>
            <p:cNvPr id="28" name="Rounded Rectangle 52">
              <a:extLst>
                <a:ext uri="{FF2B5EF4-FFF2-40B4-BE49-F238E27FC236}">
                  <a16:creationId xmlns:a16="http://schemas.microsoft.com/office/drawing/2014/main" id="{9C439A84-BCD7-EE2C-A451-74DB0B8B5EBD}"/>
                </a:ext>
              </a:extLst>
            </p:cNvPr>
            <p:cNvSpPr/>
            <p:nvPr/>
          </p:nvSpPr>
          <p:spPr>
            <a:xfrm>
              <a:off x="706794" y="2074789"/>
              <a:ext cx="2936486"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 (+ 6 mois)</a:t>
              </a:r>
            </a:p>
          </p:txBody>
        </p:sp>
        <p:sp>
          <p:nvSpPr>
            <p:cNvPr id="29" name="Ellipse 28">
              <a:extLst>
                <a:ext uri="{FF2B5EF4-FFF2-40B4-BE49-F238E27FC236}">
                  <a16:creationId xmlns:a16="http://schemas.microsoft.com/office/drawing/2014/main" id="{39A596D1-EA0C-D42E-E172-45888EEA674D}"/>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F8634142-0AA6-FDA1-4B3C-588DC36885D2}"/>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7BDA521E-6299-27AF-A710-89E3C85D4042}"/>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8814BDDE-3218-253B-C883-5FCA600F7962}"/>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F81D2130-FE56-D085-70CD-29E30F60364D}"/>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20D68778-2E77-19BB-8823-B804CEDC856C}"/>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BC65BB74-A31A-2208-8D88-29483173A583}"/>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59F314E3-6C2D-5C03-5F20-750D64CEDD4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CFEB86B1-EB06-55F3-0BCB-CDF0FC71F635}"/>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02619E42-B155-A4B7-0B30-7D28A3395F7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BB6545CC-F38F-ED7D-39B8-E9DF188D8720}"/>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1775C41A-1550-EEEB-A6EB-15A0A4DA222A}"/>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66D5345E-DDED-91D8-0F27-1B976033649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22EC5A63-7E03-1EAB-9C08-5D60A44A8EDD}"/>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99F9BDE-330B-A72C-A9CD-DA5657F94676}"/>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291E4AA9-85D1-153A-5C03-660D18811838}"/>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3" name="Rectangle: Rounded Corners 2">
            <a:extLst>
              <a:ext uri="{FF2B5EF4-FFF2-40B4-BE49-F238E27FC236}">
                <a16:creationId xmlns:a16="http://schemas.microsoft.com/office/drawing/2014/main" id="{44F285CC-EC6B-855F-E4F1-E79D8D83C792}"/>
              </a:ext>
            </a:extLst>
          </p:cNvPr>
          <p:cNvSpPr/>
          <p:nvPr/>
        </p:nvSpPr>
        <p:spPr bwMode="auto">
          <a:xfrm>
            <a:off x="6679280" y="5039206"/>
            <a:ext cx="4663985"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Méropénem</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Linézolide</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AmphoB</a:t>
            </a:r>
            <a:endPar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1" name="Rectangle: Rounded Corners 2">
            <a:extLst>
              <a:ext uri="{FF2B5EF4-FFF2-40B4-BE49-F238E27FC236}">
                <a16:creationId xmlns:a16="http://schemas.microsoft.com/office/drawing/2014/main" id="{EAB8ADE3-BF41-103E-4177-6EB97930E020}"/>
              </a:ext>
            </a:extLst>
          </p:cNvPr>
          <p:cNvSpPr/>
          <p:nvPr/>
        </p:nvSpPr>
        <p:spPr bwMode="auto">
          <a:xfrm>
            <a:off x="7300599" y="5642328"/>
            <a:ext cx="3421346"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Biopsie</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neurochirurgicale</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p>
        </p:txBody>
      </p:sp>
    </p:spTree>
    <p:extLst>
      <p:ext uri="{BB962C8B-B14F-4D97-AF65-F5344CB8AC3E}">
        <p14:creationId xmlns:p14="http://schemas.microsoft.com/office/powerpoint/2010/main" val="308656721"/>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59C73-5092-76E6-CB7D-4874BABFBB6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C4462AB-2834-7581-4795-A845F8BD8B2E}"/>
              </a:ext>
            </a:extLst>
          </p:cNvPr>
          <p:cNvSpPr>
            <a:spLocks noGrp="1"/>
          </p:cNvSpPr>
          <p:nvPr>
            <p:ph type="title"/>
          </p:nvPr>
        </p:nvSpPr>
        <p:spPr/>
        <p:txBody>
          <a:bodyPr/>
          <a:lstStyle/>
          <a:p>
            <a:pPr>
              <a:defRPr/>
            </a:pPr>
            <a:r>
              <a:rPr lang="en-US" sz="2400" b="1" dirty="0"/>
              <a:t>Diagnostic LPT EBV+ </a:t>
            </a:r>
            <a:endParaRPr lang="en-US" sz="2400" b="1" baseline="30000" dirty="0"/>
          </a:p>
        </p:txBody>
      </p:sp>
      <p:sp>
        <p:nvSpPr>
          <p:cNvPr id="3" name="Espace réservé du contenu 2">
            <a:extLst>
              <a:ext uri="{FF2B5EF4-FFF2-40B4-BE49-F238E27FC236}">
                <a16:creationId xmlns:a16="http://schemas.microsoft.com/office/drawing/2014/main" id="{1AC26924-9650-DBC4-9EE2-2896A0C5010D}"/>
              </a:ext>
            </a:extLst>
          </p:cNvPr>
          <p:cNvSpPr>
            <a:spLocks noGrp="1"/>
          </p:cNvSpPr>
          <p:nvPr>
            <p:ph idx="1"/>
          </p:nvPr>
        </p:nvSpPr>
        <p:spPr/>
        <p:txBody>
          <a:bodyPr>
            <a:normAutofit/>
          </a:bodyPr>
          <a:lstStyle/>
          <a:p>
            <a:pPr marL="234950" indent="-220663">
              <a:lnSpc>
                <a:spcPct val="110000"/>
              </a:lnSpc>
              <a:spcBef>
                <a:spcPts val="0"/>
              </a:spcBef>
              <a:spcAft>
                <a:spcPts val="400"/>
              </a:spcAft>
              <a:buClr>
                <a:srgbClr val="D90075"/>
              </a:buClr>
              <a:buFont typeface="Arial" panose="020B0604020202020204" pitchFamily="34" charset="0"/>
              <a:buChar char="•"/>
              <a:defRPr/>
            </a:pPr>
            <a:r>
              <a:rPr lang="fr-FR" sz="2200" dirty="0">
                <a:solidFill>
                  <a:srgbClr val="202122"/>
                </a:solidFill>
                <a:latin typeface="Century Gothic" panose="020F0302020204030204"/>
              </a:rPr>
              <a:t>Prolifération </a:t>
            </a:r>
            <a:r>
              <a:rPr lang="fr-FR" sz="2200" dirty="0" err="1">
                <a:solidFill>
                  <a:srgbClr val="202122"/>
                </a:solidFill>
                <a:latin typeface="Century Gothic" panose="020F0302020204030204"/>
              </a:rPr>
              <a:t>lymphomateuse</a:t>
            </a:r>
            <a:r>
              <a:rPr lang="fr-FR" sz="2200" dirty="0">
                <a:solidFill>
                  <a:srgbClr val="202122"/>
                </a:solidFill>
                <a:latin typeface="Century Gothic" panose="020F0302020204030204"/>
              </a:rPr>
              <a:t> d'architecture diffuse, en grande partie nécrosée. </a:t>
            </a:r>
          </a:p>
          <a:p>
            <a:pPr marL="536575" lvl="2" indent="-261938">
              <a:lnSpc>
                <a:spcPct val="110000"/>
              </a:lnSpc>
              <a:spcBef>
                <a:spcPts val="0"/>
              </a:spcBef>
              <a:spcAft>
                <a:spcPts val="400"/>
              </a:spcAft>
              <a:buClr>
                <a:schemeClr val="tx1"/>
              </a:buClr>
              <a:defRPr/>
            </a:pPr>
            <a:r>
              <a:rPr lang="fr-FR" sz="2200" dirty="0">
                <a:solidFill>
                  <a:srgbClr val="202122"/>
                </a:solidFill>
                <a:latin typeface="Century Gothic" panose="020F0302020204030204"/>
              </a:rPr>
              <a:t>Cellules de grande taille aux noyaux ovoïdes à chromatine fine et nucléolée, </a:t>
            </a:r>
          </a:p>
          <a:p>
            <a:pPr marL="536575" lvl="2" indent="-261938">
              <a:lnSpc>
                <a:spcPct val="110000"/>
              </a:lnSpc>
              <a:spcBef>
                <a:spcPts val="0"/>
              </a:spcBef>
              <a:spcAft>
                <a:spcPts val="1200"/>
              </a:spcAft>
              <a:buClr>
                <a:schemeClr val="tx1"/>
              </a:buClr>
              <a:defRPr/>
            </a:pPr>
            <a:r>
              <a:rPr lang="fr-FR" sz="2200" dirty="0">
                <a:solidFill>
                  <a:srgbClr val="202122"/>
                </a:solidFill>
                <a:latin typeface="Century Gothic" panose="020F0302020204030204"/>
              </a:rPr>
              <a:t>Plages et coulées au pourtour des axes vasculaires</a:t>
            </a:r>
          </a:p>
          <a:p>
            <a:pPr marL="234950" indent="-220663">
              <a:lnSpc>
                <a:spcPct val="110000"/>
              </a:lnSpc>
              <a:spcBef>
                <a:spcPts val="500"/>
              </a:spcBef>
              <a:spcAft>
                <a:spcPts val="1200"/>
              </a:spcAft>
              <a:buClr>
                <a:srgbClr val="D90075"/>
              </a:buClr>
              <a:buFont typeface="Arial" panose="020B0604020202020204" pitchFamily="34" charset="0"/>
              <a:buChar char="•"/>
              <a:defRPr/>
            </a:pPr>
            <a:r>
              <a:rPr lang="fr-FR" sz="2200" dirty="0">
                <a:solidFill>
                  <a:srgbClr val="202122"/>
                </a:solidFill>
                <a:latin typeface="Century Gothic" panose="020F0302020204030204"/>
              </a:rPr>
              <a:t>Les cellules </a:t>
            </a:r>
            <a:r>
              <a:rPr lang="fr-FR" sz="2200" dirty="0" err="1">
                <a:solidFill>
                  <a:srgbClr val="202122"/>
                </a:solidFill>
                <a:latin typeface="Century Gothic" panose="020F0302020204030204"/>
              </a:rPr>
              <a:t>lymphomateuses</a:t>
            </a:r>
            <a:r>
              <a:rPr lang="fr-FR" sz="2200" dirty="0">
                <a:solidFill>
                  <a:srgbClr val="202122"/>
                </a:solidFill>
                <a:latin typeface="Century Gothic" panose="020F0302020204030204"/>
              </a:rPr>
              <a:t> sont de phénotype B CD20+/-, CD79a+, CD10-, BCL6-, mum1+, bcl2+, </a:t>
            </a:r>
            <a:r>
              <a:rPr lang="fr-FR" sz="2200" dirty="0" err="1">
                <a:solidFill>
                  <a:srgbClr val="202122"/>
                </a:solidFill>
                <a:latin typeface="Century Gothic" panose="020F0302020204030204"/>
              </a:rPr>
              <a:t>cMyc</a:t>
            </a:r>
            <a:r>
              <a:rPr lang="fr-FR" sz="2200" dirty="0">
                <a:solidFill>
                  <a:srgbClr val="202122"/>
                </a:solidFill>
                <a:latin typeface="Century Gothic" panose="020F0302020204030204"/>
              </a:rPr>
              <a:t>- (10 %), MiB1 &lt; 90 %. </a:t>
            </a:r>
            <a:br>
              <a:rPr lang="fr-FR" sz="2200" dirty="0">
                <a:solidFill>
                  <a:srgbClr val="202122"/>
                </a:solidFill>
                <a:latin typeface="Century Gothic" panose="020F0302020204030204"/>
              </a:rPr>
            </a:br>
            <a:r>
              <a:rPr lang="fr-FR" sz="2200" dirty="0">
                <a:solidFill>
                  <a:srgbClr val="202122"/>
                </a:solidFill>
                <a:latin typeface="Century Gothic" panose="020F0302020204030204"/>
              </a:rPr>
              <a:t>Faible nombre de lymphocytes </a:t>
            </a:r>
            <a:r>
              <a:rPr lang="fr-FR" sz="2200" dirty="0" err="1">
                <a:solidFill>
                  <a:srgbClr val="202122"/>
                </a:solidFill>
                <a:latin typeface="Century Gothic" panose="020F0302020204030204"/>
              </a:rPr>
              <a:t>T</a:t>
            </a:r>
            <a:r>
              <a:rPr lang="fr-FR" sz="2200" dirty="0">
                <a:solidFill>
                  <a:srgbClr val="202122"/>
                </a:solidFill>
                <a:latin typeface="Century Gothic" panose="020F0302020204030204"/>
              </a:rPr>
              <a:t> CD3 + associés.</a:t>
            </a:r>
          </a:p>
          <a:p>
            <a:pPr marL="234950" indent="-220663">
              <a:lnSpc>
                <a:spcPct val="110000"/>
              </a:lnSpc>
              <a:spcBef>
                <a:spcPts val="500"/>
              </a:spcBef>
              <a:spcAft>
                <a:spcPts val="1200"/>
              </a:spcAft>
              <a:buClr>
                <a:srgbClr val="D90075"/>
              </a:buClr>
              <a:buFont typeface="Arial" panose="020B0604020202020204" pitchFamily="34" charset="0"/>
              <a:buChar char="•"/>
              <a:defRPr/>
            </a:pPr>
            <a:r>
              <a:rPr lang="fr-FR" sz="2200" dirty="0">
                <a:solidFill>
                  <a:srgbClr val="202122"/>
                </a:solidFill>
                <a:latin typeface="Century Gothic" panose="020F0302020204030204"/>
              </a:rPr>
              <a:t>Hybridation in situ :</a:t>
            </a:r>
            <a:br>
              <a:rPr lang="fr-FR" sz="2200" dirty="0">
                <a:solidFill>
                  <a:srgbClr val="202122"/>
                </a:solidFill>
                <a:latin typeface="Century Gothic" panose="020F0302020204030204"/>
              </a:rPr>
            </a:br>
            <a:r>
              <a:rPr lang="fr-FR" sz="2200" dirty="0">
                <a:solidFill>
                  <a:srgbClr val="202122"/>
                </a:solidFill>
                <a:latin typeface="Century Gothic" panose="020F0302020204030204"/>
              </a:rPr>
              <a:t>Sonde EBER : marquage nucléaire de nombreux noyaux de cellules </a:t>
            </a:r>
            <a:r>
              <a:rPr lang="fr-FR" sz="2200" dirty="0" err="1">
                <a:solidFill>
                  <a:srgbClr val="202122"/>
                </a:solidFill>
                <a:latin typeface="Century Gothic" panose="020F0302020204030204"/>
              </a:rPr>
              <a:t>lymphomateuses</a:t>
            </a:r>
            <a:r>
              <a:rPr lang="fr-FR" sz="2200" dirty="0">
                <a:solidFill>
                  <a:srgbClr val="202122"/>
                </a:solidFill>
                <a:latin typeface="Century Gothic" panose="020F0302020204030204"/>
              </a:rPr>
              <a:t>.</a:t>
            </a:r>
          </a:p>
        </p:txBody>
      </p:sp>
      <p:sp>
        <p:nvSpPr>
          <p:cNvPr id="4" name="Espace réservé pour une image  3">
            <a:extLst>
              <a:ext uri="{FF2B5EF4-FFF2-40B4-BE49-F238E27FC236}">
                <a16:creationId xmlns:a16="http://schemas.microsoft.com/office/drawing/2014/main" id="{D89E8F01-E4BF-8442-9A93-F719D3EB3AB9}"/>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DBC0C317-B4B7-9288-913F-0038C5D7B35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8" name="Groupe 7">
            <a:extLst>
              <a:ext uri="{FF2B5EF4-FFF2-40B4-BE49-F238E27FC236}">
                <a16:creationId xmlns:a16="http://schemas.microsoft.com/office/drawing/2014/main" id="{C41149EC-712D-6B7D-0B4C-F04605B25BD1}"/>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E765F0F3-3CA0-079C-AE0A-12C81490001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21" name="Chevron 20">
              <a:extLst>
                <a:ext uri="{FF2B5EF4-FFF2-40B4-BE49-F238E27FC236}">
                  <a16:creationId xmlns:a16="http://schemas.microsoft.com/office/drawing/2014/main" id="{22CE9E40-3EA3-D486-E30E-A6AAF7933EF1}"/>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22" name="Chevron 21">
              <a:extLst>
                <a:ext uri="{FF2B5EF4-FFF2-40B4-BE49-F238E27FC236}">
                  <a16:creationId xmlns:a16="http://schemas.microsoft.com/office/drawing/2014/main" id="{0B7E72B3-F509-D1E9-F133-27FE7505C10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3" name="Chevron 22">
              <a:extLst>
                <a:ext uri="{FF2B5EF4-FFF2-40B4-BE49-F238E27FC236}">
                  <a16:creationId xmlns:a16="http://schemas.microsoft.com/office/drawing/2014/main" id="{234F8EE2-BE1D-E1FA-37A5-B81691CB722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24" name="Rectangle 23">
              <a:extLst>
                <a:ext uri="{FF2B5EF4-FFF2-40B4-BE49-F238E27FC236}">
                  <a16:creationId xmlns:a16="http://schemas.microsoft.com/office/drawing/2014/main" id="{2612F1CA-26C8-1FFD-DD16-52923690C5A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6" name="ZoneTexte 5">
            <a:extLst>
              <a:ext uri="{FF2B5EF4-FFF2-40B4-BE49-F238E27FC236}">
                <a16:creationId xmlns:a16="http://schemas.microsoft.com/office/drawing/2014/main" id="{3EF9A530-5A77-290A-17A0-0B4739F7D201}"/>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873991454"/>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A158FC8C-C7B9-15C5-EA0C-1E5462A7B664}"/>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Lymphocytes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anti-EBV</a:t>
            </a:r>
          </a:p>
        </p:txBody>
      </p:sp>
      <p:sp>
        <p:nvSpPr>
          <p:cNvPr id="23" name="Rectangle : coins arrondis 22">
            <a:extLst>
              <a:ext uri="{FF2B5EF4-FFF2-40B4-BE49-F238E27FC236}">
                <a16:creationId xmlns:a16="http://schemas.microsoft.com/office/drawing/2014/main" id="{6C0C7ADD-B1AC-3DBB-4F67-88654AD49F8A}"/>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9131F418-9467-422F-1829-4021DEBF80F9}"/>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11AEDFB0-8956-34DF-E780-6962DA6021DF}"/>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FC52BF41-F806-CC7C-A8FB-45554F94B356}"/>
              </a:ext>
            </a:extLst>
          </p:cNvPr>
          <p:cNvSpPr>
            <a:spLocks noGrp="1"/>
          </p:cNvSpPr>
          <p:nvPr>
            <p:ph type="title"/>
          </p:nvPr>
        </p:nvSpPr>
        <p:spPr/>
        <p:txBody>
          <a:bodyPr>
            <a:normAutofit/>
          </a:bodyPr>
          <a:lstStyle/>
          <a:p>
            <a:r>
              <a:rPr lang="en-US" sz="2400" b="1" dirty="0"/>
              <a:t>Diagnostic LPT EBV+ </a:t>
            </a:r>
            <a:endParaRPr lang="fr-FR" dirty="0"/>
          </a:p>
        </p:txBody>
      </p:sp>
      <p:sp>
        <p:nvSpPr>
          <p:cNvPr id="14" name="Espace réservé pour une image  13">
            <a:extLst>
              <a:ext uri="{FF2B5EF4-FFF2-40B4-BE49-F238E27FC236}">
                <a16:creationId xmlns:a16="http://schemas.microsoft.com/office/drawing/2014/main" id="{CEDF0C99-A15E-E2B7-DD59-C3B4219B6E50}"/>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F8CEC32E-A25F-0C4D-4381-4CEF6D16EBC9}"/>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MTX ou autre</a:t>
            </a:r>
          </a:p>
        </p:txBody>
      </p:sp>
      <p:sp>
        <p:nvSpPr>
          <p:cNvPr id="12" name="Rectangle : coins arrondis 11">
            <a:extLst>
              <a:ext uri="{FF2B5EF4-FFF2-40B4-BE49-F238E27FC236}">
                <a16:creationId xmlns:a16="http://schemas.microsoft.com/office/drawing/2014/main" id="{FC1200DC-E828-4E84-452E-CCC2222EEE01}"/>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6F8CDE8-F3DD-F463-520A-0DD697BC07B5}"/>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064DDEE-7099-BCD0-671D-828E6FE291AB}"/>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A90D47C9-B3D5-B430-3C18-6E857266343C}"/>
              </a:ext>
            </a:extLst>
          </p:cNvPr>
          <p:cNvSpPr/>
          <p:nvPr/>
        </p:nvSpPr>
        <p:spPr>
          <a:xfrm>
            <a:off x="3907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DB7BED9-47A3-FD0D-CC03-5EE1A799C829}"/>
              </a:ext>
            </a:extLst>
          </p:cNvPr>
          <p:cNvSpPr/>
          <p:nvPr/>
        </p:nvSpPr>
        <p:spPr>
          <a:xfrm rot="10800000">
            <a:off x="4549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EFC37F1-4391-0328-FA99-B007C103C2AB}"/>
              </a:ext>
            </a:extLst>
          </p:cNvPr>
          <p:cNvSpPr/>
          <p:nvPr/>
        </p:nvSpPr>
        <p:spPr>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0" name="Rectangle : coins arrondis 19">
            <a:extLst>
              <a:ext uri="{FF2B5EF4-FFF2-40B4-BE49-F238E27FC236}">
                <a16:creationId xmlns:a16="http://schemas.microsoft.com/office/drawing/2014/main" id="{AF1CF505-FCA8-15F3-CDD8-8F4966E6FAD6}"/>
              </a:ext>
            </a:extLst>
          </p:cNvPr>
          <p:cNvSpPr/>
          <p:nvPr/>
        </p:nvSpPr>
        <p:spPr>
          <a:xfrm>
            <a:off x="67943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C96F490F-83E7-A9D2-7E55-DECD6175EFBA}"/>
              </a:ext>
            </a:extLst>
          </p:cNvPr>
          <p:cNvSpPr/>
          <p:nvPr/>
        </p:nvSpPr>
        <p:spPr>
          <a:xfrm rot="10800000">
            <a:off x="74367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6C6E6990-2AFF-F44E-54DE-CC875B5F42B8}"/>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1CA74969-C357-7A8A-944B-4127A1D2A034}"/>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0443C0B1-ED4E-B235-A437-EF251CE07A99}"/>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E2B11DB7-2D27-18DB-9A73-939980311216}"/>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F477851B-0EB5-467E-CF3E-CC2F928ACC30}"/>
              </a:ext>
            </a:extLst>
          </p:cNvPr>
          <p:cNvSpPr txBox="1">
            <a:spLocks/>
          </p:cNvSpPr>
          <p:nvPr/>
        </p:nvSpPr>
        <p:spPr>
          <a:xfrm>
            <a:off x="2615770" y="1215098"/>
            <a:ext cx="5527203"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auriez-vous traité ce patient ? </a:t>
            </a:r>
          </a:p>
        </p:txBody>
      </p:sp>
      <p:sp>
        <p:nvSpPr>
          <p:cNvPr id="2" name="ZoneTexte 1">
            <a:extLst>
              <a:ext uri="{FF2B5EF4-FFF2-40B4-BE49-F238E27FC236}">
                <a16:creationId xmlns:a16="http://schemas.microsoft.com/office/drawing/2014/main" id="{AF4D7470-DB07-EC96-C650-707CE99708B8}"/>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057629128"/>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4E38B-89EC-A897-536A-051FD707B69A}"/>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4C63FD70-C346-6D1D-5A4C-341B2C0DFF2F}"/>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Lymphocytes </a:t>
            </a:r>
            <a:r>
              <a:rPr kumimoji="0" lang="fr-FR" sz="18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T</a:t>
            </a: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anti-EBV</a:t>
            </a:r>
          </a:p>
        </p:txBody>
      </p:sp>
      <p:sp>
        <p:nvSpPr>
          <p:cNvPr id="23" name="Rectangle : coins arrondis 22">
            <a:extLst>
              <a:ext uri="{FF2B5EF4-FFF2-40B4-BE49-F238E27FC236}">
                <a16:creationId xmlns:a16="http://schemas.microsoft.com/office/drawing/2014/main" id="{23AE30C0-5014-9970-0708-1F5D75AC1F08}"/>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5E585801-08E8-D338-A1E0-E10C3F3073D0}"/>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6F29F80D-9D20-F3BB-EF80-4FDF56B7631C}"/>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DEDECB2E-257F-F59A-09BB-E94D986FB6FD}"/>
              </a:ext>
            </a:extLst>
          </p:cNvPr>
          <p:cNvSpPr>
            <a:spLocks noGrp="1"/>
          </p:cNvSpPr>
          <p:nvPr>
            <p:ph type="title"/>
          </p:nvPr>
        </p:nvSpPr>
        <p:spPr/>
        <p:txBody>
          <a:bodyPr>
            <a:normAutofit/>
          </a:bodyPr>
          <a:lstStyle/>
          <a:p>
            <a:r>
              <a:rPr lang="en-US" sz="2400" b="1" dirty="0"/>
              <a:t>Diagnostic LPT EBV+ </a:t>
            </a:r>
            <a:endParaRPr lang="fr-FR" dirty="0"/>
          </a:p>
        </p:txBody>
      </p:sp>
      <p:sp>
        <p:nvSpPr>
          <p:cNvPr id="14" name="Espace réservé pour une image  13">
            <a:extLst>
              <a:ext uri="{FF2B5EF4-FFF2-40B4-BE49-F238E27FC236}">
                <a16:creationId xmlns:a16="http://schemas.microsoft.com/office/drawing/2014/main" id="{165C0465-3F75-F396-82EE-5AFB391D7CFE}"/>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7F255FD7-87BA-9EB3-3114-81AB76925EBD}"/>
              </a:ext>
            </a:extLst>
          </p:cNvPr>
          <p:cNvSpPr/>
          <p:nvPr/>
        </p:nvSpPr>
        <p:spPr>
          <a:xfrm>
            <a:off x="4683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Chimiothérapie :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MTX ou autre</a:t>
            </a:r>
          </a:p>
        </p:txBody>
      </p:sp>
      <p:sp>
        <p:nvSpPr>
          <p:cNvPr id="12" name="Rectangle : coins arrondis 11">
            <a:extLst>
              <a:ext uri="{FF2B5EF4-FFF2-40B4-BE49-F238E27FC236}">
                <a16:creationId xmlns:a16="http://schemas.microsoft.com/office/drawing/2014/main" id="{53956D6D-C590-DF31-9EFC-252FBDD64609}"/>
              </a:ext>
            </a:extLst>
          </p:cNvPr>
          <p:cNvSpPr/>
          <p:nvPr/>
        </p:nvSpPr>
        <p:spPr>
          <a:xfrm>
            <a:off x="10205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3F91070C-CB06-1323-77EF-A36CD45631FB}"/>
              </a:ext>
            </a:extLst>
          </p:cNvPr>
          <p:cNvSpPr/>
          <p:nvPr/>
        </p:nvSpPr>
        <p:spPr>
          <a:xfrm rot="10800000">
            <a:off x="16629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E461B1D9-621C-A78A-6524-AD2126022AEF}"/>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98DF2856-9B26-432D-0ED0-DB6E9F53E403}"/>
              </a:ext>
            </a:extLst>
          </p:cNvPr>
          <p:cNvSpPr/>
          <p:nvPr/>
        </p:nvSpPr>
        <p:spPr>
          <a:xfrm>
            <a:off x="39074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D5826AD3-7FE8-9452-DCF7-3E14CDD1E224}"/>
              </a:ext>
            </a:extLst>
          </p:cNvPr>
          <p:cNvSpPr/>
          <p:nvPr/>
        </p:nvSpPr>
        <p:spPr>
          <a:xfrm rot="10800000">
            <a:off x="45498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F893FAC1-39B7-475C-AF7D-07B4061FB055}"/>
              </a:ext>
            </a:extLst>
          </p:cNvPr>
          <p:cNvSpPr/>
          <p:nvPr/>
        </p:nvSpPr>
        <p:spPr>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endParaRPr>
          </a:p>
        </p:txBody>
      </p:sp>
      <p:sp>
        <p:nvSpPr>
          <p:cNvPr id="20" name="Rectangle : coins arrondis 19">
            <a:extLst>
              <a:ext uri="{FF2B5EF4-FFF2-40B4-BE49-F238E27FC236}">
                <a16:creationId xmlns:a16="http://schemas.microsoft.com/office/drawing/2014/main" id="{E5790C89-9C89-5903-0DA0-278460C6417C}"/>
              </a:ext>
            </a:extLst>
          </p:cNvPr>
          <p:cNvSpPr/>
          <p:nvPr/>
        </p:nvSpPr>
        <p:spPr>
          <a:xfrm>
            <a:off x="67943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2781E9B-B9A3-3600-0E62-FA7A2D1E84B9}"/>
              </a:ext>
            </a:extLst>
          </p:cNvPr>
          <p:cNvSpPr/>
          <p:nvPr/>
        </p:nvSpPr>
        <p:spPr>
          <a:xfrm rot="10800000">
            <a:off x="74367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CC535293-E869-4ADB-24EF-92F4D8DC2AF8}"/>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251FAC89-655E-5B3D-6B3A-58F50C6B3AF9}"/>
              </a:ext>
            </a:extLst>
          </p:cNvPr>
          <p:cNvSpPr/>
          <p:nvPr/>
        </p:nvSpPr>
        <p:spPr>
          <a:xfrm>
            <a:off x="96812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DA71AA6-0436-E2F8-35D3-ED83554613DE}"/>
              </a:ext>
            </a:extLst>
          </p:cNvPr>
          <p:cNvSpPr/>
          <p:nvPr/>
        </p:nvSpPr>
        <p:spPr>
          <a:xfrm rot="10800000">
            <a:off x="103236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FF7AF181-789A-E920-8F2D-9E11E538C46D}"/>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9BDFCF0E-8DA4-CA5A-33B0-DB1974A30DBB}"/>
              </a:ext>
            </a:extLst>
          </p:cNvPr>
          <p:cNvSpPr txBox="1">
            <a:spLocks/>
          </p:cNvSpPr>
          <p:nvPr/>
        </p:nvSpPr>
        <p:spPr>
          <a:xfrm>
            <a:off x="2615770" y="1215098"/>
            <a:ext cx="5527203"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auriez-vous traité ce patient ? </a:t>
            </a:r>
          </a:p>
        </p:txBody>
      </p:sp>
      <p:sp>
        <p:nvSpPr>
          <p:cNvPr id="2" name="ZoneTexte 1">
            <a:extLst>
              <a:ext uri="{FF2B5EF4-FFF2-40B4-BE49-F238E27FC236}">
                <a16:creationId xmlns:a16="http://schemas.microsoft.com/office/drawing/2014/main" id="{8B832EC9-6774-2FE8-D5D1-0918FC0FD036}"/>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451209536"/>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26FA4-23D4-C700-6951-D74E7F1180D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980656A-83B5-6651-85A2-12E304D06388}"/>
              </a:ext>
            </a:extLst>
          </p:cNvPr>
          <p:cNvSpPr>
            <a:spLocks noGrp="1"/>
          </p:cNvSpPr>
          <p:nvPr>
            <p:ph type="title"/>
          </p:nvPr>
        </p:nvSpPr>
        <p:spPr/>
        <p:txBody>
          <a:bodyPr/>
          <a:lstStyle/>
          <a:p>
            <a:pPr>
              <a:defRPr/>
            </a:pPr>
            <a:r>
              <a:rPr lang="en-GB" sz="2400" b="1" dirty="0"/>
              <a:t>Première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5112EA03-ED8A-2A11-CBA5-89F089038650}"/>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31FDC329-3988-FD74-0690-53544A53E6B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26" name="Espace réservé du contenu 2">
            <a:extLst>
              <a:ext uri="{FF2B5EF4-FFF2-40B4-BE49-F238E27FC236}">
                <a16:creationId xmlns:a16="http://schemas.microsoft.com/office/drawing/2014/main" id="{72AC5677-B165-1FE7-A9A6-AAC97B32936F}"/>
              </a:ext>
            </a:extLst>
          </p:cNvPr>
          <p:cNvSpPr txBox="1">
            <a:spLocks/>
          </p:cNvSpPr>
          <p:nvPr/>
        </p:nvSpPr>
        <p:spPr>
          <a:xfrm>
            <a:off x="1457999" y="2623610"/>
            <a:ext cx="4423455"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287" marR="0" lvl="0" indent="0"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 de 1</a:t>
            </a:r>
            <a:r>
              <a:rPr kumimoji="0" lang="fr-FR" sz="1800" b="1" i="0" u="none" strike="noStrike" kern="1200" cap="none" spc="0" normalizeH="0" baseline="30000" noProof="0" dirty="0">
                <a:ln>
                  <a:noFill/>
                </a:ln>
                <a:solidFill>
                  <a:srgbClr val="D90075"/>
                </a:solidFill>
                <a:effectLst/>
                <a:uLnTx/>
                <a:uFillTx/>
                <a:latin typeface="Century Gothic" panose="020F0302020204030204"/>
                <a:ea typeface="+mn-ea"/>
                <a:cs typeface="+mn-cs"/>
              </a:rPr>
              <a:t>ère</a:t>
            </a: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 ligne </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MTX-HD</a:t>
            </a:r>
          </a:p>
        </p:txBody>
      </p:sp>
      <p:grpSp>
        <p:nvGrpSpPr>
          <p:cNvPr id="27" name="Groupe 26">
            <a:extLst>
              <a:ext uri="{FF2B5EF4-FFF2-40B4-BE49-F238E27FC236}">
                <a16:creationId xmlns:a16="http://schemas.microsoft.com/office/drawing/2014/main" id="{BC299E00-4F10-6020-065D-05900AB0F5FB}"/>
              </a:ext>
            </a:extLst>
          </p:cNvPr>
          <p:cNvGrpSpPr/>
          <p:nvPr/>
        </p:nvGrpSpPr>
        <p:grpSpPr>
          <a:xfrm>
            <a:off x="467999" y="1679592"/>
            <a:ext cx="2264526" cy="828000"/>
            <a:chOff x="467999" y="1855849"/>
            <a:chExt cx="2264526" cy="828000"/>
          </a:xfrm>
        </p:grpSpPr>
        <p:sp>
          <p:nvSpPr>
            <p:cNvPr id="28" name="Rounded Rectangle 52">
              <a:extLst>
                <a:ext uri="{FF2B5EF4-FFF2-40B4-BE49-F238E27FC236}">
                  <a16:creationId xmlns:a16="http://schemas.microsoft.com/office/drawing/2014/main" id="{5A28DA6A-5B17-4E1F-73B1-92EA96661D5E}"/>
                </a:ext>
              </a:extLst>
            </p:cNvPr>
            <p:cNvSpPr/>
            <p:nvPr/>
          </p:nvSpPr>
          <p:spPr>
            <a:xfrm>
              <a:off x="706794" y="2074789"/>
              <a:ext cx="2025731"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29" name="Ellipse 28">
              <a:extLst>
                <a:ext uri="{FF2B5EF4-FFF2-40B4-BE49-F238E27FC236}">
                  <a16:creationId xmlns:a16="http://schemas.microsoft.com/office/drawing/2014/main" id="{93B8E9FE-EED4-7EF3-8463-B9F579F8F36B}"/>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5BDF5B24-1842-30B2-49F7-1461959E4885}"/>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6E0E77B4-C5DB-1196-F5FC-25C46128899B}"/>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4F6FDDB2-4676-8D2B-6926-78ED236E7A34}"/>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7231ED60-E92A-2CC2-3AAB-141C245CA05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CCEE763A-BAA7-01C3-9FB1-935D50A9B38D}"/>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239E71BB-7A8D-CB48-3309-F9B95002FCF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0C797373-D4BF-E0F6-77F2-FF39AE00B1C6}"/>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5CA5218D-C603-18CD-EFC0-BE324B068A5C}"/>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C975695-D5DE-4A5E-24AE-301CD87CA66C}"/>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CF46E77D-91BD-CF5D-9A03-A098177F46E2}"/>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39396ADD-74E9-80D2-105D-F6025011EF1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83E57704-0EF1-7035-A474-24C0F37FD512}"/>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148FECF6-6039-C7F5-C609-2E4D2E84FEA4}"/>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F6C65B9F-9B6A-9900-6467-05AC4574EC67}"/>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07C0B2F6-93B7-8243-86D9-84565C5B878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3" name="Rectangle: Rounded Corners 2">
            <a:extLst>
              <a:ext uri="{FF2B5EF4-FFF2-40B4-BE49-F238E27FC236}">
                <a16:creationId xmlns:a16="http://schemas.microsoft.com/office/drawing/2014/main" id="{470D67EC-C94E-A245-66D5-705525B4549D}"/>
              </a:ext>
            </a:extLst>
          </p:cNvPr>
          <p:cNvSpPr/>
          <p:nvPr/>
        </p:nvSpPr>
        <p:spPr bwMode="auto">
          <a:xfrm>
            <a:off x="6921993" y="5131883"/>
            <a:ext cx="2883193"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Progression </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clinique</a:t>
            </a:r>
            <a:endPar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1" name="Rectangle: Rounded Corners 2">
            <a:extLst>
              <a:ext uri="{FF2B5EF4-FFF2-40B4-BE49-F238E27FC236}">
                <a16:creationId xmlns:a16="http://schemas.microsoft.com/office/drawing/2014/main" id="{1AF5CE89-4B8D-68FD-BD16-BB403D834EBE}"/>
              </a:ext>
            </a:extLst>
          </p:cNvPr>
          <p:cNvSpPr/>
          <p:nvPr/>
        </p:nvSpPr>
        <p:spPr bwMode="auto">
          <a:xfrm>
            <a:off x="5581934" y="5642328"/>
            <a:ext cx="5563310"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Craniectomie</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chirurgie</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 de </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décharge</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 + DVE</a:t>
            </a:r>
            <a:endPar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ZoneTexte 7">
            <a:extLst>
              <a:ext uri="{FF2B5EF4-FFF2-40B4-BE49-F238E27FC236}">
                <a16:creationId xmlns:a16="http://schemas.microsoft.com/office/drawing/2014/main" id="{2C7A0EA9-5E51-8A96-EA36-1D5683BD2315}"/>
              </a:ext>
            </a:extLst>
          </p:cNvPr>
          <p:cNvSpPr txBox="1"/>
          <p:nvPr/>
        </p:nvSpPr>
        <p:spPr bwMode="auto">
          <a:xfrm>
            <a:off x="468000" y="6342336"/>
            <a:ext cx="8424540" cy="295152"/>
          </a:xfrm>
          <a:prstGeom prst="rect">
            <a:avLst/>
          </a:prstGeom>
          <a:noFill/>
        </p:spPr>
        <p:txBody>
          <a:bodyPr wrap="square" lIns="0" tIns="0" rIns="0" bIns="0" rtlCol="0" anchor="b">
            <a:normAutofit lnSpcReduction="10000"/>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MTX-HD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méthotrexate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haute dose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dérivation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ventriculaire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externe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2" name="Groupe 11">
            <a:extLst>
              <a:ext uri="{FF2B5EF4-FFF2-40B4-BE49-F238E27FC236}">
                <a16:creationId xmlns:a16="http://schemas.microsoft.com/office/drawing/2014/main" id="{EF506DD6-9106-2BD3-8A22-F7F49E9C4D0E}"/>
              </a:ext>
            </a:extLst>
          </p:cNvPr>
          <p:cNvGrpSpPr/>
          <p:nvPr/>
        </p:nvGrpSpPr>
        <p:grpSpPr>
          <a:xfrm>
            <a:off x="5670292" y="1661622"/>
            <a:ext cx="5386595" cy="3272119"/>
            <a:chOff x="4389673" y="1357961"/>
            <a:chExt cx="6402861" cy="3889455"/>
          </a:xfrm>
        </p:grpSpPr>
        <p:pic>
          <p:nvPicPr>
            <p:cNvPr id="9" name="Image 8">
              <a:extLst>
                <a:ext uri="{FF2B5EF4-FFF2-40B4-BE49-F238E27FC236}">
                  <a16:creationId xmlns:a16="http://schemas.microsoft.com/office/drawing/2014/main" id="{650BD460-21C1-8C2F-0898-878BFC3AA74A}"/>
                </a:ext>
              </a:extLst>
            </p:cNvPr>
            <p:cNvPicPr>
              <a:picLocks noChangeAspect="1"/>
            </p:cNvPicPr>
            <p:nvPr/>
          </p:nvPicPr>
          <p:blipFill>
            <a:blip r:embed="rId3"/>
            <a:stretch/>
          </p:blipFill>
          <p:spPr bwMode="auto">
            <a:xfrm>
              <a:off x="4389673" y="1357961"/>
              <a:ext cx="2928486" cy="3864556"/>
            </a:xfrm>
            <a:prstGeom prst="rect">
              <a:avLst/>
            </a:prstGeom>
          </p:spPr>
        </p:pic>
        <p:pic>
          <p:nvPicPr>
            <p:cNvPr id="10" name="Image 9">
              <a:extLst>
                <a:ext uri="{FF2B5EF4-FFF2-40B4-BE49-F238E27FC236}">
                  <a16:creationId xmlns:a16="http://schemas.microsoft.com/office/drawing/2014/main" id="{CD52C981-CBE6-1732-C3FD-1BA22C726E12}"/>
                </a:ext>
              </a:extLst>
            </p:cNvPr>
            <p:cNvPicPr>
              <a:picLocks noChangeAspect="1"/>
            </p:cNvPicPr>
            <p:nvPr/>
          </p:nvPicPr>
          <p:blipFill>
            <a:blip r:embed="rId4"/>
            <a:stretch/>
          </p:blipFill>
          <p:spPr bwMode="auto">
            <a:xfrm>
              <a:off x="7513729" y="1357961"/>
              <a:ext cx="3278805" cy="3889455"/>
            </a:xfrm>
            <a:prstGeom prst="rect">
              <a:avLst/>
            </a:prstGeom>
          </p:spPr>
        </p:pic>
      </p:grpSp>
      <p:grpSp>
        <p:nvGrpSpPr>
          <p:cNvPr id="14" name="Groupe 13">
            <a:extLst>
              <a:ext uri="{FF2B5EF4-FFF2-40B4-BE49-F238E27FC236}">
                <a16:creationId xmlns:a16="http://schemas.microsoft.com/office/drawing/2014/main" id="{6462E430-2AA8-A668-9442-8854FB82E362}"/>
              </a:ext>
            </a:extLst>
          </p:cNvPr>
          <p:cNvGrpSpPr/>
          <p:nvPr/>
        </p:nvGrpSpPr>
        <p:grpSpPr>
          <a:xfrm>
            <a:off x="-1" y="0"/>
            <a:ext cx="12192001" cy="213160"/>
            <a:chOff x="-1" y="0"/>
            <a:chExt cx="12192001" cy="213160"/>
          </a:xfrm>
        </p:grpSpPr>
        <p:sp>
          <p:nvSpPr>
            <p:cNvPr id="15" name="Signalisation droite 14">
              <a:extLst>
                <a:ext uri="{FF2B5EF4-FFF2-40B4-BE49-F238E27FC236}">
                  <a16:creationId xmlns:a16="http://schemas.microsoft.com/office/drawing/2014/main" id="{184788B9-FACA-EE79-98DE-28E5DD033BB2}"/>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25" name="Chevron 24">
              <a:extLst>
                <a:ext uri="{FF2B5EF4-FFF2-40B4-BE49-F238E27FC236}">
                  <a16:creationId xmlns:a16="http://schemas.microsoft.com/office/drawing/2014/main" id="{B179AF6A-75CE-F958-9B42-3066D37596E3}"/>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39" name="Chevron 38">
              <a:extLst>
                <a:ext uri="{FF2B5EF4-FFF2-40B4-BE49-F238E27FC236}">
                  <a16:creationId xmlns:a16="http://schemas.microsoft.com/office/drawing/2014/main" id="{30D5B417-4237-1A8D-2062-B5A06296752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42" name="Chevron 41">
              <a:extLst>
                <a:ext uri="{FF2B5EF4-FFF2-40B4-BE49-F238E27FC236}">
                  <a16:creationId xmlns:a16="http://schemas.microsoft.com/office/drawing/2014/main" id="{998DAAA7-E8CF-D60F-6454-80DBEA49C26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43" name="Rectangle 42">
              <a:extLst>
                <a:ext uri="{FF2B5EF4-FFF2-40B4-BE49-F238E27FC236}">
                  <a16:creationId xmlns:a16="http://schemas.microsoft.com/office/drawing/2014/main" id="{2D5F6D86-5628-DA6F-46B4-6AA403467B3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672471235"/>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9064D-847F-481D-744E-BF3A42086DE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5994EA9-A3CD-4B54-FC98-C8BFA96B6D1D}"/>
              </a:ext>
            </a:extLst>
          </p:cNvPr>
          <p:cNvSpPr>
            <a:spLocks noGrp="1"/>
          </p:cNvSpPr>
          <p:nvPr>
            <p:ph type="title"/>
          </p:nvPr>
        </p:nvSpPr>
        <p:spPr/>
        <p:txBody>
          <a:bodyPr/>
          <a:lstStyle/>
          <a:p>
            <a:pPr>
              <a:defRPr/>
            </a:pPr>
            <a:r>
              <a:rPr lang="en-GB" sz="2400" b="1" dirty="0"/>
              <a:t>Deuxième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CAE7BB06-7394-328F-F9F2-63F72DA4E8B7}"/>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6B2F6BC0-3AE9-87BC-E343-4A2D0854B08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26" name="Espace réservé du contenu 2">
            <a:extLst>
              <a:ext uri="{FF2B5EF4-FFF2-40B4-BE49-F238E27FC236}">
                <a16:creationId xmlns:a16="http://schemas.microsoft.com/office/drawing/2014/main" id="{70F5CE56-EDB0-5A91-91C6-7E83E6A3FC62}"/>
              </a:ext>
            </a:extLst>
          </p:cNvPr>
          <p:cNvSpPr txBox="1">
            <a:spLocks/>
          </p:cNvSpPr>
          <p:nvPr/>
        </p:nvSpPr>
        <p:spPr>
          <a:xfrm>
            <a:off x="1457998" y="2623610"/>
            <a:ext cx="9331921"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Devant la progression clinique rapide avec engagement tonsillaire : ICE</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Démarches d’</a:t>
            </a:r>
            <a:r>
              <a:rPr kumimoji="0" lang="fr-FR"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fr-FR"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 à débuter dans le même temps</a:t>
            </a:r>
          </a:p>
          <a:p>
            <a:pPr marL="536575" marR="0" lvl="2" indent="-261938" algn="l" defTabSz="914400" rtl="0" eaLnBrk="1" fontAlgn="auto" latinLnBrk="0" hangingPunct="1">
              <a:lnSpc>
                <a:spcPct val="110000"/>
              </a:lnSpc>
              <a:spcBef>
                <a:spcPts val="0"/>
              </a:spcBef>
              <a:spcAft>
                <a:spcPts val="1200"/>
              </a:spcAft>
              <a:buClr>
                <a:srgbClr val="000000"/>
              </a:buClr>
              <a:buSzTx/>
              <a:buFont typeface="Police système Courant"/>
              <a:buChar char="–"/>
              <a:tabLst/>
              <a:defRPr/>
            </a:pP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Toxicité hématologique majeure : inéligibilité à poursuivre par CT</a:t>
            </a:r>
          </a:p>
        </p:txBody>
      </p:sp>
      <p:grpSp>
        <p:nvGrpSpPr>
          <p:cNvPr id="27" name="Groupe 26">
            <a:extLst>
              <a:ext uri="{FF2B5EF4-FFF2-40B4-BE49-F238E27FC236}">
                <a16:creationId xmlns:a16="http://schemas.microsoft.com/office/drawing/2014/main" id="{ECDB74B6-6BFB-9DA9-AFA5-1575A0AE210C}"/>
              </a:ext>
            </a:extLst>
          </p:cNvPr>
          <p:cNvGrpSpPr/>
          <p:nvPr/>
        </p:nvGrpSpPr>
        <p:grpSpPr>
          <a:xfrm>
            <a:off x="467999" y="1679592"/>
            <a:ext cx="2359021" cy="828000"/>
            <a:chOff x="467999" y="1855849"/>
            <a:chExt cx="2359021" cy="828000"/>
          </a:xfrm>
        </p:grpSpPr>
        <p:sp>
          <p:nvSpPr>
            <p:cNvPr id="28" name="Rounded Rectangle 52">
              <a:extLst>
                <a:ext uri="{FF2B5EF4-FFF2-40B4-BE49-F238E27FC236}">
                  <a16:creationId xmlns:a16="http://schemas.microsoft.com/office/drawing/2014/main" id="{8B39DA1E-B761-1135-0141-298C6313F707}"/>
                </a:ext>
              </a:extLst>
            </p:cNvPr>
            <p:cNvSpPr/>
            <p:nvPr/>
          </p:nvSpPr>
          <p:spPr>
            <a:xfrm>
              <a:off x="706794" y="2074789"/>
              <a:ext cx="2120226"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2024</a:t>
              </a:r>
            </a:p>
          </p:txBody>
        </p:sp>
        <p:sp>
          <p:nvSpPr>
            <p:cNvPr id="29" name="Ellipse 28">
              <a:extLst>
                <a:ext uri="{FF2B5EF4-FFF2-40B4-BE49-F238E27FC236}">
                  <a16:creationId xmlns:a16="http://schemas.microsoft.com/office/drawing/2014/main" id="{3DB23495-5A07-DAED-F81E-0CBC6632D3D3}"/>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0D8329F2-C8A3-C845-2A71-BB4339ECD396}"/>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6E6E0FAD-62A2-AD63-9A6E-D8830B51711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99B9EADC-D43A-5FD6-8372-C7F224DFC4E7}"/>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97CC9F6F-0E3E-D1EF-31D5-F77427A7DDF1}"/>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50C9C46-4D9A-BE3E-F7A7-F97811D64A50}"/>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084BB702-CB2B-F9A8-AD6E-68C43231AB0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A459C847-4634-9787-B754-98C422122365}"/>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71B26C31-0232-24E6-A1B8-092203C9B27C}"/>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AAA5D1C-D1EC-34FF-EEA4-47D195F5B5B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443D3F58-5400-33FD-7CDF-A0CC312DCC12}"/>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A729743A-348E-B297-9360-19B6B7BFEAB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323E524-BC4A-3A2F-8799-8576E5C9ED31}"/>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C74B5698-318E-DDA2-DFA8-3946C5B63604}"/>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D1108F2F-56BB-F939-85B5-25AC02E5BBB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3E4B8543-AA77-C1AA-73F6-993D41825BD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3" name="Groupe 12">
            <a:extLst>
              <a:ext uri="{FF2B5EF4-FFF2-40B4-BE49-F238E27FC236}">
                <a16:creationId xmlns:a16="http://schemas.microsoft.com/office/drawing/2014/main" id="{23D57BF8-25D7-2687-44A3-F9F41AF0E896}"/>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9AF331A8-BF12-5BDA-88DD-195649B277A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4" name="Chevron 3">
              <a:extLst>
                <a:ext uri="{FF2B5EF4-FFF2-40B4-BE49-F238E27FC236}">
                  <a16:creationId xmlns:a16="http://schemas.microsoft.com/office/drawing/2014/main" id="{8214A50C-C1DA-62B3-1CB1-A1A1E47B245A}"/>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5" name="Chevron 4">
              <a:extLst>
                <a:ext uri="{FF2B5EF4-FFF2-40B4-BE49-F238E27FC236}">
                  <a16:creationId xmlns:a16="http://schemas.microsoft.com/office/drawing/2014/main" id="{051240D5-5D0B-105A-A310-C8106EF966F4}"/>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2024</a:t>
              </a:r>
            </a:p>
          </p:txBody>
        </p:sp>
        <p:sp>
          <p:nvSpPr>
            <p:cNvPr id="6" name="Chevron 5">
              <a:extLst>
                <a:ext uri="{FF2B5EF4-FFF2-40B4-BE49-F238E27FC236}">
                  <a16:creationId xmlns:a16="http://schemas.microsoft.com/office/drawing/2014/main" id="{2D17E5A8-EAE1-890E-0330-C74F9759BC16}"/>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AE15ABFB-1BCB-5211-A0DB-C6BFD89174B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5" name="ZoneTexte 14">
            <a:extLst>
              <a:ext uri="{FF2B5EF4-FFF2-40B4-BE49-F238E27FC236}">
                <a16:creationId xmlns:a16="http://schemas.microsoft.com/office/drawing/2014/main" id="{CCA6D681-72E5-0093-583E-46F273D2C022}"/>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chimiothérapie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ifosfamide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carboplatine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032405802"/>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001D4-D4E5-1A23-D35A-95371FE56EAC}"/>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A96B3F5A-B1E8-4B3A-17DC-7E18EB61A161}"/>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Soins palliatifs</a:t>
            </a:r>
          </a:p>
        </p:txBody>
      </p:sp>
      <p:sp>
        <p:nvSpPr>
          <p:cNvPr id="23" name="Rectangle : coins arrondis 22">
            <a:extLst>
              <a:ext uri="{FF2B5EF4-FFF2-40B4-BE49-F238E27FC236}">
                <a16:creationId xmlns:a16="http://schemas.microsoft.com/office/drawing/2014/main" id="{200D9103-E3C8-46AD-DC0E-976637E305F5}"/>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DA2C87FE-E8F7-A520-AEDD-56D208B2CEE8}"/>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8D38F0DB-896F-96EA-26B1-6CD910D51052}"/>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B3EA3E10-E831-814F-9C58-D2E38A8F46B8}"/>
              </a:ext>
            </a:extLst>
          </p:cNvPr>
          <p:cNvSpPr>
            <a:spLocks noGrp="1"/>
          </p:cNvSpPr>
          <p:nvPr>
            <p:ph type="title"/>
          </p:nvPr>
        </p:nvSpPr>
        <p:spPr/>
        <p:txBody>
          <a:bodyPr>
            <a:normAutofit/>
          </a:bodyPr>
          <a:lstStyle/>
          <a:p>
            <a:pPr>
              <a:defRPr/>
            </a:pPr>
            <a:r>
              <a:rPr lang="en-US" sz="2400" b="1" dirty="0" err="1"/>
              <a:t>Prise</a:t>
            </a:r>
            <a:r>
              <a:rPr lang="en-US" sz="2400" b="1" dirty="0"/>
              <a:t> </a:t>
            </a:r>
            <a:r>
              <a:rPr lang="en-US" sz="2400" b="1" dirty="0" err="1"/>
              <a:t>en</a:t>
            </a:r>
            <a:r>
              <a:rPr lang="en-US" sz="2400" b="1" dirty="0"/>
              <a:t> charge </a:t>
            </a:r>
            <a:endParaRPr lang="en-US" sz="2400" b="1" baseline="30000" dirty="0"/>
          </a:p>
        </p:txBody>
      </p:sp>
      <p:sp>
        <p:nvSpPr>
          <p:cNvPr id="14" name="Espace réservé pour une image  13">
            <a:extLst>
              <a:ext uri="{FF2B5EF4-FFF2-40B4-BE49-F238E27FC236}">
                <a16:creationId xmlns:a16="http://schemas.microsoft.com/office/drawing/2014/main" id="{CCD3F651-A29B-A93C-607D-6FAE92D38D98}"/>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5EC875DA-C590-6767-09E8-48C26FB69F13}"/>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 name="Rectangle : coins arrondis 11">
            <a:extLst>
              <a:ext uri="{FF2B5EF4-FFF2-40B4-BE49-F238E27FC236}">
                <a16:creationId xmlns:a16="http://schemas.microsoft.com/office/drawing/2014/main" id="{533AC81D-776C-EE61-D3B7-B564726CFB5D}"/>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5DD6330-457C-3E75-4470-F7E4169BAACA}"/>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E3C07F9-9AA4-81A9-E3D3-1FFA04597B1E}"/>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88D88E98-F785-14C7-FB30-709241C2C46C}"/>
              </a:ext>
            </a:extLst>
          </p:cNvPr>
          <p:cNvSpPr/>
          <p:nvPr/>
        </p:nvSpPr>
        <p:spPr>
          <a:xfrm>
            <a:off x="3907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0FE61471-F44D-B2E1-FFFD-097119236DCC}"/>
              </a:ext>
            </a:extLst>
          </p:cNvPr>
          <p:cNvSpPr/>
          <p:nvPr/>
        </p:nvSpPr>
        <p:spPr>
          <a:xfrm rot="10800000">
            <a:off x="4549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157E7DF3-6773-7E35-5D5D-472CBC3E259A}"/>
              </a:ext>
            </a:extLst>
          </p:cNvPr>
          <p:cNvSpPr/>
          <p:nvPr/>
        </p:nvSpPr>
        <p:spPr>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Ebvallo</a:t>
            </a:r>
            <a:r>
              <a:rPr kumimoji="0" lang="fr-FR" sz="18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Tabelecleucel</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t>
            </a:r>
          </a:p>
        </p:txBody>
      </p:sp>
      <p:sp>
        <p:nvSpPr>
          <p:cNvPr id="20" name="Rectangle : coins arrondis 19">
            <a:extLst>
              <a:ext uri="{FF2B5EF4-FFF2-40B4-BE49-F238E27FC236}">
                <a16:creationId xmlns:a16="http://schemas.microsoft.com/office/drawing/2014/main" id="{B10E0EDC-19CD-617E-FA50-D8C71DF83D83}"/>
              </a:ext>
            </a:extLst>
          </p:cNvPr>
          <p:cNvSpPr/>
          <p:nvPr/>
        </p:nvSpPr>
        <p:spPr>
          <a:xfrm>
            <a:off x="67943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6326F58-D77A-8D84-5E6D-FAD31822D0E1}"/>
              </a:ext>
            </a:extLst>
          </p:cNvPr>
          <p:cNvSpPr/>
          <p:nvPr/>
        </p:nvSpPr>
        <p:spPr>
          <a:xfrm rot="10800000">
            <a:off x="74367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C0582499-F7EB-781A-CD09-2BD7F9865E04}"/>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58A79A3A-BCEC-0551-1A0D-2549E406D6D9}"/>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562CD04A-344B-9262-7D6F-D3556CB69E32}"/>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494D8B48-0C0C-78B8-D9C2-B2607F87721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2F45D973-7121-8DD0-49BA-65CCAC6E8F0E}"/>
              </a:ext>
            </a:extLst>
          </p:cNvPr>
          <p:cNvSpPr txBox="1">
            <a:spLocks/>
          </p:cNvSpPr>
          <p:nvPr/>
        </p:nvSpPr>
        <p:spPr>
          <a:xfrm>
            <a:off x="468000" y="1215098"/>
            <a:ext cx="1125659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Quel</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traitement</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auriez-vous</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proposé</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en</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3</a:t>
            </a:r>
            <a:r>
              <a:rPr kumimoji="0" lang="en-GB" sz="2000" b="1" i="0" u="none" strike="noStrike" kern="1200" cap="none" spc="0" normalizeH="0" baseline="30000" noProof="0" dirty="0">
                <a:ln>
                  <a:noFill/>
                </a:ln>
                <a:solidFill>
                  <a:srgbClr val="0C2B65"/>
                </a:solidFill>
                <a:effectLst/>
                <a:uLnTx/>
                <a:uFillTx/>
                <a:latin typeface="Century Gothic"/>
                <a:ea typeface="+mj-ea"/>
                <a:cs typeface="+mj-cs"/>
              </a:rPr>
              <a:t>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ligne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endParaRPr kumimoji="0" lang="en-GB" sz="1000" b="0" i="0" u="none" strike="noStrike" kern="1200" cap="none" spc="0" normalizeH="0" baseline="0" noProof="0" dirty="0">
              <a:ln>
                <a:noFill/>
              </a:ln>
              <a:solidFill>
                <a:srgbClr val="000000"/>
              </a:solidFill>
              <a:effectLst/>
              <a:uLnTx/>
              <a:uFillTx/>
              <a:latin typeface="Century Gothic"/>
              <a:ea typeface="+mj-ea"/>
              <a:cs typeface="+mj-cs"/>
            </a:endParaRPr>
          </a:p>
        </p:txBody>
      </p:sp>
    </p:spTree>
    <p:extLst>
      <p:ext uri="{BB962C8B-B14F-4D97-AF65-F5344CB8AC3E}">
        <p14:creationId xmlns:p14="http://schemas.microsoft.com/office/powerpoint/2010/main" val="724705845"/>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7B5A9-EB4C-2DC3-5F51-1890233B3D67}"/>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A15E2D69-B0D9-F639-19B3-E6FCB2DC0984}"/>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Soins palliatifs</a:t>
            </a:r>
          </a:p>
        </p:txBody>
      </p:sp>
      <p:sp>
        <p:nvSpPr>
          <p:cNvPr id="23" name="Rectangle : coins arrondis 22">
            <a:extLst>
              <a:ext uri="{FF2B5EF4-FFF2-40B4-BE49-F238E27FC236}">
                <a16:creationId xmlns:a16="http://schemas.microsoft.com/office/drawing/2014/main" id="{1489735B-B25C-E85A-5208-AAE0BC42D936}"/>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38840AE5-4E4A-C47E-A7E5-586C667C4C6A}"/>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B55BEB08-3FFC-23CE-F3EB-A406B2B69FBD}"/>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2056E9B7-B349-FEFF-FC41-57DDF2E562D0}"/>
              </a:ext>
            </a:extLst>
          </p:cNvPr>
          <p:cNvSpPr>
            <a:spLocks noGrp="1"/>
          </p:cNvSpPr>
          <p:nvPr>
            <p:ph type="title"/>
          </p:nvPr>
        </p:nvSpPr>
        <p:spPr/>
        <p:txBody>
          <a:bodyPr>
            <a:normAutofit/>
          </a:bodyPr>
          <a:lstStyle/>
          <a:p>
            <a:pPr>
              <a:defRPr/>
            </a:pPr>
            <a:r>
              <a:rPr lang="en-US" sz="2400" b="1" dirty="0" err="1"/>
              <a:t>Prise</a:t>
            </a:r>
            <a:r>
              <a:rPr lang="en-US" sz="2400" b="1" dirty="0"/>
              <a:t> </a:t>
            </a:r>
            <a:r>
              <a:rPr lang="en-US" sz="2400" b="1" dirty="0" err="1"/>
              <a:t>en</a:t>
            </a:r>
            <a:r>
              <a:rPr lang="en-US" sz="2400" b="1" dirty="0"/>
              <a:t> charge </a:t>
            </a:r>
            <a:endParaRPr lang="en-US" sz="2400" b="1" baseline="30000" dirty="0"/>
          </a:p>
        </p:txBody>
      </p:sp>
      <p:sp>
        <p:nvSpPr>
          <p:cNvPr id="14" name="Espace réservé pour une image  13">
            <a:extLst>
              <a:ext uri="{FF2B5EF4-FFF2-40B4-BE49-F238E27FC236}">
                <a16:creationId xmlns:a16="http://schemas.microsoft.com/office/drawing/2014/main" id="{1BE64B02-A36F-D241-BB74-E11A68A34F08}"/>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498070D9-390E-7F0F-E193-12A5FBC7B10F}"/>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endParaRPr>
          </a:p>
        </p:txBody>
      </p:sp>
      <p:sp>
        <p:nvSpPr>
          <p:cNvPr id="12" name="Rectangle : coins arrondis 11">
            <a:extLst>
              <a:ext uri="{FF2B5EF4-FFF2-40B4-BE49-F238E27FC236}">
                <a16:creationId xmlns:a16="http://schemas.microsoft.com/office/drawing/2014/main" id="{AAC27044-C047-F58F-74C9-FB833BF5544C}"/>
              </a:ext>
            </a:extLst>
          </p:cNvPr>
          <p:cNvSpPr/>
          <p:nvPr/>
        </p:nvSpPr>
        <p:spPr>
          <a:xfrm>
            <a:off x="1020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D7F2AF5-D8FA-59F0-1DC6-EFB22F4CB481}"/>
              </a:ext>
            </a:extLst>
          </p:cNvPr>
          <p:cNvSpPr/>
          <p:nvPr/>
        </p:nvSpPr>
        <p:spPr>
          <a:xfrm rot="10800000">
            <a:off x="1662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CB1BC675-50E1-C35E-6587-CF0B3C68DE6B}"/>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A778C4AE-8596-E8D8-F822-3E64808FCA69}"/>
              </a:ext>
            </a:extLst>
          </p:cNvPr>
          <p:cNvSpPr/>
          <p:nvPr/>
        </p:nvSpPr>
        <p:spPr>
          <a:xfrm>
            <a:off x="39074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E174010-5677-98F1-39F2-53D89CFCAB50}"/>
              </a:ext>
            </a:extLst>
          </p:cNvPr>
          <p:cNvSpPr/>
          <p:nvPr/>
        </p:nvSpPr>
        <p:spPr>
          <a:xfrm rot="10800000">
            <a:off x="45498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2CEB6AF2-B72B-7AF7-6354-CCA9037808C1}"/>
              </a:ext>
            </a:extLst>
          </p:cNvPr>
          <p:cNvSpPr/>
          <p:nvPr/>
        </p:nvSpPr>
        <p:spPr>
          <a:xfrm>
            <a:off x="62421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Ebvallo</a:t>
            </a:r>
            <a:r>
              <a:rPr kumimoji="0" lang="fr-FR" sz="1800" b="1"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Tabelecleucel</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t>
            </a:r>
          </a:p>
        </p:txBody>
      </p:sp>
      <p:sp>
        <p:nvSpPr>
          <p:cNvPr id="20" name="Rectangle : coins arrondis 19">
            <a:extLst>
              <a:ext uri="{FF2B5EF4-FFF2-40B4-BE49-F238E27FC236}">
                <a16:creationId xmlns:a16="http://schemas.microsoft.com/office/drawing/2014/main" id="{3E777B50-4813-BC8A-1426-B4A9234721D4}"/>
              </a:ext>
            </a:extLst>
          </p:cNvPr>
          <p:cNvSpPr/>
          <p:nvPr/>
        </p:nvSpPr>
        <p:spPr>
          <a:xfrm>
            <a:off x="67943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FCA4D77-EBE8-F965-5CB0-DA4F960B8021}"/>
              </a:ext>
            </a:extLst>
          </p:cNvPr>
          <p:cNvSpPr/>
          <p:nvPr/>
        </p:nvSpPr>
        <p:spPr>
          <a:xfrm rot="10800000">
            <a:off x="74367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86A62067-2F16-9949-4D73-FBA83A6AD2C9}"/>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79D570D4-47F6-E494-135C-776552206003}"/>
              </a:ext>
            </a:extLst>
          </p:cNvPr>
          <p:cNvSpPr/>
          <p:nvPr/>
        </p:nvSpPr>
        <p:spPr>
          <a:xfrm>
            <a:off x="96812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B0F1D1CC-1109-4AEA-11E1-9BBA801AE785}"/>
              </a:ext>
            </a:extLst>
          </p:cNvPr>
          <p:cNvSpPr/>
          <p:nvPr/>
        </p:nvSpPr>
        <p:spPr>
          <a:xfrm rot="10800000">
            <a:off x="103236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D1B105E3-019C-4F78-48B3-76A85E16170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2C805C08-C2B6-78C3-DC0A-DEB37F8E3A69}"/>
              </a:ext>
            </a:extLst>
          </p:cNvPr>
          <p:cNvSpPr txBox="1">
            <a:spLocks/>
          </p:cNvSpPr>
          <p:nvPr/>
        </p:nvSpPr>
        <p:spPr>
          <a:xfrm>
            <a:off x="468000" y="1215098"/>
            <a:ext cx="1125659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Quel</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traitement</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auriez-vous</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proposé</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en</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3</a:t>
            </a:r>
            <a:r>
              <a:rPr kumimoji="0" lang="en-GB" sz="2000" b="1" i="0" u="none" strike="noStrike" kern="1200" cap="none" spc="0" normalizeH="0" baseline="30000" noProof="0" dirty="0">
                <a:ln>
                  <a:noFill/>
                </a:ln>
                <a:solidFill>
                  <a:srgbClr val="0C2B65"/>
                </a:solidFill>
                <a:effectLst/>
                <a:uLnTx/>
                <a:uFillTx/>
                <a:latin typeface="Century Gothic"/>
                <a:ea typeface="+mj-ea"/>
                <a:cs typeface="+mj-cs"/>
              </a:rPr>
              <a:t>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ligne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endParaRPr kumimoji="0" lang="en-GB" sz="1000" b="0" i="0" u="none" strike="noStrike" kern="1200" cap="none" spc="0" normalizeH="0" baseline="0" noProof="0" dirty="0">
              <a:ln>
                <a:noFill/>
              </a:ln>
              <a:solidFill>
                <a:srgbClr val="000000"/>
              </a:solidFill>
              <a:effectLst/>
              <a:uLnTx/>
              <a:uFillTx/>
              <a:latin typeface="Century Gothic"/>
              <a:ea typeface="+mj-ea"/>
              <a:cs typeface="+mj-cs"/>
            </a:endParaRPr>
          </a:p>
        </p:txBody>
      </p:sp>
    </p:spTree>
    <p:extLst>
      <p:ext uri="{BB962C8B-B14F-4D97-AF65-F5344CB8AC3E}">
        <p14:creationId xmlns:p14="http://schemas.microsoft.com/office/powerpoint/2010/main" val="886468500"/>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D5DDE-744B-07BD-5888-81DA1E23657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7B0CDD7-B5CC-C224-F24D-7C3F5FCE84B0}"/>
              </a:ext>
            </a:extLst>
          </p:cNvPr>
          <p:cNvSpPr>
            <a:spLocks noGrp="1"/>
          </p:cNvSpPr>
          <p:nvPr>
            <p:ph type="title"/>
          </p:nvPr>
        </p:nvSpPr>
        <p:spPr/>
        <p:txBody>
          <a:bodyPr/>
          <a:lstStyle/>
          <a:p>
            <a:pPr>
              <a:defRPr/>
            </a:pPr>
            <a:r>
              <a:rPr lang="en-GB" sz="2400" b="1" dirty="0" err="1"/>
              <a:t>Troisième</a:t>
            </a:r>
            <a:r>
              <a:rPr lang="en-GB" sz="2400" b="1" dirty="0"/>
              <a:t>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923C87F2-DC9A-2464-DF99-714FBF69AC56}"/>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A3EADB85-3AC7-7A67-7129-DA09485A652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27" name="Groupe 26">
            <a:extLst>
              <a:ext uri="{FF2B5EF4-FFF2-40B4-BE49-F238E27FC236}">
                <a16:creationId xmlns:a16="http://schemas.microsoft.com/office/drawing/2014/main" id="{C1D30BD5-F6B8-E5F5-0DAA-553E1D314CCE}"/>
              </a:ext>
            </a:extLst>
          </p:cNvPr>
          <p:cNvGrpSpPr/>
          <p:nvPr/>
        </p:nvGrpSpPr>
        <p:grpSpPr>
          <a:xfrm>
            <a:off x="467999" y="1679592"/>
            <a:ext cx="2977103" cy="828000"/>
            <a:chOff x="467999" y="1855849"/>
            <a:chExt cx="2977103" cy="828000"/>
          </a:xfrm>
        </p:grpSpPr>
        <p:sp>
          <p:nvSpPr>
            <p:cNvPr id="28" name="Rounded Rectangle 52">
              <a:extLst>
                <a:ext uri="{FF2B5EF4-FFF2-40B4-BE49-F238E27FC236}">
                  <a16:creationId xmlns:a16="http://schemas.microsoft.com/office/drawing/2014/main" id="{40029EB1-6EC9-AF13-CB75-3FDEED4F38AD}"/>
                </a:ext>
              </a:extLst>
            </p:cNvPr>
            <p:cNvSpPr/>
            <p:nvPr/>
          </p:nvSpPr>
          <p:spPr>
            <a:xfrm>
              <a:off x="706793" y="2074789"/>
              <a:ext cx="2738309"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29" name="Ellipse 28">
              <a:extLst>
                <a:ext uri="{FF2B5EF4-FFF2-40B4-BE49-F238E27FC236}">
                  <a16:creationId xmlns:a16="http://schemas.microsoft.com/office/drawing/2014/main" id="{258EFCE7-2C48-36E2-E0CB-9CA6F03CC159}"/>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448AB84F-16CD-080B-24D9-EA7B2E4AE79C}"/>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6AAC3C1A-1568-C543-99DD-B71D9A0CCDE3}"/>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7AA07526-21E8-8D1B-428B-EC08BD15B8EC}"/>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B731C9E9-531C-D8D1-B1E6-8E32FAD924D4}"/>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6122FA5-6CAB-C538-EF26-D19A141E1645}"/>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FBA66015-4204-52DC-DC5C-CE93DE63F6B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BF7410CC-F500-5B12-570C-275683035611}"/>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03FBD67E-23D0-B029-04E0-B7F15182E018}"/>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917874B-7457-6102-B33C-0AFF6902A672}"/>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9E204697-C871-C497-1B20-4CCCDFEA8CBC}"/>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9FDBBE9-45E6-1493-2C8C-4A36BE3BAA4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9543EB7D-A454-8B0E-2A71-BCEEB5CF285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9BA5B497-BFB9-8960-7B14-89F7A731595A}"/>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30FACF22-FDC3-176C-39BF-CF0747A9151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E0759390-3357-85C3-ABF6-3B593D2ACB38}"/>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Signalisation droite 2">
            <a:extLst>
              <a:ext uri="{FF2B5EF4-FFF2-40B4-BE49-F238E27FC236}">
                <a16:creationId xmlns:a16="http://schemas.microsoft.com/office/drawing/2014/main" id="{EE3E84DF-A1F1-1D00-FF6C-69509676405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4" name="Chevron 3">
            <a:extLst>
              <a:ext uri="{FF2B5EF4-FFF2-40B4-BE49-F238E27FC236}">
                <a16:creationId xmlns:a16="http://schemas.microsoft.com/office/drawing/2014/main" id="{518E0241-1EDE-12A4-CD6E-AAEB3F2C592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5" name="Chevron 4">
            <a:extLst>
              <a:ext uri="{FF2B5EF4-FFF2-40B4-BE49-F238E27FC236}">
                <a16:creationId xmlns:a16="http://schemas.microsoft.com/office/drawing/2014/main" id="{75C8FE7A-7B1F-6E70-AE44-927D90413AB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6" name="Chevron 5">
            <a:extLst>
              <a:ext uri="{FF2B5EF4-FFF2-40B4-BE49-F238E27FC236}">
                <a16:creationId xmlns:a16="http://schemas.microsoft.com/office/drawing/2014/main" id="{240360C5-48A4-974B-3F75-17942477E38A}"/>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A8BDE881-9F7D-DCAC-AE14-16BB098FDA8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TextBox 15">
            <a:extLst>
              <a:ext uri="{FF2B5EF4-FFF2-40B4-BE49-F238E27FC236}">
                <a16:creationId xmlns:a16="http://schemas.microsoft.com/office/drawing/2014/main" id="{DDC4FEEB-2B73-0F09-43A8-BB7BC7BDC853}"/>
              </a:ext>
            </a:extLst>
          </p:cNvPr>
          <p:cNvSpPr txBox="1"/>
          <p:nvPr/>
        </p:nvSpPr>
        <p:spPr bwMode="auto">
          <a:xfrm>
            <a:off x="1457998" y="2623610"/>
            <a:ext cx="4149823"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24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Accès</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&lt; 10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jours</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
        <p:nvSpPr>
          <p:cNvPr id="8" name="TextBox 15">
            <a:extLst>
              <a:ext uri="{FF2B5EF4-FFF2-40B4-BE49-F238E27FC236}">
                <a16:creationId xmlns:a16="http://schemas.microsoft.com/office/drawing/2014/main" id="{033734FF-2DD6-F558-0ABB-F49FDB727DAB}"/>
              </a:ext>
            </a:extLst>
          </p:cNvPr>
          <p:cNvSpPr txBox="1"/>
          <p:nvPr/>
        </p:nvSpPr>
        <p:spPr bwMode="auto">
          <a:xfrm>
            <a:off x="6262255" y="2623610"/>
            <a:ext cx="5278582"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3 injections</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Excellente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tolérance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1200"/>
              </a:spcAft>
              <a:buClr>
                <a:srgbClr val="000000"/>
              </a:buClr>
              <a:buSzTx/>
              <a:buFont typeface="Police système Courant"/>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Probable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réponse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clinique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et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radiologique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890231147"/>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1A45B-949A-92E7-AA39-CF8E901D5D8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34A51C7-2B8B-3B5E-38BB-BF3DA2FFF350}"/>
              </a:ext>
            </a:extLst>
          </p:cNvPr>
          <p:cNvSpPr>
            <a:spLocks noGrp="1"/>
          </p:cNvSpPr>
          <p:nvPr>
            <p:ph type="title"/>
          </p:nvPr>
        </p:nvSpPr>
        <p:spPr/>
        <p:txBody>
          <a:bodyPr/>
          <a:lstStyle/>
          <a:p>
            <a:pPr>
              <a:defRPr/>
            </a:pPr>
            <a:r>
              <a:rPr lang="en-GB" sz="2400" b="1" dirty="0" err="1"/>
              <a:t>Troisième</a:t>
            </a:r>
            <a:r>
              <a:rPr lang="en-GB" sz="2400" b="1" dirty="0"/>
              <a:t>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FEB55EF8-42B0-1185-3A1E-2907A2016B1E}"/>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DD42A6EC-B404-6DB1-7A51-5449689E6E9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27" name="Groupe 26">
            <a:extLst>
              <a:ext uri="{FF2B5EF4-FFF2-40B4-BE49-F238E27FC236}">
                <a16:creationId xmlns:a16="http://schemas.microsoft.com/office/drawing/2014/main" id="{5C941045-28F4-514B-01A9-B0FE745E2937}"/>
              </a:ext>
            </a:extLst>
          </p:cNvPr>
          <p:cNvGrpSpPr/>
          <p:nvPr/>
        </p:nvGrpSpPr>
        <p:grpSpPr>
          <a:xfrm>
            <a:off x="467999" y="1679592"/>
            <a:ext cx="2977103" cy="828000"/>
            <a:chOff x="467999" y="1855849"/>
            <a:chExt cx="2977103" cy="828000"/>
          </a:xfrm>
        </p:grpSpPr>
        <p:sp>
          <p:nvSpPr>
            <p:cNvPr id="28" name="Rounded Rectangle 52">
              <a:extLst>
                <a:ext uri="{FF2B5EF4-FFF2-40B4-BE49-F238E27FC236}">
                  <a16:creationId xmlns:a16="http://schemas.microsoft.com/office/drawing/2014/main" id="{A3F2F7AB-5B34-23EE-7E44-173682782FFB}"/>
                </a:ext>
              </a:extLst>
            </p:cNvPr>
            <p:cNvSpPr/>
            <p:nvPr/>
          </p:nvSpPr>
          <p:spPr>
            <a:xfrm>
              <a:off x="706793" y="2074789"/>
              <a:ext cx="2738309"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29" name="Ellipse 28">
              <a:extLst>
                <a:ext uri="{FF2B5EF4-FFF2-40B4-BE49-F238E27FC236}">
                  <a16:creationId xmlns:a16="http://schemas.microsoft.com/office/drawing/2014/main" id="{D5B8914B-3058-A31F-3F79-8E24EF662078}"/>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6D3F0B6E-B180-CC2B-99FF-C7FD62F87FAC}"/>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41E71F0D-DEEA-3AE8-9A06-CA7124C3FB33}"/>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9FA6B12C-056D-18F1-A92C-9F166339CCAE}"/>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45B03617-8DF7-4414-A1DC-4C75FBA07A4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B050440-1F04-8697-20E0-9E26DAF183E3}"/>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7D3D4814-EE0A-2ACF-DA4F-7E8E33DC553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CAD34697-B1E5-B9F9-7B4A-5F06BD81BA8F}"/>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2ABF4F42-8192-86CE-BC22-3377AD93E785}"/>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9FDC0412-B52E-AECE-DEFD-19177DE9D8EE}"/>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5AB219E1-A01B-0EA5-E946-9AA99BBF809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70F0C92F-3312-AD02-F2E8-5D80AEC89E8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1E7BE93A-B9C0-D69C-B067-3CD1D7F166B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8FCD9DBF-D1A3-4F47-F29C-19F8A823EA1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F9A49551-C8E1-A348-688A-9AFA1277E8B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00B0AABE-D370-B489-C778-9F97A4C23C22}"/>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Signalisation droite 2">
            <a:extLst>
              <a:ext uri="{FF2B5EF4-FFF2-40B4-BE49-F238E27FC236}">
                <a16:creationId xmlns:a16="http://schemas.microsoft.com/office/drawing/2014/main" id="{1D86BB57-A69F-3D8C-B0A1-522E32BEF9B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4" name="Chevron 3">
            <a:extLst>
              <a:ext uri="{FF2B5EF4-FFF2-40B4-BE49-F238E27FC236}">
                <a16:creationId xmlns:a16="http://schemas.microsoft.com/office/drawing/2014/main" id="{0C2E895C-7888-B67C-2A9C-DDC23E8D4AB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5" name="Chevron 4">
            <a:extLst>
              <a:ext uri="{FF2B5EF4-FFF2-40B4-BE49-F238E27FC236}">
                <a16:creationId xmlns:a16="http://schemas.microsoft.com/office/drawing/2014/main" id="{8AD4BD42-4F44-507E-B109-247A52C32CA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6" name="Chevron 5">
            <a:extLst>
              <a:ext uri="{FF2B5EF4-FFF2-40B4-BE49-F238E27FC236}">
                <a16:creationId xmlns:a16="http://schemas.microsoft.com/office/drawing/2014/main" id="{454849F4-BE92-895F-88D7-D642207BD4B2}"/>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BBA76E30-2E52-2854-263A-7B0E754B09E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TextBox 15">
            <a:extLst>
              <a:ext uri="{FF2B5EF4-FFF2-40B4-BE49-F238E27FC236}">
                <a16:creationId xmlns:a16="http://schemas.microsoft.com/office/drawing/2014/main" id="{17E7AF99-D044-4E4D-5241-F14387B36604}"/>
              </a:ext>
            </a:extLst>
          </p:cNvPr>
          <p:cNvSpPr txBox="1"/>
          <p:nvPr/>
        </p:nvSpPr>
        <p:spPr bwMode="auto">
          <a:xfrm>
            <a:off x="1457998" y="2623610"/>
            <a:ext cx="4149823"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24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Accès</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&lt; 10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jours</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
        <p:nvSpPr>
          <p:cNvPr id="8" name="TextBox 15">
            <a:extLst>
              <a:ext uri="{FF2B5EF4-FFF2-40B4-BE49-F238E27FC236}">
                <a16:creationId xmlns:a16="http://schemas.microsoft.com/office/drawing/2014/main" id="{20F2187F-B2EC-E760-1935-FB1E8DBEAA8B}"/>
              </a:ext>
            </a:extLst>
          </p:cNvPr>
          <p:cNvSpPr txBox="1"/>
          <p:nvPr/>
        </p:nvSpPr>
        <p:spPr bwMode="auto">
          <a:xfrm>
            <a:off x="6262255" y="2623610"/>
            <a:ext cx="5278582"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3 injections</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Excellente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tolérance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1200"/>
              </a:spcAft>
              <a:buClr>
                <a:srgbClr val="000000"/>
              </a:buClr>
              <a:buSzTx/>
              <a:buFont typeface="Police système Courant"/>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Probable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réponse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clinique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et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radiologique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grpSp>
        <p:nvGrpSpPr>
          <p:cNvPr id="9" name="Groupe 8">
            <a:extLst>
              <a:ext uri="{FF2B5EF4-FFF2-40B4-BE49-F238E27FC236}">
                <a16:creationId xmlns:a16="http://schemas.microsoft.com/office/drawing/2014/main" id="{BC8523DD-A4C6-6D84-7D74-440F5B25CC71}"/>
              </a:ext>
            </a:extLst>
          </p:cNvPr>
          <p:cNvGrpSpPr/>
          <p:nvPr/>
        </p:nvGrpSpPr>
        <p:grpSpPr>
          <a:xfrm>
            <a:off x="2218500" y="4727702"/>
            <a:ext cx="7755000" cy="537235"/>
            <a:chOff x="468000" y="4881287"/>
            <a:chExt cx="7755000" cy="537235"/>
          </a:xfrm>
        </p:grpSpPr>
        <p:sp>
          <p:nvSpPr>
            <p:cNvPr id="10" name="Rounded Rectangle 52">
              <a:extLst>
                <a:ext uri="{FF2B5EF4-FFF2-40B4-BE49-F238E27FC236}">
                  <a16:creationId xmlns:a16="http://schemas.microsoft.com/office/drawing/2014/main" id="{731D0341-D69A-50EC-C4AF-D9411273A2BC}"/>
                </a:ext>
              </a:extLst>
            </p:cNvPr>
            <p:cNvSpPr/>
            <p:nvPr/>
          </p:nvSpPr>
          <p:spPr>
            <a:xfrm>
              <a:off x="468000" y="4881287"/>
              <a:ext cx="775500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93713" marR="0" lvl="0" indent="-3175"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Majoration</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des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cytopénies</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rechute</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sous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forme</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de LAM</a:t>
              </a:r>
            </a:p>
          </p:txBody>
        </p:sp>
        <p:pic>
          <p:nvPicPr>
            <p:cNvPr id="12" name="Espace réservé pour une image  20" descr="Cercle avec flèche gauche avec un remplissage uni">
              <a:extLst>
                <a:ext uri="{FF2B5EF4-FFF2-40B4-BE49-F238E27FC236}">
                  <a16:creationId xmlns:a16="http://schemas.microsoft.com/office/drawing/2014/main" id="{62E4EC23-8604-197D-9D07-4312965F2746}"/>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spTree>
    <p:extLst>
      <p:ext uri="{BB962C8B-B14F-4D97-AF65-F5344CB8AC3E}">
        <p14:creationId xmlns:p14="http://schemas.microsoft.com/office/powerpoint/2010/main" val="1161598658"/>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lstStyle/>
          <a:p>
            <a:r>
              <a:rPr lang="fr-FR" dirty="0"/>
              <a:t>Messages clés</a:t>
            </a:r>
          </a:p>
        </p:txBody>
      </p:sp>
      <p:sp>
        <p:nvSpPr>
          <p:cNvPr id="16" name="Espace réservé pour une image  15">
            <a:extLst>
              <a:ext uri="{FF2B5EF4-FFF2-40B4-BE49-F238E27FC236}">
                <a16:creationId xmlns:a16="http://schemas.microsoft.com/office/drawing/2014/main" id="{6B6698E3-9DC7-CB1B-8AF4-9612FA836B6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3" name="Groupe 2">
            <a:extLst>
              <a:ext uri="{FF2B5EF4-FFF2-40B4-BE49-F238E27FC236}">
                <a16:creationId xmlns:a16="http://schemas.microsoft.com/office/drawing/2014/main" id="{F673FFA7-6399-B323-C999-904E058AD8F8}"/>
              </a:ext>
            </a:extLst>
          </p:cNvPr>
          <p:cNvGrpSpPr/>
          <p:nvPr/>
        </p:nvGrpSpPr>
        <p:grpSpPr>
          <a:xfrm>
            <a:off x="561177" y="1467658"/>
            <a:ext cx="9659646" cy="1462180"/>
            <a:chOff x="2054753" y="3193964"/>
            <a:chExt cx="9659646" cy="1462180"/>
          </a:xfrm>
        </p:grpSpPr>
        <p:sp>
          <p:nvSpPr>
            <p:cNvPr id="4" name="ZoneTexte 3">
              <a:extLst>
                <a:ext uri="{FF2B5EF4-FFF2-40B4-BE49-F238E27FC236}">
                  <a16:creationId xmlns:a16="http://schemas.microsoft.com/office/drawing/2014/main" id="{05D3B25F-46C8-E50A-7E3D-57FC721A698B}"/>
                </a:ext>
              </a:extLst>
            </p:cNvPr>
            <p:cNvSpPr txBox="1"/>
            <p:nvPr/>
          </p:nvSpPr>
          <p:spPr>
            <a:xfrm>
              <a:off x="2796988" y="3275830"/>
              <a:ext cx="8917411" cy="138031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Post-allogreffes de </a:t>
              </a:r>
              <a:r>
                <a:rPr lang="fr-FR" sz="2200" b="1" dirty="0">
                  <a:solidFill>
                    <a:srgbClr val="6FA7AE"/>
                  </a:solidFill>
                  <a:latin typeface="Century Gothic" panose="020B0502020202020204" pitchFamily="34" charset="0"/>
                  <a:cs typeface="Arial" panose="020B0604020202020204" pitchFamily="34" charset="0"/>
                </a:rPr>
                <a:t>m</a:t>
              </a:r>
              <a:r>
                <a:rPr kumimoji="0" lang="fr-FR" sz="22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oelles</a:t>
              </a:r>
              <a:endPar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Patients fragiles sur le plan médullaire</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Hématotoxicité</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majeure qui réduit les possibilités de PEC/ICT</a:t>
              </a:r>
            </a:p>
          </p:txBody>
        </p:sp>
        <p:grpSp>
          <p:nvGrpSpPr>
            <p:cNvPr id="6" name="Groupe 5">
              <a:extLst>
                <a:ext uri="{FF2B5EF4-FFF2-40B4-BE49-F238E27FC236}">
                  <a16:creationId xmlns:a16="http://schemas.microsoft.com/office/drawing/2014/main" id="{F6030B52-EFA4-6ADC-6553-CFC9DC715B82}"/>
                </a:ext>
              </a:extLst>
            </p:cNvPr>
            <p:cNvGrpSpPr/>
            <p:nvPr/>
          </p:nvGrpSpPr>
          <p:grpSpPr>
            <a:xfrm>
              <a:off x="2054753" y="3193964"/>
              <a:ext cx="537479" cy="537565"/>
              <a:chOff x="423529" y="2082622"/>
              <a:chExt cx="537479" cy="537565"/>
            </a:xfrm>
          </p:grpSpPr>
          <p:sp>
            <p:nvSpPr>
              <p:cNvPr id="11" name="Forme libre 10">
                <a:extLst>
                  <a:ext uri="{FF2B5EF4-FFF2-40B4-BE49-F238E27FC236}">
                    <a16:creationId xmlns:a16="http://schemas.microsoft.com/office/drawing/2014/main" id="{84CFA36B-6A12-636E-47A0-2683FE6AAB06}"/>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 name="Forme libre 11">
                <a:extLst>
                  <a:ext uri="{FF2B5EF4-FFF2-40B4-BE49-F238E27FC236}">
                    <a16:creationId xmlns:a16="http://schemas.microsoft.com/office/drawing/2014/main" id="{859A4E50-7F7E-2257-140A-32460987F3AF}"/>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Tree>
    <p:extLst>
      <p:ext uri="{BB962C8B-B14F-4D97-AF65-F5344CB8AC3E}">
        <p14:creationId xmlns:p14="http://schemas.microsoft.com/office/powerpoint/2010/main" val="268225952"/>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CE6B5-552A-9584-8A08-D02501352EF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546612-A128-2809-F5B3-671511893636}"/>
              </a:ext>
            </a:extLst>
          </p:cNvPr>
          <p:cNvSpPr>
            <a:spLocks noGrp="1"/>
          </p:cNvSpPr>
          <p:nvPr>
            <p:ph type="ctrTitle"/>
          </p:nvPr>
        </p:nvSpPr>
        <p:spPr/>
        <p:txBody>
          <a:bodyPr/>
          <a:lstStyle/>
          <a:p>
            <a:r>
              <a:rPr lang="fr-FR" dirty="0"/>
              <a:t>Cas clinique 16</a:t>
            </a:r>
          </a:p>
        </p:txBody>
      </p:sp>
      <p:sp>
        <p:nvSpPr>
          <p:cNvPr id="3" name="Sous-titre 2">
            <a:extLst>
              <a:ext uri="{FF2B5EF4-FFF2-40B4-BE49-F238E27FC236}">
                <a16:creationId xmlns:a16="http://schemas.microsoft.com/office/drawing/2014/main" id="{E5567842-A251-FC3F-736F-3CDB9B488E82}"/>
              </a:ext>
            </a:extLst>
          </p:cNvPr>
          <p:cNvSpPr>
            <a:spLocks noGrp="1"/>
          </p:cNvSpPr>
          <p:nvPr>
            <p:ph type="subTitle" idx="1"/>
          </p:nvPr>
        </p:nvSpPr>
        <p:spPr>
          <a:xfrm>
            <a:off x="4732638" y="3743320"/>
            <a:ext cx="6659262" cy="1721045"/>
          </a:xfrm>
        </p:spPr>
        <p:txBody>
          <a:bodyPr>
            <a:normAutofit/>
          </a:bodyPr>
          <a:lstStyle/>
          <a:p>
            <a:r>
              <a:rPr lang="fr-FR" b="1" dirty="0"/>
              <a:t>Lymphome B à grandes cellules associé à l'EBV post-greffe </a:t>
            </a:r>
          </a:p>
          <a:p>
            <a:r>
              <a:rPr lang="fr-FR" sz="1600" dirty="0">
                <a:solidFill>
                  <a:schemeClr val="tx2"/>
                </a:solidFill>
                <a:latin typeface="+mn-lt"/>
                <a:ea typeface="+mn-ea"/>
                <a:cs typeface="+mn-cs"/>
              </a:rPr>
              <a:t>Pr Benoît </a:t>
            </a:r>
            <a:r>
              <a:rPr lang="fr-FR" sz="1600" dirty="0" err="1">
                <a:solidFill>
                  <a:schemeClr val="tx2"/>
                </a:solidFill>
                <a:latin typeface="+mn-lt"/>
                <a:ea typeface="+mn-ea"/>
                <a:cs typeface="+mn-cs"/>
              </a:rPr>
              <a:t>Tessoulin</a:t>
            </a:r>
            <a:br>
              <a:rPr lang="fr-FR" sz="1600" dirty="0">
                <a:solidFill>
                  <a:schemeClr val="tx2"/>
                </a:solidFill>
                <a:latin typeface="+mn-lt"/>
                <a:ea typeface="+mn-ea"/>
                <a:cs typeface="+mn-cs"/>
              </a:rPr>
            </a:br>
            <a:r>
              <a:rPr lang="fr-FR" sz="1600" dirty="0" err="1">
                <a:solidFill>
                  <a:schemeClr val="tx2"/>
                </a:solidFill>
                <a:latin typeface="+mn-lt"/>
                <a:ea typeface="+mn-ea"/>
                <a:cs typeface="+mn-cs"/>
              </a:rPr>
              <a:t>Benoit.</a:t>
            </a:r>
            <a:r>
              <a:rPr lang="fr-FR" sz="1600" dirty="0" err="1"/>
              <a:t>tessoulin</a:t>
            </a:r>
            <a:r>
              <a:rPr lang="fr-FR" sz="1600" dirty="0" err="1">
                <a:solidFill>
                  <a:schemeClr val="tx2"/>
                </a:solidFill>
                <a:latin typeface="+mn-lt"/>
                <a:ea typeface="+mn-ea"/>
                <a:cs typeface="+mn-cs"/>
              </a:rPr>
              <a:t>@chu-nantes.fr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773DDBB8-EB68-A9E8-6725-6EB80C23860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1513" y="4611452"/>
            <a:ext cx="233313" cy="233313"/>
          </a:xfrm>
          <a:prstGeom prst="rect">
            <a:avLst/>
          </a:prstGeom>
        </p:spPr>
      </p:pic>
      <p:pic>
        <p:nvPicPr>
          <p:cNvPr id="11" name="Graphique 10" descr="Jouer contour">
            <a:extLst>
              <a:ext uri="{FF2B5EF4-FFF2-40B4-BE49-F238E27FC236}">
                <a16:creationId xmlns:a16="http://schemas.microsoft.com/office/drawing/2014/main" id="{269BF9A5-075A-8D74-3018-21CC15A004B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B34FF3EB-B9BC-03BC-76DE-594F37220CBE}"/>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267A0855-7D71-9314-9C0B-374FF311E45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F24CBB7B-0920-FEDC-129C-8D2873A2469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B9B41EF-9347-6723-3A76-E898245568D3}"/>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8AB249E8-0EC3-9834-B9D3-26C01E492B8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08DA6B1-4CAB-0BC3-39EE-8612229EDE3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DBD13A18-EBAA-9026-DD8B-77E46029330D}"/>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73776CC9-D8F2-5293-ABC8-8BC8060C524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4E1A77D1-7795-C2C0-0962-C46891392AE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753636806"/>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 name="Titre 6">
            <a:extLst>
              <a:ext uri="{FF2B5EF4-FFF2-40B4-BE49-F238E27FC236}">
                <a16:creationId xmlns:a16="http://schemas.microsoft.com/office/drawing/2014/main" id="{820E3A82-EF7D-91B9-A15B-DC054C6C8FA0}"/>
              </a:ext>
            </a:extLst>
          </p:cNvPr>
          <p:cNvSpPr>
            <a:spLocks noGrp="1"/>
          </p:cNvSpPr>
          <p:nvPr>
            <p:ph type="title"/>
          </p:nvPr>
        </p:nvSpPr>
        <p:spPr/>
        <p:txBody>
          <a:bodyPr/>
          <a:lstStyle/>
          <a:p>
            <a:r>
              <a:rPr lang="fr-FR" dirty="0"/>
              <a:t>Contexte et antécédents médicaux</a:t>
            </a:r>
          </a:p>
        </p:txBody>
      </p:sp>
      <p:sp>
        <p:nvSpPr>
          <p:cNvPr id="12" name="Espace réservé pour une image  11">
            <a:extLst>
              <a:ext uri="{FF2B5EF4-FFF2-40B4-BE49-F238E27FC236}">
                <a16:creationId xmlns:a16="http://schemas.microsoft.com/office/drawing/2014/main" id="{5B6FC65E-9BEE-3D06-E42A-A9492B36D880}"/>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1922976C-0AD5-B78A-5CCC-7790A00411EF}"/>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16" name="ZoneTexte 15">
            <a:extLst>
              <a:ext uri="{FF2B5EF4-FFF2-40B4-BE49-F238E27FC236}">
                <a16:creationId xmlns:a16="http://schemas.microsoft.com/office/drawing/2014/main" id="{30EB13D7-C910-CFD8-C351-97620AD90D91}"/>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CIV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communication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interventriculaire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association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chimiothérapie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radiothérapie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ATG = SAL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sérum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anti-</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lymphocytaire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CTC</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tumorales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circulantes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mofetil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17" name="Espace réservé du contenu 2">
            <a:extLst>
              <a:ext uri="{FF2B5EF4-FFF2-40B4-BE49-F238E27FC236}">
                <a16:creationId xmlns:a16="http://schemas.microsoft.com/office/drawing/2014/main" id="{41B1D799-3965-3DC7-1073-9441186E52F3}"/>
              </a:ext>
            </a:extLst>
          </p:cNvPr>
          <p:cNvSpPr txBox="1">
            <a:spLocks/>
          </p:cNvSpPr>
          <p:nvPr/>
        </p:nvSpPr>
        <p:spPr>
          <a:xfrm>
            <a:off x="468000" y="2500994"/>
            <a:ext cx="5413454" cy="2775741"/>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1200"/>
              </a:spcBef>
              <a:spcAft>
                <a:spcPts val="0"/>
              </a:spcAft>
              <a:buClr>
                <a:srgbClr val="D90075"/>
              </a:buClr>
              <a:buSzTx/>
              <a:buFont typeface="Arial" panose="020B0604020202020204" pitchFamily="34" charset="0"/>
              <a:buChar char="•"/>
              <a:tabLst/>
              <a:defRPr/>
            </a:pPr>
            <a:r>
              <a:rPr kumimoji="0" lang="fr-FR" sz="2000" b="1" i="0" u="none" strike="noStrike" kern="1200" cap="none" spc="0" normalizeH="0" baseline="0" noProof="0" dirty="0">
                <a:ln>
                  <a:noFill/>
                </a:ln>
                <a:solidFill>
                  <a:srgbClr val="D90075"/>
                </a:solidFill>
                <a:effectLst/>
                <a:uLnTx/>
                <a:uFillTx/>
                <a:latin typeface="Century Gothic" panose="020F0302020204030204"/>
                <a:ea typeface="+mn-ea"/>
                <a:cs typeface="+mn-cs"/>
              </a:rPr>
              <a:t>42 ans </a:t>
            </a:r>
          </a:p>
          <a:p>
            <a:pPr marL="234950" marR="0" lvl="0" indent="-220663" algn="l" defTabSz="914400" rtl="0" eaLnBrk="1" fontAlgn="auto" latinLnBrk="0" hangingPunct="1">
              <a:lnSpc>
                <a:spcPct val="110000"/>
              </a:lnSpc>
              <a:spcBef>
                <a:spcPts val="1200"/>
              </a:spcBef>
              <a:spcAft>
                <a:spcPts val="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202122"/>
                </a:solidFill>
                <a:effectLst/>
                <a:uLnTx/>
                <a:uFillTx/>
                <a:latin typeface="Century Gothic" panose="020F0302020204030204"/>
                <a:ea typeface="+mn-ea"/>
                <a:cs typeface="+mn-cs"/>
              </a:rPr>
              <a:t>Tétralogie de Fallot opérée en 1983 (</a:t>
            </a:r>
            <a:r>
              <a:rPr kumimoji="0" lang="fr-FR"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Blalock</a:t>
            </a:r>
            <a:r>
              <a:rPr kumimoji="0" lang="fr-FR" sz="2000" b="0" i="0" u="none" strike="noStrike" kern="1200" cap="none" spc="0" normalizeH="0" baseline="0" noProof="0" dirty="0">
                <a:ln>
                  <a:noFill/>
                </a:ln>
                <a:solidFill>
                  <a:srgbClr val="202122"/>
                </a:solidFill>
                <a:effectLst/>
                <a:uLnTx/>
                <a:uFillTx/>
                <a:latin typeface="Century Gothic" panose="020F0302020204030204"/>
                <a:ea typeface="+mn-ea"/>
                <a:cs typeface="+mn-cs"/>
              </a:rPr>
              <a:t> puis démontage/fermeture CIV)</a:t>
            </a:r>
          </a:p>
          <a:p>
            <a:pPr marL="538163" marR="0" lvl="2" indent="-304800" algn="l" defTabSz="914400" rtl="0" eaLnBrk="1" fontAlgn="auto" latinLnBrk="0" hangingPunct="1">
              <a:lnSpc>
                <a:spcPct val="110000"/>
              </a:lnSpc>
              <a:spcBef>
                <a:spcPts val="600"/>
              </a:spcBef>
              <a:spcAft>
                <a:spcPts val="0"/>
              </a:spcAft>
              <a:buClrTx/>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ACR en mars 2011: transplantation cardiaque (1 rejet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aigü</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a:p>
            <a:pPr marL="538163" marR="0" lvl="2" indent="-304800" algn="l" defTabSz="914400" rtl="0" eaLnBrk="1" fontAlgn="auto" latinLnBrk="0" hangingPunct="1">
              <a:lnSpc>
                <a:spcPct val="110000"/>
              </a:lnSpc>
              <a:spcBef>
                <a:spcPts val="600"/>
              </a:spcBef>
              <a:spcAft>
                <a:spcPts val="0"/>
              </a:spcAft>
              <a:buClrTx/>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Transplantation rénale en 2012 </a:t>
            </a:r>
            <a:b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(1 rejet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aigü</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p:txBody>
      </p:sp>
      <p:sp>
        <p:nvSpPr>
          <p:cNvPr id="19" name="Rounded Rectangle 52">
            <a:extLst>
              <a:ext uri="{FF2B5EF4-FFF2-40B4-BE49-F238E27FC236}">
                <a16:creationId xmlns:a16="http://schemas.microsoft.com/office/drawing/2014/main" id="{033CF896-B7DC-1B9E-D3A2-B7EF2354931D}"/>
              </a:ext>
            </a:extLst>
          </p:cNvPr>
          <p:cNvSpPr/>
          <p:nvPr/>
        </p:nvSpPr>
        <p:spPr>
          <a:xfrm>
            <a:off x="706795" y="1692674"/>
            <a:ext cx="207797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0" name="Groupe 19">
            <a:extLst>
              <a:ext uri="{FF2B5EF4-FFF2-40B4-BE49-F238E27FC236}">
                <a16:creationId xmlns:a16="http://schemas.microsoft.com/office/drawing/2014/main" id="{0342BA29-A38F-3F0A-6CBC-255CAFBA8224}"/>
              </a:ext>
            </a:extLst>
          </p:cNvPr>
          <p:cNvGrpSpPr>
            <a:grpSpLocks noChangeAspect="1"/>
          </p:cNvGrpSpPr>
          <p:nvPr/>
        </p:nvGrpSpPr>
        <p:grpSpPr>
          <a:xfrm>
            <a:off x="467999" y="1473734"/>
            <a:ext cx="829682" cy="828000"/>
            <a:chOff x="467999" y="1326304"/>
            <a:chExt cx="862148" cy="862148"/>
          </a:xfrm>
        </p:grpSpPr>
        <p:sp>
          <p:nvSpPr>
            <p:cNvPr id="21" name="Ellipse 20">
              <a:extLst>
                <a:ext uri="{FF2B5EF4-FFF2-40B4-BE49-F238E27FC236}">
                  <a16:creationId xmlns:a16="http://schemas.microsoft.com/office/drawing/2014/main" id="{26E2F6DE-003B-B206-32AB-FFAB47EA9604}"/>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2" name="Graphique 120">
              <a:extLst>
                <a:ext uri="{FF2B5EF4-FFF2-40B4-BE49-F238E27FC236}">
                  <a16:creationId xmlns:a16="http://schemas.microsoft.com/office/drawing/2014/main" id="{9EA90B9B-412D-06FE-E027-CAF7DA1B78CF}"/>
                </a:ext>
              </a:extLst>
            </p:cNvPr>
            <p:cNvGrpSpPr/>
            <p:nvPr/>
          </p:nvGrpSpPr>
          <p:grpSpPr>
            <a:xfrm>
              <a:off x="653131" y="1438270"/>
              <a:ext cx="491884" cy="611738"/>
              <a:chOff x="942554" y="1485600"/>
              <a:chExt cx="530187" cy="659376"/>
            </a:xfrm>
            <a:noFill/>
          </p:grpSpPr>
          <p:sp>
            <p:nvSpPr>
              <p:cNvPr id="23" name="Forme libre 22">
                <a:extLst>
                  <a:ext uri="{FF2B5EF4-FFF2-40B4-BE49-F238E27FC236}">
                    <a16:creationId xmlns:a16="http://schemas.microsoft.com/office/drawing/2014/main" id="{2CB001C5-EC58-8026-5851-754AA1D9969E}"/>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4" name="Forme libre 23">
                <a:extLst>
                  <a:ext uri="{FF2B5EF4-FFF2-40B4-BE49-F238E27FC236}">
                    <a16:creationId xmlns:a16="http://schemas.microsoft.com/office/drawing/2014/main" id="{B371DC7E-95DA-BA42-4B72-DD2CBF97A7D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5" name="Forme libre 24">
                <a:extLst>
                  <a:ext uri="{FF2B5EF4-FFF2-40B4-BE49-F238E27FC236}">
                    <a16:creationId xmlns:a16="http://schemas.microsoft.com/office/drawing/2014/main" id="{936DFE50-BB05-49DE-26AF-22FF3928055B}"/>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FF5854CC-48A3-391C-E11E-8752B07DDD42}"/>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1CEA7984-8AC3-3D5F-CEF7-42E88132ACAD}"/>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8" name="Espace réservé du contenu 4">
            <a:extLst>
              <a:ext uri="{FF2B5EF4-FFF2-40B4-BE49-F238E27FC236}">
                <a16:creationId xmlns:a16="http://schemas.microsoft.com/office/drawing/2014/main" id="{9324426A-1150-6EB4-2CC1-33A58B802506}"/>
              </a:ext>
            </a:extLst>
          </p:cNvPr>
          <p:cNvSpPr txBox="1">
            <a:spLocks/>
          </p:cNvSpPr>
          <p:nvPr/>
        </p:nvSpPr>
        <p:spPr bwMode="auto">
          <a:xfrm>
            <a:off x="6304546" y="2500994"/>
            <a:ext cx="5413454" cy="2647861"/>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1200"/>
              </a:spcBef>
              <a:spcAft>
                <a:spcPts val="398"/>
              </a:spcAft>
              <a:buClr>
                <a:srgbClr val="D90075"/>
              </a:buClr>
              <a:buSzTx/>
              <a:buFont typeface="Arial" panose="020B0604020202020204" pitchFamily="34" charset="0"/>
              <a:buChar char="•"/>
              <a:tabLst/>
              <a:defRPr/>
            </a:pPr>
            <a:r>
              <a:rPr kumimoji="0" lang="en-GB" sz="2000" b="1" i="0" u="none" strike="noStrike" kern="1200" cap="none" spc="0" normalizeH="0" baseline="0" noProof="0" dirty="0" err="1">
                <a:ln>
                  <a:noFill/>
                </a:ln>
                <a:solidFill>
                  <a:srgbClr val="D90075"/>
                </a:solidFill>
                <a:effectLst/>
                <a:uLnTx/>
                <a:uFillTx/>
                <a:latin typeface="Century Gothic" panose="020F0302020204030204"/>
                <a:ea typeface="+mn-ea"/>
                <a:cs typeface="+mn-cs"/>
              </a:rPr>
              <a:t>Cœur</a:t>
            </a:r>
            <a:r>
              <a:rPr kumimoji="0" lang="en-GB" sz="2000" b="1" i="0" u="none" strike="noStrike" kern="1200" cap="none" spc="0" normalizeH="0" baseline="0" noProof="0" dirty="0">
                <a:ln>
                  <a:noFill/>
                </a:ln>
                <a:solidFill>
                  <a:srgbClr val="D90075"/>
                </a:solidFill>
                <a:effectLst/>
                <a:uLnTx/>
                <a:uFillTx/>
                <a:latin typeface="Century Gothic" panose="020F0302020204030204"/>
                <a:ea typeface="+mn-ea"/>
                <a:cs typeface="+mn-cs"/>
              </a:rPr>
              <a:t> :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donneur</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EBV+</a:t>
            </a:r>
          </a:p>
          <a:p>
            <a:pPr marL="538163" marR="0" lvl="2" indent="-304800" algn="l" defTabSz="914400" rtl="0" eaLnBrk="1" fontAlgn="auto" latinLnBrk="0" hangingPunct="1">
              <a:lnSpc>
                <a:spcPct val="110000"/>
              </a:lnSpc>
              <a:spcBef>
                <a:spcPts val="600"/>
              </a:spcBef>
              <a:spcAft>
                <a:spcPts val="0"/>
              </a:spcAft>
              <a:buClrTx/>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ATG/</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CsA</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/CTC</a:t>
            </a:r>
          </a:p>
          <a:p>
            <a:pPr marL="538163" marR="0" lvl="2" indent="-304800" algn="l" defTabSz="914400" rtl="0" eaLnBrk="1" fontAlgn="auto" latinLnBrk="0" hangingPunct="1">
              <a:lnSpc>
                <a:spcPct val="110000"/>
              </a:lnSpc>
              <a:spcBef>
                <a:spcPts val="600"/>
              </a:spcBef>
              <a:spcAft>
                <a:spcPts val="397"/>
              </a:spcAft>
              <a:buClrTx/>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Relais tacrolimus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rejet</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aigü</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renforcement</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a:p>
            <a:pPr marL="234950" marR="0" lvl="0" indent="-220663" algn="l" defTabSz="914400" rtl="0" eaLnBrk="1" fontAlgn="auto" latinLnBrk="0" hangingPunct="1">
              <a:lnSpc>
                <a:spcPct val="110000"/>
              </a:lnSpc>
              <a:spcBef>
                <a:spcPts val="1200"/>
              </a:spcBef>
              <a:spcAft>
                <a:spcPts val="397"/>
              </a:spcAft>
              <a:buClr>
                <a:srgbClr val="D90075"/>
              </a:buClr>
              <a:buSzTx/>
              <a:buFont typeface="Arial" panose="020B0604020202020204" pitchFamily="34" charset="0"/>
              <a:buChar char="•"/>
              <a:tabLst/>
              <a:defRPr/>
            </a:pPr>
            <a:r>
              <a:rPr kumimoji="0" lang="en-GB" sz="2000" b="1" i="0" u="none" strike="noStrike" kern="1200" cap="none" spc="0" normalizeH="0" baseline="0" noProof="0" dirty="0">
                <a:ln>
                  <a:noFill/>
                </a:ln>
                <a:solidFill>
                  <a:srgbClr val="D90075"/>
                </a:solidFill>
                <a:effectLst/>
                <a:uLnTx/>
                <a:uFillTx/>
                <a:latin typeface="Century Gothic" panose="020F0302020204030204"/>
                <a:ea typeface="+mn-ea"/>
                <a:cs typeface="+mn-cs"/>
              </a:rPr>
              <a:t>Rein :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donneur</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vivant EBV+</a:t>
            </a:r>
          </a:p>
          <a:p>
            <a:pPr marL="538163" marR="0" lvl="2" indent="-304800" algn="l" defTabSz="914400" rtl="0" eaLnBrk="1" fontAlgn="auto" latinLnBrk="0" hangingPunct="1">
              <a:lnSpc>
                <a:spcPct val="110000"/>
              </a:lnSpc>
              <a:spcBef>
                <a:spcPts val="600"/>
              </a:spcBef>
              <a:spcAft>
                <a:spcPts val="397"/>
              </a:spcAft>
              <a:buClrTx/>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ATG/MMF/Tacrolimus/CTC</a:t>
            </a:r>
          </a:p>
        </p:txBody>
      </p:sp>
      <p:sp>
        <p:nvSpPr>
          <p:cNvPr id="39" name="Rectangle: Rounded Corners 2">
            <a:extLst>
              <a:ext uri="{FF2B5EF4-FFF2-40B4-BE49-F238E27FC236}">
                <a16:creationId xmlns:a16="http://schemas.microsoft.com/office/drawing/2014/main" id="{52A7C034-4BA4-AFBA-47BD-9CBB5C246B53}"/>
              </a:ext>
            </a:extLst>
          </p:cNvPr>
          <p:cNvSpPr/>
          <p:nvPr/>
        </p:nvSpPr>
        <p:spPr bwMode="auto">
          <a:xfrm>
            <a:off x="6304547" y="4911480"/>
            <a:ext cx="3550101"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Tacrolimus/MMF au long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cours</a:t>
            </a:r>
            <a:endParaRPr kumimoji="0" lang="en-GB" sz="1600" b="0" i="0" u="none" strike="noStrike" kern="1200" cap="none" spc="0" normalizeH="0" baseline="0" noProof="0" dirty="0">
              <a:ln>
                <a:noFill/>
              </a:ln>
              <a:solidFill>
                <a:srgbClr val="FFFFFF"/>
              </a:solidFill>
              <a:effectLst/>
              <a:uLnTx/>
              <a:uFillTx/>
              <a:latin typeface="Century Gothic"/>
              <a:ea typeface="+mn-ea"/>
              <a:cs typeface="+mn-cs"/>
            </a:endParaRPr>
          </a:p>
        </p:txBody>
      </p:sp>
      <p:sp>
        <p:nvSpPr>
          <p:cNvPr id="40" name="Rectangle: Rounded Corners 2">
            <a:extLst>
              <a:ext uri="{FF2B5EF4-FFF2-40B4-BE49-F238E27FC236}">
                <a16:creationId xmlns:a16="http://schemas.microsoft.com/office/drawing/2014/main" id="{E9BEB7C1-6F2D-D377-D635-49986A907FC1}"/>
              </a:ext>
            </a:extLst>
          </p:cNvPr>
          <p:cNvSpPr/>
          <p:nvPr/>
        </p:nvSpPr>
        <p:spPr bwMode="auto">
          <a:xfrm>
            <a:off x="6304546" y="5375334"/>
            <a:ext cx="4747767"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Arrêt</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 MMF et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relais</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 par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Everolimus</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verrues</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a:t>
            </a:r>
          </a:p>
        </p:txBody>
      </p:sp>
      <p:grpSp>
        <p:nvGrpSpPr>
          <p:cNvPr id="43" name="Groupe 42">
            <a:extLst>
              <a:ext uri="{FF2B5EF4-FFF2-40B4-BE49-F238E27FC236}">
                <a16:creationId xmlns:a16="http://schemas.microsoft.com/office/drawing/2014/main" id="{D47FDA81-13DE-41C9-7BE1-ED8279C9E67E}"/>
              </a:ext>
            </a:extLst>
          </p:cNvPr>
          <p:cNvGrpSpPr/>
          <p:nvPr/>
        </p:nvGrpSpPr>
        <p:grpSpPr>
          <a:xfrm>
            <a:off x="-2" y="0"/>
            <a:ext cx="12192002" cy="213160"/>
            <a:chOff x="-2" y="0"/>
            <a:chExt cx="12192002" cy="213160"/>
          </a:xfrm>
        </p:grpSpPr>
        <p:sp>
          <p:nvSpPr>
            <p:cNvPr id="44" name="Rectangle 43">
              <a:extLst>
                <a:ext uri="{FF2B5EF4-FFF2-40B4-BE49-F238E27FC236}">
                  <a16:creationId xmlns:a16="http://schemas.microsoft.com/office/drawing/2014/main" id="{8AD13214-0462-9679-8A2D-0BFEE97517E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Rectangle 44">
              <a:extLst>
                <a:ext uri="{FF2B5EF4-FFF2-40B4-BE49-F238E27FC236}">
                  <a16:creationId xmlns:a16="http://schemas.microsoft.com/office/drawing/2014/main" id="{397D0D3E-3106-493F-8201-DC0D58C774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Signalisation droite 45">
              <a:extLst>
                <a:ext uri="{FF2B5EF4-FFF2-40B4-BE49-F238E27FC236}">
                  <a16:creationId xmlns:a16="http://schemas.microsoft.com/office/drawing/2014/main" id="{BA9D6DFD-445F-025B-1C64-58E218CA081C}"/>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2D19461E-92BE-BCFF-16FB-5CC4FB6DBD0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48" name="Rectangle 47">
              <a:extLst>
                <a:ext uri="{FF2B5EF4-FFF2-40B4-BE49-F238E27FC236}">
                  <a16:creationId xmlns:a16="http://schemas.microsoft.com/office/drawing/2014/main" id="{6F69B3CE-2E38-3B58-0010-E1176183CEB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1BE3A638-5175-8710-9EBC-720CDC15595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50" name="Chevron 49">
              <a:extLst>
                <a:ext uri="{FF2B5EF4-FFF2-40B4-BE49-F238E27FC236}">
                  <a16:creationId xmlns:a16="http://schemas.microsoft.com/office/drawing/2014/main" id="{8858E6DF-3FD0-E1A9-CFB0-5C19DFB26B7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1" name="Chevron 50">
              <a:extLst>
                <a:ext uri="{FF2B5EF4-FFF2-40B4-BE49-F238E27FC236}">
                  <a16:creationId xmlns:a16="http://schemas.microsoft.com/office/drawing/2014/main" id="{9C9CD3D0-53EE-2792-5CB1-EEDD84790A0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grpSp>
        <p:nvGrpSpPr>
          <p:cNvPr id="487012600" name="Groupe 487012599">
            <a:extLst>
              <a:ext uri="{FF2B5EF4-FFF2-40B4-BE49-F238E27FC236}">
                <a16:creationId xmlns:a16="http://schemas.microsoft.com/office/drawing/2014/main" id="{C4287D1F-7DF9-9D49-0680-DD3D9B6AD2AA}"/>
              </a:ext>
            </a:extLst>
          </p:cNvPr>
          <p:cNvGrpSpPr/>
          <p:nvPr/>
        </p:nvGrpSpPr>
        <p:grpSpPr>
          <a:xfrm>
            <a:off x="6304546" y="1473734"/>
            <a:ext cx="3601454" cy="828000"/>
            <a:chOff x="6304546" y="1473734"/>
            <a:chExt cx="3601454" cy="828000"/>
          </a:xfrm>
        </p:grpSpPr>
        <p:grpSp>
          <p:nvGrpSpPr>
            <p:cNvPr id="38" name="Groupe 37">
              <a:extLst>
                <a:ext uri="{FF2B5EF4-FFF2-40B4-BE49-F238E27FC236}">
                  <a16:creationId xmlns:a16="http://schemas.microsoft.com/office/drawing/2014/main" id="{707ADEEA-F74B-B3EE-4246-244174D2429E}"/>
                </a:ext>
              </a:extLst>
            </p:cNvPr>
            <p:cNvGrpSpPr/>
            <p:nvPr/>
          </p:nvGrpSpPr>
          <p:grpSpPr>
            <a:xfrm>
              <a:off x="6304546" y="1473734"/>
              <a:ext cx="3601454" cy="828000"/>
              <a:chOff x="8115708" y="1473734"/>
              <a:chExt cx="3601454" cy="828000"/>
            </a:xfrm>
          </p:grpSpPr>
          <p:sp>
            <p:nvSpPr>
              <p:cNvPr id="29" name="Rounded Rectangle 52">
                <a:extLst>
                  <a:ext uri="{FF2B5EF4-FFF2-40B4-BE49-F238E27FC236}">
                    <a16:creationId xmlns:a16="http://schemas.microsoft.com/office/drawing/2014/main" id="{E24299DB-3D65-538B-5D1B-D89F2C9FC12E}"/>
                  </a:ext>
                </a:extLst>
              </p:cNvPr>
              <p:cNvSpPr/>
              <p:nvPr/>
            </p:nvSpPr>
            <p:spPr>
              <a:xfrm>
                <a:off x="8354504" y="1692674"/>
                <a:ext cx="336265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Gestion Transplantation</a:t>
                </a:r>
              </a:p>
            </p:txBody>
          </p:sp>
          <p:sp>
            <p:nvSpPr>
              <p:cNvPr id="31" name="Ellipse 30">
                <a:extLst>
                  <a:ext uri="{FF2B5EF4-FFF2-40B4-BE49-F238E27FC236}">
                    <a16:creationId xmlns:a16="http://schemas.microsoft.com/office/drawing/2014/main" id="{C1C5F2D9-CF96-75A2-528C-4A8610F25FE8}"/>
                  </a:ext>
                </a:extLst>
              </p:cNvPr>
              <p:cNvSpPr/>
              <p:nvPr/>
            </p:nvSpPr>
            <p:spPr>
              <a:xfrm>
                <a:off x="8115708" y="1473734"/>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487012599" name="Groupe 487012598">
              <a:extLst>
                <a:ext uri="{FF2B5EF4-FFF2-40B4-BE49-F238E27FC236}">
                  <a16:creationId xmlns:a16="http://schemas.microsoft.com/office/drawing/2014/main" id="{3715CD78-F59C-A449-FD8D-08922A9352A1}"/>
                </a:ext>
              </a:extLst>
            </p:cNvPr>
            <p:cNvGrpSpPr/>
            <p:nvPr/>
          </p:nvGrpSpPr>
          <p:grpSpPr>
            <a:xfrm>
              <a:off x="6428708" y="1577734"/>
              <a:ext cx="581357" cy="555895"/>
              <a:chOff x="6428708" y="1577734"/>
              <a:chExt cx="581357" cy="555895"/>
            </a:xfrm>
          </p:grpSpPr>
          <p:grpSp>
            <p:nvGrpSpPr>
              <p:cNvPr id="487012583" name="Groupe 487012582">
                <a:extLst>
                  <a:ext uri="{FF2B5EF4-FFF2-40B4-BE49-F238E27FC236}">
                    <a16:creationId xmlns:a16="http://schemas.microsoft.com/office/drawing/2014/main" id="{5B978E6C-F9AE-B853-0C17-3A38E3F0BB89}"/>
                  </a:ext>
                </a:extLst>
              </p:cNvPr>
              <p:cNvGrpSpPr>
                <a:grpSpLocks noChangeAspect="1"/>
              </p:cNvGrpSpPr>
              <p:nvPr/>
            </p:nvGrpSpPr>
            <p:grpSpPr>
              <a:xfrm>
                <a:off x="6428708" y="1577734"/>
                <a:ext cx="581357" cy="555895"/>
                <a:chOff x="7422484" y="489277"/>
                <a:chExt cx="1351071" cy="1349048"/>
              </a:xfrm>
            </p:grpSpPr>
            <p:sp>
              <p:nvSpPr>
                <p:cNvPr id="487012587" name="Forme libre 487012586">
                  <a:extLst>
                    <a:ext uri="{FF2B5EF4-FFF2-40B4-BE49-F238E27FC236}">
                      <a16:creationId xmlns:a16="http://schemas.microsoft.com/office/drawing/2014/main" id="{E17785FB-635A-279E-81E8-CA3D5276164C}"/>
                    </a:ext>
                  </a:extLst>
                </p:cNvPr>
                <p:cNvSpPr/>
                <p:nvPr/>
              </p:nvSpPr>
              <p:spPr>
                <a:xfrm>
                  <a:off x="7422484" y="489277"/>
                  <a:ext cx="712612" cy="1349048"/>
                </a:xfrm>
                <a:custGeom>
                  <a:avLst/>
                  <a:gdLst>
                    <a:gd name="connsiteX0" fmla="*/ 44968 w 712612"/>
                    <a:gd name="connsiteY0" fmla="*/ 1349048 h 1349048"/>
                    <a:gd name="connsiteX1" fmla="*/ 0 w 712612"/>
                    <a:gd name="connsiteY1" fmla="*/ 1349048 h 1349048"/>
                    <a:gd name="connsiteX2" fmla="*/ 0 w 712612"/>
                    <a:gd name="connsiteY2" fmla="*/ 881851 h 1349048"/>
                    <a:gd name="connsiteX3" fmla="*/ 191970 w 712612"/>
                    <a:gd name="connsiteY3" fmla="*/ 668489 h 1349048"/>
                    <a:gd name="connsiteX4" fmla="*/ 335238 w 712612"/>
                    <a:gd name="connsiteY4" fmla="*/ 611213 h 1349048"/>
                    <a:gd name="connsiteX5" fmla="*/ 335238 w 712612"/>
                    <a:gd name="connsiteY5" fmla="*/ 527359 h 1349048"/>
                    <a:gd name="connsiteX6" fmla="*/ 269517 w 712612"/>
                    <a:gd name="connsiteY6" fmla="*/ 499763 h 1349048"/>
                    <a:gd name="connsiteX7" fmla="*/ 234554 w 712612"/>
                    <a:gd name="connsiteY7" fmla="*/ 383295 h 1349048"/>
                    <a:gd name="connsiteX8" fmla="*/ 234554 w 712612"/>
                    <a:gd name="connsiteY8" fmla="*/ 367083 h 1349048"/>
                    <a:gd name="connsiteX9" fmla="*/ 218771 w 712612"/>
                    <a:gd name="connsiteY9" fmla="*/ 367083 h 1349048"/>
                    <a:gd name="connsiteX10" fmla="*/ 194308 w 712612"/>
                    <a:gd name="connsiteY10" fmla="*/ 352717 h 1349048"/>
                    <a:gd name="connsiteX11" fmla="*/ 193026 w 712612"/>
                    <a:gd name="connsiteY11" fmla="*/ 323606 h 1349048"/>
                    <a:gd name="connsiteX12" fmla="*/ 244560 w 712612"/>
                    <a:gd name="connsiteY12" fmla="*/ 206594 h 1349048"/>
                    <a:gd name="connsiteX13" fmla="*/ 482509 w 712612"/>
                    <a:gd name="connsiteY13" fmla="*/ 0 h 1349048"/>
                    <a:gd name="connsiteX14" fmla="*/ 712612 w 712612"/>
                    <a:gd name="connsiteY14" fmla="*/ 176347 h 1349048"/>
                    <a:gd name="connsiteX15" fmla="*/ 670140 w 712612"/>
                    <a:gd name="connsiteY15" fmla="*/ 191920 h 1349048"/>
                    <a:gd name="connsiteX16" fmla="*/ 482509 w 712612"/>
                    <a:gd name="connsiteY16" fmla="*/ 47335 h 1349048"/>
                    <a:gd name="connsiteX17" fmla="*/ 287977 w 712612"/>
                    <a:gd name="connsiteY17" fmla="*/ 219161 h 1349048"/>
                    <a:gd name="connsiteX18" fmla="*/ 286403 w 712612"/>
                    <a:gd name="connsiteY18" fmla="*/ 224131 h 1349048"/>
                    <a:gd name="connsiteX19" fmla="*/ 244313 w 712612"/>
                    <a:gd name="connsiteY19" fmla="*/ 319748 h 1349048"/>
                    <a:gd name="connsiteX20" fmla="*/ 257016 w 712612"/>
                    <a:gd name="connsiteY20" fmla="*/ 319748 h 1349048"/>
                    <a:gd name="connsiteX21" fmla="*/ 279500 w 712612"/>
                    <a:gd name="connsiteY21" fmla="*/ 343416 h 1349048"/>
                    <a:gd name="connsiteX22" fmla="*/ 279500 w 712612"/>
                    <a:gd name="connsiteY22" fmla="*/ 384834 h 1349048"/>
                    <a:gd name="connsiteX23" fmla="*/ 299489 w 712612"/>
                    <a:gd name="connsiteY23" fmla="*/ 464451 h 1349048"/>
                    <a:gd name="connsiteX24" fmla="*/ 354193 w 712612"/>
                    <a:gd name="connsiteY24" fmla="*/ 479788 h 1349048"/>
                    <a:gd name="connsiteX25" fmla="*/ 372337 w 712612"/>
                    <a:gd name="connsiteY25" fmla="*/ 485208 h 1349048"/>
                    <a:gd name="connsiteX26" fmla="*/ 380252 w 712612"/>
                    <a:gd name="connsiteY26" fmla="*/ 503148 h 1349048"/>
                    <a:gd name="connsiteX27" fmla="*/ 380252 w 712612"/>
                    <a:gd name="connsiteY27" fmla="*/ 618172 h 1349048"/>
                    <a:gd name="connsiteX28" fmla="*/ 378183 w 712612"/>
                    <a:gd name="connsiteY28" fmla="*/ 628112 h 1349048"/>
                    <a:gd name="connsiteX29" fmla="*/ 196174 w 712612"/>
                    <a:gd name="connsiteY29" fmla="*/ 715587 h 1349048"/>
                    <a:gd name="connsiteX30" fmla="*/ 44968 w 712612"/>
                    <a:gd name="connsiteY30" fmla="*/ 882301 h 1349048"/>
                    <a:gd name="connsiteX31" fmla="*/ 233880 w 712612"/>
                    <a:gd name="connsiteY31" fmla="*/ 343368 h 1349048"/>
                    <a:gd name="connsiteX32" fmla="*/ 233543 w 712612"/>
                    <a:gd name="connsiteY32" fmla="*/ 344149 h 1349048"/>
                    <a:gd name="connsiteX33" fmla="*/ 233880 w 712612"/>
                    <a:gd name="connsiteY33" fmla="*/ 343368 h 1349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12612" h="1349048">
                      <a:moveTo>
                        <a:pt x="44968" y="1349048"/>
                      </a:moveTo>
                      <a:lnTo>
                        <a:pt x="0" y="1349048"/>
                      </a:lnTo>
                      <a:lnTo>
                        <a:pt x="0" y="881851"/>
                      </a:lnTo>
                      <a:cubicBezTo>
                        <a:pt x="2001" y="770448"/>
                        <a:pt x="84518" y="678926"/>
                        <a:pt x="191970" y="668489"/>
                      </a:cubicBezTo>
                      <a:cubicBezTo>
                        <a:pt x="292271" y="658619"/>
                        <a:pt x="326672" y="622692"/>
                        <a:pt x="335238" y="611213"/>
                      </a:cubicBezTo>
                      <a:lnTo>
                        <a:pt x="335238" y="527359"/>
                      </a:lnTo>
                      <a:cubicBezTo>
                        <a:pt x="316374" y="525963"/>
                        <a:pt x="290652" y="519904"/>
                        <a:pt x="269517" y="499763"/>
                      </a:cubicBezTo>
                      <a:cubicBezTo>
                        <a:pt x="243076" y="474605"/>
                        <a:pt x="231317" y="435411"/>
                        <a:pt x="234554" y="383295"/>
                      </a:cubicBezTo>
                      <a:lnTo>
                        <a:pt x="234554" y="367083"/>
                      </a:lnTo>
                      <a:lnTo>
                        <a:pt x="218771" y="367083"/>
                      </a:lnTo>
                      <a:cubicBezTo>
                        <a:pt x="208743" y="367083"/>
                        <a:pt x="199592" y="361711"/>
                        <a:pt x="194308" y="352717"/>
                      </a:cubicBezTo>
                      <a:cubicBezTo>
                        <a:pt x="189092" y="343818"/>
                        <a:pt x="188619" y="332931"/>
                        <a:pt x="193026" y="323606"/>
                      </a:cubicBezTo>
                      <a:lnTo>
                        <a:pt x="244560" y="206594"/>
                      </a:lnTo>
                      <a:cubicBezTo>
                        <a:pt x="270529" y="84801"/>
                        <a:pt x="368043" y="0"/>
                        <a:pt x="482509" y="0"/>
                      </a:cubicBezTo>
                      <a:cubicBezTo>
                        <a:pt x="585217" y="0"/>
                        <a:pt x="677717" y="70861"/>
                        <a:pt x="712612" y="176347"/>
                      </a:cubicBezTo>
                      <a:lnTo>
                        <a:pt x="670140" y="191920"/>
                      </a:lnTo>
                      <a:cubicBezTo>
                        <a:pt x="641517" y="105439"/>
                        <a:pt x="566128" y="47335"/>
                        <a:pt x="482509" y="47335"/>
                      </a:cubicBezTo>
                      <a:cubicBezTo>
                        <a:pt x="388593" y="47335"/>
                        <a:pt x="308617" y="117983"/>
                        <a:pt x="287977" y="219161"/>
                      </a:cubicBezTo>
                      <a:cubicBezTo>
                        <a:pt x="287617" y="220889"/>
                        <a:pt x="287100" y="222546"/>
                        <a:pt x="286403" y="224131"/>
                      </a:cubicBezTo>
                      <a:lnTo>
                        <a:pt x="244313" y="319748"/>
                      </a:lnTo>
                      <a:lnTo>
                        <a:pt x="257016" y="319748"/>
                      </a:lnTo>
                      <a:cubicBezTo>
                        <a:pt x="269427" y="319748"/>
                        <a:pt x="279500" y="330351"/>
                        <a:pt x="279500" y="343416"/>
                      </a:cubicBezTo>
                      <a:lnTo>
                        <a:pt x="279500" y="384834"/>
                      </a:lnTo>
                      <a:cubicBezTo>
                        <a:pt x="277162" y="423175"/>
                        <a:pt x="283907" y="449422"/>
                        <a:pt x="299489" y="464451"/>
                      </a:cubicBezTo>
                      <a:cubicBezTo>
                        <a:pt x="320736" y="484924"/>
                        <a:pt x="353833" y="479811"/>
                        <a:pt x="354193" y="479788"/>
                      </a:cubicBezTo>
                      <a:cubicBezTo>
                        <a:pt x="360713" y="478770"/>
                        <a:pt x="367323" y="480711"/>
                        <a:pt x="372337" y="485208"/>
                      </a:cubicBezTo>
                      <a:cubicBezTo>
                        <a:pt x="377329" y="489704"/>
                        <a:pt x="380252" y="496237"/>
                        <a:pt x="380252" y="503148"/>
                      </a:cubicBezTo>
                      <a:lnTo>
                        <a:pt x="380252" y="618172"/>
                      </a:lnTo>
                      <a:cubicBezTo>
                        <a:pt x="380252" y="621603"/>
                        <a:pt x="379532" y="625012"/>
                        <a:pt x="378183" y="628112"/>
                      </a:cubicBezTo>
                      <a:cubicBezTo>
                        <a:pt x="374900" y="635544"/>
                        <a:pt x="342006" y="701221"/>
                        <a:pt x="196174" y="715587"/>
                      </a:cubicBezTo>
                      <a:cubicBezTo>
                        <a:pt x="111499" y="723823"/>
                        <a:pt x="46520" y="795489"/>
                        <a:pt x="44968" y="882301"/>
                      </a:cubicBezTo>
                      <a:close/>
                      <a:moveTo>
                        <a:pt x="233880" y="343368"/>
                      </a:moveTo>
                      <a:lnTo>
                        <a:pt x="233543" y="344149"/>
                      </a:lnTo>
                      <a:cubicBezTo>
                        <a:pt x="233678" y="343889"/>
                        <a:pt x="233790" y="343629"/>
                        <a:pt x="233880" y="343368"/>
                      </a:cubicBez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88" name="Forme libre 487012587">
                  <a:extLst>
                    <a:ext uri="{FF2B5EF4-FFF2-40B4-BE49-F238E27FC236}">
                      <a16:creationId xmlns:a16="http://schemas.microsoft.com/office/drawing/2014/main" id="{710E7F8A-5677-B9D2-55A2-550F25631CF8}"/>
                    </a:ext>
                  </a:extLst>
                </p:cNvPr>
                <p:cNvSpPr/>
                <p:nvPr/>
              </p:nvSpPr>
              <p:spPr>
                <a:xfrm>
                  <a:off x="7980315" y="868761"/>
                  <a:ext cx="135534" cy="323037"/>
                </a:xfrm>
                <a:custGeom>
                  <a:avLst/>
                  <a:gdLst>
                    <a:gd name="connsiteX0" fmla="*/ 114647 w 135534"/>
                    <a:gd name="connsiteY0" fmla="*/ 323038 h 323037"/>
                    <a:gd name="connsiteX1" fmla="*/ 3642 w 135534"/>
                    <a:gd name="connsiteY1" fmla="*/ 247846 h 323037"/>
                    <a:gd name="connsiteX2" fmla="*/ 0 w 135534"/>
                    <a:gd name="connsiteY2" fmla="*/ 234924 h 323037"/>
                    <a:gd name="connsiteX3" fmla="*/ 0 w 135534"/>
                    <a:gd name="connsiteY3" fmla="*/ 186169 h 323037"/>
                    <a:gd name="connsiteX4" fmla="*/ 57717 w 135534"/>
                    <a:gd name="connsiteY4" fmla="*/ 51974 h 323037"/>
                    <a:gd name="connsiteX5" fmla="*/ 96502 w 135534"/>
                    <a:gd name="connsiteY5" fmla="*/ 0 h 323037"/>
                    <a:gd name="connsiteX6" fmla="*/ 135534 w 135534"/>
                    <a:gd name="connsiteY6" fmla="*/ 23478 h 323037"/>
                    <a:gd name="connsiteX7" fmla="*/ 88408 w 135534"/>
                    <a:gd name="connsiteY7" fmla="*/ 86552 h 323037"/>
                    <a:gd name="connsiteX8" fmla="*/ 44946 w 135534"/>
                    <a:gd name="connsiteY8" fmla="*/ 186169 h 323037"/>
                    <a:gd name="connsiteX9" fmla="*/ 44946 w 135534"/>
                    <a:gd name="connsiteY9" fmla="*/ 227326 h 323037"/>
                    <a:gd name="connsiteX10" fmla="*/ 126833 w 135534"/>
                    <a:gd name="connsiteY10" fmla="*/ 277478 h 323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534" h="323037">
                      <a:moveTo>
                        <a:pt x="114647" y="323038"/>
                      </a:moveTo>
                      <a:cubicBezTo>
                        <a:pt x="45913" y="302636"/>
                        <a:pt x="15604" y="267159"/>
                        <a:pt x="3642" y="247846"/>
                      </a:cubicBezTo>
                      <a:cubicBezTo>
                        <a:pt x="1259" y="243988"/>
                        <a:pt x="0" y="239515"/>
                        <a:pt x="0" y="234924"/>
                      </a:cubicBezTo>
                      <a:lnTo>
                        <a:pt x="0" y="186169"/>
                      </a:lnTo>
                      <a:cubicBezTo>
                        <a:pt x="0" y="136254"/>
                        <a:pt x="20506" y="88587"/>
                        <a:pt x="57717" y="51974"/>
                      </a:cubicBezTo>
                      <a:cubicBezTo>
                        <a:pt x="72759" y="37182"/>
                        <a:pt x="85799" y="19715"/>
                        <a:pt x="96502" y="0"/>
                      </a:cubicBezTo>
                      <a:lnTo>
                        <a:pt x="135534" y="23478"/>
                      </a:lnTo>
                      <a:cubicBezTo>
                        <a:pt x="122606" y="47311"/>
                        <a:pt x="106732" y="68541"/>
                        <a:pt x="88408" y="86552"/>
                      </a:cubicBezTo>
                      <a:cubicBezTo>
                        <a:pt x="60392" y="114125"/>
                        <a:pt x="44946" y="149508"/>
                        <a:pt x="44946" y="186169"/>
                      </a:cubicBezTo>
                      <a:lnTo>
                        <a:pt x="44946" y="227326"/>
                      </a:lnTo>
                      <a:cubicBezTo>
                        <a:pt x="54726" y="240320"/>
                        <a:pt x="77818" y="262922"/>
                        <a:pt x="126833" y="277478"/>
                      </a:cubicBez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89" name="Forme libre 487012588">
                  <a:extLst>
                    <a:ext uri="{FF2B5EF4-FFF2-40B4-BE49-F238E27FC236}">
                      <a16:creationId xmlns:a16="http://schemas.microsoft.com/office/drawing/2014/main" id="{B8502C8B-2928-4FA8-185A-00A2F791BEBA}"/>
                    </a:ext>
                  </a:extLst>
                </p:cNvPr>
                <p:cNvSpPr/>
                <p:nvPr/>
              </p:nvSpPr>
              <p:spPr>
                <a:xfrm>
                  <a:off x="7575466" y="1452710"/>
                  <a:ext cx="44968" cy="385614"/>
                </a:xfrm>
                <a:custGeom>
                  <a:avLst/>
                  <a:gdLst>
                    <a:gd name="connsiteX0" fmla="*/ 0 w 44968"/>
                    <a:gd name="connsiteY0" fmla="*/ 0 h 385614"/>
                    <a:gd name="connsiteX1" fmla="*/ 44968 w 44968"/>
                    <a:gd name="connsiteY1" fmla="*/ 0 h 385614"/>
                    <a:gd name="connsiteX2" fmla="*/ 44968 w 44968"/>
                    <a:gd name="connsiteY2" fmla="*/ 385615 h 385614"/>
                    <a:gd name="connsiteX3" fmla="*/ 0 w 44968"/>
                    <a:gd name="connsiteY3" fmla="*/ 385615 h 385614"/>
                  </a:gdLst>
                  <a:ahLst/>
                  <a:cxnLst>
                    <a:cxn ang="0">
                      <a:pos x="connsiteX0" y="connsiteY0"/>
                    </a:cxn>
                    <a:cxn ang="0">
                      <a:pos x="connsiteX1" y="connsiteY1"/>
                    </a:cxn>
                    <a:cxn ang="0">
                      <a:pos x="connsiteX2" y="connsiteY2"/>
                    </a:cxn>
                    <a:cxn ang="0">
                      <a:pos x="connsiteX3" y="connsiteY3"/>
                    </a:cxn>
                  </a:cxnLst>
                  <a:rect l="l" t="t" r="r" b="b"/>
                  <a:pathLst>
                    <a:path w="44968" h="385614">
                      <a:moveTo>
                        <a:pt x="0" y="0"/>
                      </a:moveTo>
                      <a:lnTo>
                        <a:pt x="44968" y="0"/>
                      </a:lnTo>
                      <a:lnTo>
                        <a:pt x="44968" y="385615"/>
                      </a:lnTo>
                      <a:lnTo>
                        <a:pt x="0" y="385615"/>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0" name="Forme libre 487012589">
                  <a:extLst>
                    <a:ext uri="{FF2B5EF4-FFF2-40B4-BE49-F238E27FC236}">
                      <a16:creationId xmlns:a16="http://schemas.microsoft.com/office/drawing/2014/main" id="{904FEA49-D2AC-8770-4B0A-37CB73945856}"/>
                    </a:ext>
                  </a:extLst>
                </p:cNvPr>
                <p:cNvSpPr/>
                <p:nvPr/>
              </p:nvSpPr>
              <p:spPr>
                <a:xfrm>
                  <a:off x="7839632" y="489277"/>
                  <a:ext cx="933923" cy="1349048"/>
                </a:xfrm>
                <a:custGeom>
                  <a:avLst/>
                  <a:gdLst>
                    <a:gd name="connsiteX0" fmla="*/ 933923 w 933923"/>
                    <a:gd name="connsiteY0" fmla="*/ 1349048 h 1349048"/>
                    <a:gd name="connsiteX1" fmla="*/ 888955 w 933923"/>
                    <a:gd name="connsiteY1" fmla="*/ 1349048 h 1349048"/>
                    <a:gd name="connsiteX2" fmla="*/ 888955 w 933923"/>
                    <a:gd name="connsiteY2" fmla="*/ 888952 h 1349048"/>
                    <a:gd name="connsiteX3" fmla="*/ 888101 w 933923"/>
                    <a:gd name="connsiteY3" fmla="*/ 865024 h 1349048"/>
                    <a:gd name="connsiteX4" fmla="*/ 746293 w 933923"/>
                    <a:gd name="connsiteY4" fmla="*/ 716345 h 1349048"/>
                    <a:gd name="connsiteX5" fmla="*/ 561361 w 933923"/>
                    <a:gd name="connsiteY5" fmla="*/ 627260 h 1349048"/>
                    <a:gd name="connsiteX6" fmla="*/ 557764 w 933923"/>
                    <a:gd name="connsiteY6" fmla="*/ 614409 h 1349048"/>
                    <a:gd name="connsiteX7" fmla="*/ 557764 w 933923"/>
                    <a:gd name="connsiteY7" fmla="*/ 565653 h 1349048"/>
                    <a:gd name="connsiteX8" fmla="*/ 615211 w 933923"/>
                    <a:gd name="connsiteY8" fmla="*/ 431506 h 1349048"/>
                    <a:gd name="connsiteX9" fmla="*/ 682124 w 933923"/>
                    <a:gd name="connsiteY9" fmla="*/ 267443 h 1349048"/>
                    <a:gd name="connsiteX10" fmla="*/ 482465 w 933923"/>
                    <a:gd name="connsiteY10" fmla="*/ 47335 h 1349048"/>
                    <a:gd name="connsiteX11" fmla="*/ 295981 w 933923"/>
                    <a:gd name="connsiteY11" fmla="*/ 190239 h 1349048"/>
                    <a:gd name="connsiteX12" fmla="*/ 295217 w 933923"/>
                    <a:gd name="connsiteY12" fmla="*/ 192725 h 1349048"/>
                    <a:gd name="connsiteX13" fmla="*/ 287954 w 933923"/>
                    <a:gd name="connsiteY13" fmla="*/ 219043 h 1349048"/>
                    <a:gd name="connsiteX14" fmla="*/ 286335 w 933923"/>
                    <a:gd name="connsiteY14" fmla="*/ 224155 h 1349048"/>
                    <a:gd name="connsiteX15" fmla="*/ 244088 w 933923"/>
                    <a:gd name="connsiteY15" fmla="*/ 319724 h 1349048"/>
                    <a:gd name="connsiteX16" fmla="*/ 256971 w 933923"/>
                    <a:gd name="connsiteY16" fmla="*/ 319724 h 1349048"/>
                    <a:gd name="connsiteX17" fmla="*/ 279455 w 933923"/>
                    <a:gd name="connsiteY17" fmla="*/ 343392 h 1349048"/>
                    <a:gd name="connsiteX18" fmla="*/ 279455 w 933923"/>
                    <a:gd name="connsiteY18" fmla="*/ 384810 h 1349048"/>
                    <a:gd name="connsiteX19" fmla="*/ 279320 w 933923"/>
                    <a:gd name="connsiteY19" fmla="*/ 387342 h 1349048"/>
                    <a:gd name="connsiteX20" fmla="*/ 279230 w 933923"/>
                    <a:gd name="connsiteY20" fmla="*/ 391200 h 1349048"/>
                    <a:gd name="connsiteX21" fmla="*/ 299983 w 933923"/>
                    <a:gd name="connsiteY21" fmla="*/ 465067 h 1349048"/>
                    <a:gd name="connsiteX22" fmla="*/ 353810 w 933923"/>
                    <a:gd name="connsiteY22" fmla="*/ 479811 h 1349048"/>
                    <a:gd name="connsiteX23" fmla="*/ 372045 w 933923"/>
                    <a:gd name="connsiteY23" fmla="*/ 485113 h 1349048"/>
                    <a:gd name="connsiteX24" fmla="*/ 379982 w 933923"/>
                    <a:gd name="connsiteY24" fmla="*/ 503171 h 1349048"/>
                    <a:gd name="connsiteX25" fmla="*/ 379982 w 933923"/>
                    <a:gd name="connsiteY25" fmla="*/ 618195 h 1349048"/>
                    <a:gd name="connsiteX26" fmla="*/ 377891 w 933923"/>
                    <a:gd name="connsiteY26" fmla="*/ 628159 h 1349048"/>
                    <a:gd name="connsiteX27" fmla="*/ 267314 w 933923"/>
                    <a:gd name="connsiteY27" fmla="*/ 702594 h 1349048"/>
                    <a:gd name="connsiteX28" fmla="*/ 195904 w 933923"/>
                    <a:gd name="connsiteY28" fmla="*/ 715611 h 1349048"/>
                    <a:gd name="connsiteX29" fmla="*/ 44968 w 933923"/>
                    <a:gd name="connsiteY29" fmla="*/ 882301 h 1349048"/>
                    <a:gd name="connsiteX30" fmla="*/ 44968 w 933923"/>
                    <a:gd name="connsiteY30" fmla="*/ 918536 h 1349048"/>
                    <a:gd name="connsiteX31" fmla="*/ 0 w 933923"/>
                    <a:gd name="connsiteY31" fmla="*/ 918536 h 1349048"/>
                    <a:gd name="connsiteX32" fmla="*/ 0 w 933923"/>
                    <a:gd name="connsiteY32" fmla="*/ 881851 h 1349048"/>
                    <a:gd name="connsiteX33" fmla="*/ 191745 w 933923"/>
                    <a:gd name="connsiteY33" fmla="*/ 668489 h 1349048"/>
                    <a:gd name="connsiteX34" fmla="*/ 255555 w 933923"/>
                    <a:gd name="connsiteY34" fmla="*/ 656915 h 1349048"/>
                    <a:gd name="connsiteX35" fmla="*/ 335014 w 933923"/>
                    <a:gd name="connsiteY35" fmla="*/ 611213 h 1349048"/>
                    <a:gd name="connsiteX36" fmla="*/ 335014 w 933923"/>
                    <a:gd name="connsiteY36" fmla="*/ 527336 h 1349048"/>
                    <a:gd name="connsiteX37" fmla="*/ 270214 w 933923"/>
                    <a:gd name="connsiteY37" fmla="*/ 500544 h 1349048"/>
                    <a:gd name="connsiteX38" fmla="*/ 234307 w 933923"/>
                    <a:gd name="connsiteY38" fmla="*/ 390254 h 1349048"/>
                    <a:gd name="connsiteX39" fmla="*/ 234510 w 933923"/>
                    <a:gd name="connsiteY39" fmla="*/ 383769 h 1349048"/>
                    <a:gd name="connsiteX40" fmla="*/ 234510 w 933923"/>
                    <a:gd name="connsiteY40" fmla="*/ 367083 h 1349048"/>
                    <a:gd name="connsiteX41" fmla="*/ 218546 w 933923"/>
                    <a:gd name="connsiteY41" fmla="*/ 367083 h 1349048"/>
                    <a:gd name="connsiteX42" fmla="*/ 194555 w 933923"/>
                    <a:gd name="connsiteY42" fmla="*/ 353356 h 1349048"/>
                    <a:gd name="connsiteX43" fmla="*/ 192397 w 933923"/>
                    <a:gd name="connsiteY43" fmla="*/ 324553 h 1349048"/>
                    <a:gd name="connsiteX44" fmla="*/ 244560 w 933923"/>
                    <a:gd name="connsiteY44" fmla="*/ 206617 h 1349048"/>
                    <a:gd name="connsiteX45" fmla="*/ 252744 w 933923"/>
                    <a:gd name="connsiteY45" fmla="*/ 177270 h 1349048"/>
                    <a:gd name="connsiteX46" fmla="*/ 253059 w 933923"/>
                    <a:gd name="connsiteY46" fmla="*/ 176205 h 1349048"/>
                    <a:gd name="connsiteX47" fmla="*/ 482442 w 933923"/>
                    <a:gd name="connsiteY47" fmla="*/ 0 h 1349048"/>
                    <a:gd name="connsiteX48" fmla="*/ 727069 w 933923"/>
                    <a:gd name="connsiteY48" fmla="*/ 267443 h 1349048"/>
                    <a:gd name="connsiteX49" fmla="*/ 645924 w 933923"/>
                    <a:gd name="connsiteY49" fmla="*/ 466061 h 1349048"/>
                    <a:gd name="connsiteX50" fmla="*/ 602732 w 933923"/>
                    <a:gd name="connsiteY50" fmla="*/ 565653 h 1349048"/>
                    <a:gd name="connsiteX51" fmla="*/ 602732 w 933923"/>
                    <a:gd name="connsiteY51" fmla="*/ 606811 h 1349048"/>
                    <a:gd name="connsiteX52" fmla="*/ 750138 w 933923"/>
                    <a:gd name="connsiteY52" fmla="*/ 669175 h 1349048"/>
                    <a:gd name="connsiteX53" fmla="*/ 932957 w 933923"/>
                    <a:gd name="connsiteY53" fmla="*/ 861923 h 1349048"/>
                    <a:gd name="connsiteX54" fmla="*/ 933901 w 933923"/>
                    <a:gd name="connsiteY54" fmla="*/ 888952 h 1349048"/>
                    <a:gd name="connsiteX55" fmla="*/ 933901 w 933923"/>
                    <a:gd name="connsiteY55" fmla="*/ 1349048 h 1349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933923" h="1349048">
                      <a:moveTo>
                        <a:pt x="933923" y="1349048"/>
                      </a:moveTo>
                      <a:lnTo>
                        <a:pt x="888955" y="1349048"/>
                      </a:lnTo>
                      <a:lnTo>
                        <a:pt x="888955" y="888952"/>
                      </a:lnTo>
                      <a:cubicBezTo>
                        <a:pt x="888955" y="880668"/>
                        <a:pt x="888506" y="872621"/>
                        <a:pt x="888101" y="865024"/>
                      </a:cubicBezTo>
                      <a:cubicBezTo>
                        <a:pt x="882637" y="785927"/>
                        <a:pt x="822987" y="723255"/>
                        <a:pt x="746293" y="716345"/>
                      </a:cubicBezTo>
                      <a:cubicBezTo>
                        <a:pt x="621866" y="705055"/>
                        <a:pt x="575526" y="650288"/>
                        <a:pt x="561361" y="627260"/>
                      </a:cubicBezTo>
                      <a:cubicBezTo>
                        <a:pt x="559023" y="623426"/>
                        <a:pt x="557764" y="618976"/>
                        <a:pt x="557764" y="614409"/>
                      </a:cubicBezTo>
                      <a:lnTo>
                        <a:pt x="557764" y="565653"/>
                      </a:lnTo>
                      <a:cubicBezTo>
                        <a:pt x="557764" y="515881"/>
                        <a:pt x="578157" y="468238"/>
                        <a:pt x="615211" y="431506"/>
                      </a:cubicBezTo>
                      <a:cubicBezTo>
                        <a:pt x="657773" y="389828"/>
                        <a:pt x="682124" y="330043"/>
                        <a:pt x="682124" y="267443"/>
                      </a:cubicBezTo>
                      <a:cubicBezTo>
                        <a:pt x="682124" y="146076"/>
                        <a:pt x="592547" y="47335"/>
                        <a:pt x="482465" y="47335"/>
                      </a:cubicBezTo>
                      <a:cubicBezTo>
                        <a:pt x="399318" y="47335"/>
                        <a:pt x="324536" y="104705"/>
                        <a:pt x="295981" y="190239"/>
                      </a:cubicBezTo>
                      <a:cubicBezTo>
                        <a:pt x="295779" y="191091"/>
                        <a:pt x="295509" y="191943"/>
                        <a:pt x="295217" y="192725"/>
                      </a:cubicBezTo>
                      <a:cubicBezTo>
                        <a:pt x="292339" y="200511"/>
                        <a:pt x="289888" y="209363"/>
                        <a:pt x="287954" y="219043"/>
                      </a:cubicBezTo>
                      <a:cubicBezTo>
                        <a:pt x="287595" y="220818"/>
                        <a:pt x="287055" y="222522"/>
                        <a:pt x="286335" y="224155"/>
                      </a:cubicBezTo>
                      <a:lnTo>
                        <a:pt x="244088" y="319724"/>
                      </a:lnTo>
                      <a:lnTo>
                        <a:pt x="256971" y="319724"/>
                      </a:lnTo>
                      <a:cubicBezTo>
                        <a:pt x="269382" y="319724"/>
                        <a:pt x="279455" y="330327"/>
                        <a:pt x="279455" y="343392"/>
                      </a:cubicBezTo>
                      <a:lnTo>
                        <a:pt x="279455" y="384810"/>
                      </a:lnTo>
                      <a:cubicBezTo>
                        <a:pt x="279455" y="385662"/>
                        <a:pt x="279410" y="386514"/>
                        <a:pt x="279320" y="387342"/>
                      </a:cubicBezTo>
                      <a:cubicBezTo>
                        <a:pt x="279185" y="388621"/>
                        <a:pt x="279230" y="389899"/>
                        <a:pt x="279230" y="391200"/>
                      </a:cubicBezTo>
                      <a:cubicBezTo>
                        <a:pt x="277836" y="426441"/>
                        <a:pt x="284852" y="450961"/>
                        <a:pt x="299983" y="465067"/>
                      </a:cubicBezTo>
                      <a:cubicBezTo>
                        <a:pt x="321208" y="484829"/>
                        <a:pt x="353473" y="479835"/>
                        <a:pt x="353810" y="479811"/>
                      </a:cubicBezTo>
                      <a:cubicBezTo>
                        <a:pt x="360376" y="478652"/>
                        <a:pt x="366986" y="480616"/>
                        <a:pt x="372045" y="485113"/>
                      </a:cubicBezTo>
                      <a:cubicBezTo>
                        <a:pt x="377081" y="489610"/>
                        <a:pt x="379982" y="496213"/>
                        <a:pt x="379982" y="503171"/>
                      </a:cubicBezTo>
                      <a:lnTo>
                        <a:pt x="379982" y="618195"/>
                      </a:lnTo>
                      <a:cubicBezTo>
                        <a:pt x="379982" y="621651"/>
                        <a:pt x="379262" y="625035"/>
                        <a:pt x="377891" y="628159"/>
                      </a:cubicBezTo>
                      <a:cubicBezTo>
                        <a:pt x="375665" y="633201"/>
                        <a:pt x="353653" y="678169"/>
                        <a:pt x="267314" y="702594"/>
                      </a:cubicBezTo>
                      <a:cubicBezTo>
                        <a:pt x="246404" y="708605"/>
                        <a:pt x="222346" y="713007"/>
                        <a:pt x="195904" y="715611"/>
                      </a:cubicBezTo>
                      <a:cubicBezTo>
                        <a:pt x="111409" y="723847"/>
                        <a:pt x="46520" y="795489"/>
                        <a:pt x="44968" y="882301"/>
                      </a:cubicBezTo>
                      <a:lnTo>
                        <a:pt x="44968" y="918536"/>
                      </a:lnTo>
                      <a:lnTo>
                        <a:pt x="0" y="918536"/>
                      </a:lnTo>
                      <a:lnTo>
                        <a:pt x="0" y="881851"/>
                      </a:lnTo>
                      <a:cubicBezTo>
                        <a:pt x="2001" y="770472"/>
                        <a:pt x="84428" y="678926"/>
                        <a:pt x="191745" y="668489"/>
                      </a:cubicBezTo>
                      <a:cubicBezTo>
                        <a:pt x="215600" y="666146"/>
                        <a:pt x="237073" y="662241"/>
                        <a:pt x="255555" y="656915"/>
                      </a:cubicBezTo>
                      <a:cubicBezTo>
                        <a:pt x="307718" y="642147"/>
                        <a:pt x="328606" y="619852"/>
                        <a:pt x="335014" y="611213"/>
                      </a:cubicBezTo>
                      <a:lnTo>
                        <a:pt x="335014" y="527336"/>
                      </a:lnTo>
                      <a:cubicBezTo>
                        <a:pt x="316397" y="525939"/>
                        <a:pt x="291125" y="520023"/>
                        <a:pt x="270214" y="500544"/>
                      </a:cubicBezTo>
                      <a:cubicBezTo>
                        <a:pt x="244447" y="476545"/>
                        <a:pt x="232351" y="439435"/>
                        <a:pt x="234307" y="390254"/>
                      </a:cubicBezTo>
                      <a:cubicBezTo>
                        <a:pt x="234285" y="388597"/>
                        <a:pt x="234307" y="386230"/>
                        <a:pt x="234510" y="383769"/>
                      </a:cubicBezTo>
                      <a:lnTo>
                        <a:pt x="234510" y="367083"/>
                      </a:lnTo>
                      <a:lnTo>
                        <a:pt x="218546" y="367083"/>
                      </a:lnTo>
                      <a:cubicBezTo>
                        <a:pt x="208833" y="367083"/>
                        <a:pt x="199861" y="361947"/>
                        <a:pt x="194555" y="353356"/>
                      </a:cubicBezTo>
                      <a:cubicBezTo>
                        <a:pt x="189226" y="344717"/>
                        <a:pt x="188417" y="333949"/>
                        <a:pt x="192397" y="324553"/>
                      </a:cubicBezTo>
                      <a:lnTo>
                        <a:pt x="244560" y="206617"/>
                      </a:lnTo>
                      <a:cubicBezTo>
                        <a:pt x="246763" y="196085"/>
                        <a:pt x="249529" y="186240"/>
                        <a:pt x="252744" y="177270"/>
                      </a:cubicBezTo>
                      <a:cubicBezTo>
                        <a:pt x="252834" y="176915"/>
                        <a:pt x="252947" y="176560"/>
                        <a:pt x="253059" y="176205"/>
                      </a:cubicBezTo>
                      <a:cubicBezTo>
                        <a:pt x="287437" y="70813"/>
                        <a:pt x="379645" y="0"/>
                        <a:pt x="482442" y="0"/>
                      </a:cubicBezTo>
                      <a:cubicBezTo>
                        <a:pt x="617347" y="0"/>
                        <a:pt x="727069" y="119971"/>
                        <a:pt x="727069" y="267443"/>
                      </a:cubicBezTo>
                      <a:cubicBezTo>
                        <a:pt x="727069" y="343155"/>
                        <a:pt x="697503" y="415554"/>
                        <a:pt x="645924" y="466061"/>
                      </a:cubicBezTo>
                      <a:cubicBezTo>
                        <a:pt x="618111" y="493657"/>
                        <a:pt x="602732" y="529064"/>
                        <a:pt x="602732" y="565653"/>
                      </a:cubicBezTo>
                      <a:lnTo>
                        <a:pt x="602732" y="606811"/>
                      </a:lnTo>
                      <a:cubicBezTo>
                        <a:pt x="615683" y="624041"/>
                        <a:pt x="654041" y="660466"/>
                        <a:pt x="750138" y="669175"/>
                      </a:cubicBezTo>
                      <a:cubicBezTo>
                        <a:pt x="848978" y="678074"/>
                        <a:pt x="925852" y="759159"/>
                        <a:pt x="932957" y="861923"/>
                      </a:cubicBezTo>
                      <a:cubicBezTo>
                        <a:pt x="933451" y="870728"/>
                        <a:pt x="933901" y="879698"/>
                        <a:pt x="933901" y="888952"/>
                      </a:cubicBezTo>
                      <a:lnTo>
                        <a:pt x="933901" y="1349048"/>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1" name="Forme libre 487012590">
                  <a:extLst>
                    <a:ext uri="{FF2B5EF4-FFF2-40B4-BE49-F238E27FC236}">
                      <a16:creationId xmlns:a16="http://schemas.microsoft.com/office/drawing/2014/main" id="{25805C64-B01E-1563-4DC6-A3D84C57A428}"/>
                    </a:ext>
                  </a:extLst>
                </p:cNvPr>
                <p:cNvSpPr/>
                <p:nvPr/>
              </p:nvSpPr>
              <p:spPr>
                <a:xfrm>
                  <a:off x="8575200" y="1452710"/>
                  <a:ext cx="44968" cy="385614"/>
                </a:xfrm>
                <a:custGeom>
                  <a:avLst/>
                  <a:gdLst>
                    <a:gd name="connsiteX0" fmla="*/ 0 w 44968"/>
                    <a:gd name="connsiteY0" fmla="*/ 0 h 385614"/>
                    <a:gd name="connsiteX1" fmla="*/ 44968 w 44968"/>
                    <a:gd name="connsiteY1" fmla="*/ 0 h 385614"/>
                    <a:gd name="connsiteX2" fmla="*/ 44968 w 44968"/>
                    <a:gd name="connsiteY2" fmla="*/ 385615 h 385614"/>
                    <a:gd name="connsiteX3" fmla="*/ 0 w 44968"/>
                    <a:gd name="connsiteY3" fmla="*/ 385615 h 385614"/>
                  </a:gdLst>
                  <a:ahLst/>
                  <a:cxnLst>
                    <a:cxn ang="0">
                      <a:pos x="connsiteX0" y="connsiteY0"/>
                    </a:cxn>
                    <a:cxn ang="0">
                      <a:pos x="connsiteX1" y="connsiteY1"/>
                    </a:cxn>
                    <a:cxn ang="0">
                      <a:pos x="connsiteX2" y="connsiteY2"/>
                    </a:cxn>
                    <a:cxn ang="0">
                      <a:pos x="connsiteX3" y="connsiteY3"/>
                    </a:cxn>
                  </a:cxnLst>
                  <a:rect l="l" t="t" r="r" b="b"/>
                  <a:pathLst>
                    <a:path w="44968" h="385614">
                      <a:moveTo>
                        <a:pt x="0" y="0"/>
                      </a:moveTo>
                      <a:lnTo>
                        <a:pt x="44968" y="0"/>
                      </a:lnTo>
                      <a:lnTo>
                        <a:pt x="44968" y="385615"/>
                      </a:lnTo>
                      <a:lnTo>
                        <a:pt x="0" y="385615"/>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2" name="Forme libre 487012591">
                  <a:extLst>
                    <a:ext uri="{FF2B5EF4-FFF2-40B4-BE49-F238E27FC236}">
                      <a16:creationId xmlns:a16="http://schemas.microsoft.com/office/drawing/2014/main" id="{039712B8-A92E-FF43-9DA0-1C3E546E686D}"/>
                    </a:ext>
                  </a:extLst>
                </p:cNvPr>
                <p:cNvSpPr/>
                <p:nvPr/>
              </p:nvSpPr>
              <p:spPr>
                <a:xfrm>
                  <a:off x="8312226" y="1218070"/>
                  <a:ext cx="140008" cy="81723"/>
                </a:xfrm>
                <a:custGeom>
                  <a:avLst/>
                  <a:gdLst>
                    <a:gd name="connsiteX0" fmla="*/ 24935 w 140008"/>
                    <a:gd name="connsiteY0" fmla="*/ 81724 h 81723"/>
                    <a:gd name="connsiteX1" fmla="*/ 0 w 140008"/>
                    <a:gd name="connsiteY1" fmla="*/ 42341 h 81723"/>
                    <a:gd name="connsiteX2" fmla="*/ 140009 w 140008"/>
                    <a:gd name="connsiteY2" fmla="*/ 0 h 81723"/>
                    <a:gd name="connsiteX3" fmla="*/ 140009 w 140008"/>
                    <a:gd name="connsiteY3" fmla="*/ 47335 h 81723"/>
                    <a:gd name="connsiteX4" fmla="*/ 24935 w 140008"/>
                    <a:gd name="connsiteY4" fmla="*/ 81724 h 81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008" h="81723">
                      <a:moveTo>
                        <a:pt x="24935" y="81724"/>
                      </a:moveTo>
                      <a:lnTo>
                        <a:pt x="0" y="42341"/>
                      </a:lnTo>
                      <a:cubicBezTo>
                        <a:pt x="2451" y="40613"/>
                        <a:pt x="61224" y="0"/>
                        <a:pt x="140009" y="0"/>
                      </a:cubicBezTo>
                      <a:lnTo>
                        <a:pt x="140009" y="47335"/>
                      </a:lnTo>
                      <a:cubicBezTo>
                        <a:pt x="74692" y="47335"/>
                        <a:pt x="25430" y="81369"/>
                        <a:pt x="24935" y="81724"/>
                      </a:cubicBez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3" name="Forme libre 487012592">
                  <a:extLst>
                    <a:ext uri="{FF2B5EF4-FFF2-40B4-BE49-F238E27FC236}">
                      <a16:creationId xmlns:a16="http://schemas.microsoft.com/office/drawing/2014/main" id="{B978F34E-8531-48DB-74AF-189E9C8818BC}"/>
                    </a:ext>
                  </a:extLst>
                </p:cNvPr>
                <p:cNvSpPr/>
                <p:nvPr/>
              </p:nvSpPr>
              <p:spPr>
                <a:xfrm>
                  <a:off x="8119492" y="1222969"/>
                  <a:ext cx="140008" cy="81747"/>
                </a:xfrm>
                <a:custGeom>
                  <a:avLst/>
                  <a:gdLst>
                    <a:gd name="connsiteX0" fmla="*/ 115119 w 140008"/>
                    <a:gd name="connsiteY0" fmla="*/ 81748 h 81747"/>
                    <a:gd name="connsiteX1" fmla="*/ 0 w 140008"/>
                    <a:gd name="connsiteY1" fmla="*/ 47335 h 81747"/>
                    <a:gd name="connsiteX2" fmla="*/ 0 w 140008"/>
                    <a:gd name="connsiteY2" fmla="*/ 0 h 81747"/>
                    <a:gd name="connsiteX3" fmla="*/ 140009 w 140008"/>
                    <a:gd name="connsiteY3" fmla="*/ 42341 h 81747"/>
                    <a:gd name="connsiteX4" fmla="*/ 115074 w 140008"/>
                    <a:gd name="connsiteY4" fmla="*/ 81724 h 81747"/>
                    <a:gd name="connsiteX5" fmla="*/ 127552 w 140008"/>
                    <a:gd name="connsiteY5" fmla="*/ 62033 h 81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008" h="81747">
                      <a:moveTo>
                        <a:pt x="115119" y="81748"/>
                      </a:moveTo>
                      <a:cubicBezTo>
                        <a:pt x="114624" y="81393"/>
                        <a:pt x="64709" y="47335"/>
                        <a:pt x="0" y="47335"/>
                      </a:cubicBezTo>
                      <a:lnTo>
                        <a:pt x="0" y="0"/>
                      </a:lnTo>
                      <a:cubicBezTo>
                        <a:pt x="78784" y="0"/>
                        <a:pt x="137558" y="40590"/>
                        <a:pt x="140009" y="42341"/>
                      </a:cubicBezTo>
                      <a:lnTo>
                        <a:pt x="115074" y="81724"/>
                      </a:lnTo>
                      <a:lnTo>
                        <a:pt x="127552" y="62033"/>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487012594" name="Flèche vers la gauche 487012593">
                <a:extLst>
                  <a:ext uri="{FF2B5EF4-FFF2-40B4-BE49-F238E27FC236}">
                    <a16:creationId xmlns:a16="http://schemas.microsoft.com/office/drawing/2014/main" id="{AA175700-837C-5EFC-BAFB-EB1B49F49653}"/>
                  </a:ext>
                </a:extLst>
              </p:cNvPr>
              <p:cNvSpPr/>
              <p:nvPr/>
            </p:nvSpPr>
            <p:spPr>
              <a:xfrm>
                <a:off x="6540085" y="1982606"/>
                <a:ext cx="174753" cy="111087"/>
              </a:xfrm>
              <a:prstGeom prst="leftArrow">
                <a:avLst>
                  <a:gd name="adj1" fmla="val 32851"/>
                  <a:gd name="adj2" fmla="val 50000"/>
                </a:avLst>
              </a:prstGeom>
              <a:noFill/>
              <a:ln w="19050" cap="rnd">
                <a:solidFill>
                  <a:schemeClr val="tx2"/>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87012598" name="Flèche vers la gauche 487012597">
                <a:extLst>
                  <a:ext uri="{FF2B5EF4-FFF2-40B4-BE49-F238E27FC236}">
                    <a16:creationId xmlns:a16="http://schemas.microsoft.com/office/drawing/2014/main" id="{D92688F6-5DC1-4CB0-3367-2E11A23BF26D}"/>
                  </a:ext>
                </a:extLst>
              </p:cNvPr>
              <p:cNvSpPr/>
              <p:nvPr/>
            </p:nvSpPr>
            <p:spPr>
              <a:xfrm flipH="1">
                <a:off x="6664991" y="2022275"/>
                <a:ext cx="174753" cy="111087"/>
              </a:xfrm>
              <a:prstGeom prst="leftArrow">
                <a:avLst>
                  <a:gd name="adj1" fmla="val 32851"/>
                  <a:gd name="adj2" fmla="val 50000"/>
                </a:avLst>
              </a:prstGeom>
              <a:noFill/>
              <a:ln w="19050" cap="rnd">
                <a:solidFill>
                  <a:schemeClr val="tx2"/>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 name="Titre 2">
            <a:extLst>
              <a:ext uri="{FF2B5EF4-FFF2-40B4-BE49-F238E27FC236}">
                <a16:creationId xmlns:a16="http://schemas.microsoft.com/office/drawing/2014/main" id="{409D817D-AF05-529E-B24E-13B88AEA61F1}"/>
              </a:ext>
            </a:extLst>
          </p:cNvPr>
          <p:cNvSpPr>
            <a:spLocks noGrp="1"/>
          </p:cNvSpPr>
          <p:nvPr>
            <p:ph type="title"/>
          </p:nvPr>
        </p:nvSpPr>
        <p:spPr/>
        <p:txBody>
          <a:bodyPr/>
          <a:lstStyle/>
          <a:p>
            <a:r>
              <a:rPr lang="en-GB" sz="2400" b="1" dirty="0" err="1"/>
              <a:t>Présentation</a:t>
            </a:r>
            <a:r>
              <a:rPr lang="en-GB" sz="2400" b="1" dirty="0"/>
              <a:t> </a:t>
            </a:r>
            <a:r>
              <a:rPr lang="en-GB" sz="2400" b="1" dirty="0" err="1"/>
              <a:t>clinique</a:t>
            </a:r>
            <a:endParaRPr lang="fr-FR" dirty="0"/>
          </a:p>
        </p:txBody>
      </p:sp>
      <p:sp>
        <p:nvSpPr>
          <p:cNvPr id="5" name="Espace réservé pour une image  4">
            <a:extLst>
              <a:ext uri="{FF2B5EF4-FFF2-40B4-BE49-F238E27FC236}">
                <a16:creationId xmlns:a16="http://schemas.microsoft.com/office/drawing/2014/main" id="{FFF9DF21-FABD-99F8-EEFB-AB426BCD499C}"/>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D2F4C853-C581-4924-5C7E-EBA85A0BA331}"/>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9" name="ZoneTexte 8">
            <a:extLst>
              <a:ext uri="{FF2B5EF4-FFF2-40B4-BE49-F238E27FC236}">
                <a16:creationId xmlns:a16="http://schemas.microsoft.com/office/drawing/2014/main" id="{3DF9DBC7-C74A-6AA0-E0FA-CADA330B2500}"/>
              </a:ext>
            </a:extLst>
          </p:cNvPr>
          <p:cNvSpPr txBox="1"/>
          <p:nvPr/>
        </p:nvSpPr>
        <p:spPr bwMode="auto">
          <a:xfrm>
            <a:off x="467999" y="6284055"/>
            <a:ext cx="8987187" cy="353433"/>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altération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l’état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general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état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général</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charge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virale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souches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périphériques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grpSp>
        <p:nvGrpSpPr>
          <p:cNvPr id="49" name="Groupe 48">
            <a:extLst>
              <a:ext uri="{FF2B5EF4-FFF2-40B4-BE49-F238E27FC236}">
                <a16:creationId xmlns:a16="http://schemas.microsoft.com/office/drawing/2014/main" id="{951EEF8E-FC80-0701-1F9E-71AA51913A3C}"/>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8F36F7EA-401B-1CC8-5696-9D836403C2C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4CF237F9-CBEC-12EF-3C14-B6EB53180C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BD1546B7-8361-C679-D263-970A9E0C6711}"/>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865377CC-6354-48C5-8207-F523C28CF1B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6" name="Rectangle 15">
              <a:extLst>
                <a:ext uri="{FF2B5EF4-FFF2-40B4-BE49-F238E27FC236}">
                  <a16:creationId xmlns:a16="http://schemas.microsoft.com/office/drawing/2014/main" id="{EB855097-1AB2-1D8A-B313-9CBDC71C1AF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255AFFE4-147F-561D-5914-A2E29A3F52E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clinique </a:t>
              </a:r>
            </a:p>
          </p:txBody>
        </p:sp>
        <p:sp>
          <p:nvSpPr>
            <p:cNvPr id="18" name="Chevron 17">
              <a:extLst>
                <a:ext uri="{FF2B5EF4-FFF2-40B4-BE49-F238E27FC236}">
                  <a16:creationId xmlns:a16="http://schemas.microsoft.com/office/drawing/2014/main" id="{CD8C2480-F4AB-A9BE-163E-19BBE9833C4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9" name="Chevron 18">
              <a:extLst>
                <a:ext uri="{FF2B5EF4-FFF2-40B4-BE49-F238E27FC236}">
                  <a16:creationId xmlns:a16="http://schemas.microsoft.com/office/drawing/2014/main" id="{59AC917B-5C8A-17DD-8798-B8E19218E56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grpSp>
        <p:nvGrpSpPr>
          <p:cNvPr id="55" name="Groupe 54">
            <a:extLst>
              <a:ext uri="{FF2B5EF4-FFF2-40B4-BE49-F238E27FC236}">
                <a16:creationId xmlns:a16="http://schemas.microsoft.com/office/drawing/2014/main" id="{171EDA8C-3E20-DB83-693A-A1F4ED6ACB41}"/>
              </a:ext>
            </a:extLst>
          </p:cNvPr>
          <p:cNvGrpSpPr/>
          <p:nvPr/>
        </p:nvGrpSpPr>
        <p:grpSpPr>
          <a:xfrm>
            <a:off x="7899816" y="1658112"/>
            <a:ext cx="3818184" cy="4424463"/>
            <a:chOff x="7899816" y="1658112"/>
            <a:chExt cx="3818184" cy="4424463"/>
          </a:xfrm>
        </p:grpSpPr>
        <p:pic>
          <p:nvPicPr>
            <p:cNvPr id="1915326367" name="Image 1915326366"/>
            <p:cNvPicPr>
              <a:picLocks noChangeAspect="1"/>
            </p:cNvPicPr>
            <p:nvPr/>
          </p:nvPicPr>
          <p:blipFill>
            <a:blip r:embed="rId3"/>
            <a:stretch/>
          </p:blipFill>
          <p:spPr bwMode="auto">
            <a:xfrm>
              <a:off x="7899816" y="1658112"/>
              <a:ext cx="3818184" cy="3931971"/>
            </a:xfrm>
            <a:prstGeom prst="rect">
              <a:avLst/>
            </a:prstGeom>
          </p:spPr>
        </p:pic>
        <p:sp>
          <p:nvSpPr>
            <p:cNvPr id="28" name="Rectangle: Rounded Corners 2">
              <a:extLst>
                <a:ext uri="{FF2B5EF4-FFF2-40B4-BE49-F238E27FC236}">
                  <a16:creationId xmlns:a16="http://schemas.microsoft.com/office/drawing/2014/main" id="{C3D01841-0414-EC4C-CEF5-54438AF9DCE9}"/>
                </a:ext>
              </a:extLst>
            </p:cNvPr>
            <p:cNvSpPr/>
            <p:nvPr/>
          </p:nvSpPr>
          <p:spPr bwMode="auto">
            <a:xfrm>
              <a:off x="8345955" y="5722575"/>
              <a:ext cx="2925906"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6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Biopsie</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non </a:t>
              </a:r>
              <a:r>
                <a:rPr kumimoji="0" lang="en-GB" sz="16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contributive</a:t>
              </a:r>
              <a:endParaRPr kumimoji="0" lang="en-GB" sz="1600" b="0" i="0" u="none" strike="noStrike" kern="1200" cap="none" spc="0" normalizeH="0" baseline="0" noProof="0" dirty="0">
                <a:ln>
                  <a:noFill/>
                </a:ln>
                <a:solidFill>
                  <a:srgbClr val="FFFFFF"/>
                </a:solidFill>
                <a:effectLst/>
                <a:uLnTx/>
                <a:uFillTx/>
                <a:latin typeface="Century Gothic"/>
                <a:ea typeface="+mn-ea"/>
                <a:cs typeface="+mn-cs"/>
              </a:endParaRPr>
            </a:p>
          </p:txBody>
        </p:sp>
      </p:grpSp>
      <p:grpSp>
        <p:nvGrpSpPr>
          <p:cNvPr id="29" name="Groupe 28">
            <a:extLst>
              <a:ext uri="{FF2B5EF4-FFF2-40B4-BE49-F238E27FC236}">
                <a16:creationId xmlns:a16="http://schemas.microsoft.com/office/drawing/2014/main" id="{1274602E-9664-8E3D-AB9B-7DB9FEEB3A2C}"/>
              </a:ext>
            </a:extLst>
          </p:cNvPr>
          <p:cNvGrpSpPr/>
          <p:nvPr/>
        </p:nvGrpSpPr>
        <p:grpSpPr>
          <a:xfrm>
            <a:off x="467999" y="1446042"/>
            <a:ext cx="1730195" cy="828000"/>
            <a:chOff x="467999" y="1855849"/>
            <a:chExt cx="1730195" cy="828000"/>
          </a:xfrm>
        </p:grpSpPr>
        <p:sp>
          <p:nvSpPr>
            <p:cNvPr id="30" name="Rounded Rectangle 52">
              <a:extLst>
                <a:ext uri="{FF2B5EF4-FFF2-40B4-BE49-F238E27FC236}">
                  <a16:creationId xmlns:a16="http://schemas.microsoft.com/office/drawing/2014/main" id="{6F3C18B9-4C9E-65B4-5CFD-527A11FA1B20}"/>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p>
          </p:txBody>
        </p:sp>
        <p:sp>
          <p:nvSpPr>
            <p:cNvPr id="31" name="Ellipse 30">
              <a:extLst>
                <a:ext uri="{FF2B5EF4-FFF2-40B4-BE49-F238E27FC236}">
                  <a16:creationId xmlns:a16="http://schemas.microsoft.com/office/drawing/2014/main" id="{372F0474-4BC5-6A24-49DF-B0C57C023B77}"/>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2" name="Graphique 29">
              <a:extLst>
                <a:ext uri="{FF2B5EF4-FFF2-40B4-BE49-F238E27FC236}">
                  <a16:creationId xmlns:a16="http://schemas.microsoft.com/office/drawing/2014/main" id="{B9329810-3012-9753-9ABF-D7AE398C39FE}"/>
                </a:ext>
              </a:extLst>
            </p:cNvPr>
            <p:cNvGrpSpPr/>
            <p:nvPr/>
          </p:nvGrpSpPr>
          <p:grpSpPr>
            <a:xfrm>
              <a:off x="657743" y="2032595"/>
              <a:ext cx="456544" cy="461072"/>
              <a:chOff x="633250" y="1973510"/>
              <a:chExt cx="540937" cy="546302"/>
            </a:xfrm>
            <a:noFill/>
          </p:grpSpPr>
          <p:sp>
            <p:nvSpPr>
              <p:cNvPr id="33" name="Forme libre 32">
                <a:extLst>
                  <a:ext uri="{FF2B5EF4-FFF2-40B4-BE49-F238E27FC236}">
                    <a16:creationId xmlns:a16="http://schemas.microsoft.com/office/drawing/2014/main" id="{CF6A90FA-1DBF-A030-C5F7-F04CA9C1278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382AE6AF-4E04-1F76-95BF-49F63B35C7E9}"/>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5131DF80-69D8-07E8-0CA3-34CE6FDAAA05}"/>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134044FF-C8EB-AE83-627F-4429649D2EDB}"/>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6BD7E4E2-950A-BB67-6A38-AB2A642B0B8A}"/>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47E0881D-9C06-0B67-4F81-4462F450BBA4}"/>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6ED324DF-04EA-9B69-23CD-86E1309B78C1}"/>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DFD07306-F54F-7AB6-D086-7300A80D3EFE}"/>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8EB0EA2B-2622-D4DE-FD01-C73494A141FE}"/>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19B71C14-7AAB-22E2-CA67-EDD0296B3BB0}"/>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8F416384-B4DC-A2A7-E6C7-31723201B54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B2B3E95-BB1F-EA2F-8A74-5979D79E677C}"/>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6CB08A7D-8D26-D06E-0D9B-C6833C4F7C33}"/>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C69BDCFA-988B-7A5C-FBF5-CB1A12E808EC}"/>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7" name="TextBox 15">
            <a:extLst>
              <a:ext uri="{FF2B5EF4-FFF2-40B4-BE49-F238E27FC236}">
                <a16:creationId xmlns:a16="http://schemas.microsoft.com/office/drawing/2014/main" id="{8190A4BF-5118-5AAC-30CC-119C148C54AC}"/>
              </a:ext>
            </a:extLst>
          </p:cNvPr>
          <p:cNvSpPr txBox="1"/>
          <p:nvPr/>
        </p:nvSpPr>
        <p:spPr bwMode="auto">
          <a:xfrm>
            <a:off x="467999" y="2390060"/>
            <a:ext cx="7596709"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AEG</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Réplication</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EBV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soutenue</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depuis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plusieurs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années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(&gt; 5 log)</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polyADN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sus/sous</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SUVmax</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 20</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Amélioration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spontanée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l’EG</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 name="ZoneTexte 8">
            <a:extLst>
              <a:ext uri="{FF2B5EF4-FFF2-40B4-BE49-F238E27FC236}">
                <a16:creationId xmlns:a16="http://schemas.microsoft.com/office/drawing/2014/main" id="{7B2289CC-51B4-DEA3-E11C-36026A823B0B}"/>
              </a:ext>
            </a:extLst>
          </p:cNvPr>
          <p:cNvSpPr txBox="1"/>
          <p:nvPr/>
        </p:nvSpPr>
        <p:spPr bwMode="auto">
          <a:xfrm>
            <a:off x="4054346" y="2921253"/>
            <a:ext cx="4083666" cy="366119"/>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0" name="Rectangle: Rounded Corners 2">
            <a:extLst>
              <a:ext uri="{FF2B5EF4-FFF2-40B4-BE49-F238E27FC236}">
                <a16:creationId xmlns:a16="http://schemas.microsoft.com/office/drawing/2014/main" id="{B003E118-68C1-FF99-54F6-B29FB35C074E}"/>
              </a:ext>
            </a:extLst>
          </p:cNvPr>
          <p:cNvSpPr/>
          <p:nvPr/>
        </p:nvSpPr>
        <p:spPr bwMode="auto">
          <a:xfrm>
            <a:off x="1612604" y="5193017"/>
            <a:ext cx="4175275" cy="957049"/>
          </a:xfrm>
          <a:prstGeom prst="roundRect">
            <a:avLst>
              <a:gd name="adj" fmla="val 8693"/>
            </a:avLst>
          </a:prstGeom>
          <a:solidFill>
            <a:schemeClr val="accent1">
              <a:lumMod val="40000"/>
              <a:lumOff val="60000"/>
              <a:alpha val="3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36000" bIns="36000" rtlCol="0" anchor="ctr"/>
          <a:lstStyle/>
          <a:p>
            <a:pPr marL="239821" marR="0" lvl="0" indent="-239821"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err="1">
                <a:ln>
                  <a:noFill/>
                </a:ln>
                <a:solidFill>
                  <a:prstClr val="black"/>
                </a:solidFill>
                <a:effectLst/>
                <a:uLnTx/>
                <a:uFillTx/>
                <a:latin typeface="Century Gothic"/>
                <a:ea typeface="Century Gothic"/>
                <a:cs typeface="Century Gothic"/>
              </a:rPr>
              <a:t>Efficacité</a:t>
            </a: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 sur le syndrome tumoral</a:t>
            </a:r>
            <a:endParaRPr kumimoji="0" sz="1600" b="0" i="0" u="none" strike="noStrike" kern="1200" cap="none" spc="0" normalizeH="0" baseline="0" noProof="0" dirty="0">
              <a:ln>
                <a:noFill/>
              </a:ln>
              <a:solidFill>
                <a:prstClr val="black"/>
              </a:solidFill>
              <a:effectLst/>
              <a:uLnTx/>
              <a:uFillTx/>
              <a:latin typeface="Century Gothic"/>
              <a:ea typeface="+mn-ea"/>
              <a:cs typeface="+mn-cs"/>
            </a:endParaRPr>
          </a:p>
          <a:p>
            <a:pPr marL="239821" marR="0" lvl="0" indent="-239821"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Pas de modification de la CV-EBV</a:t>
            </a:r>
            <a:endParaRPr kumimoji="0" sz="1600" b="0" i="0" u="none" strike="noStrike" kern="1200" cap="none" spc="0" normalizeH="0" baseline="0" noProof="0" dirty="0">
              <a:ln>
                <a:noFill/>
              </a:ln>
              <a:solidFill>
                <a:prstClr val="black"/>
              </a:solidFill>
              <a:effectLst/>
              <a:uLnTx/>
              <a:uFillTx/>
              <a:latin typeface="Century Gothic"/>
              <a:ea typeface="+mn-ea"/>
              <a:cs typeface="+mn-cs"/>
            </a:endParaRPr>
          </a:p>
          <a:p>
            <a:pPr marL="239821" marR="0" lvl="0" indent="-239821"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err="1">
                <a:ln>
                  <a:noFill/>
                </a:ln>
                <a:solidFill>
                  <a:prstClr val="black"/>
                </a:solidFill>
                <a:effectLst/>
                <a:uLnTx/>
                <a:uFillTx/>
                <a:latin typeface="Century Gothic"/>
                <a:ea typeface="Century Gothic"/>
                <a:cs typeface="Century Gothic"/>
              </a:rPr>
              <a:t>Découverte</a:t>
            </a: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 </a:t>
            </a:r>
            <a:r>
              <a:rPr kumimoji="0" lang="en-GB" sz="1600" b="0" i="0" u="none" strike="noStrike" kern="1200" cap="none" spc="0" normalizeH="0" baseline="0" noProof="0" dirty="0" err="1">
                <a:ln>
                  <a:noFill/>
                </a:ln>
                <a:solidFill>
                  <a:prstClr val="black"/>
                </a:solidFill>
                <a:effectLst/>
                <a:uLnTx/>
                <a:uFillTx/>
                <a:latin typeface="Century Gothic"/>
                <a:ea typeface="Century Gothic"/>
                <a:cs typeface="Century Gothic"/>
              </a:rPr>
              <a:t>concomittante</a:t>
            </a: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 de CSP...</a:t>
            </a:r>
            <a:endParaRPr kumimoji="0" lang="en-GB" sz="1600" b="0"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18" name="Titre 17">
            <a:extLst>
              <a:ext uri="{FF2B5EF4-FFF2-40B4-BE49-F238E27FC236}">
                <a16:creationId xmlns:a16="http://schemas.microsoft.com/office/drawing/2014/main" id="{AD33C3C7-AFAB-34B5-1779-BEC8C5D4BC1A}"/>
              </a:ext>
            </a:extLst>
          </p:cNvPr>
          <p:cNvSpPr>
            <a:spLocks noGrp="1"/>
          </p:cNvSpPr>
          <p:nvPr>
            <p:ph type="title"/>
          </p:nvPr>
        </p:nvSpPr>
        <p:spPr/>
        <p:txBody>
          <a:bodyPr/>
          <a:lstStyle/>
          <a:p>
            <a:r>
              <a:rPr lang="fr-FR" dirty="0"/>
              <a:t>Plan de traitement du LPT EBV+</a:t>
            </a:r>
          </a:p>
        </p:txBody>
      </p:sp>
      <p:sp>
        <p:nvSpPr>
          <p:cNvPr id="20" name="Espace réservé pour une image  19">
            <a:extLst>
              <a:ext uri="{FF2B5EF4-FFF2-40B4-BE49-F238E27FC236}">
                <a16:creationId xmlns:a16="http://schemas.microsoft.com/office/drawing/2014/main" id="{5EA1692D-A51B-690F-7B81-2230EA87713D}"/>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680AB70D-1B63-B271-F430-E53C9213E03B}"/>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24" name="ZoneTexte 23">
            <a:extLst>
              <a:ext uri="{FF2B5EF4-FFF2-40B4-BE49-F238E27FC236}">
                <a16:creationId xmlns:a16="http://schemas.microsoft.com/office/drawing/2014/main" id="{E0F7A846-C851-1C4B-2FB3-1FB0B20CCDD4}"/>
              </a:ext>
            </a:extLst>
          </p:cNvPr>
          <p:cNvSpPr txBox="1"/>
          <p:nvPr/>
        </p:nvSpPr>
        <p:spPr bwMode="auto">
          <a:xfrm>
            <a:off x="467999" y="6339539"/>
            <a:ext cx="8987187" cy="297949"/>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altération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l’état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général</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état general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charge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virale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souches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périphériques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5" name="Groupe 24">
            <a:extLst>
              <a:ext uri="{FF2B5EF4-FFF2-40B4-BE49-F238E27FC236}">
                <a16:creationId xmlns:a16="http://schemas.microsoft.com/office/drawing/2014/main" id="{91C8AA6D-6655-10D3-4E1E-51EC50E6A445}"/>
              </a:ext>
            </a:extLst>
          </p:cNvPr>
          <p:cNvGrpSpPr/>
          <p:nvPr/>
        </p:nvGrpSpPr>
        <p:grpSpPr>
          <a:xfrm>
            <a:off x="-2" y="0"/>
            <a:ext cx="12192002" cy="213160"/>
            <a:chOff x="-2" y="0"/>
            <a:chExt cx="12192002" cy="213160"/>
          </a:xfrm>
        </p:grpSpPr>
        <p:sp>
          <p:nvSpPr>
            <p:cNvPr id="26" name="Rectangle 25">
              <a:extLst>
                <a:ext uri="{FF2B5EF4-FFF2-40B4-BE49-F238E27FC236}">
                  <a16:creationId xmlns:a16="http://schemas.microsoft.com/office/drawing/2014/main" id="{889E229D-737B-1ABF-A2CC-71B8B73B2C3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Rectangle 26">
              <a:extLst>
                <a:ext uri="{FF2B5EF4-FFF2-40B4-BE49-F238E27FC236}">
                  <a16:creationId xmlns:a16="http://schemas.microsoft.com/office/drawing/2014/main" id="{B4BBD40E-A503-F336-05DE-35A65EE0A72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Signalisation droite 27">
              <a:extLst>
                <a:ext uri="{FF2B5EF4-FFF2-40B4-BE49-F238E27FC236}">
                  <a16:creationId xmlns:a16="http://schemas.microsoft.com/office/drawing/2014/main" id="{6E0ABB55-AC75-36DE-6378-35CFD4E5DC1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9" name="Chevron 28">
              <a:extLst>
                <a:ext uri="{FF2B5EF4-FFF2-40B4-BE49-F238E27FC236}">
                  <a16:creationId xmlns:a16="http://schemas.microsoft.com/office/drawing/2014/main" id="{46273BBB-1F8B-D449-8DE0-E4B04DF36BD9}"/>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0" name="Rectangle 29">
              <a:extLst>
                <a:ext uri="{FF2B5EF4-FFF2-40B4-BE49-F238E27FC236}">
                  <a16:creationId xmlns:a16="http://schemas.microsoft.com/office/drawing/2014/main" id="{59A293EA-27B7-69C5-EBD2-09089C2B4C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Chevron 30">
              <a:extLst>
                <a:ext uri="{FF2B5EF4-FFF2-40B4-BE49-F238E27FC236}">
                  <a16:creationId xmlns:a16="http://schemas.microsoft.com/office/drawing/2014/main" id="{064D3573-4179-11BD-12E4-BC0B13FDF6D7}"/>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clinique </a:t>
              </a:r>
            </a:p>
          </p:txBody>
        </p:sp>
        <p:sp>
          <p:nvSpPr>
            <p:cNvPr id="32" name="Chevron 31">
              <a:extLst>
                <a:ext uri="{FF2B5EF4-FFF2-40B4-BE49-F238E27FC236}">
                  <a16:creationId xmlns:a16="http://schemas.microsoft.com/office/drawing/2014/main" id="{2F84EDBF-78FB-6780-F26D-505641388AF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3" name="Chevron 32">
              <a:extLst>
                <a:ext uri="{FF2B5EF4-FFF2-40B4-BE49-F238E27FC236}">
                  <a16:creationId xmlns:a16="http://schemas.microsoft.com/office/drawing/2014/main" id="{BA6D3A31-F76C-8814-24A2-9F4D8562660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grpSp>
        <p:nvGrpSpPr>
          <p:cNvPr id="34" name="Groupe 33">
            <a:extLst>
              <a:ext uri="{FF2B5EF4-FFF2-40B4-BE49-F238E27FC236}">
                <a16:creationId xmlns:a16="http://schemas.microsoft.com/office/drawing/2014/main" id="{0607FC10-E785-AFCA-D950-5385DA2C36EF}"/>
              </a:ext>
            </a:extLst>
          </p:cNvPr>
          <p:cNvGrpSpPr/>
          <p:nvPr/>
        </p:nvGrpSpPr>
        <p:grpSpPr>
          <a:xfrm>
            <a:off x="467999" y="1446042"/>
            <a:ext cx="1730195" cy="828000"/>
            <a:chOff x="467999" y="1855849"/>
            <a:chExt cx="1730195" cy="828000"/>
          </a:xfrm>
        </p:grpSpPr>
        <p:sp>
          <p:nvSpPr>
            <p:cNvPr id="35" name="Rounded Rectangle 52">
              <a:extLst>
                <a:ext uri="{FF2B5EF4-FFF2-40B4-BE49-F238E27FC236}">
                  <a16:creationId xmlns:a16="http://schemas.microsoft.com/office/drawing/2014/main" id="{598C90A0-51D9-F0A9-9AC3-3DA4C08E274A}"/>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p>
          </p:txBody>
        </p:sp>
        <p:sp>
          <p:nvSpPr>
            <p:cNvPr id="36" name="Ellipse 35">
              <a:extLst>
                <a:ext uri="{FF2B5EF4-FFF2-40B4-BE49-F238E27FC236}">
                  <a16:creationId xmlns:a16="http://schemas.microsoft.com/office/drawing/2014/main" id="{36CB178E-70CC-714C-AE40-241DE25CB1FD}"/>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7" name="Graphique 29">
              <a:extLst>
                <a:ext uri="{FF2B5EF4-FFF2-40B4-BE49-F238E27FC236}">
                  <a16:creationId xmlns:a16="http://schemas.microsoft.com/office/drawing/2014/main" id="{4469DDEC-7838-113C-0CAB-236F709D9F0E}"/>
                </a:ext>
              </a:extLst>
            </p:cNvPr>
            <p:cNvGrpSpPr/>
            <p:nvPr/>
          </p:nvGrpSpPr>
          <p:grpSpPr>
            <a:xfrm>
              <a:off x="657743" y="2032595"/>
              <a:ext cx="456544" cy="461072"/>
              <a:chOff x="633250" y="1973510"/>
              <a:chExt cx="540937" cy="546302"/>
            </a:xfrm>
            <a:noFill/>
          </p:grpSpPr>
          <p:sp>
            <p:nvSpPr>
              <p:cNvPr id="38" name="Forme libre 37">
                <a:extLst>
                  <a:ext uri="{FF2B5EF4-FFF2-40B4-BE49-F238E27FC236}">
                    <a16:creationId xmlns:a16="http://schemas.microsoft.com/office/drawing/2014/main" id="{CE0CD87C-B750-AC6D-FA00-974B8CB1E635}"/>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D663B909-5CB2-B40D-A67A-350F76E625B0}"/>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206EDCE-1A1D-498F-956D-C8922E843BF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69017FFD-D0E3-B6E2-A27B-650A1BF0E94A}"/>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BAC69560-04AF-C892-FDED-011D7922BEFF}"/>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6889B5CD-F558-ED3F-A107-9A7E666F0817}"/>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45793BE-5494-3A06-4DF9-08FB8AD0180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8635FB92-E2B8-E324-3422-5512D8BF62DA}"/>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47A564B-AAE5-244C-0A95-0F8765947C95}"/>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D7597343-3269-EECE-7F52-6D9BBFFF32B0}"/>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E77CB37F-36BA-CF6F-AAA4-088DC3E64658}"/>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41A4F95E-716C-09D5-E354-F60347671341}"/>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8D253A51-FE76-8DE0-7568-61B810C2EF1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B350F9FE-7C3B-BDB0-DA1F-9B02DFC3C5E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6" name="TextBox 15">
            <a:extLst>
              <a:ext uri="{FF2B5EF4-FFF2-40B4-BE49-F238E27FC236}">
                <a16:creationId xmlns:a16="http://schemas.microsoft.com/office/drawing/2014/main" id="{C1CEA79F-2AB6-49FC-6031-17054583B4A2}"/>
              </a:ext>
            </a:extLst>
          </p:cNvPr>
          <p:cNvSpPr txBox="1"/>
          <p:nvPr/>
        </p:nvSpPr>
        <p:spPr bwMode="auto">
          <a:xfrm>
            <a:off x="467999" y="2390060"/>
            <a:ext cx="7596709"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AEG</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Réplication</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EBV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soutenue</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depuis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plusieurs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années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(&gt; 5 log)</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polyADN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sus/sous</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SUVmax</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 20</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Amélioration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spontanée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l’EG</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pic>
        <p:nvPicPr>
          <p:cNvPr id="57" name="Image 56">
            <a:extLst>
              <a:ext uri="{FF2B5EF4-FFF2-40B4-BE49-F238E27FC236}">
                <a16:creationId xmlns:a16="http://schemas.microsoft.com/office/drawing/2014/main" id="{8C921FB3-2C12-C373-D870-FB386F7E7714}"/>
              </a:ext>
            </a:extLst>
          </p:cNvPr>
          <p:cNvPicPr>
            <a:picLocks noChangeAspect="1"/>
          </p:cNvPicPr>
          <p:nvPr/>
        </p:nvPicPr>
        <p:blipFill>
          <a:blip r:embed="rId3"/>
          <a:stretch/>
        </p:blipFill>
        <p:spPr bwMode="auto">
          <a:xfrm>
            <a:off x="7899816" y="1658112"/>
            <a:ext cx="3818184" cy="4227070"/>
          </a:xfrm>
          <a:prstGeom prst="rect">
            <a:avLst/>
          </a:prstGeom>
        </p:spPr>
      </p:pic>
      <p:sp>
        <p:nvSpPr>
          <p:cNvPr id="62" name="Rectangle: Rounded Corners 2">
            <a:extLst>
              <a:ext uri="{FF2B5EF4-FFF2-40B4-BE49-F238E27FC236}">
                <a16:creationId xmlns:a16="http://schemas.microsoft.com/office/drawing/2014/main" id="{051C4732-D7C6-9C06-46BD-EA4E4E3124B8}"/>
              </a:ext>
            </a:extLst>
          </p:cNvPr>
          <p:cNvSpPr/>
          <p:nvPr/>
        </p:nvSpPr>
        <p:spPr bwMode="auto">
          <a:xfrm>
            <a:off x="717957" y="4672920"/>
            <a:ext cx="2927506"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397"/>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anose="05000000000000000000" pitchFamily="2" charset="2"/>
              </a:rPr>
              <a:t></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6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Décision</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de </a:t>
            </a:r>
            <a:r>
              <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4 Rituximab</a:t>
            </a:r>
          </a:p>
        </p:txBody>
      </p:sp>
      <p:sp>
        <p:nvSpPr>
          <p:cNvPr id="67" name="Virage 66">
            <a:extLst>
              <a:ext uri="{FF2B5EF4-FFF2-40B4-BE49-F238E27FC236}">
                <a16:creationId xmlns:a16="http://schemas.microsoft.com/office/drawing/2014/main" id="{1B5EDFF6-843B-7D91-715E-C74AD0534F39}"/>
              </a:ext>
            </a:extLst>
          </p:cNvPr>
          <p:cNvSpPr/>
          <p:nvPr/>
        </p:nvSpPr>
        <p:spPr>
          <a:xfrm rot="10800000" flipH="1">
            <a:off x="1115750" y="5134276"/>
            <a:ext cx="415758" cy="360002"/>
          </a:xfrm>
          <a:prstGeom prst="bentArrow">
            <a:avLst>
              <a:gd name="adj1" fmla="val 12889"/>
              <a:gd name="adj2" fmla="val 17928"/>
              <a:gd name="adj3" fmla="val 22607"/>
              <a:gd name="adj4" fmla="val 43750"/>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9" name="Titre 28">
            <a:extLst>
              <a:ext uri="{FF2B5EF4-FFF2-40B4-BE49-F238E27FC236}">
                <a16:creationId xmlns:a16="http://schemas.microsoft.com/office/drawing/2014/main" id="{12A05010-1943-DA5F-39DB-7AC903AB9973}"/>
              </a:ext>
            </a:extLst>
          </p:cNvPr>
          <p:cNvSpPr>
            <a:spLocks noGrp="1"/>
          </p:cNvSpPr>
          <p:nvPr>
            <p:ph type="title"/>
          </p:nvPr>
        </p:nvSpPr>
        <p:spPr/>
        <p:txBody>
          <a:bodyPr/>
          <a:lstStyle/>
          <a:p>
            <a:r>
              <a:rPr lang="fr-FR" dirty="0"/>
              <a:t>Plan de traitement du LPT EBV+</a:t>
            </a:r>
          </a:p>
        </p:txBody>
      </p:sp>
      <p:sp>
        <p:nvSpPr>
          <p:cNvPr id="31" name="Espace réservé pour une image  30">
            <a:extLst>
              <a:ext uri="{FF2B5EF4-FFF2-40B4-BE49-F238E27FC236}">
                <a16:creationId xmlns:a16="http://schemas.microsoft.com/office/drawing/2014/main" id="{97CEB805-4F09-A1A7-8CB5-E5CC6DF3BE42}"/>
              </a:ext>
            </a:extLst>
          </p:cNvPr>
          <p:cNvSpPr>
            <a:spLocks noGrp="1"/>
          </p:cNvSpPr>
          <p:nvPr>
            <p:ph type="pic" sz="quarter" idx="13"/>
          </p:nvPr>
        </p:nvSpPr>
        <p:spPr/>
        <p:txBody>
          <a:bodyPr/>
          <a:lstStyle/>
          <a:p>
            <a:endParaRPr lang="fr-FR"/>
          </a:p>
        </p:txBody>
      </p:sp>
      <p:sp>
        <p:nvSpPr>
          <p:cNvPr id="33" name="Titre 1">
            <a:extLst>
              <a:ext uri="{FF2B5EF4-FFF2-40B4-BE49-F238E27FC236}">
                <a16:creationId xmlns:a16="http://schemas.microsoft.com/office/drawing/2014/main" id="{BE44889B-BE18-9225-8D02-81FD3A1FB2F8}"/>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34" name="Groupe 33">
            <a:extLst>
              <a:ext uri="{FF2B5EF4-FFF2-40B4-BE49-F238E27FC236}">
                <a16:creationId xmlns:a16="http://schemas.microsoft.com/office/drawing/2014/main" id="{DDFA60A8-49A8-E994-C584-9682600CC814}"/>
              </a:ext>
            </a:extLst>
          </p:cNvPr>
          <p:cNvGrpSpPr/>
          <p:nvPr/>
        </p:nvGrpSpPr>
        <p:grpSpPr>
          <a:xfrm>
            <a:off x="467999" y="1446042"/>
            <a:ext cx="1730195" cy="828000"/>
            <a:chOff x="467999" y="1855849"/>
            <a:chExt cx="1730195" cy="828000"/>
          </a:xfrm>
        </p:grpSpPr>
        <p:sp>
          <p:nvSpPr>
            <p:cNvPr id="35" name="Rounded Rectangle 52">
              <a:extLst>
                <a:ext uri="{FF2B5EF4-FFF2-40B4-BE49-F238E27FC236}">
                  <a16:creationId xmlns:a16="http://schemas.microsoft.com/office/drawing/2014/main" id="{268B0421-36F9-AEF4-91FA-7AB5190DA2AC}"/>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p>
          </p:txBody>
        </p:sp>
        <p:sp>
          <p:nvSpPr>
            <p:cNvPr id="36" name="Ellipse 35">
              <a:extLst>
                <a:ext uri="{FF2B5EF4-FFF2-40B4-BE49-F238E27FC236}">
                  <a16:creationId xmlns:a16="http://schemas.microsoft.com/office/drawing/2014/main" id="{CF8904F2-55F7-3A33-C683-C1ECA9D9DCCB}"/>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7" name="Graphique 29">
              <a:extLst>
                <a:ext uri="{FF2B5EF4-FFF2-40B4-BE49-F238E27FC236}">
                  <a16:creationId xmlns:a16="http://schemas.microsoft.com/office/drawing/2014/main" id="{20EDA663-59E4-A6B2-373B-9D9BAE8D1806}"/>
                </a:ext>
              </a:extLst>
            </p:cNvPr>
            <p:cNvGrpSpPr/>
            <p:nvPr/>
          </p:nvGrpSpPr>
          <p:grpSpPr>
            <a:xfrm>
              <a:off x="657743" y="2032595"/>
              <a:ext cx="456544" cy="461072"/>
              <a:chOff x="633250" y="1973510"/>
              <a:chExt cx="540937" cy="546302"/>
            </a:xfrm>
            <a:noFill/>
          </p:grpSpPr>
          <p:sp>
            <p:nvSpPr>
              <p:cNvPr id="38" name="Forme libre 37">
                <a:extLst>
                  <a:ext uri="{FF2B5EF4-FFF2-40B4-BE49-F238E27FC236}">
                    <a16:creationId xmlns:a16="http://schemas.microsoft.com/office/drawing/2014/main" id="{9D751215-6E5F-9940-11DD-3EE365087B3B}"/>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3EE90099-A66B-6032-7F2F-F424AEF645C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5F9AB311-C240-D162-D9F2-6C6C1D3D552A}"/>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DA786106-58A8-1ACF-8359-5788D9C8397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3351488F-A220-14DD-7547-ECE0D0C6612B}"/>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C42D1891-FB44-3576-4032-8C7E938CADC5}"/>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BFC742F8-EF85-1D9A-9BE5-F9620DB06399}"/>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14A1D980-E265-63BD-0153-9AB2B998C32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C3B407A1-8F22-2176-91D5-714C7B58AAAA}"/>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FCF7A122-C4CD-7C62-604B-9E115238B2D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7931912E-4024-DDD0-91B7-9AD7F851187A}"/>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257A8276-15CA-4ADA-0833-C1EE795691ED}"/>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64A492ED-8F1B-6CB9-E458-D084F1C8345F}"/>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E52A3CE5-EE5E-CA3D-4F92-CF0FD38DE605}"/>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2" name="TextBox 15">
            <a:extLst>
              <a:ext uri="{FF2B5EF4-FFF2-40B4-BE49-F238E27FC236}">
                <a16:creationId xmlns:a16="http://schemas.microsoft.com/office/drawing/2014/main" id="{E462ED27-44D7-83FB-6E05-553B294FCB40}"/>
              </a:ext>
            </a:extLst>
          </p:cNvPr>
          <p:cNvSpPr txBox="1"/>
          <p:nvPr/>
        </p:nvSpPr>
        <p:spPr bwMode="auto">
          <a:xfrm>
            <a:off x="468000" y="2390060"/>
            <a:ext cx="3672000"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Détérioration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du BH/</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sténose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la VBP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avec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dérivation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par drain</a:t>
            </a:r>
          </a:p>
        </p:txBody>
      </p:sp>
      <p:sp>
        <p:nvSpPr>
          <p:cNvPr id="54" name="ZoneTexte 53">
            <a:extLst>
              <a:ext uri="{FF2B5EF4-FFF2-40B4-BE49-F238E27FC236}">
                <a16:creationId xmlns:a16="http://schemas.microsoft.com/office/drawing/2014/main" id="{EC7D8431-EA7B-6588-AE24-6CE9860CD355}"/>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 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57" name="Image 56">
            <a:extLst>
              <a:ext uri="{FF2B5EF4-FFF2-40B4-BE49-F238E27FC236}">
                <a16:creationId xmlns:a16="http://schemas.microsoft.com/office/drawing/2014/main" id="{8EB4424F-EAAA-0CBA-82E5-905815296832}"/>
              </a:ext>
            </a:extLst>
          </p:cNvPr>
          <p:cNvPicPr>
            <a:picLocks noChangeAspect="1"/>
          </p:cNvPicPr>
          <p:nvPr/>
        </p:nvPicPr>
        <p:blipFill>
          <a:blip r:embed="rId3"/>
          <a:stretch/>
        </p:blipFill>
        <p:spPr bwMode="auto">
          <a:xfrm>
            <a:off x="3643745" y="2215388"/>
            <a:ext cx="3166486" cy="2758362"/>
          </a:xfrm>
          <a:prstGeom prst="rect">
            <a:avLst/>
          </a:prstGeom>
        </p:spPr>
      </p:pic>
      <p:grpSp>
        <p:nvGrpSpPr>
          <p:cNvPr id="1743105731" name="Groupe 1743105730">
            <a:extLst>
              <a:ext uri="{FF2B5EF4-FFF2-40B4-BE49-F238E27FC236}">
                <a16:creationId xmlns:a16="http://schemas.microsoft.com/office/drawing/2014/main" id="{BE8D11B9-B39A-5CE1-26A5-4344B2E9F234}"/>
              </a:ext>
            </a:extLst>
          </p:cNvPr>
          <p:cNvGrpSpPr/>
          <p:nvPr/>
        </p:nvGrpSpPr>
        <p:grpSpPr>
          <a:xfrm>
            <a:off x="-2" y="0"/>
            <a:ext cx="12192002" cy="213160"/>
            <a:chOff x="-2" y="0"/>
            <a:chExt cx="12192002" cy="213160"/>
          </a:xfrm>
        </p:grpSpPr>
        <p:sp>
          <p:nvSpPr>
            <p:cNvPr id="59" name="Rectangle 58">
              <a:extLst>
                <a:ext uri="{FF2B5EF4-FFF2-40B4-BE49-F238E27FC236}">
                  <a16:creationId xmlns:a16="http://schemas.microsoft.com/office/drawing/2014/main" id="{791BE1F1-C67B-35E2-27DC-5094EC8EB79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0" name="Rectangle 59">
              <a:extLst>
                <a:ext uri="{FF2B5EF4-FFF2-40B4-BE49-F238E27FC236}">
                  <a16:creationId xmlns:a16="http://schemas.microsoft.com/office/drawing/2014/main" id="{23D393FE-BE9A-E264-1B4A-FCBAE8E217B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1" name="Signalisation droite 60">
              <a:extLst>
                <a:ext uri="{FF2B5EF4-FFF2-40B4-BE49-F238E27FC236}">
                  <a16:creationId xmlns:a16="http://schemas.microsoft.com/office/drawing/2014/main" id="{4A974493-5B17-D045-4703-A9BECAF1568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2" name="Chevron 61">
              <a:extLst>
                <a:ext uri="{FF2B5EF4-FFF2-40B4-BE49-F238E27FC236}">
                  <a16:creationId xmlns:a16="http://schemas.microsoft.com/office/drawing/2014/main" id="{5637B30A-C664-C741-FC90-A8CCB0363EA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3" name="Rectangle 62">
              <a:extLst>
                <a:ext uri="{FF2B5EF4-FFF2-40B4-BE49-F238E27FC236}">
                  <a16:creationId xmlns:a16="http://schemas.microsoft.com/office/drawing/2014/main" id="{517CBF2D-4A2C-6310-082C-4B12621053A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43105728" name="Chevron 1743105727">
              <a:extLst>
                <a:ext uri="{FF2B5EF4-FFF2-40B4-BE49-F238E27FC236}">
                  <a16:creationId xmlns:a16="http://schemas.microsoft.com/office/drawing/2014/main" id="{4D1C991F-AA89-8596-9154-1F7611EF32C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1743105729" name="Chevron 1743105728">
              <a:extLst>
                <a:ext uri="{FF2B5EF4-FFF2-40B4-BE49-F238E27FC236}">
                  <a16:creationId xmlns:a16="http://schemas.microsoft.com/office/drawing/2014/main" id="{8F12EC7B-5BCC-4C0E-CA6C-E167178A1356}"/>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743105730" name="Chevron 1743105729">
              <a:extLst>
                <a:ext uri="{FF2B5EF4-FFF2-40B4-BE49-F238E27FC236}">
                  <a16:creationId xmlns:a16="http://schemas.microsoft.com/office/drawing/2014/main" id="{88E56EAC-1B50-5DF4-FF25-9F8BAE822CD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D56152F4-0CB3-63EA-5F24-6C85F170DA59}"/>
            </a:ext>
          </a:extLst>
        </p:cNvPr>
        <p:cNvGrpSpPr/>
        <p:nvPr/>
      </p:nvGrpSpPr>
      <p:grpSpPr bwMode="auto">
        <a:xfrm>
          <a:off x="0" y="0"/>
          <a:ext cx="0" cy="0"/>
          <a:chOff x="0" y="0"/>
          <a:chExt cx="0" cy="0"/>
        </a:xfrm>
      </p:grpSpPr>
      <p:grpSp>
        <p:nvGrpSpPr>
          <p:cNvPr id="55" name="Groupe 54">
            <a:extLst>
              <a:ext uri="{FF2B5EF4-FFF2-40B4-BE49-F238E27FC236}">
                <a16:creationId xmlns:a16="http://schemas.microsoft.com/office/drawing/2014/main" id="{7F03A93E-D38B-7745-B30A-E738FD55F25F}"/>
              </a:ext>
            </a:extLst>
          </p:cNvPr>
          <p:cNvGrpSpPr/>
          <p:nvPr/>
        </p:nvGrpSpPr>
        <p:grpSpPr>
          <a:xfrm>
            <a:off x="3643745" y="2215388"/>
            <a:ext cx="8083987" cy="2758362"/>
            <a:chOff x="4640928" y="1706608"/>
            <a:chExt cx="6710181" cy="2289601"/>
          </a:xfrm>
        </p:grpSpPr>
        <p:pic>
          <p:nvPicPr>
            <p:cNvPr id="161024845" name="Image 161024844">
              <a:extLst>
                <a:ext uri="{FF2B5EF4-FFF2-40B4-BE49-F238E27FC236}">
                  <a16:creationId xmlns:a16="http://schemas.microsoft.com/office/drawing/2014/main" id="{045E213D-804A-DF9B-1758-16637CF2EE3B}"/>
                </a:ext>
              </a:extLst>
            </p:cNvPr>
            <p:cNvPicPr>
              <a:picLocks noChangeAspect="1"/>
            </p:cNvPicPr>
            <p:nvPr/>
          </p:nvPicPr>
          <p:blipFill>
            <a:blip r:embed="rId3"/>
            <a:stretch/>
          </p:blipFill>
          <p:spPr bwMode="auto">
            <a:xfrm>
              <a:off x="7429740" y="1706608"/>
              <a:ext cx="3921369" cy="2289601"/>
            </a:xfrm>
            <a:prstGeom prst="rect">
              <a:avLst/>
            </a:prstGeom>
          </p:spPr>
        </p:pic>
        <p:pic>
          <p:nvPicPr>
            <p:cNvPr id="814722387" name="Image 814722386">
              <a:extLst>
                <a:ext uri="{FF2B5EF4-FFF2-40B4-BE49-F238E27FC236}">
                  <a16:creationId xmlns:a16="http://schemas.microsoft.com/office/drawing/2014/main" id="{2ADF8954-1234-491A-C38C-959309CB5853}"/>
                </a:ext>
              </a:extLst>
            </p:cNvPr>
            <p:cNvPicPr>
              <a:picLocks noChangeAspect="1"/>
            </p:cNvPicPr>
            <p:nvPr/>
          </p:nvPicPr>
          <p:blipFill>
            <a:blip r:embed="rId4"/>
            <a:stretch/>
          </p:blipFill>
          <p:spPr bwMode="auto">
            <a:xfrm>
              <a:off x="4640928" y="1706608"/>
              <a:ext cx="2628368" cy="2289601"/>
            </a:xfrm>
            <a:prstGeom prst="rect">
              <a:avLst/>
            </a:prstGeom>
          </p:spPr>
        </p:pic>
      </p:grpSp>
      <p:sp>
        <p:nvSpPr>
          <p:cNvPr id="29" name="Titre 28">
            <a:extLst>
              <a:ext uri="{FF2B5EF4-FFF2-40B4-BE49-F238E27FC236}">
                <a16:creationId xmlns:a16="http://schemas.microsoft.com/office/drawing/2014/main" id="{1A07E4FC-9ED7-EBD2-7999-F2C066229E18}"/>
              </a:ext>
            </a:extLst>
          </p:cNvPr>
          <p:cNvSpPr>
            <a:spLocks noGrp="1"/>
          </p:cNvSpPr>
          <p:nvPr>
            <p:ph type="title"/>
          </p:nvPr>
        </p:nvSpPr>
        <p:spPr/>
        <p:txBody>
          <a:bodyPr/>
          <a:lstStyle/>
          <a:p>
            <a:r>
              <a:rPr lang="fr-FR" dirty="0"/>
              <a:t>Plan de traitement du LPT EBV+</a:t>
            </a:r>
          </a:p>
        </p:txBody>
      </p:sp>
      <p:sp>
        <p:nvSpPr>
          <p:cNvPr id="31" name="Espace réservé pour une image  30">
            <a:extLst>
              <a:ext uri="{FF2B5EF4-FFF2-40B4-BE49-F238E27FC236}">
                <a16:creationId xmlns:a16="http://schemas.microsoft.com/office/drawing/2014/main" id="{2DC49526-B6ED-7109-246D-2724F13727EE}"/>
              </a:ext>
            </a:extLst>
          </p:cNvPr>
          <p:cNvSpPr>
            <a:spLocks noGrp="1"/>
          </p:cNvSpPr>
          <p:nvPr>
            <p:ph type="pic" sz="quarter" idx="13"/>
          </p:nvPr>
        </p:nvSpPr>
        <p:spPr/>
        <p:txBody>
          <a:bodyPr/>
          <a:lstStyle/>
          <a:p>
            <a:endParaRPr lang="fr-FR"/>
          </a:p>
        </p:txBody>
      </p:sp>
      <p:cxnSp>
        <p:nvCxnSpPr>
          <p:cNvPr id="20" name="Connecteur droit avec flèche 19">
            <a:extLst>
              <a:ext uri="{FF2B5EF4-FFF2-40B4-BE49-F238E27FC236}">
                <a16:creationId xmlns:a16="http://schemas.microsoft.com/office/drawing/2014/main" id="{E4EEB335-F808-C696-C130-218647CCA0F7}"/>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21" name="ZoneTexte 20">
            <a:extLst>
              <a:ext uri="{FF2B5EF4-FFF2-40B4-BE49-F238E27FC236}">
                <a16:creationId xmlns:a16="http://schemas.microsoft.com/office/drawing/2014/main" id="{F491A05B-A4A7-2CED-4141-458E51FAF81C}"/>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22" name="Groupe 21">
            <a:extLst>
              <a:ext uri="{FF2B5EF4-FFF2-40B4-BE49-F238E27FC236}">
                <a16:creationId xmlns:a16="http://schemas.microsoft.com/office/drawing/2014/main" id="{D15568BB-8D24-38AA-9B8E-7C6BD9D9F850}"/>
              </a:ext>
            </a:extLst>
          </p:cNvPr>
          <p:cNvGrpSpPr/>
          <p:nvPr/>
        </p:nvGrpSpPr>
        <p:grpSpPr>
          <a:xfrm>
            <a:off x="698280" y="5281387"/>
            <a:ext cx="1198800" cy="375582"/>
            <a:chOff x="1310217" y="5181947"/>
            <a:chExt cx="1198800" cy="375582"/>
          </a:xfrm>
        </p:grpSpPr>
        <p:cxnSp>
          <p:nvCxnSpPr>
            <p:cNvPr id="23" name="Connecteur droit 22">
              <a:extLst>
                <a:ext uri="{FF2B5EF4-FFF2-40B4-BE49-F238E27FC236}">
                  <a16:creationId xmlns:a16="http://schemas.microsoft.com/office/drawing/2014/main" id="{37D0A266-3EE3-3396-BF75-CC03E4A4A728}"/>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24" name="Rectangle : coins arrondis 23">
              <a:extLst>
                <a:ext uri="{FF2B5EF4-FFF2-40B4-BE49-F238E27FC236}">
                  <a16:creationId xmlns:a16="http://schemas.microsoft.com/office/drawing/2014/main" id="{BFA3ED13-D938-798A-5D49-470A625DFCC3}"/>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25" name="ZoneTexte 24">
            <a:extLst>
              <a:ext uri="{FF2B5EF4-FFF2-40B4-BE49-F238E27FC236}">
                <a16:creationId xmlns:a16="http://schemas.microsoft.com/office/drawing/2014/main" id="{0BB1A40C-563C-A71E-8725-E6B7F9D664D5}"/>
              </a:ext>
            </a:extLst>
          </p:cNvPr>
          <p:cNvSpPr txBox="1"/>
          <p:nvPr/>
        </p:nvSpPr>
        <p:spPr bwMode="auto">
          <a:xfrm>
            <a:off x="3754913" y="5797686"/>
            <a:ext cx="2373377" cy="153888"/>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Détérioration du BH/sténose de la VBP</a:t>
            </a:r>
          </a:p>
        </p:txBody>
      </p:sp>
      <p:grpSp>
        <p:nvGrpSpPr>
          <p:cNvPr id="26" name="Groupe 25">
            <a:extLst>
              <a:ext uri="{FF2B5EF4-FFF2-40B4-BE49-F238E27FC236}">
                <a16:creationId xmlns:a16="http://schemas.microsoft.com/office/drawing/2014/main" id="{D68F6611-8592-1D7F-1E73-5A1AD69964A3}"/>
              </a:ext>
            </a:extLst>
          </p:cNvPr>
          <p:cNvGrpSpPr/>
          <p:nvPr/>
        </p:nvGrpSpPr>
        <p:grpSpPr>
          <a:xfrm>
            <a:off x="4342202" y="5425923"/>
            <a:ext cx="1198800" cy="372825"/>
            <a:chOff x="2752401" y="5326483"/>
            <a:chExt cx="1198800" cy="372825"/>
          </a:xfrm>
        </p:grpSpPr>
        <p:sp>
          <p:nvSpPr>
            <p:cNvPr id="27" name="Rectangle : coins arrondis 26">
              <a:extLst>
                <a:ext uri="{FF2B5EF4-FFF2-40B4-BE49-F238E27FC236}">
                  <a16:creationId xmlns:a16="http://schemas.microsoft.com/office/drawing/2014/main" id="{D737CA0F-5A74-5804-4ED9-7853A4E996C1}"/>
                </a:ext>
              </a:extLst>
            </p:cNvPr>
            <p:cNvSpPr/>
            <p:nvPr/>
          </p:nvSpPr>
          <p:spPr>
            <a:xfrm>
              <a:off x="2752401"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28" name="Connecteur droit 27">
              <a:extLst>
                <a:ext uri="{FF2B5EF4-FFF2-40B4-BE49-F238E27FC236}">
                  <a16:creationId xmlns:a16="http://schemas.microsoft.com/office/drawing/2014/main" id="{1D3EF1B3-D443-241E-B5E9-9FEEFA1BC9F7}"/>
                </a:ext>
              </a:extLst>
            </p:cNvPr>
            <p:cNvCxnSpPr>
              <a:cxnSpLocks/>
            </p:cNvCxnSpPr>
            <p:nvPr/>
          </p:nvCxnSpPr>
          <p:spPr>
            <a:xfrm flipV="1">
              <a:off x="3351801" y="5555308"/>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33" name="Titre 1">
            <a:extLst>
              <a:ext uri="{FF2B5EF4-FFF2-40B4-BE49-F238E27FC236}">
                <a16:creationId xmlns:a16="http://schemas.microsoft.com/office/drawing/2014/main" id="{81FD2446-B663-EED7-E36C-5E2FFF6B19BF}"/>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34" name="Groupe 33">
            <a:extLst>
              <a:ext uri="{FF2B5EF4-FFF2-40B4-BE49-F238E27FC236}">
                <a16:creationId xmlns:a16="http://schemas.microsoft.com/office/drawing/2014/main" id="{3A2728A6-0F9D-8CF6-C90B-8FDEE2DFD1F8}"/>
              </a:ext>
            </a:extLst>
          </p:cNvPr>
          <p:cNvGrpSpPr/>
          <p:nvPr/>
        </p:nvGrpSpPr>
        <p:grpSpPr>
          <a:xfrm>
            <a:off x="467999" y="1446042"/>
            <a:ext cx="1730195" cy="828000"/>
            <a:chOff x="467999" y="1855849"/>
            <a:chExt cx="1730195" cy="828000"/>
          </a:xfrm>
        </p:grpSpPr>
        <p:sp>
          <p:nvSpPr>
            <p:cNvPr id="35" name="Rounded Rectangle 52">
              <a:extLst>
                <a:ext uri="{FF2B5EF4-FFF2-40B4-BE49-F238E27FC236}">
                  <a16:creationId xmlns:a16="http://schemas.microsoft.com/office/drawing/2014/main" id="{AD9FC17E-2EFF-CDE5-A770-ED8753817854}"/>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p>
          </p:txBody>
        </p:sp>
        <p:sp>
          <p:nvSpPr>
            <p:cNvPr id="36" name="Ellipse 35">
              <a:extLst>
                <a:ext uri="{FF2B5EF4-FFF2-40B4-BE49-F238E27FC236}">
                  <a16:creationId xmlns:a16="http://schemas.microsoft.com/office/drawing/2014/main" id="{3B18785B-34EA-750C-25C2-B218853D67EA}"/>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7" name="Graphique 29">
              <a:extLst>
                <a:ext uri="{FF2B5EF4-FFF2-40B4-BE49-F238E27FC236}">
                  <a16:creationId xmlns:a16="http://schemas.microsoft.com/office/drawing/2014/main" id="{75446E83-27D3-BBF0-EDE1-E85F4E50D8CD}"/>
                </a:ext>
              </a:extLst>
            </p:cNvPr>
            <p:cNvGrpSpPr/>
            <p:nvPr/>
          </p:nvGrpSpPr>
          <p:grpSpPr>
            <a:xfrm>
              <a:off x="657743" y="2032595"/>
              <a:ext cx="456544" cy="461072"/>
              <a:chOff x="633250" y="1973510"/>
              <a:chExt cx="540937" cy="546302"/>
            </a:xfrm>
            <a:noFill/>
          </p:grpSpPr>
          <p:sp>
            <p:nvSpPr>
              <p:cNvPr id="38" name="Forme libre 37">
                <a:extLst>
                  <a:ext uri="{FF2B5EF4-FFF2-40B4-BE49-F238E27FC236}">
                    <a16:creationId xmlns:a16="http://schemas.microsoft.com/office/drawing/2014/main" id="{09F39667-B79D-A2C9-B8A1-C2E1015E379C}"/>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CAA5A2CB-8F25-A50E-EE88-21D6F76E2CF0}"/>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0DD81B22-3D8D-1EE2-F6C0-591BBDC2736D}"/>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BF8F3842-5BD3-5764-D21D-DE94F871774B}"/>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9A610EBE-C35D-1022-2039-3545FD925A88}"/>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8933EEB1-ED26-AD4A-12C0-6A73585E717B}"/>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4084FB2-035D-8E19-6E3E-71E26CC30F9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BDFD5595-F1B6-C7B0-B84E-8917AED8C08B}"/>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E90C5F9-3AF5-1443-01CC-3AF5675EE670}"/>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8137CA75-889B-25D2-8D8E-7598ABA34DA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3780A05A-181D-E16C-5A17-76C228186F4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72A1DC58-D218-D03E-A45C-18CD0E655CDB}"/>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EC958F13-27DA-3EFB-6757-4BEDB626486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A338895F-51CF-51B9-4DE2-E2B1F4852BB8}"/>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2" name="TextBox 15">
            <a:extLst>
              <a:ext uri="{FF2B5EF4-FFF2-40B4-BE49-F238E27FC236}">
                <a16:creationId xmlns:a16="http://schemas.microsoft.com/office/drawing/2014/main" id="{4657B57A-3272-C3E5-24AC-460F3F2FB143}"/>
              </a:ext>
            </a:extLst>
          </p:cNvPr>
          <p:cNvSpPr txBox="1"/>
          <p:nvPr/>
        </p:nvSpPr>
        <p:spPr bwMode="auto">
          <a:xfrm>
            <a:off x="468000" y="2390060"/>
            <a:ext cx="3672000"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Détérioration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du BH/</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sténose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la VBP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avec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dérivation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par drain</a:t>
            </a:r>
          </a:p>
        </p:txBody>
      </p:sp>
      <p:sp>
        <p:nvSpPr>
          <p:cNvPr id="54" name="ZoneTexte 53">
            <a:extLst>
              <a:ext uri="{FF2B5EF4-FFF2-40B4-BE49-F238E27FC236}">
                <a16:creationId xmlns:a16="http://schemas.microsoft.com/office/drawing/2014/main" id="{02825D40-C3B6-087C-E002-4349421C7E2C}"/>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DB99F388-DC80-2651-0621-D2B7E69EBAAE}"/>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AF9656A2-14C3-96E9-67B0-B8743950598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076442AF-F024-A9AC-040A-9E82CDC96A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56249997-D95A-A60D-B95D-C1FCB1C4785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202B4FCB-6CED-EE5B-EB0D-B68A5D29FBD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7" name="Rectangle 6">
              <a:extLst>
                <a:ext uri="{FF2B5EF4-FFF2-40B4-BE49-F238E27FC236}">
                  <a16:creationId xmlns:a16="http://schemas.microsoft.com/office/drawing/2014/main" id="{154B3554-BA8E-4EA9-CBC4-EE8E25EDD49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0300FFDC-CDDE-C601-9317-5E0B8A93231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9" name="Chevron 8">
              <a:extLst>
                <a:ext uri="{FF2B5EF4-FFF2-40B4-BE49-F238E27FC236}">
                  <a16:creationId xmlns:a16="http://schemas.microsoft.com/office/drawing/2014/main" id="{9AA7B2F4-A936-E66D-9A92-5403BE539851}"/>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0" name="Chevron 9">
              <a:extLst>
                <a:ext uri="{FF2B5EF4-FFF2-40B4-BE49-F238E27FC236}">
                  <a16:creationId xmlns:a16="http://schemas.microsoft.com/office/drawing/2014/main" id="{7EDAEBDA-B6CC-375A-C018-2DBF8645FFA2}"/>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extLst>
      <p:ext uri="{BB962C8B-B14F-4D97-AF65-F5344CB8AC3E}">
        <p14:creationId xmlns:p14="http://schemas.microsoft.com/office/powerpoint/2010/main" val="3740834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 name="Espace réservé du contenu 5">
            <a:extLst>
              <a:ext uri="{FF2B5EF4-FFF2-40B4-BE49-F238E27FC236}">
                <a16:creationId xmlns:a16="http://schemas.microsoft.com/office/drawing/2014/main" id="{16DCCA01-20FD-14FB-0DB0-AD7B042D844B}"/>
              </a:ext>
            </a:extLst>
          </p:cNvPr>
          <p:cNvSpPr>
            <a:spLocks noGrp="1"/>
          </p:cNvSpPr>
          <p:nvPr>
            <p:ph idx="1"/>
          </p:nvPr>
        </p:nvSpPr>
        <p:spPr>
          <a:xfrm>
            <a:off x="468000" y="1658112"/>
            <a:ext cx="11250000" cy="3747727"/>
          </a:xfrm>
        </p:spPr>
        <p:txBody>
          <a:bodyPr>
            <a:normAutofit/>
          </a:bodyPr>
          <a:lstStyle/>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Ponction</a:t>
            </a:r>
            <a:r>
              <a:rPr lang="en-US" sz="2000" b="0" i="0" u="none" strike="noStrike" cap="none" spc="0" dirty="0">
                <a:solidFill>
                  <a:schemeClr val="tx1"/>
                </a:solidFill>
                <a:latin typeface="Century Gothic" panose="020B0502020202020204" pitchFamily="34" charset="0"/>
                <a:ea typeface="Calibri"/>
                <a:cs typeface="Calibri"/>
              </a:rPr>
              <a:t> de la </a:t>
            </a:r>
            <a:r>
              <a:rPr lang="en-US" sz="2000" b="0" i="0" u="none" strike="noStrike" cap="none" spc="0" dirty="0" err="1">
                <a:solidFill>
                  <a:schemeClr val="tx1"/>
                </a:solidFill>
                <a:latin typeface="Century Gothic" panose="020B0502020202020204" pitchFamily="34" charset="0"/>
                <a:ea typeface="Calibri"/>
                <a:cs typeface="Calibri"/>
              </a:rPr>
              <a:t>voie</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biliaire</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principale</a:t>
            </a:r>
            <a:r>
              <a:rPr lang="en-US" sz="2000" b="0" i="0" u="none" strike="noStrike" cap="none" spc="0" dirty="0">
                <a:solidFill>
                  <a:schemeClr val="tx1"/>
                </a:solidFill>
                <a:latin typeface="Century Gothic" panose="020B0502020202020204" pitchFamily="34" charset="0"/>
                <a:ea typeface="Calibri"/>
                <a:cs typeface="Calibri"/>
              </a:rPr>
              <a:t> </a:t>
            </a:r>
            <a:endParaRPr lang="en-US" sz="2000" b="0" i="0" u="none" strike="noStrike" cap="none" spc="0" dirty="0">
              <a:solidFill>
                <a:schemeClr val="tx1"/>
              </a:solidFill>
              <a:latin typeface="Century Gothic" panose="020B0502020202020204" pitchFamily="34" charset="0"/>
              <a:cs typeface="Calibri"/>
            </a:endParaRP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Prolifération</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lymphoïde</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d'architecture</a:t>
            </a:r>
            <a:r>
              <a:rPr lang="en-US" sz="2000" b="0" i="0" u="none" strike="noStrike" cap="none" spc="0" dirty="0">
                <a:solidFill>
                  <a:schemeClr val="tx1"/>
                </a:solidFill>
                <a:latin typeface="Century Gothic" panose="020B0502020202020204" pitchFamily="34" charset="0"/>
                <a:ea typeface="Calibri"/>
                <a:cs typeface="Calibri"/>
              </a:rPr>
              <a:t> diffuse par de </a:t>
            </a:r>
            <a:r>
              <a:rPr lang="en-US" sz="2000" b="0" i="0" u="none" strike="noStrike" cap="none" spc="0" dirty="0" err="1">
                <a:solidFill>
                  <a:schemeClr val="tx1"/>
                </a:solidFill>
                <a:latin typeface="Century Gothic" panose="020B0502020202020204" pitchFamily="34" charset="0"/>
                <a:ea typeface="Calibri"/>
                <a:cs typeface="Calibri"/>
              </a:rPr>
              <a:t>nombreuses</a:t>
            </a:r>
            <a:r>
              <a:rPr lang="en-US" sz="2000" b="0" i="0" u="none" strike="noStrike" cap="none" spc="0" dirty="0">
                <a:solidFill>
                  <a:schemeClr val="tx1"/>
                </a:solidFill>
                <a:latin typeface="Century Gothic" panose="020B0502020202020204" pitchFamily="34" charset="0"/>
                <a:ea typeface="Calibri"/>
                <a:cs typeface="Calibri"/>
              </a:rPr>
              <a:t> cellules de </a:t>
            </a:r>
            <a:r>
              <a:rPr lang="en-US" sz="2000" b="0" i="0" u="none" strike="noStrike" cap="none" spc="0" dirty="0" err="1">
                <a:solidFill>
                  <a:schemeClr val="tx1"/>
                </a:solidFill>
                <a:latin typeface="Century Gothic" panose="020B0502020202020204" pitchFamily="34" charset="0"/>
                <a:ea typeface="Calibri"/>
                <a:cs typeface="Calibri"/>
              </a:rPr>
              <a:t>grande</a:t>
            </a:r>
            <a:r>
              <a:rPr lang="en-US" sz="2000" b="0" i="0" u="none" strike="noStrike" cap="none" spc="0" dirty="0">
                <a:solidFill>
                  <a:schemeClr val="tx1"/>
                </a:solidFill>
                <a:latin typeface="Century Gothic" panose="020B0502020202020204" pitchFamily="34" charset="0"/>
                <a:ea typeface="Calibri"/>
                <a:cs typeface="Calibri"/>
              </a:rPr>
              <a:t> taille aux </a:t>
            </a:r>
            <a:r>
              <a:rPr lang="en-US" sz="2000" b="0" i="0" u="none" strike="noStrike" cap="none" spc="0" dirty="0" err="1">
                <a:solidFill>
                  <a:schemeClr val="tx1"/>
                </a:solidFill>
                <a:latin typeface="Century Gothic" panose="020B0502020202020204" pitchFamily="34" charset="0"/>
                <a:ea typeface="Calibri"/>
                <a:cs typeface="Calibri"/>
              </a:rPr>
              <a:t>noyaux</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ovoïdes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ou</a:t>
            </a:r>
            <a:r>
              <a:rPr lang="en-US" sz="2000" b="0" i="0" u="none" strike="noStrike" cap="none" spc="0" dirty="0">
                <a:solidFill>
                  <a:schemeClr val="tx1"/>
                </a:solidFill>
                <a:latin typeface="Century Gothic" panose="020B0502020202020204" pitchFamily="34" charset="0"/>
                <a:ea typeface="Calibri"/>
                <a:cs typeface="Calibri"/>
              </a:rPr>
              <a:t> de contours </a:t>
            </a:r>
            <a:r>
              <a:rPr lang="en-US" sz="2000" b="0" i="0" u="none" strike="noStrike" cap="none" spc="0" dirty="0" err="1">
                <a:solidFill>
                  <a:schemeClr val="tx1"/>
                </a:solidFill>
                <a:latin typeface="Century Gothic" panose="020B0502020202020204" pitchFamily="34" charset="0"/>
                <a:ea typeface="Calibri"/>
                <a:cs typeface="Calibri"/>
              </a:rPr>
              <a:t>irréguliers</a:t>
            </a:r>
            <a:r>
              <a:rPr lang="en-US" sz="2000" b="0" i="0" u="none" strike="noStrike" cap="none" spc="0" dirty="0">
                <a:solidFill>
                  <a:schemeClr val="tx1"/>
                </a:solidFill>
                <a:latin typeface="Century Gothic" panose="020B0502020202020204" pitchFamily="34" charset="0"/>
                <a:ea typeface="Calibri"/>
                <a:cs typeface="Calibri"/>
              </a:rPr>
              <a:t> à </a:t>
            </a:r>
            <a:r>
              <a:rPr lang="en-US" sz="2000" b="0" i="0" u="none" strike="noStrike" cap="none" spc="0" dirty="0" err="1">
                <a:solidFill>
                  <a:schemeClr val="tx1"/>
                </a:solidFill>
                <a:latin typeface="Century Gothic" panose="020B0502020202020204" pitchFamily="34" charset="0"/>
                <a:ea typeface="Calibri"/>
                <a:cs typeface="Calibri"/>
              </a:rPr>
              <a:t>chromatine</a:t>
            </a:r>
            <a:r>
              <a:rPr lang="en-US" sz="2000" b="0" i="0" u="none" strike="noStrike" cap="none" spc="0" dirty="0">
                <a:solidFill>
                  <a:schemeClr val="tx1"/>
                </a:solidFill>
                <a:latin typeface="Century Gothic" panose="020B0502020202020204" pitchFamily="34" charset="0"/>
                <a:ea typeface="Calibri"/>
                <a:cs typeface="Calibri"/>
              </a:rPr>
              <a:t> fine et </a:t>
            </a:r>
            <a:r>
              <a:rPr lang="en-US" sz="2000" b="0" i="0" u="none" strike="noStrike" cap="none" spc="0" dirty="0" err="1">
                <a:solidFill>
                  <a:schemeClr val="tx1"/>
                </a:solidFill>
                <a:latin typeface="Century Gothic" panose="020B0502020202020204" pitchFamily="34" charset="0"/>
                <a:ea typeface="Calibri"/>
                <a:cs typeface="Calibri"/>
              </a:rPr>
              <a:t>nucléolée</a:t>
            </a:r>
            <a:r>
              <a:rPr lang="en-US" sz="2000" b="0" i="0" u="none" strike="noStrike" cap="none" spc="0" dirty="0">
                <a:solidFill>
                  <a:schemeClr val="tx1"/>
                </a:solidFill>
                <a:latin typeface="Century Gothic" panose="020B0502020202020204" pitchFamily="34" charset="0"/>
                <a:ea typeface="Calibri"/>
                <a:cs typeface="Calibri"/>
              </a:rPr>
              <a:t>. </a:t>
            </a:r>
            <a:endParaRPr lang="en-US" sz="2000" b="0" i="0" u="none" strike="noStrike" cap="none" spc="0" dirty="0">
              <a:solidFill>
                <a:schemeClr val="tx1"/>
              </a:solidFill>
              <a:latin typeface="Century Gothic" panose="020B0502020202020204" pitchFamily="34" charset="0"/>
              <a:cs typeface="Calibri"/>
            </a:endParaRP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a:solidFill>
                  <a:schemeClr val="tx1"/>
                </a:solidFill>
                <a:latin typeface="Century Gothic" panose="020B0502020202020204" pitchFamily="34" charset="0"/>
                <a:ea typeface="Calibri"/>
                <a:cs typeface="Calibri"/>
              </a:rPr>
              <a:t>Cellules </a:t>
            </a:r>
            <a:r>
              <a:rPr lang="en-US" sz="2000" b="0" i="0" u="none" strike="noStrike" cap="none" spc="0" dirty="0" err="1">
                <a:solidFill>
                  <a:schemeClr val="tx1"/>
                </a:solidFill>
                <a:latin typeface="Century Gothic" panose="020B0502020202020204" pitchFamily="34" charset="0"/>
                <a:ea typeface="Calibri"/>
                <a:cs typeface="Calibri"/>
              </a:rPr>
              <a:t>lymphomateuses</a:t>
            </a:r>
            <a:r>
              <a:rPr lang="en-US" sz="2000" b="0" i="0" u="none" strike="noStrike" cap="none" spc="0" dirty="0">
                <a:solidFill>
                  <a:schemeClr val="tx1"/>
                </a:solidFill>
                <a:latin typeface="Century Gothic" panose="020B0502020202020204" pitchFamily="34" charset="0"/>
                <a:ea typeface="Calibri"/>
                <a:cs typeface="Calibri"/>
              </a:rPr>
              <a:t> de type B CD20 +, CD30 +/- (10%). </a:t>
            </a: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L’anticorps</a:t>
            </a:r>
            <a:r>
              <a:rPr lang="en-US" sz="2000" b="0" i="0" u="none" strike="noStrike" cap="none" spc="0" dirty="0">
                <a:solidFill>
                  <a:schemeClr val="tx1"/>
                </a:solidFill>
                <a:latin typeface="Century Gothic" panose="020B0502020202020204" pitchFamily="34" charset="0"/>
                <a:ea typeface="Calibri"/>
                <a:cs typeface="Calibri"/>
              </a:rPr>
              <a:t> anti CD3 marque un contingent </a:t>
            </a:r>
            <a:r>
              <a:rPr lang="en-US" sz="2000" b="0" i="0" u="none" strike="noStrike" cap="none" spc="0" dirty="0" err="1">
                <a:solidFill>
                  <a:schemeClr val="tx1"/>
                </a:solidFill>
                <a:latin typeface="Century Gothic" panose="020B0502020202020204" pitchFamily="34" charset="0"/>
                <a:ea typeface="Calibri"/>
                <a:cs typeface="Calibri"/>
              </a:rPr>
              <a:t>discret</a:t>
            </a:r>
            <a:r>
              <a:rPr lang="en-US" sz="2000" b="0" i="0" u="none" strike="noStrike" cap="none" spc="0" dirty="0">
                <a:solidFill>
                  <a:schemeClr val="tx1"/>
                </a:solidFill>
                <a:latin typeface="Century Gothic" panose="020B0502020202020204" pitchFamily="34" charset="0"/>
                <a:ea typeface="Calibri"/>
                <a:cs typeface="Calibri"/>
              </a:rPr>
              <a:t> à </a:t>
            </a:r>
            <a:r>
              <a:rPr lang="en-US" sz="2000" b="0" i="0" u="none" strike="noStrike" cap="none" spc="0" dirty="0" err="1">
                <a:solidFill>
                  <a:schemeClr val="tx1"/>
                </a:solidFill>
                <a:latin typeface="Century Gothic" panose="020B0502020202020204" pitchFamily="34" charset="0"/>
                <a:ea typeface="Calibri"/>
                <a:cs typeface="Calibri"/>
              </a:rPr>
              <a:t>modéré</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d'éléments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lymphocytaires</a:t>
            </a:r>
            <a:r>
              <a:rPr lang="en-US" sz="2000" b="0" i="0" u="none" strike="noStrike" cap="none" spc="0" dirty="0">
                <a:solidFill>
                  <a:schemeClr val="tx1"/>
                </a:solidFill>
                <a:latin typeface="Century Gothic" panose="020B0502020202020204" pitchFamily="34" charset="0"/>
                <a:ea typeface="Calibri"/>
                <a:cs typeface="Calibri"/>
              </a:rPr>
              <a:t> T CD3 + petite taille, </a:t>
            </a:r>
            <a:r>
              <a:rPr lang="en-US" sz="2000" b="0" i="0" u="none" strike="noStrike" cap="none" spc="0" dirty="0" err="1">
                <a:solidFill>
                  <a:schemeClr val="tx1"/>
                </a:solidFill>
                <a:latin typeface="Century Gothic" panose="020B0502020202020204" pitchFamily="34" charset="0"/>
                <a:ea typeface="Calibri"/>
                <a:cs typeface="Calibri"/>
              </a:rPr>
              <a:t>réactionnels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L'anticorps</a:t>
            </a:r>
            <a:r>
              <a:rPr lang="en-US" sz="2000" b="0" i="0" u="none" strike="noStrike" cap="none" spc="0" dirty="0">
                <a:solidFill>
                  <a:schemeClr val="tx1"/>
                </a:solidFill>
                <a:latin typeface="Century Gothic" panose="020B0502020202020204" pitchFamily="34" charset="0"/>
                <a:ea typeface="Calibri"/>
                <a:cs typeface="Calibri"/>
              </a:rPr>
              <a:t> anti-CK AE1/AE3 </a:t>
            </a:r>
            <a:r>
              <a:rPr lang="en-US" sz="2000" b="0" i="0" u="none" strike="noStrike" cap="none" spc="0" dirty="0" err="1">
                <a:solidFill>
                  <a:schemeClr val="tx1"/>
                </a:solidFill>
                <a:latin typeface="Century Gothic" panose="020B0502020202020204" pitchFamily="34" charset="0"/>
                <a:ea typeface="Calibri"/>
                <a:cs typeface="Calibri"/>
              </a:rPr>
              <a:t>souligne</a:t>
            </a:r>
            <a:r>
              <a:rPr lang="en-US" sz="2000" b="0" i="0" u="none" strike="noStrike" cap="none" spc="0" dirty="0">
                <a:solidFill>
                  <a:schemeClr val="tx1"/>
                </a:solidFill>
                <a:latin typeface="Century Gothic" panose="020B0502020202020204" pitchFamily="34" charset="0"/>
                <a:ea typeface="Calibri"/>
                <a:cs typeface="Calibri"/>
              </a:rPr>
              <a:t> les structures </a:t>
            </a:r>
            <a:r>
              <a:rPr lang="en-US" sz="2000" b="0" i="0" u="none" strike="noStrike" cap="none" spc="0" dirty="0" err="1">
                <a:solidFill>
                  <a:schemeClr val="tx1"/>
                </a:solidFill>
                <a:latin typeface="Century Gothic" panose="020B0502020202020204" pitchFamily="34" charset="0"/>
                <a:ea typeface="Calibri"/>
                <a:cs typeface="Calibri"/>
              </a:rPr>
              <a:t>épithéliales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normales</a:t>
            </a:r>
            <a:r>
              <a:rPr lang="en-US" sz="2000" b="0" i="0" u="none" strike="noStrike" cap="none" spc="0" dirty="0">
                <a:solidFill>
                  <a:schemeClr val="tx1"/>
                </a:solidFill>
                <a:latin typeface="Century Gothic" panose="020B0502020202020204" pitchFamily="34" charset="0"/>
                <a:ea typeface="Calibri"/>
                <a:cs typeface="Calibri"/>
              </a:rPr>
              <a:t>. </a:t>
            </a:r>
            <a:endParaRPr lang="en-US" sz="2000" b="0" i="0" u="none" strike="noStrike" cap="none" spc="0" dirty="0">
              <a:solidFill>
                <a:schemeClr val="tx1"/>
              </a:solidFill>
              <a:latin typeface="Century Gothic" panose="020B0502020202020204" pitchFamily="34" charset="0"/>
              <a:cs typeface="Calibri"/>
            </a:endParaRP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L'indice</a:t>
            </a:r>
            <a:r>
              <a:rPr lang="en-US" sz="2000" b="0" i="0" u="none" strike="noStrike" cap="none" spc="0" dirty="0">
                <a:solidFill>
                  <a:schemeClr val="tx1"/>
                </a:solidFill>
                <a:latin typeface="Century Gothic" panose="020B0502020202020204" pitchFamily="34" charset="0"/>
                <a:ea typeface="Calibri"/>
                <a:cs typeface="Calibri"/>
              </a:rPr>
              <a:t> de </a:t>
            </a:r>
            <a:r>
              <a:rPr lang="en-US" sz="2000" b="0" i="0" u="none" strike="noStrike" cap="none" spc="0" dirty="0" err="1">
                <a:solidFill>
                  <a:schemeClr val="tx1"/>
                </a:solidFill>
                <a:latin typeface="Century Gothic" panose="020B0502020202020204" pitchFamily="34" charset="0"/>
                <a:ea typeface="Calibri"/>
                <a:cs typeface="Calibri"/>
              </a:rPr>
              <a:t>prolifération</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évalué</a:t>
            </a:r>
            <a:r>
              <a:rPr lang="en-US" sz="2000" b="0" i="0" u="none" strike="noStrike" cap="none" spc="0" dirty="0">
                <a:solidFill>
                  <a:schemeClr val="tx1"/>
                </a:solidFill>
                <a:latin typeface="Century Gothic" panose="020B0502020202020204" pitchFamily="34" charset="0"/>
                <a:ea typeface="Calibri"/>
                <a:cs typeface="Calibri"/>
              </a:rPr>
              <a:t> à </a:t>
            </a:r>
            <a:r>
              <a:rPr lang="en-US" sz="2000" b="0" i="0" u="none" strike="noStrike" cap="none" spc="0" dirty="0" err="1">
                <a:solidFill>
                  <a:schemeClr val="tx1"/>
                </a:solidFill>
                <a:latin typeface="Century Gothic" panose="020B0502020202020204" pitchFamily="34" charset="0"/>
                <a:ea typeface="Calibri"/>
                <a:cs typeface="Calibri"/>
              </a:rPr>
              <a:t>l'éduquer</a:t>
            </a:r>
            <a:r>
              <a:rPr lang="en-US" sz="2000" b="0" i="0" u="none" strike="noStrike" cap="none" spc="0" dirty="0">
                <a:solidFill>
                  <a:schemeClr val="tx1"/>
                </a:solidFill>
                <a:latin typeface="Century Gothic" panose="020B0502020202020204" pitchFamily="34" charset="0"/>
                <a:ea typeface="Calibri"/>
                <a:cs typeface="Calibri"/>
              </a:rPr>
              <a:t> 67 </a:t>
            </a:r>
            <a:r>
              <a:rPr lang="en-US" sz="2000" b="0" i="0" u="none" strike="noStrike" cap="none" spc="0" dirty="0" err="1">
                <a:solidFill>
                  <a:schemeClr val="tx1"/>
                </a:solidFill>
                <a:latin typeface="Century Gothic" panose="020B0502020202020204" pitchFamily="34" charset="0"/>
                <a:ea typeface="Calibri"/>
                <a:cs typeface="Calibri"/>
              </a:rPr>
              <a:t>est</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estimé</a:t>
            </a:r>
            <a:r>
              <a:rPr lang="en-US" sz="2000" b="0" i="0" u="none" strike="noStrike" cap="none" spc="0" dirty="0">
                <a:solidFill>
                  <a:schemeClr val="tx1"/>
                </a:solidFill>
                <a:latin typeface="Century Gothic" panose="020B0502020202020204" pitchFamily="34" charset="0"/>
                <a:ea typeface="Calibri"/>
                <a:cs typeface="Calibri"/>
              </a:rPr>
              <a:t> à 80%. </a:t>
            </a:r>
          </a:p>
        </p:txBody>
      </p:sp>
      <p:sp>
        <p:nvSpPr>
          <p:cNvPr id="2" name="ZoneTexte 1">
            <a:extLst>
              <a:ext uri="{FF2B5EF4-FFF2-40B4-BE49-F238E27FC236}">
                <a16:creationId xmlns:a16="http://schemas.microsoft.com/office/drawing/2014/main" id="{BAF9A54C-1562-8CC1-36C9-7BCBB23BF199}"/>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4" name="Titre 3">
            <a:extLst>
              <a:ext uri="{FF2B5EF4-FFF2-40B4-BE49-F238E27FC236}">
                <a16:creationId xmlns:a16="http://schemas.microsoft.com/office/drawing/2014/main" id="{3F13ED7A-403C-4AE1-FA9D-C3BFF1E4A07C}"/>
              </a:ext>
            </a:extLst>
          </p:cNvPr>
          <p:cNvSpPr>
            <a:spLocks noGrp="1"/>
          </p:cNvSpPr>
          <p:nvPr>
            <p:ph type="title"/>
          </p:nvPr>
        </p:nvSpPr>
        <p:spPr/>
        <p:txBody>
          <a:bodyPr/>
          <a:lstStyle/>
          <a:p>
            <a:r>
              <a:rPr lang="en-US" sz="2400" b="1" dirty="0"/>
              <a:t>Diagnostic LPT EBV+ </a:t>
            </a:r>
            <a:endParaRPr lang="fr-FR" dirty="0"/>
          </a:p>
        </p:txBody>
      </p:sp>
      <p:sp>
        <p:nvSpPr>
          <p:cNvPr id="7" name="Espace réservé pour une image  6">
            <a:extLst>
              <a:ext uri="{FF2B5EF4-FFF2-40B4-BE49-F238E27FC236}">
                <a16:creationId xmlns:a16="http://schemas.microsoft.com/office/drawing/2014/main" id="{61BC296A-92CC-CBAF-BCD8-98224DD2722A}"/>
              </a:ext>
            </a:extLst>
          </p:cNvPr>
          <p:cNvSpPr>
            <a:spLocks noGrp="1"/>
          </p:cNvSpPr>
          <p:nvPr>
            <p:ph type="pic" sz="quarter" idx="13"/>
          </p:nvPr>
        </p:nvSpPr>
        <p:spPr/>
        <p:txBody>
          <a:bodyPr/>
          <a:lstStyle/>
          <a:p>
            <a:endParaRPr lang="fr-FR"/>
          </a:p>
        </p:txBody>
      </p:sp>
      <p:sp>
        <p:nvSpPr>
          <p:cNvPr id="8" name="Titre 1">
            <a:extLst>
              <a:ext uri="{FF2B5EF4-FFF2-40B4-BE49-F238E27FC236}">
                <a16:creationId xmlns:a16="http://schemas.microsoft.com/office/drawing/2014/main" id="{E798A2FC-D8F9-1397-C148-5BF63897D821}"/>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10" name="Groupe 9">
            <a:extLst>
              <a:ext uri="{FF2B5EF4-FFF2-40B4-BE49-F238E27FC236}">
                <a16:creationId xmlns:a16="http://schemas.microsoft.com/office/drawing/2014/main" id="{A2D3733F-BD3A-E351-6F8A-E1A0C06F7F6E}"/>
              </a:ext>
            </a:extLst>
          </p:cNvPr>
          <p:cNvGrpSpPr/>
          <p:nvPr/>
        </p:nvGrpSpPr>
        <p:grpSpPr>
          <a:xfrm>
            <a:off x="1109250" y="5639728"/>
            <a:ext cx="9973500" cy="537235"/>
            <a:chOff x="468000" y="4881287"/>
            <a:chExt cx="9973500" cy="537235"/>
          </a:xfrm>
        </p:grpSpPr>
        <p:sp>
          <p:nvSpPr>
            <p:cNvPr id="11" name="Rounded Rectangle 52">
              <a:extLst>
                <a:ext uri="{FF2B5EF4-FFF2-40B4-BE49-F238E27FC236}">
                  <a16:creationId xmlns:a16="http://schemas.microsoft.com/office/drawing/2014/main" id="{638EFBFE-CC08-34E1-94F3-884C4A20E1F7}"/>
                </a:ext>
              </a:extLst>
            </p:cNvPr>
            <p:cNvSpPr/>
            <p:nvPr/>
          </p:nvSpPr>
          <p:spPr>
            <a:xfrm>
              <a:off x="468000" y="4881287"/>
              <a:ext cx="997350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93713" marR="0" lvl="0" indent="-3175"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Localisation du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lymphome</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B à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grandes</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cellules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associé</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à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l'EBV</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post-</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greffe</a:t>
              </a:r>
              <a:endPar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pic>
          <p:nvPicPr>
            <p:cNvPr id="12" name="Espace réservé pour une image  20" descr="Cercle avec flèche gauche avec un remplissage uni">
              <a:extLst>
                <a:ext uri="{FF2B5EF4-FFF2-40B4-BE49-F238E27FC236}">
                  <a16:creationId xmlns:a16="http://schemas.microsoft.com/office/drawing/2014/main" id="{2BABA3AF-7F75-5980-0239-1E0A76C24B78}"/>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grpSp>
        <p:nvGrpSpPr>
          <p:cNvPr id="26" name="Groupe 25">
            <a:extLst>
              <a:ext uri="{FF2B5EF4-FFF2-40B4-BE49-F238E27FC236}">
                <a16:creationId xmlns:a16="http://schemas.microsoft.com/office/drawing/2014/main" id="{EECFE507-8642-4BF8-D989-1A94F21EB76C}"/>
              </a:ext>
            </a:extLst>
          </p:cNvPr>
          <p:cNvGrpSpPr/>
          <p:nvPr/>
        </p:nvGrpSpPr>
        <p:grpSpPr>
          <a:xfrm>
            <a:off x="-2" y="0"/>
            <a:ext cx="12192002" cy="213160"/>
            <a:chOff x="-2" y="0"/>
            <a:chExt cx="12192002" cy="213160"/>
          </a:xfrm>
        </p:grpSpPr>
        <p:sp>
          <p:nvSpPr>
            <p:cNvPr id="18" name="Rectangle 17">
              <a:extLst>
                <a:ext uri="{FF2B5EF4-FFF2-40B4-BE49-F238E27FC236}">
                  <a16:creationId xmlns:a16="http://schemas.microsoft.com/office/drawing/2014/main" id="{9297475D-2088-92CE-1586-F3C67537CF3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0CA54728-5818-DF57-FFEE-7EE2A713120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Signalisation droite 19">
              <a:extLst>
                <a:ext uri="{FF2B5EF4-FFF2-40B4-BE49-F238E27FC236}">
                  <a16:creationId xmlns:a16="http://schemas.microsoft.com/office/drawing/2014/main" id="{2C9D6180-7354-7661-B5F6-CAF766646BF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873D29B8-0D8C-0A6B-A3EA-69C696AAED6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2" name="Rectangle 21">
              <a:extLst>
                <a:ext uri="{FF2B5EF4-FFF2-40B4-BE49-F238E27FC236}">
                  <a16:creationId xmlns:a16="http://schemas.microsoft.com/office/drawing/2014/main" id="{59CB1D90-B667-D946-9CD8-5074E1B10BE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Chevron 22">
              <a:extLst>
                <a:ext uri="{FF2B5EF4-FFF2-40B4-BE49-F238E27FC236}">
                  <a16:creationId xmlns:a16="http://schemas.microsoft.com/office/drawing/2014/main" id="{A0200D85-7C00-5A42-C76C-A68239B3B81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24" name="Chevron 23">
              <a:extLst>
                <a:ext uri="{FF2B5EF4-FFF2-40B4-BE49-F238E27FC236}">
                  <a16:creationId xmlns:a16="http://schemas.microsoft.com/office/drawing/2014/main" id="{766960ED-E752-8B31-E657-0CEA84EA496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5" name="Chevron 24">
              <a:extLst>
                <a:ext uri="{FF2B5EF4-FFF2-40B4-BE49-F238E27FC236}">
                  <a16:creationId xmlns:a16="http://schemas.microsoft.com/office/drawing/2014/main" id="{83A2FD09-F8A7-32ED-BB80-28375E3A9CF4}"/>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gr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 name="Titre 8">
            <a:extLst>
              <a:ext uri="{FF2B5EF4-FFF2-40B4-BE49-F238E27FC236}">
                <a16:creationId xmlns:a16="http://schemas.microsoft.com/office/drawing/2014/main" id="{737C2331-C0F4-9935-3EE7-422646E41E83}"/>
              </a:ext>
            </a:extLst>
          </p:cNvPr>
          <p:cNvSpPr>
            <a:spLocks noGrp="1"/>
          </p:cNvSpPr>
          <p:nvPr>
            <p:ph type="title"/>
          </p:nvPr>
        </p:nvSpPr>
        <p:spPr/>
        <p:txBody>
          <a:bodyPr/>
          <a:lstStyle/>
          <a:p>
            <a:r>
              <a:rPr lang="fr-FR" dirty="0"/>
              <a:t>Plan de traitement du LPT EBV+ : première ligne</a:t>
            </a:r>
          </a:p>
        </p:txBody>
      </p:sp>
      <p:sp>
        <p:nvSpPr>
          <p:cNvPr id="11" name="Espace réservé pour une image  10">
            <a:extLst>
              <a:ext uri="{FF2B5EF4-FFF2-40B4-BE49-F238E27FC236}">
                <a16:creationId xmlns:a16="http://schemas.microsoft.com/office/drawing/2014/main" id="{1461A990-AB53-E922-3130-3776B91E4871}"/>
              </a:ext>
            </a:extLst>
          </p:cNvPr>
          <p:cNvSpPr>
            <a:spLocks noGrp="1"/>
          </p:cNvSpPr>
          <p:nvPr>
            <p:ph type="pic" sz="quarter" idx="13"/>
          </p:nvPr>
        </p:nvSpPr>
        <p:spPr/>
        <p:txBody>
          <a:bodyPr/>
          <a:lstStyle/>
          <a:p>
            <a:endParaRPr lang="fr-FR"/>
          </a:p>
        </p:txBody>
      </p:sp>
      <p:sp>
        <p:nvSpPr>
          <p:cNvPr id="13" name="Titre 1">
            <a:extLst>
              <a:ext uri="{FF2B5EF4-FFF2-40B4-BE49-F238E27FC236}">
                <a16:creationId xmlns:a16="http://schemas.microsoft.com/office/drawing/2014/main" id="{9AF3A7BE-A55C-79B9-69D5-8529CAF86A25}"/>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14" name="Espace réservé du contenu 9">
            <a:extLst>
              <a:ext uri="{FF2B5EF4-FFF2-40B4-BE49-F238E27FC236}">
                <a16:creationId xmlns:a16="http://schemas.microsoft.com/office/drawing/2014/main" id="{3FE4D49F-901E-A0D6-2EDB-64B8D5F434E9}"/>
              </a:ext>
            </a:extLst>
          </p:cNvPr>
          <p:cNvSpPr txBox="1">
            <a:spLocks/>
          </p:cNvSpPr>
          <p:nvPr/>
        </p:nvSpPr>
        <p:spPr>
          <a:xfrm>
            <a:off x="12340913" y="1658112"/>
            <a:ext cx="5413454" cy="4518851"/>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Espace réservé du contenu 11">
            <a:extLst>
              <a:ext uri="{FF2B5EF4-FFF2-40B4-BE49-F238E27FC236}">
                <a16:creationId xmlns:a16="http://schemas.microsoft.com/office/drawing/2014/main" id="{E574A177-2654-2F86-E224-3CDB956ECBD7}"/>
              </a:ext>
            </a:extLst>
          </p:cNvPr>
          <p:cNvSpPr txBox="1">
            <a:spLocks/>
          </p:cNvSpPr>
          <p:nvPr/>
        </p:nvSpPr>
        <p:spPr>
          <a:xfrm>
            <a:off x="18177459" y="1658112"/>
            <a:ext cx="5413454" cy="4518851"/>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ZoneTexte 42">
            <a:extLst>
              <a:ext uri="{FF2B5EF4-FFF2-40B4-BE49-F238E27FC236}">
                <a16:creationId xmlns:a16="http://schemas.microsoft.com/office/drawing/2014/main" id="{9372D69F-C6FC-2680-8F7F-0A96A7344646}"/>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4" name="Groupe 43">
            <a:extLst>
              <a:ext uri="{FF2B5EF4-FFF2-40B4-BE49-F238E27FC236}">
                <a16:creationId xmlns:a16="http://schemas.microsoft.com/office/drawing/2014/main" id="{EFF86C5A-DFD5-1DA1-8220-E102C6AA1507}"/>
              </a:ext>
            </a:extLst>
          </p:cNvPr>
          <p:cNvGrpSpPr/>
          <p:nvPr/>
        </p:nvGrpSpPr>
        <p:grpSpPr>
          <a:xfrm>
            <a:off x="467999" y="1446042"/>
            <a:ext cx="1730195" cy="828000"/>
            <a:chOff x="467999" y="1855849"/>
            <a:chExt cx="1730195" cy="828000"/>
          </a:xfrm>
        </p:grpSpPr>
        <p:sp>
          <p:nvSpPr>
            <p:cNvPr id="45" name="Rounded Rectangle 52">
              <a:extLst>
                <a:ext uri="{FF2B5EF4-FFF2-40B4-BE49-F238E27FC236}">
                  <a16:creationId xmlns:a16="http://schemas.microsoft.com/office/drawing/2014/main" id="{FA6681EE-F147-09C0-4AA0-0A9828EDC472}"/>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p>
          </p:txBody>
        </p:sp>
        <p:sp>
          <p:nvSpPr>
            <p:cNvPr id="46" name="Ellipse 45">
              <a:extLst>
                <a:ext uri="{FF2B5EF4-FFF2-40B4-BE49-F238E27FC236}">
                  <a16:creationId xmlns:a16="http://schemas.microsoft.com/office/drawing/2014/main" id="{9FE4D2B1-2EA6-16E1-1551-B9CB0B9EF56E}"/>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7" name="Graphique 29">
              <a:extLst>
                <a:ext uri="{FF2B5EF4-FFF2-40B4-BE49-F238E27FC236}">
                  <a16:creationId xmlns:a16="http://schemas.microsoft.com/office/drawing/2014/main" id="{07113F7A-11DB-0987-8A30-0AB8E50977E4}"/>
                </a:ext>
              </a:extLst>
            </p:cNvPr>
            <p:cNvGrpSpPr/>
            <p:nvPr/>
          </p:nvGrpSpPr>
          <p:grpSpPr>
            <a:xfrm>
              <a:off x="657743" y="2032595"/>
              <a:ext cx="456544" cy="461072"/>
              <a:chOff x="633250" y="1973510"/>
              <a:chExt cx="540937" cy="546302"/>
            </a:xfrm>
            <a:noFill/>
          </p:grpSpPr>
          <p:sp>
            <p:nvSpPr>
              <p:cNvPr id="48" name="Forme libre 47">
                <a:extLst>
                  <a:ext uri="{FF2B5EF4-FFF2-40B4-BE49-F238E27FC236}">
                    <a16:creationId xmlns:a16="http://schemas.microsoft.com/office/drawing/2014/main" id="{4FD4ED2D-19F9-2ED8-AA9C-3B4E70F710FD}"/>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A053FB95-4DF5-12A6-0EAB-50F4665C810E}"/>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1F878D3C-1EAD-7961-37BF-F11B60B6CD7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12B0DC8A-3D59-E8E4-1EFF-7B51DBBC7A8E}"/>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807A8386-973A-8AD4-ED74-A5BC72B4028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3" name="Forme libre 52">
                <a:extLst>
                  <a:ext uri="{FF2B5EF4-FFF2-40B4-BE49-F238E27FC236}">
                    <a16:creationId xmlns:a16="http://schemas.microsoft.com/office/drawing/2014/main" id="{590E863F-AB61-7364-034B-0B375BBB031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4" name="Forme libre 53">
                <a:extLst>
                  <a:ext uri="{FF2B5EF4-FFF2-40B4-BE49-F238E27FC236}">
                    <a16:creationId xmlns:a16="http://schemas.microsoft.com/office/drawing/2014/main" id="{EF181BF0-DC27-5002-0D57-462E9CDD046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5" name="Forme libre 54">
                <a:extLst>
                  <a:ext uri="{FF2B5EF4-FFF2-40B4-BE49-F238E27FC236}">
                    <a16:creationId xmlns:a16="http://schemas.microsoft.com/office/drawing/2014/main" id="{D19FD78C-A94A-84E6-EB96-06744366DD5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6" name="Forme libre 55">
                <a:extLst>
                  <a:ext uri="{FF2B5EF4-FFF2-40B4-BE49-F238E27FC236}">
                    <a16:creationId xmlns:a16="http://schemas.microsoft.com/office/drawing/2014/main" id="{9D8EC51B-1249-1329-A31E-A5795827BA5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037344BE-BE72-B510-881B-5E5FD3814098}"/>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5342EC83-7FBE-6506-8AA2-675C77A20227}"/>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9" name="Forme libre 58">
                <a:extLst>
                  <a:ext uri="{FF2B5EF4-FFF2-40B4-BE49-F238E27FC236}">
                    <a16:creationId xmlns:a16="http://schemas.microsoft.com/office/drawing/2014/main" id="{27AEF382-AC73-5B49-91F0-33B34BDED909}"/>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DFA6641F-85BE-CB82-CC7B-2CE473348C93}"/>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1" name="Forme libre 60">
                <a:extLst>
                  <a:ext uri="{FF2B5EF4-FFF2-40B4-BE49-F238E27FC236}">
                    <a16:creationId xmlns:a16="http://schemas.microsoft.com/office/drawing/2014/main" id="{5A820D2B-043E-8E03-F600-C5D047C24611}"/>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62" name="TextBox 15">
            <a:extLst>
              <a:ext uri="{FF2B5EF4-FFF2-40B4-BE49-F238E27FC236}">
                <a16:creationId xmlns:a16="http://schemas.microsoft.com/office/drawing/2014/main" id="{05456C3D-19D6-48DE-DD7E-8DE5A6B869A2}"/>
              </a:ext>
            </a:extLst>
          </p:cNvPr>
          <p:cNvSpPr txBox="1"/>
          <p:nvPr/>
        </p:nvSpPr>
        <p:spPr bwMode="auto">
          <a:xfrm>
            <a:off x="468000" y="2390060"/>
            <a:ext cx="6832200" cy="1534794"/>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Détérioration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du BH/</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sténose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la VBP</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avec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dérivation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par drain</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4 </a:t>
            </a: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 RP/RC ?</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+ 4 Rituximab (reprise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d’activité</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pro)</a:t>
            </a:r>
          </a:p>
        </p:txBody>
      </p:sp>
      <p:sp>
        <p:nvSpPr>
          <p:cNvPr id="661717651" name="Espace réservé du contenu 11">
            <a:extLst>
              <a:ext uri="{FF2B5EF4-FFF2-40B4-BE49-F238E27FC236}">
                <a16:creationId xmlns:a16="http://schemas.microsoft.com/office/drawing/2014/main" id="{24AF0DA8-A709-50B7-C5EB-A11754FD5EDA}"/>
              </a:ext>
            </a:extLst>
          </p:cNvPr>
          <p:cNvSpPr txBox="1">
            <a:spLocks/>
          </p:cNvSpPr>
          <p:nvPr/>
        </p:nvSpPr>
        <p:spPr>
          <a:xfrm>
            <a:off x="18150182" y="1658112"/>
            <a:ext cx="5413454" cy="2485263"/>
          </a:xfrm>
          <a:prstGeom prst="rect">
            <a:avLst/>
          </a:prstGeom>
          <a:solidFill>
            <a:schemeClr val="accent4"/>
          </a:solidFill>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cxnSp>
        <p:nvCxnSpPr>
          <p:cNvPr id="661717657" name="Connecteur droit avec flèche 661717656">
            <a:extLst>
              <a:ext uri="{FF2B5EF4-FFF2-40B4-BE49-F238E27FC236}">
                <a16:creationId xmlns:a16="http://schemas.microsoft.com/office/drawing/2014/main" id="{A1F46BCD-7275-2566-CED4-3883FB3EE79E}"/>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661717658" name="ZoneTexte 661717657">
            <a:extLst>
              <a:ext uri="{FF2B5EF4-FFF2-40B4-BE49-F238E27FC236}">
                <a16:creationId xmlns:a16="http://schemas.microsoft.com/office/drawing/2014/main" id="{15F5A223-F8F8-CC6C-FCED-EB58F60FE8FE}"/>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661717659" name="Groupe 661717658">
            <a:extLst>
              <a:ext uri="{FF2B5EF4-FFF2-40B4-BE49-F238E27FC236}">
                <a16:creationId xmlns:a16="http://schemas.microsoft.com/office/drawing/2014/main" id="{AD7CA29F-25C5-B3F2-8E4E-8958B076A34A}"/>
              </a:ext>
            </a:extLst>
          </p:cNvPr>
          <p:cNvGrpSpPr/>
          <p:nvPr/>
        </p:nvGrpSpPr>
        <p:grpSpPr>
          <a:xfrm>
            <a:off x="698280" y="5281387"/>
            <a:ext cx="1198800" cy="375582"/>
            <a:chOff x="1310217" y="5181947"/>
            <a:chExt cx="1198800" cy="375582"/>
          </a:xfrm>
        </p:grpSpPr>
        <p:cxnSp>
          <p:nvCxnSpPr>
            <p:cNvPr id="661717660" name="Connecteur droit 661717659">
              <a:extLst>
                <a:ext uri="{FF2B5EF4-FFF2-40B4-BE49-F238E27FC236}">
                  <a16:creationId xmlns:a16="http://schemas.microsoft.com/office/drawing/2014/main" id="{D9C865B1-69C4-BFDA-37A0-EEFBA1F0CE57}"/>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661717661" name="Rectangle : coins arrondis 661717660">
              <a:extLst>
                <a:ext uri="{FF2B5EF4-FFF2-40B4-BE49-F238E27FC236}">
                  <a16:creationId xmlns:a16="http://schemas.microsoft.com/office/drawing/2014/main" id="{8762410B-F49A-B6D0-22C2-29CD4436DC69}"/>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661717662" name="ZoneTexte 661717661">
            <a:extLst>
              <a:ext uri="{FF2B5EF4-FFF2-40B4-BE49-F238E27FC236}">
                <a16:creationId xmlns:a16="http://schemas.microsoft.com/office/drawing/2014/main" id="{1FAADB74-B28D-ED8A-3B66-2A12F0BB17C1}"/>
              </a:ext>
            </a:extLst>
          </p:cNvPr>
          <p:cNvSpPr txBox="1"/>
          <p:nvPr/>
        </p:nvSpPr>
        <p:spPr bwMode="auto">
          <a:xfrm>
            <a:off x="3754913" y="579768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Détérioration du BH/sténose de la VBP</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4 Rituximab</a:t>
            </a:r>
          </a:p>
        </p:txBody>
      </p:sp>
      <p:grpSp>
        <p:nvGrpSpPr>
          <p:cNvPr id="661717663" name="Groupe 661717662">
            <a:extLst>
              <a:ext uri="{FF2B5EF4-FFF2-40B4-BE49-F238E27FC236}">
                <a16:creationId xmlns:a16="http://schemas.microsoft.com/office/drawing/2014/main" id="{6F76D56D-64D3-0D27-B88C-17784788449D}"/>
              </a:ext>
            </a:extLst>
          </p:cNvPr>
          <p:cNvGrpSpPr/>
          <p:nvPr/>
        </p:nvGrpSpPr>
        <p:grpSpPr>
          <a:xfrm>
            <a:off x="4342202" y="5425923"/>
            <a:ext cx="1198800" cy="372825"/>
            <a:chOff x="2752401" y="5326483"/>
            <a:chExt cx="1198800" cy="372825"/>
          </a:xfrm>
        </p:grpSpPr>
        <p:sp>
          <p:nvSpPr>
            <p:cNvPr id="661717664" name="Rectangle : coins arrondis 661717663">
              <a:extLst>
                <a:ext uri="{FF2B5EF4-FFF2-40B4-BE49-F238E27FC236}">
                  <a16:creationId xmlns:a16="http://schemas.microsoft.com/office/drawing/2014/main" id="{9E20F67B-4917-6AF9-9282-63C5A717D6D3}"/>
                </a:ext>
              </a:extLst>
            </p:cNvPr>
            <p:cNvSpPr/>
            <p:nvPr/>
          </p:nvSpPr>
          <p:spPr>
            <a:xfrm>
              <a:off x="2752401"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661717665" name="Connecteur droit 661717664">
              <a:extLst>
                <a:ext uri="{FF2B5EF4-FFF2-40B4-BE49-F238E27FC236}">
                  <a16:creationId xmlns:a16="http://schemas.microsoft.com/office/drawing/2014/main" id="{39C06FDF-AD64-FF53-2101-48EDFE058FAF}"/>
                </a:ext>
              </a:extLst>
            </p:cNvPr>
            <p:cNvCxnSpPr>
              <a:cxnSpLocks/>
            </p:cNvCxnSpPr>
            <p:nvPr/>
          </p:nvCxnSpPr>
          <p:spPr>
            <a:xfrm flipV="1">
              <a:off x="3351801" y="5555308"/>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661717685" name="Groupe 661717684">
            <a:extLst>
              <a:ext uri="{FF2B5EF4-FFF2-40B4-BE49-F238E27FC236}">
                <a16:creationId xmlns:a16="http://schemas.microsoft.com/office/drawing/2014/main" id="{0FDB3074-4BCE-5A8E-2AD4-06AF1546F016}"/>
              </a:ext>
            </a:extLst>
          </p:cNvPr>
          <p:cNvGrpSpPr/>
          <p:nvPr/>
        </p:nvGrpSpPr>
        <p:grpSpPr>
          <a:xfrm>
            <a:off x="-2" y="0"/>
            <a:ext cx="12192002" cy="213160"/>
            <a:chOff x="-2" y="0"/>
            <a:chExt cx="12192002" cy="213160"/>
          </a:xfrm>
        </p:grpSpPr>
        <p:sp>
          <p:nvSpPr>
            <p:cNvPr id="661717677" name="Rectangle 661717676">
              <a:extLst>
                <a:ext uri="{FF2B5EF4-FFF2-40B4-BE49-F238E27FC236}">
                  <a16:creationId xmlns:a16="http://schemas.microsoft.com/office/drawing/2014/main" id="{589A3C13-EF3E-F864-884A-5BF3998AA13A}"/>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78" name="Rectangle 661717677">
              <a:extLst>
                <a:ext uri="{FF2B5EF4-FFF2-40B4-BE49-F238E27FC236}">
                  <a16:creationId xmlns:a16="http://schemas.microsoft.com/office/drawing/2014/main" id="{778439F4-A39A-58F6-C5D0-8D43E5C54AC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79" name="Signalisation droite 661717678">
              <a:extLst>
                <a:ext uri="{FF2B5EF4-FFF2-40B4-BE49-F238E27FC236}">
                  <a16:creationId xmlns:a16="http://schemas.microsoft.com/office/drawing/2014/main" id="{F6792383-B696-D53A-4239-C6E322DF2A90}"/>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61717680" name="Chevron 661717679">
              <a:extLst>
                <a:ext uri="{FF2B5EF4-FFF2-40B4-BE49-F238E27FC236}">
                  <a16:creationId xmlns:a16="http://schemas.microsoft.com/office/drawing/2014/main" id="{F196294E-C43F-1AED-125D-87E06337F030}"/>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61717681" name="Rectangle 661717680">
              <a:extLst>
                <a:ext uri="{FF2B5EF4-FFF2-40B4-BE49-F238E27FC236}">
                  <a16:creationId xmlns:a16="http://schemas.microsoft.com/office/drawing/2014/main" id="{DA549169-4C58-B260-3B3A-62536FAB33D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82" name="Chevron 661717681">
              <a:extLst>
                <a:ext uri="{FF2B5EF4-FFF2-40B4-BE49-F238E27FC236}">
                  <a16:creationId xmlns:a16="http://schemas.microsoft.com/office/drawing/2014/main" id="{7C1ABFEB-7B15-2787-0BA9-EFE3A99D8C0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661717683" name="Chevron 661717682">
              <a:extLst>
                <a:ext uri="{FF2B5EF4-FFF2-40B4-BE49-F238E27FC236}">
                  <a16:creationId xmlns:a16="http://schemas.microsoft.com/office/drawing/2014/main" id="{D8C462A5-6C9D-BF44-D60C-C5F9CC2812B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61717684" name="Chevron 661717683">
              <a:extLst>
                <a:ext uri="{FF2B5EF4-FFF2-40B4-BE49-F238E27FC236}">
                  <a16:creationId xmlns:a16="http://schemas.microsoft.com/office/drawing/2014/main" id="{8BDA527A-4BC6-FF41-DCDD-1FC36428428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4.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CC643D99-9927-3E1C-3EB0-B0A3A14315BE}"/>
            </a:ext>
          </a:extLst>
        </p:cNvPr>
        <p:cNvGrpSpPr/>
        <p:nvPr/>
      </p:nvGrpSpPr>
      <p:grpSpPr bwMode="auto">
        <a:xfrm>
          <a:off x="0" y="0"/>
          <a:ext cx="0" cy="0"/>
          <a:chOff x="0" y="0"/>
          <a:chExt cx="0" cy="0"/>
        </a:xfrm>
      </p:grpSpPr>
      <p:sp>
        <p:nvSpPr>
          <p:cNvPr id="2" name="Titre 1">
            <a:extLst>
              <a:ext uri="{FF2B5EF4-FFF2-40B4-BE49-F238E27FC236}">
                <a16:creationId xmlns:a16="http://schemas.microsoft.com/office/drawing/2014/main" id="{A659A28B-998C-DCCF-65CE-07B8619B0E6D}"/>
              </a:ext>
            </a:extLst>
          </p:cNvPr>
          <p:cNvSpPr>
            <a:spLocks noGrp="1"/>
          </p:cNvSpPr>
          <p:nvPr>
            <p:ph type="title"/>
          </p:nvPr>
        </p:nvSpPr>
        <p:spPr/>
        <p:txBody>
          <a:bodyPr/>
          <a:lstStyle/>
          <a:p>
            <a:r>
              <a:rPr lang="fr-FR" dirty="0"/>
              <a:t>Plan de traitement du LPT EBV+ : deuxième ligne</a:t>
            </a:r>
          </a:p>
        </p:txBody>
      </p:sp>
      <p:sp>
        <p:nvSpPr>
          <p:cNvPr id="4" name="Espace réservé pour une image  3">
            <a:extLst>
              <a:ext uri="{FF2B5EF4-FFF2-40B4-BE49-F238E27FC236}">
                <a16:creationId xmlns:a16="http://schemas.microsoft.com/office/drawing/2014/main" id="{E7E4CD05-2F1A-CB74-8261-060A0CF94F8D}"/>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19BECC34-712C-7B97-6E60-B0A2CF7D99AB}"/>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10" name="Groupe 9">
            <a:extLst>
              <a:ext uri="{FF2B5EF4-FFF2-40B4-BE49-F238E27FC236}">
                <a16:creationId xmlns:a16="http://schemas.microsoft.com/office/drawing/2014/main" id="{DBB87105-887C-6977-A8EA-8FE1D37937D3}"/>
              </a:ext>
            </a:extLst>
          </p:cNvPr>
          <p:cNvGrpSpPr/>
          <p:nvPr/>
        </p:nvGrpSpPr>
        <p:grpSpPr>
          <a:xfrm>
            <a:off x="467999" y="1446042"/>
            <a:ext cx="2302551" cy="828000"/>
            <a:chOff x="467999" y="1855849"/>
            <a:chExt cx="2302551" cy="828000"/>
          </a:xfrm>
        </p:grpSpPr>
        <p:sp>
          <p:nvSpPr>
            <p:cNvPr id="11" name="Rounded Rectangle 52">
              <a:extLst>
                <a:ext uri="{FF2B5EF4-FFF2-40B4-BE49-F238E27FC236}">
                  <a16:creationId xmlns:a16="http://schemas.microsoft.com/office/drawing/2014/main" id="{2FB59254-5A34-F72B-B938-AC9675B272D8}"/>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12" name="Ellipse 11">
              <a:extLst>
                <a:ext uri="{FF2B5EF4-FFF2-40B4-BE49-F238E27FC236}">
                  <a16:creationId xmlns:a16="http://schemas.microsoft.com/office/drawing/2014/main" id="{9EB75C1B-264D-255B-956B-8DA43B4F1CE0}"/>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aphique 29">
              <a:extLst>
                <a:ext uri="{FF2B5EF4-FFF2-40B4-BE49-F238E27FC236}">
                  <a16:creationId xmlns:a16="http://schemas.microsoft.com/office/drawing/2014/main" id="{2E0CE259-35B9-9835-0A0A-EC5445E075F2}"/>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58590797-ED8F-7A2F-8726-6F0A5BC674A6}"/>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CF682FB8-6F66-736E-591D-DA08FC0F428D}"/>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229E57EB-98FA-756F-1CA9-DFC39138CA3B}"/>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17E13A6-14FB-8923-0E9C-F5B98DD93B93}"/>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31131F61-CC74-CF6F-0E89-583F4EB09A1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B2359051-117F-64A4-9525-53A268C8E83F}"/>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E37466B9-C971-3411-AAB9-942DAEAA80F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89FDF3DE-3735-E96E-61E0-F8C54B5FA6E6}"/>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5515F817-5D2E-3F9F-87C9-AE3F9C023EE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B74AB550-D80E-1D63-E1E3-78D7E8ACF4EA}"/>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88670C72-E3FB-1EEC-0113-F060E1B3E48B}"/>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E2EA68F7-4C93-95ED-4ACB-0B71962B9E39}"/>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989B992F-DD0F-DB7F-623F-A3F362F0F141}"/>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5E846B9F-5731-2DF1-116C-813C0F97EE5F}"/>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3" name="TextBox 15">
            <a:extLst>
              <a:ext uri="{FF2B5EF4-FFF2-40B4-BE49-F238E27FC236}">
                <a16:creationId xmlns:a16="http://schemas.microsoft.com/office/drawing/2014/main" id="{C772F5E3-DC38-AD9A-B9CB-4BF7D3E6C56D}"/>
              </a:ext>
            </a:extLst>
          </p:cNvPr>
          <p:cNvSpPr txBox="1"/>
          <p:nvPr/>
        </p:nvSpPr>
        <p:spPr bwMode="auto">
          <a:xfrm>
            <a:off x="468000" y="2390060"/>
            <a:ext cx="5413454" cy="220226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cxnSp>
        <p:nvCxnSpPr>
          <p:cNvPr id="47" name="Connecteur droit avec flèche 46">
            <a:extLst>
              <a:ext uri="{FF2B5EF4-FFF2-40B4-BE49-F238E27FC236}">
                <a16:creationId xmlns:a16="http://schemas.microsoft.com/office/drawing/2014/main" id="{5E526989-2A9E-E307-C5C5-B60E071FF2DA}"/>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48" name="ZoneTexte 47">
            <a:extLst>
              <a:ext uri="{FF2B5EF4-FFF2-40B4-BE49-F238E27FC236}">
                <a16:creationId xmlns:a16="http://schemas.microsoft.com/office/drawing/2014/main" id="{81A0773F-1766-74B2-EAB5-A6FEE9666C55}"/>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49" name="Groupe 48">
            <a:extLst>
              <a:ext uri="{FF2B5EF4-FFF2-40B4-BE49-F238E27FC236}">
                <a16:creationId xmlns:a16="http://schemas.microsoft.com/office/drawing/2014/main" id="{0A7FCCD2-3EB6-D8A8-BD9E-5625DDA51E50}"/>
              </a:ext>
            </a:extLst>
          </p:cNvPr>
          <p:cNvGrpSpPr/>
          <p:nvPr/>
        </p:nvGrpSpPr>
        <p:grpSpPr>
          <a:xfrm>
            <a:off x="698280" y="5281387"/>
            <a:ext cx="1198800" cy="375582"/>
            <a:chOff x="1310217" y="5181947"/>
            <a:chExt cx="1198800" cy="375582"/>
          </a:xfrm>
        </p:grpSpPr>
        <p:cxnSp>
          <p:nvCxnSpPr>
            <p:cNvPr id="50" name="Connecteur droit 49">
              <a:extLst>
                <a:ext uri="{FF2B5EF4-FFF2-40B4-BE49-F238E27FC236}">
                  <a16:creationId xmlns:a16="http://schemas.microsoft.com/office/drawing/2014/main" id="{8A5CF34D-43D1-5AEC-4FC7-4B4A4C540583}"/>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51" name="Rectangle : coins arrondis 50">
              <a:extLst>
                <a:ext uri="{FF2B5EF4-FFF2-40B4-BE49-F238E27FC236}">
                  <a16:creationId xmlns:a16="http://schemas.microsoft.com/office/drawing/2014/main" id="{CD3AB53B-78F8-BD7C-E0EE-8CE47505B31D}"/>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2" name="ZoneTexte 51">
            <a:extLst>
              <a:ext uri="{FF2B5EF4-FFF2-40B4-BE49-F238E27FC236}">
                <a16:creationId xmlns:a16="http://schemas.microsoft.com/office/drawing/2014/main" id="{D0C46635-D74A-2BBE-30C2-86BA75E4E6AD}"/>
              </a:ext>
            </a:extLst>
          </p:cNvPr>
          <p:cNvSpPr txBox="1"/>
          <p:nvPr/>
        </p:nvSpPr>
        <p:spPr bwMode="auto">
          <a:xfrm>
            <a:off x="3754913" y="579768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Détérioration du BH/sténose de la VBP</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4 Rituximab</a:t>
            </a:r>
          </a:p>
        </p:txBody>
      </p:sp>
      <p:grpSp>
        <p:nvGrpSpPr>
          <p:cNvPr id="53" name="Groupe 52">
            <a:extLst>
              <a:ext uri="{FF2B5EF4-FFF2-40B4-BE49-F238E27FC236}">
                <a16:creationId xmlns:a16="http://schemas.microsoft.com/office/drawing/2014/main" id="{FF51053A-40E8-38A1-8603-84B37E32D3F9}"/>
              </a:ext>
            </a:extLst>
          </p:cNvPr>
          <p:cNvGrpSpPr/>
          <p:nvPr/>
        </p:nvGrpSpPr>
        <p:grpSpPr>
          <a:xfrm>
            <a:off x="4342202" y="5425923"/>
            <a:ext cx="1198800" cy="372825"/>
            <a:chOff x="2752401" y="5326483"/>
            <a:chExt cx="1198800" cy="372825"/>
          </a:xfrm>
        </p:grpSpPr>
        <p:sp>
          <p:nvSpPr>
            <p:cNvPr id="54" name="Rectangle : coins arrondis 53">
              <a:extLst>
                <a:ext uri="{FF2B5EF4-FFF2-40B4-BE49-F238E27FC236}">
                  <a16:creationId xmlns:a16="http://schemas.microsoft.com/office/drawing/2014/main" id="{C556FAFC-5D43-0101-FA04-0F6BC312C090}"/>
                </a:ext>
              </a:extLst>
            </p:cNvPr>
            <p:cNvSpPr/>
            <p:nvPr/>
          </p:nvSpPr>
          <p:spPr>
            <a:xfrm>
              <a:off x="2752401"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55" name="Connecteur droit 54">
              <a:extLst>
                <a:ext uri="{FF2B5EF4-FFF2-40B4-BE49-F238E27FC236}">
                  <a16:creationId xmlns:a16="http://schemas.microsoft.com/office/drawing/2014/main" id="{FD465638-AB33-016B-4F27-8E4607D58FDB}"/>
                </a:ext>
              </a:extLst>
            </p:cNvPr>
            <p:cNvCxnSpPr>
              <a:cxnSpLocks/>
            </p:cNvCxnSpPr>
            <p:nvPr/>
          </p:nvCxnSpPr>
          <p:spPr>
            <a:xfrm flipV="1">
              <a:off x="3351801" y="5555308"/>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grpSp>
      <p:grpSp>
        <p:nvGrpSpPr>
          <p:cNvPr id="56" name="Groupe 55">
            <a:extLst>
              <a:ext uri="{FF2B5EF4-FFF2-40B4-BE49-F238E27FC236}">
                <a16:creationId xmlns:a16="http://schemas.microsoft.com/office/drawing/2014/main" id="{F26233A2-D4BD-B796-8075-CD78756FAFE3}"/>
              </a:ext>
            </a:extLst>
          </p:cNvPr>
          <p:cNvGrpSpPr/>
          <p:nvPr/>
        </p:nvGrpSpPr>
        <p:grpSpPr>
          <a:xfrm>
            <a:off x="6661936" y="4971447"/>
            <a:ext cx="2373377" cy="685522"/>
            <a:chOff x="5085804" y="4872007"/>
            <a:chExt cx="2373377" cy="685522"/>
          </a:xfrm>
        </p:grpSpPr>
        <p:sp>
          <p:nvSpPr>
            <p:cNvPr id="57" name="ZoneTexte 56">
              <a:extLst>
                <a:ext uri="{FF2B5EF4-FFF2-40B4-BE49-F238E27FC236}">
                  <a16:creationId xmlns:a16="http://schemas.microsoft.com/office/drawing/2014/main" id="{D7662CCE-55AB-73EF-D06E-2493BA2F8CB4}"/>
                </a:ext>
              </a:extLst>
            </p:cNvPr>
            <p:cNvSpPr txBox="1"/>
            <p:nvPr/>
          </p:nvSpPr>
          <p:spPr bwMode="auto">
            <a:xfrm>
              <a:off x="5085804" y="487200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Traitement de 2</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ligne</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Ebvallo</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tabelecleucel</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t>
              </a:r>
            </a:p>
          </p:txBody>
        </p:sp>
        <p:grpSp>
          <p:nvGrpSpPr>
            <p:cNvPr id="58" name="Groupe 57">
              <a:extLst>
                <a:ext uri="{FF2B5EF4-FFF2-40B4-BE49-F238E27FC236}">
                  <a16:creationId xmlns:a16="http://schemas.microsoft.com/office/drawing/2014/main" id="{86CCC2C3-0AE3-B3E3-7D9C-9D5858443DE7}"/>
                </a:ext>
              </a:extLst>
            </p:cNvPr>
            <p:cNvGrpSpPr/>
            <p:nvPr/>
          </p:nvGrpSpPr>
          <p:grpSpPr>
            <a:xfrm>
              <a:off x="5672309" y="5181947"/>
              <a:ext cx="1198800" cy="375582"/>
              <a:chOff x="5454052" y="5181947"/>
              <a:chExt cx="1198800" cy="375582"/>
            </a:xfrm>
          </p:grpSpPr>
          <p:cxnSp>
            <p:nvCxnSpPr>
              <p:cNvPr id="59" name="Connecteur droit 58">
                <a:extLst>
                  <a:ext uri="{FF2B5EF4-FFF2-40B4-BE49-F238E27FC236}">
                    <a16:creationId xmlns:a16="http://schemas.microsoft.com/office/drawing/2014/main" id="{09B111F2-299C-7838-8A4D-2C14012C782B}"/>
                  </a:ext>
                </a:extLst>
              </p:cNvPr>
              <p:cNvCxnSpPr>
                <a:cxnSpLocks/>
              </p:cNvCxnSpPr>
              <p:nvPr/>
            </p:nvCxnSpPr>
            <p:spPr>
              <a:xfrm flipV="1">
                <a:off x="6054235" y="5181947"/>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60" name="Rectangle : coins arrondis 59">
                <a:extLst>
                  <a:ext uri="{FF2B5EF4-FFF2-40B4-BE49-F238E27FC236}">
                    <a16:creationId xmlns:a16="http://schemas.microsoft.com/office/drawing/2014/main" id="{84C1A955-35B7-6199-222C-4ED399409BF2}"/>
                  </a:ext>
                </a:extLst>
              </p:cNvPr>
              <p:cNvSpPr/>
              <p:nvPr/>
            </p:nvSpPr>
            <p:spPr>
              <a:xfrm>
                <a:off x="5454052"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nvGrpSpPr>
          <p:cNvPr id="661717634" name="Groupe 661717633">
            <a:extLst>
              <a:ext uri="{FF2B5EF4-FFF2-40B4-BE49-F238E27FC236}">
                <a16:creationId xmlns:a16="http://schemas.microsoft.com/office/drawing/2014/main" id="{66FD1C92-6E6B-CC10-A2E1-90FE8A6C9E21}"/>
              </a:ext>
            </a:extLst>
          </p:cNvPr>
          <p:cNvGrpSpPr/>
          <p:nvPr/>
        </p:nvGrpSpPr>
        <p:grpSpPr>
          <a:xfrm>
            <a:off x="-2" y="0"/>
            <a:ext cx="12192002" cy="213160"/>
            <a:chOff x="-2" y="0"/>
            <a:chExt cx="12192002" cy="213160"/>
          </a:xfrm>
        </p:grpSpPr>
        <p:sp>
          <p:nvSpPr>
            <p:cNvPr id="661717635" name="Rectangle 661717634">
              <a:extLst>
                <a:ext uri="{FF2B5EF4-FFF2-40B4-BE49-F238E27FC236}">
                  <a16:creationId xmlns:a16="http://schemas.microsoft.com/office/drawing/2014/main" id="{0DEFA697-61C0-513F-C95B-AF8C88A00BD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36" name="Rectangle 661717635">
              <a:extLst>
                <a:ext uri="{FF2B5EF4-FFF2-40B4-BE49-F238E27FC236}">
                  <a16:creationId xmlns:a16="http://schemas.microsoft.com/office/drawing/2014/main" id="{F300F109-B9DD-402C-4142-903944CEAD7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37" name="Signalisation droite 661717636">
              <a:extLst>
                <a:ext uri="{FF2B5EF4-FFF2-40B4-BE49-F238E27FC236}">
                  <a16:creationId xmlns:a16="http://schemas.microsoft.com/office/drawing/2014/main" id="{1D37C3D9-8B46-20D1-8CAE-D3034FAE79C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61717638" name="Chevron 661717637">
              <a:extLst>
                <a:ext uri="{FF2B5EF4-FFF2-40B4-BE49-F238E27FC236}">
                  <a16:creationId xmlns:a16="http://schemas.microsoft.com/office/drawing/2014/main" id="{4269395C-4C1C-E0F3-9E68-A95642527CEF}"/>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61717639" name="Rectangle 661717638">
              <a:extLst>
                <a:ext uri="{FF2B5EF4-FFF2-40B4-BE49-F238E27FC236}">
                  <a16:creationId xmlns:a16="http://schemas.microsoft.com/office/drawing/2014/main" id="{51FB28EF-5E1A-F8AF-EAED-91D1665E6E2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40" name="Chevron 661717639">
              <a:extLst>
                <a:ext uri="{FF2B5EF4-FFF2-40B4-BE49-F238E27FC236}">
                  <a16:creationId xmlns:a16="http://schemas.microsoft.com/office/drawing/2014/main" id="{09084053-39DE-3BD5-EA74-9BB3B523CC0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661717641" name="Chevron 661717640">
              <a:extLst>
                <a:ext uri="{FF2B5EF4-FFF2-40B4-BE49-F238E27FC236}">
                  <a16:creationId xmlns:a16="http://schemas.microsoft.com/office/drawing/2014/main" id="{2D0A1E0E-A9B9-C9AF-C082-1D430C906A9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61717642" name="Chevron 661717641">
              <a:extLst>
                <a:ext uri="{FF2B5EF4-FFF2-40B4-BE49-F238E27FC236}">
                  <a16:creationId xmlns:a16="http://schemas.microsoft.com/office/drawing/2014/main" id="{93BC06D9-2405-E526-F6E1-3BDA66BFC719}"/>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
        <p:nvSpPr>
          <p:cNvPr id="3" name="ZoneTexte 2">
            <a:extLst>
              <a:ext uri="{FF2B5EF4-FFF2-40B4-BE49-F238E27FC236}">
                <a16:creationId xmlns:a16="http://schemas.microsoft.com/office/drawing/2014/main" id="{9F2FC755-5545-4ADB-212D-A6FBE2F8A0E1}"/>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043126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5.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CA02332-A461-3420-7B7C-2494C98875C3}"/>
            </a:ext>
          </a:extLst>
        </p:cNvPr>
        <p:cNvGrpSpPr/>
        <p:nvPr/>
      </p:nvGrpSpPr>
      <p:grpSpPr bwMode="auto">
        <a:xfrm>
          <a:off x="0" y="0"/>
          <a:ext cx="0" cy="0"/>
          <a:chOff x="0" y="0"/>
          <a:chExt cx="0" cy="0"/>
        </a:xfrm>
      </p:grpSpPr>
      <p:pic>
        <p:nvPicPr>
          <p:cNvPr id="50" name="Image 49">
            <a:extLst>
              <a:ext uri="{FF2B5EF4-FFF2-40B4-BE49-F238E27FC236}">
                <a16:creationId xmlns:a16="http://schemas.microsoft.com/office/drawing/2014/main" id="{2317DE60-B025-1A51-C270-8660831C729A}"/>
              </a:ext>
            </a:extLst>
          </p:cNvPr>
          <p:cNvPicPr>
            <a:picLocks noChangeAspect="1"/>
          </p:cNvPicPr>
          <p:nvPr/>
        </p:nvPicPr>
        <p:blipFill>
          <a:blip r:embed="rId3"/>
          <a:stretch/>
        </p:blipFill>
        <p:spPr bwMode="auto">
          <a:xfrm>
            <a:off x="6272218" y="1622888"/>
            <a:ext cx="2806124" cy="4580998"/>
          </a:xfrm>
          <a:prstGeom prst="rect">
            <a:avLst/>
          </a:prstGeom>
        </p:spPr>
      </p:pic>
      <p:sp>
        <p:nvSpPr>
          <p:cNvPr id="16" name="Titre 15">
            <a:extLst>
              <a:ext uri="{FF2B5EF4-FFF2-40B4-BE49-F238E27FC236}">
                <a16:creationId xmlns:a16="http://schemas.microsoft.com/office/drawing/2014/main" id="{8B0B6CE4-A5B9-4F09-18B3-596E808FD255}"/>
              </a:ext>
            </a:extLst>
          </p:cNvPr>
          <p:cNvSpPr>
            <a:spLocks noGrp="1"/>
          </p:cNvSpPr>
          <p:nvPr>
            <p:ph type="title"/>
          </p:nvPr>
        </p:nvSpPr>
        <p:spPr/>
        <p:txBody>
          <a:bodyPr/>
          <a:lstStyle/>
          <a:p>
            <a:r>
              <a:rPr lang="fr-FR" dirty="0"/>
              <a:t>Plan de traitement du LPT EBV+ : deuxième ligne</a:t>
            </a:r>
          </a:p>
        </p:txBody>
      </p:sp>
      <p:sp>
        <p:nvSpPr>
          <p:cNvPr id="22" name="Espace réservé pour une image  21">
            <a:extLst>
              <a:ext uri="{FF2B5EF4-FFF2-40B4-BE49-F238E27FC236}">
                <a16:creationId xmlns:a16="http://schemas.microsoft.com/office/drawing/2014/main" id="{4AF939AE-6138-1FE0-B37C-28809FF56163}"/>
              </a:ext>
            </a:extLst>
          </p:cNvPr>
          <p:cNvSpPr>
            <a:spLocks noGrp="1"/>
          </p:cNvSpPr>
          <p:nvPr>
            <p:ph type="pic" sz="quarter" idx="13"/>
          </p:nvPr>
        </p:nvSpPr>
        <p:spPr/>
        <p:txBody>
          <a:bodyPr/>
          <a:lstStyle/>
          <a:p>
            <a:endParaRPr lang="fr-FR"/>
          </a:p>
        </p:txBody>
      </p:sp>
      <p:sp>
        <p:nvSpPr>
          <p:cNvPr id="24" name="Titre 1">
            <a:extLst>
              <a:ext uri="{FF2B5EF4-FFF2-40B4-BE49-F238E27FC236}">
                <a16:creationId xmlns:a16="http://schemas.microsoft.com/office/drawing/2014/main" id="{70415AE4-134B-0C9A-3C71-3F3EEBF5406B}"/>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25" name="Groupe 24">
            <a:extLst>
              <a:ext uri="{FF2B5EF4-FFF2-40B4-BE49-F238E27FC236}">
                <a16:creationId xmlns:a16="http://schemas.microsoft.com/office/drawing/2014/main" id="{3139E9EA-1F28-5EB2-BFF2-82C544A20E62}"/>
              </a:ext>
            </a:extLst>
          </p:cNvPr>
          <p:cNvGrpSpPr/>
          <p:nvPr/>
        </p:nvGrpSpPr>
        <p:grpSpPr>
          <a:xfrm>
            <a:off x="467999" y="1446042"/>
            <a:ext cx="2302551" cy="828000"/>
            <a:chOff x="467999" y="1855849"/>
            <a:chExt cx="2302551" cy="828000"/>
          </a:xfrm>
        </p:grpSpPr>
        <p:sp>
          <p:nvSpPr>
            <p:cNvPr id="26" name="Rounded Rectangle 52">
              <a:extLst>
                <a:ext uri="{FF2B5EF4-FFF2-40B4-BE49-F238E27FC236}">
                  <a16:creationId xmlns:a16="http://schemas.microsoft.com/office/drawing/2014/main" id="{74D36BB8-BAC9-7975-8AFC-A041080BECA5}"/>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27" name="Ellipse 26">
              <a:extLst>
                <a:ext uri="{FF2B5EF4-FFF2-40B4-BE49-F238E27FC236}">
                  <a16:creationId xmlns:a16="http://schemas.microsoft.com/office/drawing/2014/main" id="{EA6C0A26-98B6-BA21-EA7E-95364A177452}"/>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67227937-B813-705D-6163-3F6EBE5C721B}"/>
                </a:ext>
              </a:extLst>
            </p:cNvPr>
            <p:cNvGrpSpPr/>
            <p:nvPr/>
          </p:nvGrpSpPr>
          <p:grpSpPr>
            <a:xfrm>
              <a:off x="657743" y="2032595"/>
              <a:ext cx="456544" cy="461072"/>
              <a:chOff x="633250" y="1973510"/>
              <a:chExt cx="540937" cy="546302"/>
            </a:xfrm>
            <a:noFill/>
          </p:grpSpPr>
          <p:sp>
            <p:nvSpPr>
              <p:cNvPr id="29" name="Forme libre 28">
                <a:extLst>
                  <a:ext uri="{FF2B5EF4-FFF2-40B4-BE49-F238E27FC236}">
                    <a16:creationId xmlns:a16="http://schemas.microsoft.com/office/drawing/2014/main" id="{F512134F-2881-ED00-6BF9-3F15CBE23EA6}"/>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0CC5E1CF-B94D-DA62-E605-F172E5F4219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2FF695BD-DE8A-2408-584D-0B023B95D49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004B82B-9E1B-3D2A-920F-155ACDC5B3C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8236D0A3-911B-B44E-52A3-72F818CEAF5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14044CBE-A6CE-2FE7-4AC6-CA3D6EEFB24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53042E4D-96C5-20F8-FE7F-1A3DE8CB95C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957FCD3D-2D4B-DEE1-4FAF-27F3C32169B2}"/>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EF0E6BA2-0211-21BD-428A-B574987BC5F4}"/>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A9CB15CE-8A31-7813-38E1-405B867913F6}"/>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DA0BA45C-3E4B-689A-4CFE-46EEFEA2BE4C}"/>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53B1BF1B-2646-8348-7F10-0B2FC57D4BA8}"/>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65AB9CB2-12E5-ACA8-5A50-4E380AD55555}"/>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A9CE1F74-7DC7-4053-5321-F9143E6B512A}"/>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3" name="TextBox 15">
            <a:extLst>
              <a:ext uri="{FF2B5EF4-FFF2-40B4-BE49-F238E27FC236}">
                <a16:creationId xmlns:a16="http://schemas.microsoft.com/office/drawing/2014/main" id="{0379DCC9-4369-5467-BA60-A488B4DAB0AF}"/>
              </a:ext>
            </a:extLst>
          </p:cNvPr>
          <p:cNvSpPr txBox="1"/>
          <p:nvPr/>
        </p:nvSpPr>
        <p:spPr bwMode="auto">
          <a:xfrm>
            <a:off x="468000" y="2390059"/>
            <a:ext cx="5413454" cy="37869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C1 : RP</a:t>
            </a:r>
          </a:p>
          <a:p>
            <a:pPr marL="536575" marR="0" lvl="2" indent="-261938" algn="l" defTabSz="914400" rtl="0" eaLnBrk="1" fontAlgn="auto" latinLnBrk="0" hangingPunct="1">
              <a:lnSpc>
                <a:spcPct val="110000"/>
              </a:lnSpc>
              <a:spcBef>
                <a:spcPts val="600"/>
              </a:spcBef>
              <a:spcAft>
                <a:spcPts val="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C2 : PD</a:t>
            </a:r>
          </a:p>
        </p:txBody>
      </p:sp>
      <p:sp>
        <p:nvSpPr>
          <p:cNvPr id="44" name="ZoneTexte 43">
            <a:extLst>
              <a:ext uri="{FF2B5EF4-FFF2-40B4-BE49-F238E27FC236}">
                <a16:creationId xmlns:a16="http://schemas.microsoft.com/office/drawing/2014/main" id="{FFC19415-E8A4-0A2C-651D-CF5F9BDDAA02}"/>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partielle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disease progression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9" name="Groupe 8">
            <a:extLst>
              <a:ext uri="{FF2B5EF4-FFF2-40B4-BE49-F238E27FC236}">
                <a16:creationId xmlns:a16="http://schemas.microsoft.com/office/drawing/2014/main" id="{61411F13-A462-A0CB-AFF1-51C1791606D6}"/>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E06852D5-E506-3483-7AE6-138C0271469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6606895A-3618-E049-EED5-54220AC499E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6851536F-711D-1251-A423-61D255500160}"/>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90C13710-6E9C-F380-1B9C-2A6B9954ADB4}"/>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4" name="Rectangle 13">
              <a:extLst>
                <a:ext uri="{FF2B5EF4-FFF2-40B4-BE49-F238E27FC236}">
                  <a16:creationId xmlns:a16="http://schemas.microsoft.com/office/drawing/2014/main" id="{737F36BE-76F9-6245-7A6B-3FA54718090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C3A134A8-8767-D2D0-9B44-4D02977E4C8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17" name="Chevron 16">
              <a:extLst>
                <a:ext uri="{FF2B5EF4-FFF2-40B4-BE49-F238E27FC236}">
                  <a16:creationId xmlns:a16="http://schemas.microsoft.com/office/drawing/2014/main" id="{AED883D9-4FC8-4713-00B6-56F7E92A7D8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8" name="Chevron 17">
              <a:extLst>
                <a:ext uri="{FF2B5EF4-FFF2-40B4-BE49-F238E27FC236}">
                  <a16:creationId xmlns:a16="http://schemas.microsoft.com/office/drawing/2014/main" id="{F32D75EA-D110-A60D-EB4B-EB0EDDE3EED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extLst>
      <p:ext uri="{BB962C8B-B14F-4D97-AF65-F5344CB8AC3E}">
        <p14:creationId xmlns:p14="http://schemas.microsoft.com/office/powerpoint/2010/main" val="1662119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F274D10-7DB0-6DEE-2F07-8A0305BF7F0B}"/>
            </a:ext>
          </a:extLst>
        </p:cNvPr>
        <p:cNvGrpSpPr/>
        <p:nvPr/>
      </p:nvGrpSpPr>
      <p:grpSpPr bwMode="auto">
        <a:xfrm>
          <a:off x="0" y="0"/>
          <a:ext cx="0" cy="0"/>
          <a:chOff x="0" y="0"/>
          <a:chExt cx="0" cy="0"/>
        </a:xfrm>
      </p:grpSpPr>
      <p:grpSp>
        <p:nvGrpSpPr>
          <p:cNvPr id="48" name="Groupe 47">
            <a:extLst>
              <a:ext uri="{FF2B5EF4-FFF2-40B4-BE49-F238E27FC236}">
                <a16:creationId xmlns:a16="http://schemas.microsoft.com/office/drawing/2014/main" id="{A2C2C929-904E-E7C0-7E7F-5CE0431EB439}"/>
              </a:ext>
            </a:extLst>
          </p:cNvPr>
          <p:cNvGrpSpPr/>
          <p:nvPr/>
        </p:nvGrpSpPr>
        <p:grpSpPr>
          <a:xfrm>
            <a:off x="6272218" y="1622888"/>
            <a:ext cx="5450542" cy="4580998"/>
            <a:chOff x="5984840" y="1193315"/>
            <a:chExt cx="6177103" cy="5191648"/>
          </a:xfrm>
        </p:grpSpPr>
        <p:pic>
          <p:nvPicPr>
            <p:cNvPr id="49" name="Image 48">
              <a:extLst>
                <a:ext uri="{FF2B5EF4-FFF2-40B4-BE49-F238E27FC236}">
                  <a16:creationId xmlns:a16="http://schemas.microsoft.com/office/drawing/2014/main" id="{14492F42-9C2E-3FCA-0989-C8997B45F8EB}"/>
                </a:ext>
              </a:extLst>
            </p:cNvPr>
            <p:cNvPicPr>
              <a:picLocks noChangeAspect="1"/>
            </p:cNvPicPr>
            <p:nvPr/>
          </p:nvPicPr>
          <p:blipFill>
            <a:blip r:embed="rId3"/>
            <a:srcRect t="-1" r="1581" b="1378"/>
            <a:stretch/>
          </p:blipFill>
          <p:spPr bwMode="auto">
            <a:xfrm>
              <a:off x="9321118" y="2369725"/>
              <a:ext cx="2840825" cy="3332395"/>
            </a:xfrm>
            <a:prstGeom prst="rect">
              <a:avLst/>
            </a:prstGeom>
          </p:spPr>
        </p:pic>
        <p:pic>
          <p:nvPicPr>
            <p:cNvPr id="50" name="Image 49">
              <a:extLst>
                <a:ext uri="{FF2B5EF4-FFF2-40B4-BE49-F238E27FC236}">
                  <a16:creationId xmlns:a16="http://schemas.microsoft.com/office/drawing/2014/main" id="{5714F3B7-5366-5CA5-30C3-21809B9FFE7E}"/>
                </a:ext>
              </a:extLst>
            </p:cNvPr>
            <p:cNvPicPr>
              <a:picLocks noChangeAspect="1"/>
            </p:cNvPicPr>
            <p:nvPr/>
          </p:nvPicPr>
          <p:blipFill>
            <a:blip r:embed="rId4"/>
            <a:stretch/>
          </p:blipFill>
          <p:spPr bwMode="auto">
            <a:xfrm>
              <a:off x="5984840" y="1193315"/>
              <a:ext cx="3180182" cy="5191648"/>
            </a:xfrm>
            <a:prstGeom prst="rect">
              <a:avLst/>
            </a:prstGeom>
          </p:spPr>
        </p:pic>
      </p:grpSp>
      <p:sp>
        <p:nvSpPr>
          <p:cNvPr id="16" name="Titre 15">
            <a:extLst>
              <a:ext uri="{FF2B5EF4-FFF2-40B4-BE49-F238E27FC236}">
                <a16:creationId xmlns:a16="http://schemas.microsoft.com/office/drawing/2014/main" id="{0B7A845A-B9A3-CE63-A9B7-B1CE85BD180F}"/>
              </a:ext>
            </a:extLst>
          </p:cNvPr>
          <p:cNvSpPr>
            <a:spLocks noGrp="1"/>
          </p:cNvSpPr>
          <p:nvPr>
            <p:ph type="title"/>
          </p:nvPr>
        </p:nvSpPr>
        <p:spPr/>
        <p:txBody>
          <a:bodyPr/>
          <a:lstStyle/>
          <a:p>
            <a:r>
              <a:rPr lang="fr-FR" dirty="0"/>
              <a:t>Plan de traitement du LPT EBV+ : deuxième ligne</a:t>
            </a:r>
          </a:p>
        </p:txBody>
      </p:sp>
      <p:sp>
        <p:nvSpPr>
          <p:cNvPr id="22" name="Espace réservé pour une image  21">
            <a:extLst>
              <a:ext uri="{FF2B5EF4-FFF2-40B4-BE49-F238E27FC236}">
                <a16:creationId xmlns:a16="http://schemas.microsoft.com/office/drawing/2014/main" id="{D0B1A26B-56F9-36C1-A8D0-7BD1CC3A6D9E}"/>
              </a:ext>
            </a:extLst>
          </p:cNvPr>
          <p:cNvSpPr>
            <a:spLocks noGrp="1"/>
          </p:cNvSpPr>
          <p:nvPr>
            <p:ph type="pic" sz="quarter" idx="13"/>
          </p:nvPr>
        </p:nvSpPr>
        <p:spPr/>
        <p:txBody>
          <a:bodyPr/>
          <a:lstStyle/>
          <a:p>
            <a:endParaRPr lang="fr-FR"/>
          </a:p>
        </p:txBody>
      </p:sp>
      <p:sp>
        <p:nvSpPr>
          <p:cNvPr id="24" name="Titre 1">
            <a:extLst>
              <a:ext uri="{FF2B5EF4-FFF2-40B4-BE49-F238E27FC236}">
                <a16:creationId xmlns:a16="http://schemas.microsoft.com/office/drawing/2014/main" id="{F4375A7A-6FDD-BDE7-7E4E-9ADE81D9DB0A}"/>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25" name="Groupe 24">
            <a:extLst>
              <a:ext uri="{FF2B5EF4-FFF2-40B4-BE49-F238E27FC236}">
                <a16:creationId xmlns:a16="http://schemas.microsoft.com/office/drawing/2014/main" id="{6F592846-6FC5-D292-F47B-9CFE0C35162C}"/>
              </a:ext>
            </a:extLst>
          </p:cNvPr>
          <p:cNvGrpSpPr/>
          <p:nvPr/>
        </p:nvGrpSpPr>
        <p:grpSpPr>
          <a:xfrm>
            <a:off x="467999" y="1446042"/>
            <a:ext cx="2302551" cy="828000"/>
            <a:chOff x="467999" y="1855849"/>
            <a:chExt cx="2302551" cy="828000"/>
          </a:xfrm>
        </p:grpSpPr>
        <p:sp>
          <p:nvSpPr>
            <p:cNvPr id="26" name="Rounded Rectangle 52">
              <a:extLst>
                <a:ext uri="{FF2B5EF4-FFF2-40B4-BE49-F238E27FC236}">
                  <a16:creationId xmlns:a16="http://schemas.microsoft.com/office/drawing/2014/main" id="{D689CA81-FA78-F43F-E8F8-3A16A058951E}"/>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27" name="Ellipse 26">
              <a:extLst>
                <a:ext uri="{FF2B5EF4-FFF2-40B4-BE49-F238E27FC236}">
                  <a16:creationId xmlns:a16="http://schemas.microsoft.com/office/drawing/2014/main" id="{25CCDBFC-B185-85AE-A6BA-111FCB04E157}"/>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3720F96C-A8E0-2B8F-1289-922CBECD138B}"/>
                </a:ext>
              </a:extLst>
            </p:cNvPr>
            <p:cNvGrpSpPr/>
            <p:nvPr/>
          </p:nvGrpSpPr>
          <p:grpSpPr>
            <a:xfrm>
              <a:off x="657743" y="2032595"/>
              <a:ext cx="456544" cy="461072"/>
              <a:chOff x="633250" y="1973510"/>
              <a:chExt cx="540937" cy="546302"/>
            </a:xfrm>
            <a:noFill/>
          </p:grpSpPr>
          <p:sp>
            <p:nvSpPr>
              <p:cNvPr id="29" name="Forme libre 28">
                <a:extLst>
                  <a:ext uri="{FF2B5EF4-FFF2-40B4-BE49-F238E27FC236}">
                    <a16:creationId xmlns:a16="http://schemas.microsoft.com/office/drawing/2014/main" id="{F6F633CE-9648-4233-C818-FD07A676078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78B83476-E731-BF8C-0D2E-6445BC24DFD5}"/>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E66032AB-950E-A997-E3EA-51B6D3B95C6F}"/>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944C0F61-CB18-2493-7A60-A125CA0F5A1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DBC2A2BA-BAAB-B16E-2054-1EE0AABFB86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C948886F-6C3A-90BB-A88E-831BD0F3ADD1}"/>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4E14056-7C4C-C96A-9697-633B6C620F3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6D7723D4-531B-8681-3FA4-704C937868D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72034CFC-1C23-2771-7CD0-6A71D971B034}"/>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1A42690A-8C6E-909C-E246-7045FBFF6EA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5EA11D94-ADA0-F9D2-37C3-FD1BCE65909C}"/>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ABC14680-45CF-D526-977C-504BCB6E58B8}"/>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9FD4CEEB-9AF4-8DE3-F339-D3FBE184DCD5}"/>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0F6B7617-34F4-23EA-38B9-97FA3310AD91}"/>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3" name="TextBox 15">
            <a:extLst>
              <a:ext uri="{FF2B5EF4-FFF2-40B4-BE49-F238E27FC236}">
                <a16:creationId xmlns:a16="http://schemas.microsoft.com/office/drawing/2014/main" id="{3CF168BB-6AA8-37D1-4ED0-7AD942868071}"/>
              </a:ext>
            </a:extLst>
          </p:cNvPr>
          <p:cNvSpPr txBox="1"/>
          <p:nvPr/>
        </p:nvSpPr>
        <p:spPr bwMode="auto">
          <a:xfrm>
            <a:off x="468000" y="2390059"/>
            <a:ext cx="5413454" cy="37869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C1 : RP</a:t>
            </a:r>
          </a:p>
          <a:p>
            <a:pPr marL="536575" marR="0" lvl="2" indent="-261938" algn="l" defTabSz="914400" rtl="0" eaLnBrk="1" fontAlgn="auto" latinLnBrk="0" hangingPunct="1">
              <a:lnSpc>
                <a:spcPct val="110000"/>
              </a:lnSpc>
              <a:spcBef>
                <a:spcPts val="600"/>
              </a:spcBef>
              <a:spcAft>
                <a:spcPts val="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C2 : PD</a:t>
            </a: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1" i="0" u="none" strike="noStrike" kern="1200" cap="none" spc="0" normalizeH="0" baseline="0" noProof="0" dirty="0" err="1">
                <a:ln>
                  <a:noFill/>
                </a:ln>
                <a:solidFill>
                  <a:srgbClr val="D90075"/>
                </a:solidFill>
                <a:effectLst/>
                <a:uLnTx/>
                <a:uFillTx/>
                <a:latin typeface="Century Gothic" panose="020F0302020204030204"/>
                <a:ea typeface="+mn-ea"/>
                <a:cs typeface="+mn-cs"/>
              </a:rPr>
              <a:t>Changement</a:t>
            </a:r>
            <a:r>
              <a:rPr kumimoji="0" lang="en-GB" sz="1600" b="1" i="0" u="none" strike="noStrike" kern="1200" cap="none" spc="0" normalizeH="0" baseline="0" noProof="0" dirty="0">
                <a:ln>
                  <a:noFill/>
                </a:ln>
                <a:solidFill>
                  <a:srgbClr val="D90075"/>
                </a:solidFill>
                <a:effectLst/>
                <a:uLnTx/>
                <a:uFillTx/>
                <a:latin typeface="Century Gothic" panose="020F0302020204030204"/>
                <a:ea typeface="+mn-ea"/>
                <a:cs typeface="+mn-cs"/>
              </a:rPr>
              <a:t> de </a:t>
            </a:r>
            <a:r>
              <a:rPr kumimoji="0" lang="en-GB" sz="1600" b="1" i="0" u="none" strike="noStrike" kern="1200" cap="none" spc="0" normalizeH="0" baseline="0" noProof="0" dirty="0" err="1">
                <a:ln>
                  <a:noFill/>
                </a:ln>
                <a:solidFill>
                  <a:srgbClr val="D90075"/>
                </a:solidFill>
                <a:effectLst/>
                <a:uLnTx/>
                <a:uFillTx/>
                <a:latin typeface="Century Gothic" panose="020F0302020204030204"/>
                <a:ea typeface="+mn-ea"/>
                <a:cs typeface="+mn-cs"/>
              </a:rPr>
              <a:t>donneur</a:t>
            </a:r>
            <a:endParaRPr kumimoji="0" lang="en-GB"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C3 : RP</a:t>
            </a: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000000"/>
                </a:solidFill>
                <a:effectLst/>
                <a:uLnTx/>
                <a:uFillTx/>
                <a:latin typeface="Century Gothic" panose="020F0302020204030204"/>
                <a:ea typeface="+mn-ea"/>
                <a:cs typeface="+mn-cs"/>
              </a:rPr>
              <a:t>Après C4 : PD</a:t>
            </a:r>
          </a:p>
        </p:txBody>
      </p:sp>
      <p:grpSp>
        <p:nvGrpSpPr>
          <p:cNvPr id="51" name="Groupe 50">
            <a:extLst>
              <a:ext uri="{FF2B5EF4-FFF2-40B4-BE49-F238E27FC236}">
                <a16:creationId xmlns:a16="http://schemas.microsoft.com/office/drawing/2014/main" id="{06E4E43F-58E2-E351-FC8B-4254A9072621}"/>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4B17D9B2-C772-D288-A5CB-70818568870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C0460975-BC2E-D66C-01E2-C4B88B49D24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3E2E9993-9EA9-15D0-6EDB-E37B1393F8A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85590DC5-9537-1A4E-FFE7-6816CD737AB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56" name="Rectangle 55">
              <a:extLst>
                <a:ext uri="{FF2B5EF4-FFF2-40B4-BE49-F238E27FC236}">
                  <a16:creationId xmlns:a16="http://schemas.microsoft.com/office/drawing/2014/main" id="{F9075182-7F4C-822B-3D1A-00404728454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9EA26FD3-5BE0-82EB-C47F-3DB40F50AFF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58" name="Chevron 57">
              <a:extLst>
                <a:ext uri="{FF2B5EF4-FFF2-40B4-BE49-F238E27FC236}">
                  <a16:creationId xmlns:a16="http://schemas.microsoft.com/office/drawing/2014/main" id="{9A61585F-22A5-CE81-2D7E-FE16DAAC792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9" name="Chevron 58">
              <a:extLst>
                <a:ext uri="{FF2B5EF4-FFF2-40B4-BE49-F238E27FC236}">
                  <a16:creationId xmlns:a16="http://schemas.microsoft.com/office/drawing/2014/main" id="{9128B783-D834-4688-77E6-494E66659065}"/>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
        <p:nvSpPr>
          <p:cNvPr id="2" name="ZoneTexte 1">
            <a:extLst>
              <a:ext uri="{FF2B5EF4-FFF2-40B4-BE49-F238E27FC236}">
                <a16:creationId xmlns:a16="http://schemas.microsoft.com/office/drawing/2014/main" id="{E9BCE4EE-F52B-8509-48B1-E743E63E7D1B}"/>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partielle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disease progression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659608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1705311-09B8-2AF9-DDB5-06A8296447E5}"/>
            </a:ext>
          </a:extLst>
        </p:cNvPr>
        <p:cNvGrpSpPr/>
        <p:nvPr/>
      </p:nvGrpSpPr>
      <p:grpSpPr bwMode="auto">
        <a:xfrm>
          <a:off x="0" y="0"/>
          <a:ext cx="0" cy="0"/>
          <a:chOff x="0" y="0"/>
          <a:chExt cx="0" cy="0"/>
        </a:xfrm>
      </p:grpSpPr>
      <p:pic>
        <p:nvPicPr>
          <p:cNvPr id="19" name="Image 18">
            <a:extLst>
              <a:ext uri="{FF2B5EF4-FFF2-40B4-BE49-F238E27FC236}">
                <a16:creationId xmlns:a16="http://schemas.microsoft.com/office/drawing/2014/main" id="{75E56E32-4BD0-5B85-4D28-704A10BFC392}"/>
              </a:ext>
            </a:extLst>
          </p:cNvPr>
          <p:cNvPicPr>
            <a:picLocks noChangeAspect="1"/>
          </p:cNvPicPr>
          <p:nvPr/>
        </p:nvPicPr>
        <p:blipFill>
          <a:blip r:embed="rId3"/>
          <a:stretch/>
        </p:blipFill>
        <p:spPr bwMode="auto">
          <a:xfrm flipH="1">
            <a:off x="6593220" y="1682796"/>
            <a:ext cx="2812681" cy="4521090"/>
          </a:xfrm>
          <a:prstGeom prst="rect">
            <a:avLst/>
          </a:prstGeom>
        </p:spPr>
      </p:pic>
      <p:sp>
        <p:nvSpPr>
          <p:cNvPr id="17" name="Titre 16">
            <a:extLst>
              <a:ext uri="{FF2B5EF4-FFF2-40B4-BE49-F238E27FC236}">
                <a16:creationId xmlns:a16="http://schemas.microsoft.com/office/drawing/2014/main" id="{E5DFD3CC-33F0-DA12-D686-3FD47513C854}"/>
              </a:ext>
            </a:extLst>
          </p:cNvPr>
          <p:cNvSpPr>
            <a:spLocks noGrp="1"/>
          </p:cNvSpPr>
          <p:nvPr>
            <p:ph type="title"/>
          </p:nvPr>
        </p:nvSpPr>
        <p:spPr/>
        <p:txBody>
          <a:bodyPr/>
          <a:lstStyle/>
          <a:p>
            <a:r>
              <a:rPr lang="fr-FR" dirty="0"/>
              <a:t>Plan de traitement du LPT EBV+ : deuxième ligne</a:t>
            </a:r>
          </a:p>
        </p:txBody>
      </p:sp>
      <p:sp>
        <p:nvSpPr>
          <p:cNvPr id="21" name="Espace réservé pour une image  20">
            <a:extLst>
              <a:ext uri="{FF2B5EF4-FFF2-40B4-BE49-F238E27FC236}">
                <a16:creationId xmlns:a16="http://schemas.microsoft.com/office/drawing/2014/main" id="{F3D1DBB1-7ACB-8960-9BE1-C812615F8813}"/>
              </a:ext>
            </a:extLst>
          </p:cNvPr>
          <p:cNvSpPr>
            <a:spLocks noGrp="1"/>
          </p:cNvSpPr>
          <p:nvPr>
            <p:ph type="pic" sz="quarter" idx="13"/>
          </p:nvPr>
        </p:nvSpPr>
        <p:spPr/>
        <p:txBody>
          <a:bodyPr/>
          <a:lstStyle/>
          <a:p>
            <a:endParaRPr lang="fr-FR"/>
          </a:p>
        </p:txBody>
      </p:sp>
      <p:sp>
        <p:nvSpPr>
          <p:cNvPr id="23" name="Titre 1">
            <a:extLst>
              <a:ext uri="{FF2B5EF4-FFF2-40B4-BE49-F238E27FC236}">
                <a16:creationId xmlns:a16="http://schemas.microsoft.com/office/drawing/2014/main" id="{4CDF58C5-2ADE-73A4-8DF1-757C4599F9AC}"/>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24" name="Groupe 23">
            <a:extLst>
              <a:ext uri="{FF2B5EF4-FFF2-40B4-BE49-F238E27FC236}">
                <a16:creationId xmlns:a16="http://schemas.microsoft.com/office/drawing/2014/main" id="{3DBA818B-04BF-0615-B181-4F58EA23D213}"/>
              </a:ext>
            </a:extLst>
          </p:cNvPr>
          <p:cNvGrpSpPr/>
          <p:nvPr/>
        </p:nvGrpSpPr>
        <p:grpSpPr>
          <a:xfrm>
            <a:off x="467999" y="1446042"/>
            <a:ext cx="2302551" cy="828000"/>
            <a:chOff x="467999" y="1855849"/>
            <a:chExt cx="2302551" cy="828000"/>
          </a:xfrm>
        </p:grpSpPr>
        <p:sp>
          <p:nvSpPr>
            <p:cNvPr id="25" name="Rounded Rectangle 52">
              <a:extLst>
                <a:ext uri="{FF2B5EF4-FFF2-40B4-BE49-F238E27FC236}">
                  <a16:creationId xmlns:a16="http://schemas.microsoft.com/office/drawing/2014/main" id="{C26B936B-6FCF-0725-DC0E-021C6E58E7E4}"/>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26" name="Ellipse 25">
              <a:extLst>
                <a:ext uri="{FF2B5EF4-FFF2-40B4-BE49-F238E27FC236}">
                  <a16:creationId xmlns:a16="http://schemas.microsoft.com/office/drawing/2014/main" id="{3F7D3488-A507-74B3-63E3-3902FF83CE69}"/>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7" name="Graphique 29">
              <a:extLst>
                <a:ext uri="{FF2B5EF4-FFF2-40B4-BE49-F238E27FC236}">
                  <a16:creationId xmlns:a16="http://schemas.microsoft.com/office/drawing/2014/main" id="{694AE29C-A405-7FD7-6F04-A17D72ED877C}"/>
                </a:ext>
              </a:extLst>
            </p:cNvPr>
            <p:cNvGrpSpPr/>
            <p:nvPr/>
          </p:nvGrpSpPr>
          <p:grpSpPr>
            <a:xfrm>
              <a:off x="657743" y="2032595"/>
              <a:ext cx="456544" cy="461072"/>
              <a:chOff x="633250" y="1973510"/>
              <a:chExt cx="540937" cy="546302"/>
            </a:xfrm>
            <a:noFill/>
          </p:grpSpPr>
          <p:sp>
            <p:nvSpPr>
              <p:cNvPr id="28" name="Forme libre 27">
                <a:extLst>
                  <a:ext uri="{FF2B5EF4-FFF2-40B4-BE49-F238E27FC236}">
                    <a16:creationId xmlns:a16="http://schemas.microsoft.com/office/drawing/2014/main" id="{C42F9AAC-0569-28EB-822B-E0677991D9DA}"/>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8C77EC69-7626-FE8F-29ED-2F2EC851639A}"/>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4070B32C-BDC8-BA35-FF3F-7B215ABCC68F}"/>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BE7B50F4-C050-946E-B77C-3EC241E26578}"/>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1998961-97D3-2243-84B5-31B6457B487F}"/>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96F59584-F5EE-BD18-5867-471AD86DF0C5}"/>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CFEA92A6-8CD9-1E9F-5982-65484868EFC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451844D-BA1A-A2D1-8EA2-8DD732A93C9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554CD1E6-4CF4-72AB-A434-33634A760E35}"/>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F4E4E18B-B2B6-715F-558E-EF9153F07832}"/>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2FC4CD7F-275A-215D-89A2-9055FB37B44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0AC7CC0C-D1FF-A7C8-CACE-035FD7002D17}"/>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BFE9E36-E2B6-353A-1AD0-C1E346C1289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4C5CBD84-D22E-3CCE-9B7B-F4E576376719}"/>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2" name="TextBox 15">
            <a:extLst>
              <a:ext uri="{FF2B5EF4-FFF2-40B4-BE49-F238E27FC236}">
                <a16:creationId xmlns:a16="http://schemas.microsoft.com/office/drawing/2014/main" id="{66C24099-2B67-3604-FA57-B931A0DB4BF7}"/>
              </a:ext>
            </a:extLst>
          </p:cNvPr>
          <p:cNvSpPr txBox="1"/>
          <p:nvPr/>
        </p:nvSpPr>
        <p:spPr bwMode="auto">
          <a:xfrm>
            <a:off x="468000" y="2390059"/>
            <a:ext cx="5413454" cy="37869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C1 : RP</a:t>
            </a:r>
          </a:p>
          <a:p>
            <a:pPr marL="536575" marR="0" lvl="2" indent="-261938" algn="l" defTabSz="914400" rtl="0" eaLnBrk="1" fontAlgn="auto" latinLnBrk="0" hangingPunct="1">
              <a:lnSpc>
                <a:spcPct val="110000"/>
              </a:lnSpc>
              <a:spcBef>
                <a:spcPts val="600"/>
              </a:spcBef>
              <a:spcAft>
                <a:spcPts val="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C2 : PD</a:t>
            </a: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Changement</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de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donneur</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C3 : RP</a:t>
            </a: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C4 : PD</a:t>
            </a:r>
          </a:p>
        </p:txBody>
      </p:sp>
      <p:grpSp>
        <p:nvGrpSpPr>
          <p:cNvPr id="51" name="Groupe 50">
            <a:extLst>
              <a:ext uri="{FF2B5EF4-FFF2-40B4-BE49-F238E27FC236}">
                <a16:creationId xmlns:a16="http://schemas.microsoft.com/office/drawing/2014/main" id="{CF22928F-91A4-9D3C-951F-9A84A5E78C61}"/>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7283542B-D0A6-7EA9-183E-EA22725B991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BC121BAA-1407-B95F-72A8-6C4E85E36E8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5B1A1673-D269-C6C1-F232-7558878841C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6C472ABF-EE27-D75F-D663-7D0054C0D77F}"/>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56" name="Rectangle 55">
              <a:extLst>
                <a:ext uri="{FF2B5EF4-FFF2-40B4-BE49-F238E27FC236}">
                  <a16:creationId xmlns:a16="http://schemas.microsoft.com/office/drawing/2014/main" id="{730FA1B8-5F6F-CE11-7A39-1609E298A29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4613404E-71F6-5FCE-7366-29BA5C5054F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58" name="Chevron 57">
              <a:extLst>
                <a:ext uri="{FF2B5EF4-FFF2-40B4-BE49-F238E27FC236}">
                  <a16:creationId xmlns:a16="http://schemas.microsoft.com/office/drawing/2014/main" id="{FFC90119-5C4F-681C-A0B0-414B40F967A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9" name="Chevron 58">
              <a:extLst>
                <a:ext uri="{FF2B5EF4-FFF2-40B4-BE49-F238E27FC236}">
                  <a16:creationId xmlns:a16="http://schemas.microsoft.com/office/drawing/2014/main" id="{61165FA4-82E6-8250-4198-F61E9825214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
        <p:nvSpPr>
          <p:cNvPr id="2" name="ZoneTexte 1">
            <a:extLst>
              <a:ext uri="{FF2B5EF4-FFF2-40B4-BE49-F238E27FC236}">
                <a16:creationId xmlns:a16="http://schemas.microsoft.com/office/drawing/2014/main" id="{C3968D42-0D10-F092-B53A-85B1BB5F949B}"/>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partielle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disease progression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572017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24" name="Groupe 23">
            <a:extLst>
              <a:ext uri="{FF2B5EF4-FFF2-40B4-BE49-F238E27FC236}">
                <a16:creationId xmlns:a16="http://schemas.microsoft.com/office/drawing/2014/main" id="{C0208873-DBB8-EC47-F6F3-67EF3090D349}"/>
              </a:ext>
            </a:extLst>
          </p:cNvPr>
          <p:cNvGrpSpPr/>
          <p:nvPr/>
        </p:nvGrpSpPr>
        <p:grpSpPr>
          <a:xfrm>
            <a:off x="7064114" y="1658113"/>
            <a:ext cx="4653886" cy="3178520"/>
            <a:chOff x="5639815" y="1226503"/>
            <a:chExt cx="6165237" cy="4210746"/>
          </a:xfrm>
        </p:grpSpPr>
        <p:pic>
          <p:nvPicPr>
            <p:cNvPr id="2137853095" name="Image 2137853094"/>
            <p:cNvPicPr>
              <a:picLocks noChangeAspect="1"/>
            </p:cNvPicPr>
            <p:nvPr/>
          </p:nvPicPr>
          <p:blipFill>
            <a:blip r:embed="rId3"/>
            <a:srcRect b="3091"/>
            <a:stretch/>
          </p:blipFill>
          <p:spPr bwMode="auto">
            <a:xfrm>
              <a:off x="5639815" y="1226503"/>
              <a:ext cx="3035903" cy="4210746"/>
            </a:xfrm>
            <a:prstGeom prst="rect">
              <a:avLst/>
            </a:prstGeom>
          </p:spPr>
        </p:pic>
        <p:pic>
          <p:nvPicPr>
            <p:cNvPr id="735357370" name="Image 735357369"/>
            <p:cNvPicPr>
              <a:picLocks noChangeAspect="1"/>
            </p:cNvPicPr>
            <p:nvPr/>
          </p:nvPicPr>
          <p:blipFill>
            <a:blip r:embed="rId4"/>
            <a:srcRect b="3091"/>
            <a:stretch/>
          </p:blipFill>
          <p:spPr bwMode="auto">
            <a:xfrm>
              <a:off x="8877383" y="1226503"/>
              <a:ext cx="2927669" cy="4210746"/>
            </a:xfrm>
            <a:prstGeom prst="rect">
              <a:avLst/>
            </a:prstGeom>
          </p:spPr>
        </p:pic>
      </p:grpSp>
      <p:sp>
        <p:nvSpPr>
          <p:cNvPr id="20" name="Espace réservé pour une image  19">
            <a:extLst>
              <a:ext uri="{FF2B5EF4-FFF2-40B4-BE49-F238E27FC236}">
                <a16:creationId xmlns:a16="http://schemas.microsoft.com/office/drawing/2014/main" id="{44B4602E-2876-C1EC-E1EC-F28CDC1AE773}"/>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7911D017-2EE0-14BD-D97E-C63C1C3F689E}"/>
              </a:ext>
            </a:extLst>
          </p:cNvPr>
          <p:cNvSpPr>
            <a:spLocks noGrp="1"/>
          </p:cNvSpPr>
          <p:nvPr>
            <p:ph type="title"/>
          </p:nvPr>
        </p:nvSpPr>
        <p:spPr bwMode="auto"/>
        <p:txBody>
          <a:bodyPr/>
          <a:lstStyle/>
          <a:p>
            <a:r>
              <a:rPr lang="fr-FR" dirty="0"/>
              <a:t>Plan de traitement du LPT EBV+ : troisième ligne</a:t>
            </a:r>
          </a:p>
        </p:txBody>
      </p:sp>
      <p:sp>
        <p:nvSpPr>
          <p:cNvPr id="23" name="Titre 1">
            <a:extLst>
              <a:ext uri="{FF2B5EF4-FFF2-40B4-BE49-F238E27FC236}">
                <a16:creationId xmlns:a16="http://schemas.microsoft.com/office/drawing/2014/main" id="{1247F86D-46F8-B704-8C76-96D512AB7C8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1934434049" name="Groupe 1934434048">
            <a:extLst>
              <a:ext uri="{FF2B5EF4-FFF2-40B4-BE49-F238E27FC236}">
                <a16:creationId xmlns:a16="http://schemas.microsoft.com/office/drawing/2014/main" id="{7463BE31-7D21-F2C9-23A2-17444A275D36}"/>
              </a:ext>
            </a:extLst>
          </p:cNvPr>
          <p:cNvGrpSpPr/>
          <p:nvPr/>
        </p:nvGrpSpPr>
        <p:grpSpPr>
          <a:xfrm>
            <a:off x="467999" y="1446042"/>
            <a:ext cx="2977103" cy="828000"/>
            <a:chOff x="467999" y="1855849"/>
            <a:chExt cx="2977103" cy="828000"/>
          </a:xfrm>
        </p:grpSpPr>
        <p:sp>
          <p:nvSpPr>
            <p:cNvPr id="1934434050" name="Rounded Rectangle 52">
              <a:extLst>
                <a:ext uri="{FF2B5EF4-FFF2-40B4-BE49-F238E27FC236}">
                  <a16:creationId xmlns:a16="http://schemas.microsoft.com/office/drawing/2014/main" id="{1C706320-AB0C-41AC-28F8-1662F818B544}"/>
                </a:ext>
              </a:extLst>
            </p:cNvPr>
            <p:cNvSpPr/>
            <p:nvPr/>
          </p:nvSpPr>
          <p:spPr>
            <a:xfrm>
              <a:off x="706793" y="2074789"/>
              <a:ext cx="273830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2024</a:t>
              </a:r>
            </a:p>
          </p:txBody>
        </p:sp>
        <p:sp>
          <p:nvSpPr>
            <p:cNvPr id="1934434051" name="Ellipse 1934434050">
              <a:extLst>
                <a:ext uri="{FF2B5EF4-FFF2-40B4-BE49-F238E27FC236}">
                  <a16:creationId xmlns:a16="http://schemas.microsoft.com/office/drawing/2014/main" id="{E4553A38-119F-458B-5671-5BBEA821E8A4}"/>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934434052" name="Graphique 29">
              <a:extLst>
                <a:ext uri="{FF2B5EF4-FFF2-40B4-BE49-F238E27FC236}">
                  <a16:creationId xmlns:a16="http://schemas.microsoft.com/office/drawing/2014/main" id="{A8952C3B-4F18-5C7C-115F-C818520A92E4}"/>
                </a:ext>
              </a:extLst>
            </p:cNvPr>
            <p:cNvGrpSpPr/>
            <p:nvPr/>
          </p:nvGrpSpPr>
          <p:grpSpPr>
            <a:xfrm>
              <a:off x="657743" y="2032595"/>
              <a:ext cx="456544" cy="461072"/>
              <a:chOff x="633250" y="1973510"/>
              <a:chExt cx="540937" cy="546302"/>
            </a:xfrm>
            <a:noFill/>
          </p:grpSpPr>
          <p:sp>
            <p:nvSpPr>
              <p:cNvPr id="1934434053" name="Forme libre 1934434052">
                <a:extLst>
                  <a:ext uri="{FF2B5EF4-FFF2-40B4-BE49-F238E27FC236}">
                    <a16:creationId xmlns:a16="http://schemas.microsoft.com/office/drawing/2014/main" id="{3A13BA06-4241-8130-EA12-62416879CEFB}"/>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4" name="Forme libre 1934434053">
                <a:extLst>
                  <a:ext uri="{FF2B5EF4-FFF2-40B4-BE49-F238E27FC236}">
                    <a16:creationId xmlns:a16="http://schemas.microsoft.com/office/drawing/2014/main" id="{72480035-50F5-39DF-72F7-CC8AEFF94A5D}"/>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5" name="Forme libre 1934434054">
                <a:extLst>
                  <a:ext uri="{FF2B5EF4-FFF2-40B4-BE49-F238E27FC236}">
                    <a16:creationId xmlns:a16="http://schemas.microsoft.com/office/drawing/2014/main" id="{C8FF50EC-7057-ECAC-271A-D6A6B27B6221}"/>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6" name="Forme libre 1934434055">
                <a:extLst>
                  <a:ext uri="{FF2B5EF4-FFF2-40B4-BE49-F238E27FC236}">
                    <a16:creationId xmlns:a16="http://schemas.microsoft.com/office/drawing/2014/main" id="{79F76234-1816-F682-58EF-F0DF27BABB72}"/>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7" name="Forme libre 1934434056">
                <a:extLst>
                  <a:ext uri="{FF2B5EF4-FFF2-40B4-BE49-F238E27FC236}">
                    <a16:creationId xmlns:a16="http://schemas.microsoft.com/office/drawing/2014/main" id="{6A7501D3-046B-3C47-EC2E-A2B87A92600E}"/>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8" name="Forme libre 1934434057">
                <a:extLst>
                  <a:ext uri="{FF2B5EF4-FFF2-40B4-BE49-F238E27FC236}">
                    <a16:creationId xmlns:a16="http://schemas.microsoft.com/office/drawing/2014/main" id="{09F798B7-A316-8B15-9241-5F961B2D9977}"/>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9" name="Forme libre 1934434058">
                <a:extLst>
                  <a:ext uri="{FF2B5EF4-FFF2-40B4-BE49-F238E27FC236}">
                    <a16:creationId xmlns:a16="http://schemas.microsoft.com/office/drawing/2014/main" id="{30850F6B-AE69-C335-C284-63C9237D5A8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0" name="Forme libre 1934434059">
                <a:extLst>
                  <a:ext uri="{FF2B5EF4-FFF2-40B4-BE49-F238E27FC236}">
                    <a16:creationId xmlns:a16="http://schemas.microsoft.com/office/drawing/2014/main" id="{7961950E-99BB-EF77-79BF-D88F93C2CF8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1" name="Forme libre 1934434060">
                <a:extLst>
                  <a:ext uri="{FF2B5EF4-FFF2-40B4-BE49-F238E27FC236}">
                    <a16:creationId xmlns:a16="http://schemas.microsoft.com/office/drawing/2014/main" id="{CA0F5DE4-FCB2-16D7-E358-8A8C4487B7DD}"/>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2" name="Forme libre 1934434061">
                <a:extLst>
                  <a:ext uri="{FF2B5EF4-FFF2-40B4-BE49-F238E27FC236}">
                    <a16:creationId xmlns:a16="http://schemas.microsoft.com/office/drawing/2014/main" id="{4A516213-CE28-4646-E314-BE44AADFDA13}"/>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3" name="Forme libre 1934434062">
                <a:extLst>
                  <a:ext uri="{FF2B5EF4-FFF2-40B4-BE49-F238E27FC236}">
                    <a16:creationId xmlns:a16="http://schemas.microsoft.com/office/drawing/2014/main" id="{53F47D29-C65C-FCAD-3DAB-E30FFEA2AF6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4" name="Forme libre 1934434063">
                <a:extLst>
                  <a:ext uri="{FF2B5EF4-FFF2-40B4-BE49-F238E27FC236}">
                    <a16:creationId xmlns:a16="http://schemas.microsoft.com/office/drawing/2014/main" id="{03EEE09F-ADD8-65DE-8AB8-4AE0539ABF7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5" name="Forme libre 1934434064">
                <a:extLst>
                  <a:ext uri="{FF2B5EF4-FFF2-40B4-BE49-F238E27FC236}">
                    <a16:creationId xmlns:a16="http://schemas.microsoft.com/office/drawing/2014/main" id="{104DE751-838C-3613-E0A4-3A4E0B884EC9}"/>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6" name="Forme libre 1934434065">
                <a:extLst>
                  <a:ext uri="{FF2B5EF4-FFF2-40B4-BE49-F238E27FC236}">
                    <a16:creationId xmlns:a16="http://schemas.microsoft.com/office/drawing/2014/main" id="{8AADAC74-8EFA-8417-AAEB-4A9060271F9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1934434067" name="TextBox 15">
            <a:extLst>
              <a:ext uri="{FF2B5EF4-FFF2-40B4-BE49-F238E27FC236}">
                <a16:creationId xmlns:a16="http://schemas.microsoft.com/office/drawing/2014/main" id="{BF9C59BE-143C-017A-BCE5-5AD108A5BAAB}"/>
              </a:ext>
            </a:extLst>
          </p:cNvPr>
          <p:cNvSpPr txBox="1"/>
          <p:nvPr/>
        </p:nvSpPr>
        <p:spPr bwMode="auto">
          <a:xfrm>
            <a:off x="468000" y="2390060"/>
            <a:ext cx="5413454" cy="1534794"/>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Immuno-</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chimiothérapie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par R-CHP</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Pas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d’anthracyclines</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RC, pas de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toxicités</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
        <p:nvSpPr>
          <p:cNvPr id="1763109005" name="ZoneTexte 1763109004">
            <a:extLst>
              <a:ext uri="{FF2B5EF4-FFF2-40B4-BE49-F238E27FC236}">
                <a16:creationId xmlns:a16="http://schemas.microsoft.com/office/drawing/2014/main" id="{95ADDD10-E74E-1EDB-280B-B0E41B0289A4}"/>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complète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cxnSp>
        <p:nvCxnSpPr>
          <p:cNvPr id="1763109023" name="Connecteur droit avec flèche 1763109022">
            <a:extLst>
              <a:ext uri="{FF2B5EF4-FFF2-40B4-BE49-F238E27FC236}">
                <a16:creationId xmlns:a16="http://schemas.microsoft.com/office/drawing/2014/main" id="{714A0A64-835E-9AF4-6EB8-61DEC16C2AB1}"/>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763109024" name="ZoneTexte 1763109023">
            <a:extLst>
              <a:ext uri="{FF2B5EF4-FFF2-40B4-BE49-F238E27FC236}">
                <a16:creationId xmlns:a16="http://schemas.microsoft.com/office/drawing/2014/main" id="{B0BFFB14-2B1A-3B7D-36FC-AA6E62191059}"/>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1763109025" name="Groupe 1763109024">
            <a:extLst>
              <a:ext uri="{FF2B5EF4-FFF2-40B4-BE49-F238E27FC236}">
                <a16:creationId xmlns:a16="http://schemas.microsoft.com/office/drawing/2014/main" id="{9EC4BC47-74D3-AF2C-30AF-6088D7333D01}"/>
              </a:ext>
            </a:extLst>
          </p:cNvPr>
          <p:cNvGrpSpPr/>
          <p:nvPr/>
        </p:nvGrpSpPr>
        <p:grpSpPr>
          <a:xfrm>
            <a:off x="698280" y="5281387"/>
            <a:ext cx="1198800" cy="375582"/>
            <a:chOff x="1310217" y="5181947"/>
            <a:chExt cx="1198800" cy="375582"/>
          </a:xfrm>
        </p:grpSpPr>
        <p:cxnSp>
          <p:nvCxnSpPr>
            <p:cNvPr id="1763109026" name="Connecteur droit 1763109025">
              <a:extLst>
                <a:ext uri="{FF2B5EF4-FFF2-40B4-BE49-F238E27FC236}">
                  <a16:creationId xmlns:a16="http://schemas.microsoft.com/office/drawing/2014/main" id="{08B9F976-D391-D2B6-29E9-46F150905472}"/>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1763109027" name="Rectangle : coins arrondis 1763109026">
              <a:extLst>
                <a:ext uri="{FF2B5EF4-FFF2-40B4-BE49-F238E27FC236}">
                  <a16:creationId xmlns:a16="http://schemas.microsoft.com/office/drawing/2014/main" id="{26F7CF8B-4D46-5DFC-12D9-2B5C1A1EC817}"/>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1763109028" name="ZoneTexte 1763109027">
            <a:extLst>
              <a:ext uri="{FF2B5EF4-FFF2-40B4-BE49-F238E27FC236}">
                <a16:creationId xmlns:a16="http://schemas.microsoft.com/office/drawing/2014/main" id="{2B571D11-8860-2C53-EE1E-2138A27F67D3}"/>
              </a:ext>
            </a:extLst>
          </p:cNvPr>
          <p:cNvSpPr txBox="1"/>
          <p:nvPr/>
        </p:nvSpPr>
        <p:spPr bwMode="auto">
          <a:xfrm>
            <a:off x="3754913" y="579768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Détérioration du BH/sténose de la VBP</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4 Rituximab</a:t>
            </a:r>
          </a:p>
        </p:txBody>
      </p:sp>
      <p:grpSp>
        <p:nvGrpSpPr>
          <p:cNvPr id="1763109029" name="Groupe 1763109028">
            <a:extLst>
              <a:ext uri="{FF2B5EF4-FFF2-40B4-BE49-F238E27FC236}">
                <a16:creationId xmlns:a16="http://schemas.microsoft.com/office/drawing/2014/main" id="{6FF89FC0-135E-B9D5-3754-359D90B7B084}"/>
              </a:ext>
            </a:extLst>
          </p:cNvPr>
          <p:cNvGrpSpPr/>
          <p:nvPr/>
        </p:nvGrpSpPr>
        <p:grpSpPr>
          <a:xfrm>
            <a:off x="4342202" y="5425923"/>
            <a:ext cx="1198800" cy="372825"/>
            <a:chOff x="2752401" y="5326483"/>
            <a:chExt cx="1198800" cy="372825"/>
          </a:xfrm>
        </p:grpSpPr>
        <p:sp>
          <p:nvSpPr>
            <p:cNvPr id="1763109030" name="Rectangle : coins arrondis 1763109029">
              <a:extLst>
                <a:ext uri="{FF2B5EF4-FFF2-40B4-BE49-F238E27FC236}">
                  <a16:creationId xmlns:a16="http://schemas.microsoft.com/office/drawing/2014/main" id="{A51CCFBF-2449-D6A1-CD81-F70568A75347}"/>
                </a:ext>
              </a:extLst>
            </p:cNvPr>
            <p:cNvSpPr/>
            <p:nvPr/>
          </p:nvSpPr>
          <p:spPr>
            <a:xfrm>
              <a:off x="2752401"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763109031" name="Connecteur droit 1763109030">
              <a:extLst>
                <a:ext uri="{FF2B5EF4-FFF2-40B4-BE49-F238E27FC236}">
                  <a16:creationId xmlns:a16="http://schemas.microsoft.com/office/drawing/2014/main" id="{A90F2562-A91E-CCED-EB63-FB4D215944C5}"/>
                </a:ext>
              </a:extLst>
            </p:cNvPr>
            <p:cNvCxnSpPr>
              <a:cxnSpLocks/>
            </p:cNvCxnSpPr>
            <p:nvPr/>
          </p:nvCxnSpPr>
          <p:spPr>
            <a:xfrm flipV="1">
              <a:off x="3351801" y="5555308"/>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grpSp>
      <p:grpSp>
        <p:nvGrpSpPr>
          <p:cNvPr id="1763109032" name="Groupe 1763109031">
            <a:extLst>
              <a:ext uri="{FF2B5EF4-FFF2-40B4-BE49-F238E27FC236}">
                <a16:creationId xmlns:a16="http://schemas.microsoft.com/office/drawing/2014/main" id="{83223409-CACF-2AB7-9281-F74024BF7DC7}"/>
              </a:ext>
            </a:extLst>
          </p:cNvPr>
          <p:cNvGrpSpPr/>
          <p:nvPr/>
        </p:nvGrpSpPr>
        <p:grpSpPr>
          <a:xfrm>
            <a:off x="6661936" y="4971447"/>
            <a:ext cx="2373377" cy="685522"/>
            <a:chOff x="5085804" y="4872007"/>
            <a:chExt cx="2373377" cy="685522"/>
          </a:xfrm>
        </p:grpSpPr>
        <p:sp>
          <p:nvSpPr>
            <p:cNvPr id="1763109033" name="ZoneTexte 1763109032">
              <a:extLst>
                <a:ext uri="{FF2B5EF4-FFF2-40B4-BE49-F238E27FC236}">
                  <a16:creationId xmlns:a16="http://schemas.microsoft.com/office/drawing/2014/main" id="{75993897-533D-CF0E-ADD9-B2A5B90FF8DA}"/>
                </a:ext>
              </a:extLst>
            </p:cNvPr>
            <p:cNvSpPr txBox="1"/>
            <p:nvPr/>
          </p:nvSpPr>
          <p:spPr bwMode="auto">
            <a:xfrm>
              <a:off x="5085804" y="487200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de 2</a:t>
              </a:r>
              <a:r>
                <a:rPr kumimoji="0" lang="fr-FR" sz="1000" b="0" i="0" u="none" strike="noStrike" kern="1200" cap="none" spc="0" normalizeH="0" baseline="30000" noProof="0" dirty="0">
                  <a:ln>
                    <a:noFill/>
                  </a:ln>
                  <a:solidFill>
                    <a:srgbClr val="BFBFBF"/>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 ligne</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Ebvallo</a:t>
              </a:r>
              <a:r>
                <a:rPr kumimoji="0" lang="fr-FR" sz="1000" b="0" i="0" u="none" strike="noStrike" kern="1200" cap="none" spc="0" normalizeH="0" baseline="30000" noProof="0" dirty="0">
                  <a:ln>
                    <a:noFill/>
                  </a:ln>
                  <a:solidFill>
                    <a:srgbClr val="BFBFBF"/>
                  </a:solidFill>
                  <a:effectLst/>
                  <a:uLnTx/>
                  <a:uFillTx/>
                  <a:latin typeface="Century Gothic" panose="020B0502020202020204" pitchFamily="34" charset="0"/>
                  <a:ea typeface="+mn-ea"/>
                  <a:cs typeface="+mn-cs"/>
                </a:rPr>
                <a:t>®</a:t>
              </a: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 (</a:t>
              </a:r>
              <a:r>
                <a:rPr kumimoji="0" lang="fr-FR" sz="10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tabelecleucel</a:t>
              </a: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a:t>
              </a:r>
            </a:p>
          </p:txBody>
        </p:sp>
        <p:grpSp>
          <p:nvGrpSpPr>
            <p:cNvPr id="1763109034" name="Groupe 1763109033">
              <a:extLst>
                <a:ext uri="{FF2B5EF4-FFF2-40B4-BE49-F238E27FC236}">
                  <a16:creationId xmlns:a16="http://schemas.microsoft.com/office/drawing/2014/main" id="{29FB5467-F11B-A0F7-D231-551C7A50B2C1}"/>
                </a:ext>
              </a:extLst>
            </p:cNvPr>
            <p:cNvGrpSpPr/>
            <p:nvPr/>
          </p:nvGrpSpPr>
          <p:grpSpPr>
            <a:xfrm>
              <a:off x="5672309" y="5181947"/>
              <a:ext cx="1198800" cy="375582"/>
              <a:chOff x="5454052" y="5181947"/>
              <a:chExt cx="1198800" cy="375582"/>
            </a:xfrm>
          </p:grpSpPr>
          <p:cxnSp>
            <p:nvCxnSpPr>
              <p:cNvPr id="1763109035" name="Connecteur droit 1763109034">
                <a:extLst>
                  <a:ext uri="{FF2B5EF4-FFF2-40B4-BE49-F238E27FC236}">
                    <a16:creationId xmlns:a16="http://schemas.microsoft.com/office/drawing/2014/main" id="{825E5294-5C5A-CD7D-F83F-78699A656836}"/>
                  </a:ext>
                </a:extLst>
              </p:cNvPr>
              <p:cNvCxnSpPr>
                <a:cxnSpLocks/>
              </p:cNvCxnSpPr>
              <p:nvPr/>
            </p:nvCxnSpPr>
            <p:spPr>
              <a:xfrm flipV="1">
                <a:off x="6054235"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1763109036" name="Rectangle : coins arrondis 1763109035">
                <a:extLst>
                  <a:ext uri="{FF2B5EF4-FFF2-40B4-BE49-F238E27FC236}">
                    <a16:creationId xmlns:a16="http://schemas.microsoft.com/office/drawing/2014/main" id="{E6CD71E8-FD76-37E6-3A68-49D984B98BE5}"/>
                  </a:ext>
                </a:extLst>
              </p:cNvPr>
              <p:cNvSpPr/>
              <p:nvPr/>
            </p:nvSpPr>
            <p:spPr>
              <a:xfrm>
                <a:off x="5454052"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nvGrpSpPr>
          <p:cNvPr id="1763109037" name="Groupe 1763109036">
            <a:extLst>
              <a:ext uri="{FF2B5EF4-FFF2-40B4-BE49-F238E27FC236}">
                <a16:creationId xmlns:a16="http://schemas.microsoft.com/office/drawing/2014/main" id="{81B8D986-348F-03C2-4F9C-9A76971B37E0}"/>
              </a:ext>
            </a:extLst>
          </p:cNvPr>
          <p:cNvGrpSpPr/>
          <p:nvPr/>
        </p:nvGrpSpPr>
        <p:grpSpPr>
          <a:xfrm>
            <a:off x="8958597" y="5425923"/>
            <a:ext cx="2373377" cy="679540"/>
            <a:chOff x="7673546" y="5326483"/>
            <a:chExt cx="2373377" cy="679540"/>
          </a:xfrm>
        </p:grpSpPr>
        <p:sp>
          <p:nvSpPr>
            <p:cNvPr id="1763109038" name="ZoneTexte 1763109037">
              <a:extLst>
                <a:ext uri="{FF2B5EF4-FFF2-40B4-BE49-F238E27FC236}">
                  <a16:creationId xmlns:a16="http://schemas.microsoft.com/office/drawing/2014/main" id="{FE399936-0D36-1C05-CCC2-4BB7A2AE6F02}"/>
                </a:ext>
              </a:extLst>
            </p:cNvPr>
            <p:cNvSpPr txBox="1"/>
            <p:nvPr/>
          </p:nvSpPr>
          <p:spPr bwMode="auto">
            <a:xfrm>
              <a:off x="7673546" y="569824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Traitement de 3</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ligne</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Immuno-chimiothérapie</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par R-CHOP</a:t>
              </a:r>
            </a:p>
          </p:txBody>
        </p:sp>
        <p:grpSp>
          <p:nvGrpSpPr>
            <p:cNvPr id="1763109039" name="Groupe 1763109038">
              <a:extLst>
                <a:ext uri="{FF2B5EF4-FFF2-40B4-BE49-F238E27FC236}">
                  <a16:creationId xmlns:a16="http://schemas.microsoft.com/office/drawing/2014/main" id="{18560FC8-F454-8CB2-6E03-330EE4400DA2}"/>
                </a:ext>
              </a:extLst>
            </p:cNvPr>
            <p:cNvGrpSpPr/>
            <p:nvPr/>
          </p:nvGrpSpPr>
          <p:grpSpPr>
            <a:xfrm>
              <a:off x="8261992" y="5326483"/>
              <a:ext cx="1198800" cy="372825"/>
              <a:chOff x="8261992" y="5326483"/>
              <a:chExt cx="1198800" cy="372825"/>
            </a:xfrm>
          </p:grpSpPr>
          <p:sp>
            <p:nvSpPr>
              <p:cNvPr id="1763109040" name="Rectangle : coins arrondis 1763109039">
                <a:extLst>
                  <a:ext uri="{FF2B5EF4-FFF2-40B4-BE49-F238E27FC236}">
                    <a16:creationId xmlns:a16="http://schemas.microsoft.com/office/drawing/2014/main" id="{B0926F32-14BC-1F5A-2F3C-1D6D75784E37}"/>
                  </a:ext>
                </a:extLst>
              </p:cNvPr>
              <p:cNvSpPr/>
              <p:nvPr/>
            </p:nvSpPr>
            <p:spPr>
              <a:xfrm>
                <a:off x="8261992"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763109041" name="Connecteur droit 1763109040">
                <a:extLst>
                  <a:ext uri="{FF2B5EF4-FFF2-40B4-BE49-F238E27FC236}">
                    <a16:creationId xmlns:a16="http://schemas.microsoft.com/office/drawing/2014/main" id="{C8B59611-D8AE-087B-1564-100FA210F92F}"/>
                  </a:ext>
                </a:extLst>
              </p:cNvPr>
              <p:cNvCxnSpPr>
                <a:cxnSpLocks/>
              </p:cNvCxnSpPr>
              <p:nvPr/>
            </p:nvCxnSpPr>
            <p:spPr>
              <a:xfrm flipV="1">
                <a:off x="8860234" y="5555308"/>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grpSp>
        <p:nvGrpSpPr>
          <p:cNvPr id="1763109042" name="Groupe 1763109041">
            <a:extLst>
              <a:ext uri="{FF2B5EF4-FFF2-40B4-BE49-F238E27FC236}">
                <a16:creationId xmlns:a16="http://schemas.microsoft.com/office/drawing/2014/main" id="{9BA03DDC-6D17-1A20-C634-4327B774F7E7}"/>
              </a:ext>
            </a:extLst>
          </p:cNvPr>
          <p:cNvGrpSpPr/>
          <p:nvPr/>
        </p:nvGrpSpPr>
        <p:grpSpPr>
          <a:xfrm>
            <a:off x="-2" y="0"/>
            <a:ext cx="12192002" cy="213160"/>
            <a:chOff x="-2" y="0"/>
            <a:chExt cx="12192002" cy="213160"/>
          </a:xfrm>
        </p:grpSpPr>
        <p:sp>
          <p:nvSpPr>
            <p:cNvPr id="1763109043" name="Rectangle 1763109042">
              <a:extLst>
                <a:ext uri="{FF2B5EF4-FFF2-40B4-BE49-F238E27FC236}">
                  <a16:creationId xmlns:a16="http://schemas.microsoft.com/office/drawing/2014/main" id="{8E550EF3-F127-CB32-AEA4-9AB88DBB5D1A}"/>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63109044" name="Rectangle 1763109043">
              <a:extLst>
                <a:ext uri="{FF2B5EF4-FFF2-40B4-BE49-F238E27FC236}">
                  <a16:creationId xmlns:a16="http://schemas.microsoft.com/office/drawing/2014/main" id="{290448DB-F130-ECA6-A5E8-4E7C501BEAE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63109045" name="Signalisation droite 1763109044">
              <a:extLst>
                <a:ext uri="{FF2B5EF4-FFF2-40B4-BE49-F238E27FC236}">
                  <a16:creationId xmlns:a16="http://schemas.microsoft.com/office/drawing/2014/main" id="{3BC9C70D-9078-8CAA-B065-E68DB31D5FF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763109046" name="Chevron 1763109045">
              <a:extLst>
                <a:ext uri="{FF2B5EF4-FFF2-40B4-BE49-F238E27FC236}">
                  <a16:creationId xmlns:a16="http://schemas.microsoft.com/office/drawing/2014/main" id="{FE29593E-AF92-D996-1CE9-8F0C3A7197E7}"/>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763109047" name="Rectangle 1763109046">
              <a:extLst>
                <a:ext uri="{FF2B5EF4-FFF2-40B4-BE49-F238E27FC236}">
                  <a16:creationId xmlns:a16="http://schemas.microsoft.com/office/drawing/2014/main" id="{784D04AF-1C9C-3A35-6C41-264BBD48CB2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63109048" name="Chevron 1763109047">
              <a:extLst>
                <a:ext uri="{FF2B5EF4-FFF2-40B4-BE49-F238E27FC236}">
                  <a16:creationId xmlns:a16="http://schemas.microsoft.com/office/drawing/2014/main" id="{41879CB9-FFBB-1E20-A6B1-FF16152B9ABB}"/>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1763109049" name="Chevron 1763109048">
              <a:extLst>
                <a:ext uri="{FF2B5EF4-FFF2-40B4-BE49-F238E27FC236}">
                  <a16:creationId xmlns:a16="http://schemas.microsoft.com/office/drawing/2014/main" id="{8938F3E8-BC42-7739-448C-811DB6480DA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763109051" name="Chevron 1763109050">
              <a:extLst>
                <a:ext uri="{FF2B5EF4-FFF2-40B4-BE49-F238E27FC236}">
                  <a16:creationId xmlns:a16="http://schemas.microsoft.com/office/drawing/2014/main" id="{90684E63-56BB-6AFE-83F4-D123263C81F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9.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CC7EAB4D-D04D-5E97-F66C-EEEA8C32241A}"/>
            </a:ext>
          </a:extLst>
        </p:cNvPr>
        <p:cNvGrpSpPr/>
        <p:nvPr/>
      </p:nvGrpSpPr>
      <p:grpSpPr bwMode="auto">
        <a:xfrm>
          <a:off x="0" y="0"/>
          <a:ext cx="0" cy="0"/>
          <a:chOff x="0" y="0"/>
          <a:chExt cx="0" cy="0"/>
        </a:xfrm>
      </p:grpSpPr>
      <p:sp>
        <p:nvSpPr>
          <p:cNvPr id="7" name="Espace réservé pour une image  6">
            <a:extLst>
              <a:ext uri="{FF2B5EF4-FFF2-40B4-BE49-F238E27FC236}">
                <a16:creationId xmlns:a16="http://schemas.microsoft.com/office/drawing/2014/main" id="{D8AB99C3-8148-C5BC-78D1-6A4028F992F3}"/>
              </a:ext>
            </a:extLst>
          </p:cNvPr>
          <p:cNvSpPr>
            <a:spLocks noGrp="1"/>
          </p:cNvSpPr>
          <p:nvPr>
            <p:ph type="pic" sz="quarter" idx="13"/>
          </p:nvPr>
        </p:nvSpPr>
        <p:spPr/>
        <p:txBody>
          <a:bodyPr/>
          <a:lstStyle/>
          <a:p>
            <a:endParaRPr lang="fr-FR"/>
          </a:p>
        </p:txBody>
      </p:sp>
      <p:grpSp>
        <p:nvGrpSpPr>
          <p:cNvPr id="9" name="Groupe 8">
            <a:extLst>
              <a:ext uri="{FF2B5EF4-FFF2-40B4-BE49-F238E27FC236}">
                <a16:creationId xmlns:a16="http://schemas.microsoft.com/office/drawing/2014/main" id="{044055A1-8552-3B28-B282-57E4A8AE5EF6}"/>
              </a:ext>
            </a:extLst>
          </p:cNvPr>
          <p:cNvGrpSpPr/>
          <p:nvPr/>
        </p:nvGrpSpPr>
        <p:grpSpPr>
          <a:xfrm>
            <a:off x="467999" y="1446042"/>
            <a:ext cx="2977103" cy="828000"/>
            <a:chOff x="467999" y="1855849"/>
            <a:chExt cx="2977103" cy="828000"/>
          </a:xfrm>
        </p:grpSpPr>
        <p:sp>
          <p:nvSpPr>
            <p:cNvPr id="10" name="Rounded Rectangle 52">
              <a:extLst>
                <a:ext uri="{FF2B5EF4-FFF2-40B4-BE49-F238E27FC236}">
                  <a16:creationId xmlns:a16="http://schemas.microsoft.com/office/drawing/2014/main" id="{EC343B9A-3ADC-F71D-50A4-8A7E0310BE47}"/>
                </a:ext>
              </a:extLst>
            </p:cNvPr>
            <p:cNvSpPr/>
            <p:nvPr/>
          </p:nvSpPr>
          <p:spPr>
            <a:xfrm>
              <a:off x="706793" y="2074789"/>
              <a:ext cx="273830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2024</a:t>
              </a:r>
            </a:p>
          </p:txBody>
        </p:sp>
        <p:sp>
          <p:nvSpPr>
            <p:cNvPr id="11" name="Ellipse 10">
              <a:extLst>
                <a:ext uri="{FF2B5EF4-FFF2-40B4-BE49-F238E27FC236}">
                  <a16:creationId xmlns:a16="http://schemas.microsoft.com/office/drawing/2014/main" id="{5E82D20E-F8AD-76D2-CC4C-1A05334F5B4F}"/>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2" name="Graphique 29">
              <a:extLst>
                <a:ext uri="{FF2B5EF4-FFF2-40B4-BE49-F238E27FC236}">
                  <a16:creationId xmlns:a16="http://schemas.microsoft.com/office/drawing/2014/main" id="{99BF047F-D514-97AB-75A3-365D89D82FB2}"/>
                </a:ext>
              </a:extLst>
            </p:cNvPr>
            <p:cNvGrpSpPr/>
            <p:nvPr/>
          </p:nvGrpSpPr>
          <p:grpSpPr>
            <a:xfrm>
              <a:off x="657743" y="2032595"/>
              <a:ext cx="456544" cy="461072"/>
              <a:chOff x="633250" y="1973510"/>
              <a:chExt cx="540937" cy="546302"/>
            </a:xfrm>
            <a:noFill/>
          </p:grpSpPr>
          <p:sp>
            <p:nvSpPr>
              <p:cNvPr id="13" name="Forme libre 12">
                <a:extLst>
                  <a:ext uri="{FF2B5EF4-FFF2-40B4-BE49-F238E27FC236}">
                    <a16:creationId xmlns:a16="http://schemas.microsoft.com/office/drawing/2014/main" id="{E8D6EF54-9673-D706-E4A5-CC3BA7A12541}"/>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4" name="Forme libre 13">
                <a:extLst>
                  <a:ext uri="{FF2B5EF4-FFF2-40B4-BE49-F238E27FC236}">
                    <a16:creationId xmlns:a16="http://schemas.microsoft.com/office/drawing/2014/main" id="{F4BA3A6D-93D7-DCE2-362F-C070E94B48E8}"/>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521B2920-D5A5-D35F-A373-9C7170594A46}"/>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 name="Forme libre 15">
                <a:extLst>
                  <a:ext uri="{FF2B5EF4-FFF2-40B4-BE49-F238E27FC236}">
                    <a16:creationId xmlns:a16="http://schemas.microsoft.com/office/drawing/2014/main" id="{56B67A7E-9D24-26B9-9A1A-2CBB924BD62C}"/>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 name="Forme libre 16">
                <a:extLst>
                  <a:ext uri="{FF2B5EF4-FFF2-40B4-BE49-F238E27FC236}">
                    <a16:creationId xmlns:a16="http://schemas.microsoft.com/office/drawing/2014/main" id="{927E9162-7A54-26AA-D948-89F9C5AE33C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9269A288-23A4-E09A-A29A-74238592F4F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 name="Forme libre 18">
                <a:extLst>
                  <a:ext uri="{FF2B5EF4-FFF2-40B4-BE49-F238E27FC236}">
                    <a16:creationId xmlns:a16="http://schemas.microsoft.com/office/drawing/2014/main" id="{593066D5-5426-721C-B3B4-796327291C24}"/>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0" name="Forme libre 19">
                <a:extLst>
                  <a:ext uri="{FF2B5EF4-FFF2-40B4-BE49-F238E27FC236}">
                    <a16:creationId xmlns:a16="http://schemas.microsoft.com/office/drawing/2014/main" id="{149CE867-9024-6B13-0219-74C26A3DE8EE}"/>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1" name="Forme libre 20">
                <a:extLst>
                  <a:ext uri="{FF2B5EF4-FFF2-40B4-BE49-F238E27FC236}">
                    <a16:creationId xmlns:a16="http://schemas.microsoft.com/office/drawing/2014/main" id="{EBC5D430-3CD4-0575-FA0D-48A45E90F2B3}"/>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0293E048-D1C0-9537-D7DD-B183E581F6A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3" name="Forme libre 22">
                <a:extLst>
                  <a:ext uri="{FF2B5EF4-FFF2-40B4-BE49-F238E27FC236}">
                    <a16:creationId xmlns:a16="http://schemas.microsoft.com/office/drawing/2014/main" id="{7CFEEC42-BDAB-B7BB-C83C-3E9A8DF0E6C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4" name="Forme libre 23">
                <a:extLst>
                  <a:ext uri="{FF2B5EF4-FFF2-40B4-BE49-F238E27FC236}">
                    <a16:creationId xmlns:a16="http://schemas.microsoft.com/office/drawing/2014/main" id="{A7861549-7375-1EEB-E2C8-333DBB6C3DC1}"/>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5" name="Forme libre 24">
                <a:extLst>
                  <a:ext uri="{FF2B5EF4-FFF2-40B4-BE49-F238E27FC236}">
                    <a16:creationId xmlns:a16="http://schemas.microsoft.com/office/drawing/2014/main" id="{28A141F4-1C8C-24AD-7D5C-33B2C22C50BD}"/>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89F5A368-3884-684C-3F51-DF5A84925602}"/>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7" name="TextBox 15">
            <a:extLst>
              <a:ext uri="{FF2B5EF4-FFF2-40B4-BE49-F238E27FC236}">
                <a16:creationId xmlns:a16="http://schemas.microsoft.com/office/drawing/2014/main" id="{B68B58B0-0439-F478-80EE-5B35EFD7649C}"/>
              </a:ext>
            </a:extLst>
          </p:cNvPr>
          <p:cNvSpPr txBox="1"/>
          <p:nvPr/>
        </p:nvSpPr>
        <p:spPr bwMode="auto">
          <a:xfrm>
            <a:off x="468000" y="2390060"/>
            <a:ext cx="5413454" cy="1534794"/>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Immuno-</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chimiothérapie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par R-CHP</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Pas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d’anthracyclines</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RC, pas de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toxicité</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grpSp>
        <p:nvGrpSpPr>
          <p:cNvPr id="28" name="Groupe 27">
            <a:extLst>
              <a:ext uri="{FF2B5EF4-FFF2-40B4-BE49-F238E27FC236}">
                <a16:creationId xmlns:a16="http://schemas.microsoft.com/office/drawing/2014/main" id="{73BC002F-41F3-95E9-D953-0340AA9C75FA}"/>
              </a:ext>
            </a:extLst>
          </p:cNvPr>
          <p:cNvGrpSpPr/>
          <p:nvPr/>
        </p:nvGrpSpPr>
        <p:grpSpPr>
          <a:xfrm>
            <a:off x="7064114" y="1658113"/>
            <a:ext cx="4653886" cy="3178520"/>
            <a:chOff x="5639815" y="1226503"/>
            <a:chExt cx="6165237" cy="4210746"/>
          </a:xfrm>
        </p:grpSpPr>
        <p:pic>
          <p:nvPicPr>
            <p:cNvPr id="29" name="Image 28">
              <a:extLst>
                <a:ext uri="{FF2B5EF4-FFF2-40B4-BE49-F238E27FC236}">
                  <a16:creationId xmlns:a16="http://schemas.microsoft.com/office/drawing/2014/main" id="{0DD03510-945B-3474-3B4D-CC94CBD104A0}"/>
                </a:ext>
              </a:extLst>
            </p:cNvPr>
            <p:cNvPicPr>
              <a:picLocks noChangeAspect="1"/>
            </p:cNvPicPr>
            <p:nvPr/>
          </p:nvPicPr>
          <p:blipFill>
            <a:blip r:embed="rId3"/>
            <a:srcRect b="3091"/>
            <a:stretch/>
          </p:blipFill>
          <p:spPr bwMode="auto">
            <a:xfrm>
              <a:off x="5639815" y="1226503"/>
              <a:ext cx="3035903" cy="4210746"/>
            </a:xfrm>
            <a:prstGeom prst="rect">
              <a:avLst/>
            </a:prstGeom>
          </p:spPr>
        </p:pic>
        <p:pic>
          <p:nvPicPr>
            <p:cNvPr id="30" name="Image 29">
              <a:extLst>
                <a:ext uri="{FF2B5EF4-FFF2-40B4-BE49-F238E27FC236}">
                  <a16:creationId xmlns:a16="http://schemas.microsoft.com/office/drawing/2014/main" id="{79658320-37B7-3B2E-E63D-389C93FA4323}"/>
                </a:ext>
              </a:extLst>
            </p:cNvPr>
            <p:cNvPicPr>
              <a:picLocks noChangeAspect="1"/>
            </p:cNvPicPr>
            <p:nvPr/>
          </p:nvPicPr>
          <p:blipFill>
            <a:blip r:embed="rId4"/>
            <a:srcRect b="3091"/>
            <a:stretch/>
          </p:blipFill>
          <p:spPr bwMode="auto">
            <a:xfrm>
              <a:off x="8877383" y="1226503"/>
              <a:ext cx="2927669" cy="4210746"/>
            </a:xfrm>
            <a:prstGeom prst="rect">
              <a:avLst/>
            </a:prstGeom>
          </p:spPr>
        </p:pic>
      </p:grpSp>
      <p:sp>
        <p:nvSpPr>
          <p:cNvPr id="33" name="ZoneTexte 32">
            <a:extLst>
              <a:ext uri="{FF2B5EF4-FFF2-40B4-BE49-F238E27FC236}">
                <a16:creationId xmlns:a16="http://schemas.microsoft.com/office/drawing/2014/main" id="{F5803814-1FBD-60E1-F088-E0C7A1A7E4CA}"/>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complète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4" name="Rectangle: Rounded Corners 2">
            <a:extLst>
              <a:ext uri="{FF2B5EF4-FFF2-40B4-BE49-F238E27FC236}">
                <a16:creationId xmlns:a16="http://schemas.microsoft.com/office/drawing/2014/main" id="{0A77D46A-494B-B6A5-6BBC-4060C06D3100}"/>
              </a:ext>
            </a:extLst>
          </p:cNvPr>
          <p:cNvSpPr/>
          <p:nvPr/>
        </p:nvSpPr>
        <p:spPr bwMode="auto">
          <a:xfrm>
            <a:off x="7170890" y="5039206"/>
            <a:ext cx="4369806"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CAR T-Cells </a:t>
            </a:r>
            <a:r>
              <a:rPr kumimoji="0" lang="en-GB"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d’emblée</a:t>
            </a: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ou</a:t>
            </a: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ligne</a:t>
            </a: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 n+1 ?</a:t>
            </a:r>
          </a:p>
        </p:txBody>
      </p:sp>
      <p:sp>
        <p:nvSpPr>
          <p:cNvPr id="35" name="Titre 1">
            <a:extLst>
              <a:ext uri="{FF2B5EF4-FFF2-40B4-BE49-F238E27FC236}">
                <a16:creationId xmlns:a16="http://schemas.microsoft.com/office/drawing/2014/main" id="{18CE1612-4809-D914-AACC-D8B4EF5BEEC3}"/>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37" name="Titre 36">
            <a:extLst>
              <a:ext uri="{FF2B5EF4-FFF2-40B4-BE49-F238E27FC236}">
                <a16:creationId xmlns:a16="http://schemas.microsoft.com/office/drawing/2014/main" id="{BE1E69DE-F55B-96A7-C7F4-D5EDAB72F09B}"/>
              </a:ext>
            </a:extLst>
          </p:cNvPr>
          <p:cNvSpPr>
            <a:spLocks noGrp="1"/>
          </p:cNvSpPr>
          <p:nvPr>
            <p:ph type="title"/>
          </p:nvPr>
        </p:nvSpPr>
        <p:spPr/>
        <p:txBody>
          <a:bodyPr/>
          <a:lstStyle/>
          <a:p>
            <a:r>
              <a:rPr lang="fr-FR" dirty="0"/>
              <a:t>Plan de traitement du LPT EBV+</a:t>
            </a:r>
          </a:p>
        </p:txBody>
      </p:sp>
      <p:grpSp>
        <p:nvGrpSpPr>
          <p:cNvPr id="38" name="Groupe 37">
            <a:extLst>
              <a:ext uri="{FF2B5EF4-FFF2-40B4-BE49-F238E27FC236}">
                <a16:creationId xmlns:a16="http://schemas.microsoft.com/office/drawing/2014/main" id="{299F487F-65B2-1AB0-CD42-BA43130BE960}"/>
              </a:ext>
            </a:extLst>
          </p:cNvPr>
          <p:cNvGrpSpPr/>
          <p:nvPr/>
        </p:nvGrpSpPr>
        <p:grpSpPr>
          <a:xfrm>
            <a:off x="-2" y="0"/>
            <a:ext cx="12192002" cy="213160"/>
            <a:chOff x="-2" y="0"/>
            <a:chExt cx="12192002" cy="213160"/>
          </a:xfrm>
        </p:grpSpPr>
        <p:sp>
          <p:nvSpPr>
            <p:cNvPr id="39" name="Rectangle 38">
              <a:extLst>
                <a:ext uri="{FF2B5EF4-FFF2-40B4-BE49-F238E27FC236}">
                  <a16:creationId xmlns:a16="http://schemas.microsoft.com/office/drawing/2014/main" id="{2EFF1B6B-3E71-F661-E488-033CBB3EDA8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Rectangle 39">
              <a:extLst>
                <a:ext uri="{FF2B5EF4-FFF2-40B4-BE49-F238E27FC236}">
                  <a16:creationId xmlns:a16="http://schemas.microsoft.com/office/drawing/2014/main" id="{BE5C8E49-8AD7-C0A7-84FA-DFB9398C471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Signalisation droite 40">
              <a:extLst>
                <a:ext uri="{FF2B5EF4-FFF2-40B4-BE49-F238E27FC236}">
                  <a16:creationId xmlns:a16="http://schemas.microsoft.com/office/drawing/2014/main" id="{6B96041D-157F-8CD0-A659-F928AA18FE01}"/>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2" name="Chevron 41">
              <a:extLst>
                <a:ext uri="{FF2B5EF4-FFF2-40B4-BE49-F238E27FC236}">
                  <a16:creationId xmlns:a16="http://schemas.microsoft.com/office/drawing/2014/main" id="{43C58609-7FF2-0F30-EAE2-8797F6158227}"/>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43" name="Rectangle 42">
              <a:extLst>
                <a:ext uri="{FF2B5EF4-FFF2-40B4-BE49-F238E27FC236}">
                  <a16:creationId xmlns:a16="http://schemas.microsoft.com/office/drawing/2014/main" id="{8E409B57-BE68-4F53-C9B2-A854CF23D08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4" name="Chevron 43">
              <a:extLst>
                <a:ext uri="{FF2B5EF4-FFF2-40B4-BE49-F238E27FC236}">
                  <a16:creationId xmlns:a16="http://schemas.microsoft.com/office/drawing/2014/main" id="{C58E1C62-95CD-3E60-88A7-338A3B32A18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45" name="Chevron 44">
              <a:extLst>
                <a:ext uri="{FF2B5EF4-FFF2-40B4-BE49-F238E27FC236}">
                  <a16:creationId xmlns:a16="http://schemas.microsoft.com/office/drawing/2014/main" id="{8CE23F05-9E69-1C64-CC7F-B377515BAFB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46" name="Chevron 45">
              <a:extLst>
                <a:ext uri="{FF2B5EF4-FFF2-40B4-BE49-F238E27FC236}">
                  <a16:creationId xmlns:a16="http://schemas.microsoft.com/office/drawing/2014/main" id="{DB0E7245-1553-7E22-C507-6D13F2BCDD1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extLst>
      <p:ext uri="{BB962C8B-B14F-4D97-AF65-F5344CB8AC3E}">
        <p14:creationId xmlns:p14="http://schemas.microsoft.com/office/powerpoint/2010/main" val="201782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54888-A886-AE54-C4A4-0A690AC6F3A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10B6EC8-AEEC-502B-DDFA-BF5015CCFCC1}"/>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2B469D71-95F8-4B9F-1B03-0641AE9B637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3" name="Espace réservé pour une image  5">
            <a:extLst>
              <a:ext uri="{FF2B5EF4-FFF2-40B4-BE49-F238E27FC236}">
                <a16:creationId xmlns:a16="http://schemas.microsoft.com/office/drawing/2014/main" id="{296CBEEE-5C03-039A-30DB-E9915E4C2822}"/>
              </a:ext>
            </a:extLst>
          </p:cNvPr>
          <p:cNvSpPr>
            <a:spLocks noGrp="1"/>
          </p:cNvSpPr>
          <p:nvPr>
            <p:ph type="pic" sz="quarter" idx="13"/>
          </p:nvPr>
        </p:nvSpPr>
        <p:spPr>
          <a:xfrm>
            <a:off x="10607081" y="603445"/>
            <a:ext cx="538163" cy="538163"/>
          </a:xfrm>
        </p:spPr>
        <p:txBody>
          <a:bodyPr/>
          <a:lstStyle/>
          <a:p>
            <a:endParaRPr lang="fr-FR"/>
          </a:p>
        </p:txBody>
      </p:sp>
      <p:grpSp>
        <p:nvGrpSpPr>
          <p:cNvPr id="13" name="Groupe 12">
            <a:extLst>
              <a:ext uri="{FF2B5EF4-FFF2-40B4-BE49-F238E27FC236}">
                <a16:creationId xmlns:a16="http://schemas.microsoft.com/office/drawing/2014/main" id="{A2698DDD-FF71-58F6-8340-DC81A9F0AD32}"/>
              </a:ext>
            </a:extLst>
          </p:cNvPr>
          <p:cNvGrpSpPr/>
          <p:nvPr/>
        </p:nvGrpSpPr>
        <p:grpSpPr>
          <a:xfrm>
            <a:off x="561177" y="1467658"/>
            <a:ext cx="9659646" cy="2939508"/>
            <a:chOff x="2054753" y="3193964"/>
            <a:chExt cx="9659646" cy="2939508"/>
          </a:xfrm>
        </p:grpSpPr>
        <p:sp>
          <p:nvSpPr>
            <p:cNvPr id="14" name="ZoneTexte 13">
              <a:extLst>
                <a:ext uri="{FF2B5EF4-FFF2-40B4-BE49-F238E27FC236}">
                  <a16:creationId xmlns:a16="http://schemas.microsoft.com/office/drawing/2014/main" id="{98B6DF58-0109-C3D4-8F91-DC2C1365E1E0}"/>
                </a:ext>
              </a:extLst>
            </p:cNvPr>
            <p:cNvSpPr txBox="1"/>
            <p:nvPr/>
          </p:nvSpPr>
          <p:spPr>
            <a:xfrm>
              <a:off x="2796988" y="3275830"/>
              <a:ext cx="8917411" cy="2857642"/>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Réplications EBV et LPT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Monitoring de la CV-EBV : importance de l’intensité et de la durée de réplication</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Place du traitement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pré-emptif</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a:p>
              <a:pPr marL="800100" marR="0" lvl="2"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Associé à des toxicités hématologiques, infectieuses</a:t>
              </a:r>
            </a:p>
            <a:p>
              <a:pPr marL="800100" marR="0" lvl="2"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À discuter au cas-par-cas, utilisation plus fréquente en post-GCSH</a:t>
              </a:r>
            </a:p>
            <a:p>
              <a:pPr marL="800100" marR="0" lvl="2"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15" name="Groupe 14">
              <a:extLst>
                <a:ext uri="{FF2B5EF4-FFF2-40B4-BE49-F238E27FC236}">
                  <a16:creationId xmlns:a16="http://schemas.microsoft.com/office/drawing/2014/main" id="{E42D48CC-2B54-3FD0-A73F-BEAFCC35A368}"/>
                </a:ext>
              </a:extLst>
            </p:cNvPr>
            <p:cNvGrpSpPr/>
            <p:nvPr/>
          </p:nvGrpSpPr>
          <p:grpSpPr>
            <a:xfrm>
              <a:off x="2054753" y="3193964"/>
              <a:ext cx="537479" cy="537565"/>
              <a:chOff x="423529" y="2082622"/>
              <a:chExt cx="537479" cy="537565"/>
            </a:xfrm>
          </p:grpSpPr>
          <p:sp>
            <p:nvSpPr>
              <p:cNvPr id="16" name="Forme libre 15">
                <a:extLst>
                  <a:ext uri="{FF2B5EF4-FFF2-40B4-BE49-F238E27FC236}">
                    <a16:creationId xmlns:a16="http://schemas.microsoft.com/office/drawing/2014/main" id="{3E53E2B3-CEB6-4AC2-FD56-8F9661CDD5F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 name="Forme libre 16">
                <a:extLst>
                  <a:ext uri="{FF2B5EF4-FFF2-40B4-BE49-F238E27FC236}">
                    <a16:creationId xmlns:a16="http://schemas.microsoft.com/office/drawing/2014/main" id="{853111CF-CD7A-FC92-7BC6-C90982FCA2F3}"/>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 name="ZoneTexte 3">
            <a:extLst>
              <a:ext uri="{FF2B5EF4-FFF2-40B4-BE49-F238E27FC236}">
                <a16:creationId xmlns:a16="http://schemas.microsoft.com/office/drawing/2014/main" id="{3A8126CF-89F4-C4C3-346A-C1B76601C15E}"/>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lvl="0">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GCSH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greffe de cellules souches hématopoïétiques ; </a:t>
            </a:r>
            <a:r>
              <a:rPr lang="fr-FR" sz="1000" b="1" i="1" dirty="0">
                <a:solidFill>
                  <a:srgbClr val="003D64">
                    <a:alpha val="74617"/>
                  </a:srgbClr>
                </a:solidFill>
              </a:rPr>
              <a:t>LPT </a:t>
            </a:r>
            <a:r>
              <a:rPr lang="fr-FR" sz="1000" i="1" dirty="0">
                <a:solidFill>
                  <a:srgbClr val="003D64">
                    <a:alpha val="74617"/>
                  </a:srgbClr>
                </a:solidFill>
              </a:rPr>
              <a:t>: maladie lymphoproliférative post-transplantation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366935811"/>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F3748A-F729-EE4A-4730-3766BE2E868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B1E05F2-A1A6-5071-5E2E-19021B5BEFF3}"/>
              </a:ext>
            </a:extLst>
          </p:cNvPr>
          <p:cNvSpPr>
            <a:spLocks noGrp="1"/>
          </p:cNvSpPr>
          <p:nvPr>
            <p:ph type="ctrTitle"/>
          </p:nvPr>
        </p:nvSpPr>
        <p:spPr/>
        <p:txBody>
          <a:bodyPr/>
          <a:lstStyle/>
          <a:p>
            <a:r>
              <a:rPr lang="fr-FR" dirty="0"/>
              <a:t>Cas clinique 17</a:t>
            </a:r>
          </a:p>
        </p:txBody>
      </p:sp>
      <p:sp>
        <p:nvSpPr>
          <p:cNvPr id="3" name="Sous-titre 2">
            <a:extLst>
              <a:ext uri="{FF2B5EF4-FFF2-40B4-BE49-F238E27FC236}">
                <a16:creationId xmlns:a16="http://schemas.microsoft.com/office/drawing/2014/main" id="{ADC59B00-2887-40F8-5D33-1FAB195B83C9}"/>
              </a:ext>
            </a:extLst>
          </p:cNvPr>
          <p:cNvSpPr>
            <a:spLocks noGrp="1"/>
          </p:cNvSpPr>
          <p:nvPr>
            <p:ph type="subTitle" idx="1"/>
          </p:nvPr>
        </p:nvSpPr>
        <p:spPr>
          <a:xfrm>
            <a:off x="4392751" y="3743320"/>
            <a:ext cx="6999149" cy="1721045"/>
          </a:xfrm>
        </p:spPr>
        <p:txBody>
          <a:bodyPr>
            <a:normAutofit/>
          </a:bodyPr>
          <a:lstStyle/>
          <a:p>
            <a:r>
              <a:rPr lang="fr-FR" b="1" dirty="0"/>
              <a:t>LPT chez une patiente </a:t>
            </a:r>
            <a:r>
              <a:rPr lang="fr-FR" b="1" dirty="0" err="1"/>
              <a:t>allogreffée</a:t>
            </a:r>
            <a:r>
              <a:rPr lang="fr-FR" b="1" dirty="0"/>
              <a:t> de CSH</a:t>
            </a:r>
          </a:p>
          <a:p>
            <a:pPr>
              <a:defRPr/>
            </a:pPr>
            <a:r>
              <a:rPr lang="fr-FR" sz="1600" dirty="0">
                <a:solidFill>
                  <a:schemeClr val="tx2"/>
                </a:solidFill>
                <a:latin typeface="+mn-lt"/>
                <a:ea typeface="+mn-ea"/>
                <a:cs typeface="+mn-cs"/>
              </a:rPr>
              <a:t>Dr Anne Huynh</a:t>
            </a:r>
            <a:br>
              <a:rPr lang="fr-FR" sz="1600" dirty="0">
                <a:solidFill>
                  <a:schemeClr val="tx2"/>
                </a:solidFill>
                <a:latin typeface="+mn-lt"/>
                <a:ea typeface="+mn-ea"/>
                <a:cs typeface="+mn-cs"/>
              </a:rPr>
            </a:br>
            <a:r>
              <a:rPr lang="fr-FR" sz="1600" dirty="0" err="1">
                <a:solidFill>
                  <a:schemeClr val="tx2"/>
                </a:solidFill>
                <a:latin typeface="+mn-lt"/>
                <a:ea typeface="+mn-ea"/>
                <a:cs typeface="+mn-cs"/>
              </a:rPr>
              <a:t>Huynh.Anne@iuct-oncopole.fr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EE99E992-348F-90C1-0716-93C93482050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97988" y="4243461"/>
            <a:ext cx="233313" cy="233313"/>
          </a:xfrm>
          <a:prstGeom prst="rect">
            <a:avLst/>
          </a:prstGeom>
        </p:spPr>
      </p:pic>
      <p:pic>
        <p:nvPicPr>
          <p:cNvPr id="11" name="Graphique 10" descr="Jouer contour">
            <a:extLst>
              <a:ext uri="{FF2B5EF4-FFF2-40B4-BE49-F238E27FC236}">
                <a16:creationId xmlns:a16="http://schemas.microsoft.com/office/drawing/2014/main" id="{3354B452-5DAF-C116-8730-8FA9EEC5141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68DC2471-84C5-05D7-5DD1-E1F0A0A9B98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245526B1-A7C4-4B57-5732-AB4B4E2D24B0}"/>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1BF3440-2D18-A787-3AE9-78CA34D20DC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90344BFD-91EC-A0F9-5D11-F638F510563F}"/>
              </a:ext>
            </a:extLst>
          </p:cNvPr>
          <p:cNvGrpSpPr/>
          <p:nvPr/>
        </p:nvGrpSpPr>
        <p:grpSpPr>
          <a:xfrm>
            <a:off x="993357" y="6207224"/>
            <a:ext cx="343721" cy="343721"/>
            <a:chOff x="993357" y="6207224"/>
            <a:chExt cx="343721" cy="343721"/>
          </a:xfrm>
        </p:grpSpPr>
        <p:sp>
          <p:nvSpPr>
            <p:cNvPr id="19" name="Ellipse 18">
              <a:hlinkClick r:id="rId11" action="ppaction://hlinksldjump"/>
              <a:extLst>
                <a:ext uri="{FF2B5EF4-FFF2-40B4-BE49-F238E27FC236}">
                  <a16:creationId xmlns:a16="http://schemas.microsoft.com/office/drawing/2014/main" id="{0AF97591-00A7-E5C4-333C-E9590A8CF11E}"/>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1" action="ppaction://hlinksldjump"/>
              <a:extLst>
                <a:ext uri="{FF2B5EF4-FFF2-40B4-BE49-F238E27FC236}">
                  <a16:creationId xmlns:a16="http://schemas.microsoft.com/office/drawing/2014/main" id="{8205E841-E0A6-3705-0121-8B071B6B5997}"/>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E4D819C7-4383-EA3D-C30B-C9A864C84D1A}"/>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C59B762F-22E2-3F19-1F14-5F5F1BB2579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D8B36CA6-6017-903C-9C9B-8BAF3E97839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pic>
        <p:nvPicPr>
          <p:cNvPr id="4" name="CC17 - Slide 1">
            <a:hlinkClick r:id="" action="ppaction://media"/>
            <a:extLst>
              <a:ext uri="{FF2B5EF4-FFF2-40B4-BE49-F238E27FC236}">
                <a16:creationId xmlns:a16="http://schemas.microsoft.com/office/drawing/2014/main" id="{A45FE199-9CA0-6A87-5092-96A5362A3F1C}"/>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868622" y="6269567"/>
            <a:ext cx="277443" cy="277443"/>
          </a:xfrm>
          <a:prstGeom prst="rect">
            <a:avLst/>
          </a:prstGeom>
        </p:spPr>
      </p:pic>
    </p:spTree>
    <p:extLst>
      <p:ext uri="{BB962C8B-B14F-4D97-AF65-F5344CB8AC3E}">
        <p14:creationId xmlns:p14="http://schemas.microsoft.com/office/powerpoint/2010/main" val="360917919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Espace réservé pour une image  17">
            <a:extLst>
              <a:ext uri="{FF2B5EF4-FFF2-40B4-BE49-F238E27FC236}">
                <a16:creationId xmlns:a16="http://schemas.microsoft.com/office/drawing/2014/main" id="{EF5A8CB2-A2BF-CA92-A4B8-870D78975DF9}"/>
              </a:ext>
            </a:extLst>
          </p:cNvPr>
          <p:cNvSpPr>
            <a:spLocks noGrp="1"/>
          </p:cNvSpPr>
          <p:nvPr>
            <p:ph type="pic" sz="quarter" idx="13"/>
          </p:nvPr>
        </p:nvSpPr>
        <p:spPr/>
        <p:txBody>
          <a:bodyPr/>
          <a:lstStyle/>
          <a:p>
            <a:endParaRPr lang="fr-FR" dirty="0"/>
          </a:p>
        </p:txBody>
      </p:sp>
      <p:sp>
        <p:nvSpPr>
          <p:cNvPr id="21" name="Titre 20">
            <a:extLst>
              <a:ext uri="{FF2B5EF4-FFF2-40B4-BE49-F238E27FC236}">
                <a16:creationId xmlns:a16="http://schemas.microsoft.com/office/drawing/2014/main" id="{65A82A62-CFD6-8BF3-9ACE-21698FAF0095}"/>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22" name="Titre 1">
            <a:extLst>
              <a:ext uri="{FF2B5EF4-FFF2-40B4-BE49-F238E27FC236}">
                <a16:creationId xmlns:a16="http://schemas.microsoft.com/office/drawing/2014/main" id="{3A99D996-C370-0D8F-8C86-EC065FC1055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2" name="Groupe 1">
            <a:extLst>
              <a:ext uri="{FF2B5EF4-FFF2-40B4-BE49-F238E27FC236}">
                <a16:creationId xmlns:a16="http://schemas.microsoft.com/office/drawing/2014/main" id="{A0009CEA-A7C9-5D71-7FBA-EABDC1FC2102}"/>
              </a:ext>
            </a:extLst>
          </p:cNvPr>
          <p:cNvGrpSpPr/>
          <p:nvPr/>
        </p:nvGrpSpPr>
        <p:grpSpPr>
          <a:xfrm>
            <a:off x="-2" y="0"/>
            <a:ext cx="12192002" cy="213160"/>
            <a:chOff x="-2" y="-609600"/>
            <a:chExt cx="12192002" cy="213160"/>
          </a:xfrm>
        </p:grpSpPr>
        <p:sp>
          <p:nvSpPr>
            <p:cNvPr id="24" name="Rectangle 23">
              <a:extLst>
                <a:ext uri="{FF2B5EF4-FFF2-40B4-BE49-F238E27FC236}">
                  <a16:creationId xmlns:a16="http://schemas.microsoft.com/office/drawing/2014/main" id="{AFC02DDD-73F6-E6B8-4B27-32F759FE5EDC}"/>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Rectangle 24">
              <a:extLst>
                <a:ext uri="{FF2B5EF4-FFF2-40B4-BE49-F238E27FC236}">
                  <a16:creationId xmlns:a16="http://schemas.microsoft.com/office/drawing/2014/main" id="{91BA93B2-C0E1-08C5-06D4-0A4313CCD306}"/>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Signalisation droite 25">
              <a:extLst>
                <a:ext uri="{FF2B5EF4-FFF2-40B4-BE49-F238E27FC236}">
                  <a16:creationId xmlns:a16="http://schemas.microsoft.com/office/drawing/2014/main" id="{4FCCF99E-E217-547C-1187-C5E9F0AFF538}"/>
                </a:ext>
              </a:extLst>
            </p:cNvPr>
            <p:cNvSpPr/>
            <p:nvPr/>
          </p:nvSpPr>
          <p:spPr>
            <a:xfrm>
              <a:off x="-2" y="-609600"/>
              <a:ext cx="172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a:t>
              </a:r>
            </a:p>
          </p:txBody>
        </p:sp>
        <p:sp>
          <p:nvSpPr>
            <p:cNvPr id="27" name="Chevron 26">
              <a:extLst>
                <a:ext uri="{FF2B5EF4-FFF2-40B4-BE49-F238E27FC236}">
                  <a16:creationId xmlns:a16="http://schemas.microsoft.com/office/drawing/2014/main" id="{C4033389-E13B-63DA-FB84-54123C9E2F4F}"/>
                </a:ext>
              </a:extLst>
            </p:cNvPr>
            <p:cNvSpPr/>
            <p:nvPr/>
          </p:nvSpPr>
          <p:spPr>
            <a:xfrm>
              <a:off x="8719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8" name="Rectangle 27">
              <a:extLst>
                <a:ext uri="{FF2B5EF4-FFF2-40B4-BE49-F238E27FC236}">
                  <a16:creationId xmlns:a16="http://schemas.microsoft.com/office/drawing/2014/main" id="{12B32E71-233E-F65F-89F1-B358080303BC}"/>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5A0AD12D-51E2-BF39-DEF8-4B9F8D7D2E82}"/>
                </a:ext>
              </a:extLst>
            </p:cNvPr>
            <p:cNvSpPr/>
            <p:nvPr/>
          </p:nvSpPr>
          <p:spPr>
            <a:xfrm>
              <a:off x="1743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30" name="Chevron 29">
              <a:extLst>
                <a:ext uri="{FF2B5EF4-FFF2-40B4-BE49-F238E27FC236}">
                  <a16:creationId xmlns:a16="http://schemas.microsoft.com/office/drawing/2014/main" id="{20250392-FF73-F7CB-DA0D-C9E68491FF3B}"/>
                </a:ext>
              </a:extLst>
            </p:cNvPr>
            <p:cNvSpPr/>
            <p:nvPr/>
          </p:nvSpPr>
          <p:spPr>
            <a:xfrm>
              <a:off x="3487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19CABA55-F1BC-5EB2-256C-966FEDB661D5}"/>
                </a:ext>
              </a:extLst>
            </p:cNvPr>
            <p:cNvSpPr/>
            <p:nvPr/>
          </p:nvSpPr>
          <p:spPr>
            <a:xfrm>
              <a:off x="5231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32" name="Chevron 31">
              <a:extLst>
                <a:ext uri="{FF2B5EF4-FFF2-40B4-BE49-F238E27FC236}">
                  <a16:creationId xmlns:a16="http://schemas.microsoft.com/office/drawing/2014/main" id="{DDED0C6B-A15E-1170-CDED-335992D2EE61}"/>
                </a:ext>
              </a:extLst>
            </p:cNvPr>
            <p:cNvSpPr/>
            <p:nvPr/>
          </p:nvSpPr>
          <p:spPr>
            <a:xfrm>
              <a:off x="6975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4" name="Chevron 33">
              <a:extLst>
                <a:ext uri="{FF2B5EF4-FFF2-40B4-BE49-F238E27FC236}">
                  <a16:creationId xmlns:a16="http://schemas.microsoft.com/office/drawing/2014/main" id="{043EBFE8-202A-6EDB-755C-A03A7EB58A2D}"/>
                </a:ext>
              </a:extLst>
            </p:cNvPr>
            <p:cNvSpPr/>
            <p:nvPr/>
          </p:nvSpPr>
          <p:spPr>
            <a:xfrm>
              <a:off x="10464000"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8" name="ZoneTexte 7">
            <a:extLst>
              <a:ext uri="{FF2B5EF4-FFF2-40B4-BE49-F238E27FC236}">
                <a16:creationId xmlns:a16="http://schemas.microsoft.com/office/drawing/2014/main" id="{326599EB-D19B-7359-6C34-C89D9F1736E0}"/>
              </a:ext>
            </a:extLst>
          </p:cNvPr>
          <p:cNvSpPr txBox="1"/>
          <p:nvPr/>
        </p:nvSpPr>
        <p:spPr>
          <a:xfrm>
            <a:off x="467999" y="6176963"/>
            <a:ext cx="8263045"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LMMC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leucémie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myélomonocytaire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chronique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FLAMSA-RIC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fludarabine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amsacrine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reduced-intensity</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conditioning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HLA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Human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Leukocyte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Antigen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réaction du greffon contre l'hôte</a:t>
            </a:r>
          </a:p>
        </p:txBody>
      </p:sp>
      <p:grpSp>
        <p:nvGrpSpPr>
          <p:cNvPr id="9" name="Groupe 8">
            <a:extLst>
              <a:ext uri="{FF2B5EF4-FFF2-40B4-BE49-F238E27FC236}">
                <a16:creationId xmlns:a16="http://schemas.microsoft.com/office/drawing/2014/main" id="{00DE5EAB-C231-A766-8D18-C2B4A906D392}"/>
              </a:ext>
            </a:extLst>
          </p:cNvPr>
          <p:cNvGrpSpPr/>
          <p:nvPr/>
        </p:nvGrpSpPr>
        <p:grpSpPr>
          <a:xfrm>
            <a:off x="467999" y="1473734"/>
            <a:ext cx="3641320" cy="828000"/>
            <a:chOff x="467999" y="1473734"/>
            <a:chExt cx="3641320" cy="828000"/>
          </a:xfrm>
        </p:grpSpPr>
        <p:sp>
          <p:nvSpPr>
            <p:cNvPr id="20" name="Rounded Rectangle 52">
              <a:extLst>
                <a:ext uri="{FF2B5EF4-FFF2-40B4-BE49-F238E27FC236}">
                  <a16:creationId xmlns:a16="http://schemas.microsoft.com/office/drawing/2014/main" id="{86FAA65A-C7C4-CF93-0E65-FEC5BDD0EFE3}"/>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3" name="Groupe 22">
              <a:extLst>
                <a:ext uri="{FF2B5EF4-FFF2-40B4-BE49-F238E27FC236}">
                  <a16:creationId xmlns:a16="http://schemas.microsoft.com/office/drawing/2014/main" id="{DFB04DBF-4680-2945-60AF-96B94EFB8C92}"/>
                </a:ext>
              </a:extLst>
            </p:cNvPr>
            <p:cNvGrpSpPr>
              <a:grpSpLocks noChangeAspect="1"/>
            </p:cNvGrpSpPr>
            <p:nvPr/>
          </p:nvGrpSpPr>
          <p:grpSpPr>
            <a:xfrm>
              <a:off x="467999" y="1473734"/>
              <a:ext cx="829682" cy="828000"/>
              <a:chOff x="467999" y="1326304"/>
              <a:chExt cx="862148" cy="862148"/>
            </a:xfrm>
          </p:grpSpPr>
          <p:sp>
            <p:nvSpPr>
              <p:cNvPr id="33" name="Ellipse 32">
                <a:extLst>
                  <a:ext uri="{FF2B5EF4-FFF2-40B4-BE49-F238E27FC236}">
                    <a16:creationId xmlns:a16="http://schemas.microsoft.com/office/drawing/2014/main" id="{0026AA75-7079-C1BB-7BC3-679A6E6C85EC}"/>
                  </a:ext>
                </a:extLst>
              </p:cNvPr>
              <p:cNvSpPr/>
              <p:nvPr/>
            </p:nvSpPr>
            <p:spPr>
              <a:xfrm>
                <a:off x="467999" y="1326304"/>
                <a:ext cx="862148" cy="862148"/>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5" name="Graphique 120">
                <a:extLst>
                  <a:ext uri="{FF2B5EF4-FFF2-40B4-BE49-F238E27FC236}">
                    <a16:creationId xmlns:a16="http://schemas.microsoft.com/office/drawing/2014/main" id="{5EC37258-DCD1-4690-E6BD-6E1A5A2D539A}"/>
                  </a:ext>
                </a:extLst>
              </p:cNvPr>
              <p:cNvGrpSpPr/>
              <p:nvPr/>
            </p:nvGrpSpPr>
            <p:grpSpPr>
              <a:xfrm>
                <a:off x="653131" y="1438270"/>
                <a:ext cx="491884" cy="611738"/>
                <a:chOff x="942554" y="1485600"/>
                <a:chExt cx="530187" cy="659376"/>
              </a:xfrm>
              <a:noFill/>
            </p:grpSpPr>
            <p:sp>
              <p:nvSpPr>
                <p:cNvPr id="36" name="Forme libre 35">
                  <a:extLst>
                    <a:ext uri="{FF2B5EF4-FFF2-40B4-BE49-F238E27FC236}">
                      <a16:creationId xmlns:a16="http://schemas.microsoft.com/office/drawing/2014/main" id="{3424FCDA-06C2-31F0-ED37-0724DEF74EE2}"/>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CF57F456-6D3C-D632-6DF3-95C41E65425E}"/>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80079174-E024-59D4-2156-759A87FDD6B8}"/>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EE0F1D3E-41B0-2AD2-11F2-ACF853DCF2E6}"/>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A04B11B8-0AAA-C10F-9171-CED99DDFE032}"/>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sp>
        <p:nvSpPr>
          <p:cNvPr id="41" name="Espace réservé du contenu 2">
            <a:extLst>
              <a:ext uri="{FF2B5EF4-FFF2-40B4-BE49-F238E27FC236}">
                <a16:creationId xmlns:a16="http://schemas.microsoft.com/office/drawing/2014/main" id="{972ABD4D-3257-FB54-B47E-36E07DA4D5D0}"/>
              </a:ext>
            </a:extLst>
          </p:cNvPr>
          <p:cNvSpPr txBox="1">
            <a:spLocks/>
          </p:cNvSpPr>
          <p:nvPr/>
        </p:nvSpPr>
        <p:spPr>
          <a:xfrm>
            <a:off x="468000" y="2500994"/>
            <a:ext cx="5413454" cy="3075344"/>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Madame C née en juillet 1958</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Antécédents : polyarthrite rhumatoïde et cancer du sein gauche localisé traité par chirurgie et radiothérapie en 2011</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Leucémie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myélomonocytaire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chronique LMMC-1</a:t>
            </a:r>
          </a:p>
          <a:p>
            <a:pPr marL="501650" marR="0" lvl="1" indent="-298450" algn="l" defTabSz="914400" rtl="0" eaLnBrk="1" fontAlgn="auto" latinLnBrk="0" hangingPunct="1">
              <a:lnSpc>
                <a:spcPct val="110000"/>
              </a:lnSpc>
              <a:spcBef>
                <a:spcPts val="0"/>
              </a:spcBef>
              <a:spcAft>
                <a:spcPts val="800"/>
              </a:spcAft>
              <a:buClr>
                <a:srgbClr val="000000"/>
              </a:buClr>
              <a:buSzTx/>
              <a:buFont typeface="Police système Courant"/>
              <a:buChar char="-"/>
              <a:tabLst/>
              <a:defRPr/>
            </a:pPr>
            <a:r>
              <a:rPr kumimoji="0" lang="fr-FR" sz="1600" b="1" i="0" u="none" strike="noStrike" kern="1200" cap="none" spc="0" normalizeH="0" baseline="0" noProof="0" dirty="0">
                <a:ln>
                  <a:noFill/>
                </a:ln>
                <a:solidFill>
                  <a:srgbClr val="202122"/>
                </a:solidFill>
                <a:effectLst/>
                <a:uLnTx/>
                <a:uFillTx/>
                <a:latin typeface="Century Gothic" panose="020F0302020204030204"/>
                <a:ea typeface="+mn-ea"/>
                <a:cs typeface="+mn-cs"/>
              </a:rPr>
              <a:t>12 mars 2021 </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allogreffe de cellules souches hématopoïétiques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phénoidentique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HLA 10/12 avec conditionnement séquentiel FLAMSA-RIC. Donneur masculin. Statut CMV:D-/R- ; EBV:D+/R+</a:t>
            </a:r>
          </a:p>
        </p:txBody>
      </p:sp>
      <p:sp>
        <p:nvSpPr>
          <p:cNvPr id="42" name="Espace réservé du contenu 4">
            <a:extLst>
              <a:ext uri="{FF2B5EF4-FFF2-40B4-BE49-F238E27FC236}">
                <a16:creationId xmlns:a16="http://schemas.microsoft.com/office/drawing/2014/main" id="{89CB6B18-8C25-0238-92C4-F3783E6529B6}"/>
              </a:ext>
            </a:extLst>
          </p:cNvPr>
          <p:cNvSpPr>
            <a:spLocks noGrp="1"/>
          </p:cNvSpPr>
          <p:nvPr>
            <p:ph idx="14"/>
          </p:nvPr>
        </p:nvSpPr>
        <p:spPr>
          <a:xfrm>
            <a:off x="6304546" y="2500994"/>
            <a:ext cx="5413454" cy="3075344"/>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Dans les suites, </a:t>
            </a:r>
            <a:r>
              <a:rPr lang="fr-FR" sz="1600" dirty="0" err="1">
                <a:solidFill>
                  <a:srgbClr val="202122"/>
                </a:solidFill>
              </a:rPr>
              <a:t>GvH</a:t>
            </a:r>
            <a:r>
              <a:rPr lang="fr-FR" sz="1600" dirty="0">
                <a:solidFill>
                  <a:srgbClr val="202122"/>
                </a:solidFill>
              </a:rPr>
              <a:t> aigüe cutanée de grade 1 traitée par corticothérapie 1 mg/kg/j, </a:t>
            </a:r>
            <a:r>
              <a:rPr lang="fr-FR" sz="1600" dirty="0" err="1">
                <a:solidFill>
                  <a:srgbClr val="202122"/>
                </a:solidFill>
              </a:rPr>
              <a:t>corticosensible</a:t>
            </a:r>
            <a:r>
              <a:rPr lang="fr-FR" sz="1600" dirty="0">
                <a:solidFill>
                  <a:srgbClr val="202122"/>
                </a:solidFill>
              </a:rPr>
              <a:t> (J21)</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Arrêt du </a:t>
            </a:r>
            <a:r>
              <a:rPr lang="fr-FR" sz="1600" dirty="0" err="1">
                <a:solidFill>
                  <a:srgbClr val="202122"/>
                </a:solidFill>
              </a:rPr>
              <a:t>mycophénolate</a:t>
            </a:r>
            <a:r>
              <a:rPr lang="fr-FR" sz="1600" dirty="0">
                <a:solidFill>
                  <a:srgbClr val="202122"/>
                </a:solidFill>
              </a:rPr>
              <a:t> </a:t>
            </a:r>
            <a:r>
              <a:rPr lang="fr-FR" sz="1600" dirty="0" err="1">
                <a:solidFill>
                  <a:srgbClr val="202122"/>
                </a:solidFill>
              </a:rPr>
              <a:t>mofétil</a:t>
            </a:r>
            <a:r>
              <a:rPr lang="fr-FR" sz="1600" dirty="0">
                <a:solidFill>
                  <a:srgbClr val="202122"/>
                </a:solidFill>
              </a:rPr>
              <a:t> (MMF) le 29/04/21 (J48) et des corticoïdes le 27/05/21 (J75)</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err="1">
                <a:solidFill>
                  <a:srgbClr val="202122"/>
                </a:solidFill>
              </a:rPr>
              <a:t>Chimérisme</a:t>
            </a:r>
            <a:r>
              <a:rPr lang="fr-FR" sz="1600" dirty="0">
                <a:solidFill>
                  <a:srgbClr val="202122"/>
                </a:solidFill>
              </a:rPr>
              <a:t> : J30 (99,19%), J60 (100%), J100 (100%)</a:t>
            </a:r>
          </a:p>
        </p:txBody>
      </p:sp>
      <p:pic>
        <p:nvPicPr>
          <p:cNvPr id="4" name="CC17 - Slide 2">
            <a:hlinkClick r:id="" action="ppaction://media"/>
            <a:extLst>
              <a:ext uri="{FF2B5EF4-FFF2-40B4-BE49-F238E27FC236}">
                <a16:creationId xmlns:a16="http://schemas.microsoft.com/office/drawing/2014/main" id="{D81B5817-6636-1ACA-74CE-2D96D114CB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77244" y="851685"/>
            <a:ext cx="468000" cy="468000"/>
          </a:xfrm>
          <a:prstGeom prst="rect">
            <a:avLst/>
          </a:prstGeom>
        </p:spPr>
      </p:pic>
    </p:spTree>
    <p:extLst>
      <p:ext uri="{BB962C8B-B14F-4D97-AF65-F5344CB8AC3E}">
        <p14:creationId xmlns:p14="http://schemas.microsoft.com/office/powerpoint/2010/main" val="396988958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sz="2400" dirty="0"/>
              <a:t>Présentation du cas</a:t>
            </a:r>
            <a:endParaRPr lang="fr-FR" dirty="0"/>
          </a:p>
        </p:txBody>
      </p:sp>
      <p:sp>
        <p:nvSpPr>
          <p:cNvPr id="18" name="Espace réservé pour une image  17">
            <a:extLst>
              <a:ext uri="{FF2B5EF4-FFF2-40B4-BE49-F238E27FC236}">
                <a16:creationId xmlns:a16="http://schemas.microsoft.com/office/drawing/2014/main" id="{711B9C15-6D32-2FBF-7996-91DCEED80868}"/>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60CA12C6-25C4-0C5B-1CEA-8B7E3A7BAE4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7" name="Groupe 6">
            <a:extLst>
              <a:ext uri="{FF2B5EF4-FFF2-40B4-BE49-F238E27FC236}">
                <a16:creationId xmlns:a16="http://schemas.microsoft.com/office/drawing/2014/main" id="{67D71697-9C47-B0E2-89F2-8FA5F12322E4}"/>
              </a:ext>
            </a:extLst>
          </p:cNvPr>
          <p:cNvGrpSpPr/>
          <p:nvPr/>
        </p:nvGrpSpPr>
        <p:grpSpPr>
          <a:xfrm>
            <a:off x="-2" y="0"/>
            <a:ext cx="12192002" cy="213160"/>
            <a:chOff x="-2" y="-609600"/>
            <a:chExt cx="12192002" cy="213160"/>
          </a:xfrm>
        </p:grpSpPr>
        <p:sp>
          <p:nvSpPr>
            <p:cNvPr id="8" name="Rectangle 7">
              <a:extLst>
                <a:ext uri="{FF2B5EF4-FFF2-40B4-BE49-F238E27FC236}">
                  <a16:creationId xmlns:a16="http://schemas.microsoft.com/office/drawing/2014/main" id="{5615482D-1F5B-E3B0-825C-E932D033CA93}"/>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D53C123-5F59-E6CC-6312-9176DD426B10}"/>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CA7641CF-6BCE-49A2-D45B-D4C29E6B95A0}"/>
                </a:ext>
              </a:extLst>
            </p:cNvPr>
            <p:cNvSpPr/>
            <p:nvPr/>
          </p:nvSpPr>
          <p:spPr>
            <a:xfrm>
              <a:off x="-2" y="-609600"/>
              <a:ext cx="172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7F59DC49-9D80-324D-B51B-87CFE410946A}"/>
                </a:ext>
              </a:extLst>
            </p:cNvPr>
            <p:cNvSpPr/>
            <p:nvPr/>
          </p:nvSpPr>
          <p:spPr>
            <a:xfrm>
              <a:off x="8719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777D80AA-A814-5D14-4CF4-AB57B62C0C7D}"/>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EFD72176-4223-9A7C-E2DB-8B909E91BDB8}"/>
                </a:ext>
              </a:extLst>
            </p:cNvPr>
            <p:cNvSpPr/>
            <p:nvPr/>
          </p:nvSpPr>
          <p:spPr>
            <a:xfrm>
              <a:off x="1743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2620A884-ECE6-84EE-FBDE-6E6821EC8CC2}"/>
                </a:ext>
              </a:extLst>
            </p:cNvPr>
            <p:cNvSpPr/>
            <p:nvPr/>
          </p:nvSpPr>
          <p:spPr>
            <a:xfrm>
              <a:off x="3487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4F35EA8D-2AE2-7A3C-A40D-1375C4D951E2}"/>
                </a:ext>
              </a:extLst>
            </p:cNvPr>
            <p:cNvSpPr/>
            <p:nvPr/>
          </p:nvSpPr>
          <p:spPr>
            <a:xfrm>
              <a:off x="5231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00416DA7-A3A3-FA6C-0423-703E1C81E70C}"/>
                </a:ext>
              </a:extLst>
            </p:cNvPr>
            <p:cNvSpPr/>
            <p:nvPr/>
          </p:nvSpPr>
          <p:spPr>
            <a:xfrm>
              <a:off x="6975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296D9907-AD2D-029A-5E4A-36CA751577BC}"/>
                </a:ext>
              </a:extLst>
            </p:cNvPr>
            <p:cNvSpPr/>
            <p:nvPr/>
          </p:nvSpPr>
          <p:spPr>
            <a:xfrm>
              <a:off x="10464000"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36A46394-8968-A48C-89E0-D2CC975709CE}"/>
              </a:ext>
            </a:extLst>
          </p:cNvPr>
          <p:cNvSpPr txBox="1"/>
          <p:nvPr/>
        </p:nvSpPr>
        <p:spPr>
          <a:xfrm>
            <a:off x="467999" y="6176963"/>
            <a:ext cx="8801404" cy="460525"/>
          </a:xfrm>
          <a:prstGeom prst="rect">
            <a:avLst/>
          </a:prstGeom>
          <a:noFill/>
        </p:spPr>
        <p:txBody>
          <a:bodyPr wrap="square" lIns="0" tIns="0" rIns="0" bIns="0" rtlCol="0" anchor="b">
            <a:normAutofit fontScale="92500"/>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PH.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Alc</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phosphatases alcalines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-oxaloacétique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-pyruvique sérique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SNC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du système nerveux central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TAP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thoraco-abdomino-pelvien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chain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protéine C réactive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AEG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altération de l’état général</a:t>
            </a:r>
          </a:p>
        </p:txBody>
      </p:sp>
      <p:sp>
        <p:nvSpPr>
          <p:cNvPr id="22" name="Espace réservé du contenu 21">
            <a:extLst>
              <a:ext uri="{FF2B5EF4-FFF2-40B4-BE49-F238E27FC236}">
                <a16:creationId xmlns:a16="http://schemas.microsoft.com/office/drawing/2014/main" id="{8DEC3486-C60E-1DC3-DD4E-AF336480182D}"/>
              </a:ext>
            </a:extLst>
          </p:cNvPr>
          <p:cNvSpPr>
            <a:spLocks noGrp="1"/>
          </p:cNvSpPr>
          <p:nvPr>
            <p:ph idx="1"/>
          </p:nvPr>
        </p:nvSpPr>
        <p:spPr/>
        <p:txBody>
          <a:bodyPr>
            <a:normAutofit/>
          </a:bodyPr>
          <a:lstStyle/>
          <a:p>
            <a:pPr lvl="1" algn="just">
              <a:lnSpc>
                <a:spcPct val="110000"/>
              </a:lnSpc>
              <a:spcAft>
                <a:spcPts val="1200"/>
              </a:spcAft>
            </a:pPr>
            <a:r>
              <a:rPr lang="fr-FR" sz="1800" b="1" dirty="0">
                <a:solidFill>
                  <a:schemeClr val="accent2"/>
                </a:solidFill>
              </a:rPr>
              <a:t>Juillet 2021 </a:t>
            </a:r>
            <a:r>
              <a:rPr lang="fr-FR" sz="1800" dirty="0"/>
              <a:t>(4 mois post-greffe) : patiente hospitalisée pendant 2 jours pour bilan d’une fièvre intermittente mais persistante, sans anomalie clinique ni altération de l’état général, pas de </a:t>
            </a:r>
            <a:r>
              <a:rPr lang="fr-FR" sz="1800" dirty="0" err="1"/>
              <a:t>GvH</a:t>
            </a:r>
            <a:endParaRPr lang="fr-FR" sz="1800" dirty="0"/>
          </a:p>
          <a:p>
            <a:pPr lvl="1" algn="just">
              <a:lnSpc>
                <a:spcPct val="110000"/>
              </a:lnSpc>
              <a:spcAft>
                <a:spcPts val="1200"/>
              </a:spcAft>
            </a:pPr>
            <a:r>
              <a:rPr lang="fr-FR" sz="1800" dirty="0"/>
              <a:t>Biologie: anémie isolée (de type inflammatoire), CRP : 70 mg/L, fibrinogène: 5,2 g/L, bilirubine totale : 10 µmol/L, GGT : 100 UI/L (2,5N), Ph. </a:t>
            </a:r>
            <a:r>
              <a:rPr lang="fr-FR" sz="1800" dirty="0" err="1"/>
              <a:t>Alc</a:t>
            </a:r>
            <a:r>
              <a:rPr lang="fr-FR" sz="1800" dirty="0"/>
              <a:t> &lt;1,5 N, TGO 16 U/L et TGP 31 U/L, LDH : 224 UI/L, électrophorèse des protéines: gamma globulines à 5,8 g/L sans anomalie, ferritinémie à 630 mg/</a:t>
            </a:r>
            <a:r>
              <a:rPr lang="fr-FR" sz="1800" dirty="0" err="1"/>
              <a:t>mL</a:t>
            </a:r>
            <a:r>
              <a:rPr lang="fr-FR" sz="1800" dirty="0"/>
              <a:t> (2N), PCR EBV indétectable</a:t>
            </a:r>
          </a:p>
          <a:p>
            <a:pPr lvl="1" algn="just">
              <a:lnSpc>
                <a:spcPct val="110000"/>
              </a:lnSpc>
              <a:spcAft>
                <a:spcPts val="1200"/>
              </a:spcAft>
            </a:pPr>
            <a:r>
              <a:rPr lang="fr-FR" sz="1800" b="1" dirty="0">
                <a:solidFill>
                  <a:schemeClr val="accent2"/>
                </a:solidFill>
              </a:rPr>
              <a:t>21/07/2021</a:t>
            </a:r>
            <a:r>
              <a:rPr lang="fr-FR" sz="1800" dirty="0"/>
              <a:t> : TDM Sinus face et SNC et TDM TAP : absence d’anomalie</a:t>
            </a:r>
          </a:p>
          <a:p>
            <a:pPr lvl="1" algn="just">
              <a:lnSpc>
                <a:spcPct val="110000"/>
              </a:lnSpc>
              <a:spcAft>
                <a:spcPts val="1200"/>
              </a:spcAft>
            </a:pPr>
            <a:r>
              <a:rPr lang="fr-FR" sz="1800" b="1" dirty="0">
                <a:solidFill>
                  <a:schemeClr val="accent2"/>
                </a:solidFill>
              </a:rPr>
              <a:t>29/07/2021</a:t>
            </a:r>
            <a:r>
              <a:rPr lang="fr-FR" sz="1800" dirty="0"/>
              <a:t> : PCR EBV sang indétectable (limite de détection : 500 UI/</a:t>
            </a:r>
            <a:r>
              <a:rPr lang="fr-FR" sz="1800" dirty="0" err="1"/>
              <a:t>mL</a:t>
            </a:r>
            <a:r>
              <a:rPr lang="fr-FR" sz="1800" dirty="0"/>
              <a:t> soit 2.7 log-UI/ml) </a:t>
            </a:r>
          </a:p>
          <a:p>
            <a:pPr lvl="1" algn="just">
              <a:lnSpc>
                <a:spcPct val="110000"/>
              </a:lnSpc>
              <a:spcAft>
                <a:spcPts val="1200"/>
              </a:spcAft>
            </a:pPr>
            <a:r>
              <a:rPr lang="fr-FR" sz="1800" dirty="0"/>
              <a:t>La patiente rejoint son domicile. Le syndrome inflammatoire isolé s’amende (CRP à 11 mg/L) spontanément mais la fièvre reste intermittente et bien supportée et sans AEG </a:t>
            </a:r>
          </a:p>
        </p:txBody>
      </p:sp>
      <p:pic>
        <p:nvPicPr>
          <p:cNvPr id="3" name="CC17 - Slide 3">
            <a:hlinkClick r:id="" action="ppaction://media"/>
            <a:extLst>
              <a:ext uri="{FF2B5EF4-FFF2-40B4-BE49-F238E27FC236}">
                <a16:creationId xmlns:a16="http://schemas.microsoft.com/office/drawing/2014/main" id="{AB8D30AC-38C2-A205-3D53-2E31A4A093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244" y="851685"/>
            <a:ext cx="468000" cy="468000"/>
          </a:xfrm>
          <a:prstGeom prst="rect">
            <a:avLst/>
          </a:prstGeom>
        </p:spPr>
      </p:pic>
    </p:spTree>
    <p:extLst>
      <p:ext uri="{BB962C8B-B14F-4D97-AF65-F5344CB8AC3E}">
        <p14:creationId xmlns:p14="http://schemas.microsoft.com/office/powerpoint/2010/main" val="407748704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re 30">
            <a:extLst>
              <a:ext uri="{FF2B5EF4-FFF2-40B4-BE49-F238E27FC236}">
                <a16:creationId xmlns:a16="http://schemas.microsoft.com/office/drawing/2014/main" id="{64FBB13B-CA93-887A-1B35-E1C2DC05DBE8}"/>
              </a:ext>
            </a:extLst>
          </p:cNvPr>
          <p:cNvSpPr>
            <a:spLocks noGrp="1"/>
          </p:cNvSpPr>
          <p:nvPr>
            <p:ph type="title"/>
          </p:nvPr>
        </p:nvSpPr>
        <p:spPr/>
        <p:txBody>
          <a:bodyPr/>
          <a:lstStyle/>
          <a:p>
            <a:r>
              <a:rPr lang="fr-FR" dirty="0"/>
              <a:t>Août 2021</a:t>
            </a:r>
          </a:p>
        </p:txBody>
      </p:sp>
      <p:sp>
        <p:nvSpPr>
          <p:cNvPr id="3" name="Espace réservé du contenu 2"/>
          <p:cNvSpPr>
            <a:spLocks noGrp="1"/>
          </p:cNvSpPr>
          <p:nvPr>
            <p:ph idx="1"/>
          </p:nvPr>
        </p:nvSpPr>
        <p:spPr>
          <a:xfrm>
            <a:off x="468000" y="1658112"/>
            <a:ext cx="8142600" cy="4518851"/>
          </a:xfrm>
        </p:spPr>
        <p:txBody>
          <a:bodyPr>
            <a:normAutofit/>
          </a:bodyPr>
          <a:lstStyle/>
          <a:p>
            <a:pPr lvl="1">
              <a:lnSpc>
                <a:spcPct val="110000"/>
              </a:lnSpc>
              <a:spcAft>
                <a:spcPts val="1200"/>
              </a:spcAft>
            </a:pPr>
            <a:r>
              <a:rPr lang="fr-FR" sz="2400" dirty="0"/>
              <a:t>À partir de mi-août : persistance de la fièvre associée à une altération de l'état général et une perte de 1 kg</a:t>
            </a:r>
          </a:p>
          <a:p>
            <a:pPr lvl="1">
              <a:lnSpc>
                <a:spcPct val="110000"/>
              </a:lnSpc>
              <a:spcAft>
                <a:spcPts val="1200"/>
              </a:spcAft>
            </a:pPr>
            <a:r>
              <a:rPr lang="fr-FR" sz="2400" dirty="0"/>
              <a:t>TEP scanner le 26 août 2021 : adénopathies </a:t>
            </a:r>
            <a:r>
              <a:rPr lang="fr-FR" sz="2400" dirty="0" err="1"/>
              <a:t>hypermétaboliques</a:t>
            </a:r>
            <a:r>
              <a:rPr lang="fr-FR" sz="2400" dirty="0"/>
              <a:t> sus- et sous- diaphragmatiques avec hépatomégalie et  hypermétabolisme splénique diffus et hétérogène</a:t>
            </a:r>
          </a:p>
        </p:txBody>
      </p:sp>
      <p:sp>
        <p:nvSpPr>
          <p:cNvPr id="35" name="Espace réservé pour une image  34">
            <a:extLst>
              <a:ext uri="{FF2B5EF4-FFF2-40B4-BE49-F238E27FC236}">
                <a16:creationId xmlns:a16="http://schemas.microsoft.com/office/drawing/2014/main" id="{D8832A27-4A8E-7AFC-7CEC-584BA52DEE6B}"/>
              </a:ext>
            </a:extLst>
          </p:cNvPr>
          <p:cNvSpPr>
            <a:spLocks noGrp="1"/>
          </p:cNvSpPr>
          <p:nvPr>
            <p:ph type="pic" sz="quarter" idx="13"/>
          </p:nvPr>
        </p:nvSpPr>
        <p:spPr/>
        <p:txBody>
          <a:bodyPr/>
          <a:lstStyle/>
          <a:p>
            <a:endParaRPr lang="fr-FR"/>
          </a:p>
        </p:txBody>
      </p:sp>
      <p:pic>
        <p:nvPicPr>
          <p:cNvPr id="1026" name="Picture 2" descr="image0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8475" y="1658112"/>
            <a:ext cx="2439525" cy="4518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itre 1">
            <a:extLst>
              <a:ext uri="{FF2B5EF4-FFF2-40B4-BE49-F238E27FC236}">
                <a16:creationId xmlns:a16="http://schemas.microsoft.com/office/drawing/2014/main" id="{DE61D599-3538-EBCC-8878-03B3841653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32" name="Groupe 31">
            <a:extLst>
              <a:ext uri="{FF2B5EF4-FFF2-40B4-BE49-F238E27FC236}">
                <a16:creationId xmlns:a16="http://schemas.microsoft.com/office/drawing/2014/main" id="{19DA2262-1A4E-C6E0-8A96-94504E8CE2CC}"/>
              </a:ext>
            </a:extLst>
          </p:cNvPr>
          <p:cNvGrpSpPr/>
          <p:nvPr/>
        </p:nvGrpSpPr>
        <p:grpSpPr>
          <a:xfrm>
            <a:off x="-2" y="0"/>
            <a:ext cx="12192002" cy="213160"/>
            <a:chOff x="-2" y="0"/>
            <a:chExt cx="12192002" cy="213160"/>
          </a:xfrm>
        </p:grpSpPr>
        <p:sp>
          <p:nvSpPr>
            <p:cNvPr id="20" name="Rectangle 19">
              <a:extLst>
                <a:ext uri="{FF2B5EF4-FFF2-40B4-BE49-F238E27FC236}">
                  <a16:creationId xmlns:a16="http://schemas.microsoft.com/office/drawing/2014/main" id="{6F936C90-3139-AC91-9DA4-4230CCC58ED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Rectangle 20">
              <a:extLst>
                <a:ext uri="{FF2B5EF4-FFF2-40B4-BE49-F238E27FC236}">
                  <a16:creationId xmlns:a16="http://schemas.microsoft.com/office/drawing/2014/main" id="{AA1AE5D9-3448-340A-BB5C-F93E6D17754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Signalisation droite 21">
              <a:extLst>
                <a:ext uri="{FF2B5EF4-FFF2-40B4-BE49-F238E27FC236}">
                  <a16:creationId xmlns:a16="http://schemas.microsoft.com/office/drawing/2014/main" id="{FB5D7984-1F95-BE77-6D42-57A5AA7AB0F9}"/>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23" name="Chevron 22">
              <a:extLst>
                <a:ext uri="{FF2B5EF4-FFF2-40B4-BE49-F238E27FC236}">
                  <a16:creationId xmlns:a16="http://schemas.microsoft.com/office/drawing/2014/main" id="{646EFECB-30A7-9539-DA19-9BFF06CE24DD}"/>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4" name="Rectangle 23">
              <a:extLst>
                <a:ext uri="{FF2B5EF4-FFF2-40B4-BE49-F238E27FC236}">
                  <a16:creationId xmlns:a16="http://schemas.microsoft.com/office/drawing/2014/main" id="{13743A85-E3AC-098A-F9B5-842A15A3417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Chevron 24">
              <a:extLst>
                <a:ext uri="{FF2B5EF4-FFF2-40B4-BE49-F238E27FC236}">
                  <a16:creationId xmlns:a16="http://schemas.microsoft.com/office/drawing/2014/main" id="{FB6D8987-ABF9-56D9-D443-5B483D141BA3}"/>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26" name="Chevron 25">
              <a:extLst>
                <a:ext uri="{FF2B5EF4-FFF2-40B4-BE49-F238E27FC236}">
                  <a16:creationId xmlns:a16="http://schemas.microsoft.com/office/drawing/2014/main" id="{8285F617-C46D-8DD4-B4DC-335333EF8FC2}"/>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7" name="Chevron 26">
              <a:extLst>
                <a:ext uri="{FF2B5EF4-FFF2-40B4-BE49-F238E27FC236}">
                  <a16:creationId xmlns:a16="http://schemas.microsoft.com/office/drawing/2014/main" id="{AB786F84-14D7-8C39-3371-2143A9E65BEC}"/>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28" name="Chevron 27">
              <a:extLst>
                <a:ext uri="{FF2B5EF4-FFF2-40B4-BE49-F238E27FC236}">
                  <a16:creationId xmlns:a16="http://schemas.microsoft.com/office/drawing/2014/main" id="{AC55438A-06DC-8B94-C5DA-03F36075DBE9}"/>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9" name="Chevron 28">
              <a:extLst>
                <a:ext uri="{FF2B5EF4-FFF2-40B4-BE49-F238E27FC236}">
                  <a16:creationId xmlns:a16="http://schemas.microsoft.com/office/drawing/2014/main" id="{F990E631-5B52-2A7C-44D9-58F63C17F1F4}"/>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34" name="ZoneTexte 33">
            <a:extLst>
              <a:ext uri="{FF2B5EF4-FFF2-40B4-BE49-F238E27FC236}">
                <a16:creationId xmlns:a16="http://schemas.microsoft.com/office/drawing/2014/main" id="{212AC511-7328-2066-1F51-5B34D44A388B}"/>
              </a:ext>
            </a:extLst>
          </p:cNvPr>
          <p:cNvSpPr txBox="1"/>
          <p:nvPr/>
        </p:nvSpPr>
        <p:spPr>
          <a:xfrm>
            <a:off x="467999" y="6176963"/>
            <a:ext cx="8263045"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pic>
        <p:nvPicPr>
          <p:cNvPr id="2" name="CC17 - Slide 4">
            <a:hlinkClick r:id="" action="ppaction://media"/>
            <a:extLst>
              <a:ext uri="{FF2B5EF4-FFF2-40B4-BE49-F238E27FC236}">
                <a16:creationId xmlns:a16="http://schemas.microsoft.com/office/drawing/2014/main" id="{8007BFED-30B5-FB16-4D02-0EECED5190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07081" y="851685"/>
            <a:ext cx="468000" cy="468000"/>
          </a:xfrm>
          <a:prstGeom prst="rect">
            <a:avLst/>
          </a:prstGeom>
        </p:spPr>
      </p:pic>
    </p:spTree>
    <p:extLst>
      <p:ext uri="{BB962C8B-B14F-4D97-AF65-F5344CB8AC3E}">
        <p14:creationId xmlns:p14="http://schemas.microsoft.com/office/powerpoint/2010/main" val="157819964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re 17">
            <a:extLst>
              <a:ext uri="{FF2B5EF4-FFF2-40B4-BE49-F238E27FC236}">
                <a16:creationId xmlns:a16="http://schemas.microsoft.com/office/drawing/2014/main" id="{86889BE2-2364-D55A-04CC-692DB3FDE13A}"/>
              </a:ext>
            </a:extLst>
          </p:cNvPr>
          <p:cNvSpPr>
            <a:spLocks noGrp="1"/>
          </p:cNvSpPr>
          <p:nvPr>
            <p:ph type="title"/>
          </p:nvPr>
        </p:nvSpPr>
        <p:spPr/>
        <p:txBody>
          <a:bodyPr/>
          <a:lstStyle/>
          <a:p>
            <a:r>
              <a:rPr lang="fr-FR" dirty="0"/>
              <a:t>31 août 2021</a:t>
            </a:r>
          </a:p>
        </p:txBody>
      </p:sp>
      <p:sp>
        <p:nvSpPr>
          <p:cNvPr id="3" name="Espace réservé du contenu 2"/>
          <p:cNvSpPr>
            <a:spLocks noGrp="1"/>
          </p:cNvSpPr>
          <p:nvPr>
            <p:ph idx="1"/>
          </p:nvPr>
        </p:nvSpPr>
        <p:spPr/>
        <p:txBody>
          <a:bodyPr>
            <a:normAutofit/>
          </a:bodyPr>
          <a:lstStyle/>
          <a:p>
            <a:pPr lvl="1" algn="just">
              <a:lnSpc>
                <a:spcPct val="110000"/>
              </a:lnSpc>
              <a:spcAft>
                <a:spcPts val="600"/>
              </a:spcAft>
            </a:pPr>
            <a:r>
              <a:rPr lang="fr-FR" sz="2200" dirty="0"/>
              <a:t>NFS : anémie à 10,8 g/</a:t>
            </a:r>
            <a:r>
              <a:rPr lang="fr-FR" sz="2200" dirty="0" err="1"/>
              <a:t>dL</a:t>
            </a:r>
            <a:r>
              <a:rPr lang="fr-FR" sz="2200" dirty="0"/>
              <a:t> (transfusée), plaquettes : 107 G/L, leucocytes : 3,06 G/L, PNN : 2,4 G/L, lymphocytes 0,5 G/L (on note à la formule de nombreux lymphocytes à grands grains ou LGL)</a:t>
            </a:r>
          </a:p>
          <a:p>
            <a:pPr lvl="1" algn="just">
              <a:lnSpc>
                <a:spcPct val="110000"/>
              </a:lnSpc>
              <a:spcAft>
                <a:spcPts val="600"/>
              </a:spcAft>
            </a:pPr>
            <a:r>
              <a:rPr lang="fr-FR" sz="2200" dirty="0"/>
              <a:t>Réplication EBV avec PCR sang à</a:t>
            </a:r>
            <a:r>
              <a:rPr lang="fr-FR" sz="2200" b="1" dirty="0"/>
              <a:t> </a:t>
            </a:r>
            <a:r>
              <a:rPr lang="fr-FR" sz="2200" dirty="0"/>
              <a:t>5,24 log UI/</a:t>
            </a:r>
            <a:r>
              <a:rPr lang="fr-FR" sz="2200" dirty="0" err="1"/>
              <a:t>mL</a:t>
            </a:r>
            <a:r>
              <a:rPr lang="fr-FR" sz="2200" dirty="0"/>
              <a:t> (174 000 UI/</a:t>
            </a:r>
            <a:r>
              <a:rPr lang="fr-FR" sz="2200" dirty="0" err="1"/>
              <a:t>mL</a:t>
            </a:r>
            <a:r>
              <a:rPr lang="fr-FR" sz="2200" dirty="0"/>
              <a:t>) </a:t>
            </a:r>
          </a:p>
          <a:p>
            <a:pPr lvl="1" algn="just">
              <a:lnSpc>
                <a:spcPct val="110000"/>
              </a:lnSpc>
              <a:spcAft>
                <a:spcPts val="600"/>
              </a:spcAft>
            </a:pPr>
            <a:r>
              <a:rPr lang="fr-FR" sz="2200" dirty="0"/>
              <a:t>Bilan hépatique : bilirubine : 60 µmol/L (3N), gamma-GT : 1 000 UI/L (25N), TGO : 226 UI/L (7N), TGP : 160 UI/L (4N), LDH : 288 UI/L</a:t>
            </a:r>
          </a:p>
          <a:p>
            <a:pPr lvl="1" algn="just">
              <a:lnSpc>
                <a:spcPct val="110000"/>
              </a:lnSpc>
              <a:spcAft>
                <a:spcPts val="600"/>
              </a:spcAft>
            </a:pPr>
            <a:r>
              <a:rPr lang="fr-FR" sz="2200" dirty="0"/>
              <a:t>Ferritinémie : 6052 </a:t>
            </a:r>
            <a:r>
              <a:rPr lang="fr-FR" sz="2200" dirty="0" err="1"/>
              <a:t>ng</a:t>
            </a:r>
            <a:r>
              <a:rPr lang="fr-FR" sz="2200" dirty="0"/>
              <a:t>/</a:t>
            </a:r>
            <a:r>
              <a:rPr lang="fr-FR" sz="2200" dirty="0" err="1"/>
              <a:t>mL</a:t>
            </a:r>
            <a:r>
              <a:rPr lang="fr-FR" sz="2200" dirty="0"/>
              <a:t> </a:t>
            </a:r>
          </a:p>
          <a:p>
            <a:pPr lvl="1" algn="just">
              <a:lnSpc>
                <a:spcPct val="110000"/>
              </a:lnSpc>
              <a:spcAft>
                <a:spcPts val="600"/>
              </a:spcAft>
            </a:pPr>
            <a:r>
              <a:rPr lang="fr-FR" sz="2200" dirty="0"/>
              <a:t>Electrophorèse des protides sériques : irrégularité en gamma avec des gammaglobulines à 5,3 g/L</a:t>
            </a:r>
          </a:p>
        </p:txBody>
      </p:sp>
      <p:sp>
        <p:nvSpPr>
          <p:cNvPr id="19" name="Espace réservé pour une image  18">
            <a:extLst>
              <a:ext uri="{FF2B5EF4-FFF2-40B4-BE49-F238E27FC236}">
                <a16:creationId xmlns:a16="http://schemas.microsoft.com/office/drawing/2014/main" id="{7ACAB089-02E2-0985-CD0C-19F755EA6BD4}"/>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EC51E1B-7D32-F857-3DC0-A66FD56B01D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7" name="Groupe 6">
            <a:extLst>
              <a:ext uri="{FF2B5EF4-FFF2-40B4-BE49-F238E27FC236}">
                <a16:creationId xmlns:a16="http://schemas.microsoft.com/office/drawing/2014/main" id="{31AC5688-5A87-7D67-34D9-765C249374A2}"/>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7A8C7CD3-7E1C-55F9-E193-86F2C2A732D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579375A-CC0D-EAF8-5788-4A209365A9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DB81175-5FB4-4603-B521-D1C6F5743983}"/>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FBDF0B17-5F7A-F52D-A052-7CE1CBBD4368}"/>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17CD028F-AE29-625A-97D5-1015A2A12FC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39463CFC-BAB2-3259-7E77-F43380D53AEA}"/>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1FD44BFE-6F51-5896-47EF-731ADD32399E}"/>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5A1B3BA8-E1EB-ABD8-BC32-A2910013498B}"/>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DDA33FC2-5700-8FA7-1331-8AC0169C976E}"/>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9F23F408-7656-256D-F0E5-3AEC7115CA43}"/>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1" name="ZoneTexte 20">
            <a:extLst>
              <a:ext uri="{FF2B5EF4-FFF2-40B4-BE49-F238E27FC236}">
                <a16:creationId xmlns:a16="http://schemas.microsoft.com/office/drawing/2014/main" id="{9F0A52C1-F66F-FEDA-C9CA-BFDB6CB817D0}"/>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NFS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numération formule sanguine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polynucléaires neutrophiles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chain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-oxaloacétique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-pyruvique sérique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LGL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Large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Granular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 ou Lymphocytes à grands grains</a:t>
            </a:r>
          </a:p>
        </p:txBody>
      </p:sp>
      <p:pic>
        <p:nvPicPr>
          <p:cNvPr id="2" name="CC17 - Slide 5">
            <a:hlinkClick r:id="" action="ppaction://media"/>
            <a:extLst>
              <a:ext uri="{FF2B5EF4-FFF2-40B4-BE49-F238E27FC236}">
                <a16:creationId xmlns:a16="http://schemas.microsoft.com/office/drawing/2014/main" id="{A748DEFD-CF80-0B91-86CA-0FD212F6F1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6303345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3EDA0-DCCD-1793-796D-B2BF8433AA9D}"/>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3EE3C33B-C751-67B1-571A-F683A7E1368A}"/>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E268A3F3-0F06-48EA-4C82-16CD6BC4DE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C2CA6B5A-6C14-E5ED-2254-CE23F5A16CFE}"/>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DFC11A0F-E514-AB82-5F5A-18BB97E2B6E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4C915AF-C3C9-EF5C-F0CC-463B56B5E52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E8FBDD1-142A-A97E-208E-F19BB97AF91E}"/>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258AB640-D69E-CF7D-6299-6ED348D42071}"/>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9A6AE13C-6DD4-3706-0509-9FD810B68EB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F9DF090-8992-1F5B-729C-12CB879C4F2A}"/>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A618B84E-3D61-4680-1D9F-846396C1238E}"/>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C9E860E3-9274-C9B1-F98A-9B52E8D92A0A}"/>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CDAA316E-2E46-063E-71B2-278172749CF9}"/>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E54621A6-483D-B188-A2AE-09AF8E52D6BC}"/>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1AAD796D-7930-7702-72A5-0C0B37858A2B}"/>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électrocardiogramme</a:t>
            </a:r>
          </a:p>
        </p:txBody>
      </p:sp>
      <p:sp>
        <p:nvSpPr>
          <p:cNvPr id="30" name="Rounded Rectangle 52">
            <a:extLst>
              <a:ext uri="{FF2B5EF4-FFF2-40B4-BE49-F238E27FC236}">
                <a16:creationId xmlns:a16="http://schemas.microsoft.com/office/drawing/2014/main" id="{EEE188CF-BEAF-D952-76AB-C16E0814C0C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27CDB6E9-F431-2784-5EAB-8A7813F690D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autres examens complémentaires demandez-vous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Espace réservé du contenu 2, chunk 1">
            <a:extLst>
              <a:ext uri="{FF2B5EF4-FFF2-40B4-BE49-F238E27FC236}">
                <a16:creationId xmlns:a16="http://schemas.microsoft.com/office/drawing/2014/main" id="{E7409D20-7150-CAA7-12E0-41B619F957A7}"/>
              </a:ext>
            </a:extLst>
          </p:cNvPr>
          <p:cNvSpPr txBox="1"/>
          <p:nvPr/>
        </p:nvSpPr>
        <p:spPr>
          <a:xfrm>
            <a:off x="468299"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Immuno-</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phénotypage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des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lymphocytes sanguins</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2" name="Rectangle : coins arrondis 41">
            <a:extLst>
              <a:ext uri="{FF2B5EF4-FFF2-40B4-BE49-F238E27FC236}">
                <a16:creationId xmlns:a16="http://schemas.microsoft.com/office/drawing/2014/main" id="{4C3AC1E8-240B-AA69-95A6-EFD3982BA84F}"/>
              </a:ext>
            </a:extLst>
          </p:cNvPr>
          <p:cNvSpPr/>
          <p:nvPr/>
        </p:nvSpPr>
        <p:spPr>
          <a:xfrm>
            <a:off x="76670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9BD6E45B-E900-CF71-079A-7036087C3727}"/>
              </a:ext>
            </a:extLst>
          </p:cNvPr>
          <p:cNvSpPr/>
          <p:nvPr/>
        </p:nvSpPr>
        <p:spPr>
          <a:xfrm rot="10800000">
            <a:off x="140911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8" name="Espace réservé du contenu 2, chunk 2">
            <a:extLst>
              <a:ext uri="{FF2B5EF4-FFF2-40B4-BE49-F238E27FC236}">
                <a16:creationId xmlns:a16="http://schemas.microsoft.com/office/drawing/2014/main" id="{C0DF60A5-D18D-4266-53A9-BCD83651A50F}"/>
              </a:ext>
            </a:extLst>
          </p:cNvPr>
          <p:cNvSpPr txBox="1"/>
          <p:nvPr/>
        </p:nvSpPr>
        <p:spPr>
          <a:xfrm>
            <a:off x="2760374"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Immuno-</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fixation des protéines sériques</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4" name="Rectangle : coins arrondis 43">
            <a:extLst>
              <a:ext uri="{FF2B5EF4-FFF2-40B4-BE49-F238E27FC236}">
                <a16:creationId xmlns:a16="http://schemas.microsoft.com/office/drawing/2014/main" id="{78F3B87F-7875-EB15-6FE2-CC957885E162}"/>
              </a:ext>
            </a:extLst>
          </p:cNvPr>
          <p:cNvSpPr/>
          <p:nvPr/>
        </p:nvSpPr>
        <p:spPr>
          <a:xfrm>
            <a:off x="305877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7610F297-3C6A-6F8E-7AE0-B04CC2397F5B}"/>
              </a:ext>
            </a:extLst>
          </p:cNvPr>
          <p:cNvSpPr/>
          <p:nvPr/>
        </p:nvSpPr>
        <p:spPr>
          <a:xfrm rot="10800000">
            <a:off x="370118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9" name="Espace réservé du contenu 2, chunk 3">
            <a:extLst>
              <a:ext uri="{FF2B5EF4-FFF2-40B4-BE49-F238E27FC236}">
                <a16:creationId xmlns:a16="http://schemas.microsoft.com/office/drawing/2014/main" id="{A811B086-BB28-A7DA-A41D-4332AA478F65}"/>
              </a:ext>
            </a:extLst>
          </p:cNvPr>
          <p:cNvSpPr txBox="1"/>
          <p:nvPr/>
        </p:nvSpPr>
        <p:spPr>
          <a:xfrm>
            <a:off x="5052449"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ECG</a:t>
            </a:r>
          </a:p>
        </p:txBody>
      </p:sp>
      <p:sp>
        <p:nvSpPr>
          <p:cNvPr id="46" name="Rectangle : coins arrondis 45">
            <a:extLst>
              <a:ext uri="{FF2B5EF4-FFF2-40B4-BE49-F238E27FC236}">
                <a16:creationId xmlns:a16="http://schemas.microsoft.com/office/drawing/2014/main" id="{049974FA-7128-26A0-C0FA-AD316DE7E17E}"/>
              </a:ext>
            </a:extLst>
          </p:cNvPr>
          <p:cNvSpPr/>
          <p:nvPr/>
        </p:nvSpPr>
        <p:spPr>
          <a:xfrm>
            <a:off x="535085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01931832-EC7C-C2CB-0E6E-1F945A65519F}"/>
              </a:ext>
            </a:extLst>
          </p:cNvPr>
          <p:cNvSpPr/>
          <p:nvPr/>
        </p:nvSpPr>
        <p:spPr>
          <a:xfrm rot="10800000">
            <a:off x="599326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Espace réservé du contenu 2, chunk 5">
            <a:extLst>
              <a:ext uri="{FF2B5EF4-FFF2-40B4-BE49-F238E27FC236}">
                <a16:creationId xmlns:a16="http://schemas.microsoft.com/office/drawing/2014/main" id="{AC344513-5378-4F07-C1FB-825128A41513}"/>
              </a:ext>
            </a:extLst>
          </p:cNvPr>
          <p:cNvSpPr txBox="1"/>
          <p:nvPr/>
        </p:nvSpPr>
        <p:spPr>
          <a:xfrm>
            <a:off x="9636600"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ganglionnaire</a:t>
            </a:r>
          </a:p>
        </p:txBody>
      </p:sp>
      <p:sp>
        <p:nvSpPr>
          <p:cNvPr id="48" name="Rectangle : coins arrondis 47">
            <a:extLst>
              <a:ext uri="{FF2B5EF4-FFF2-40B4-BE49-F238E27FC236}">
                <a16:creationId xmlns:a16="http://schemas.microsoft.com/office/drawing/2014/main" id="{CC0EBB31-0A20-C62A-E7BE-B7CEC89FAE25}"/>
              </a:ext>
            </a:extLst>
          </p:cNvPr>
          <p:cNvSpPr/>
          <p:nvPr/>
        </p:nvSpPr>
        <p:spPr>
          <a:xfrm>
            <a:off x="99350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9" name="Triangle 48">
            <a:extLst>
              <a:ext uri="{FF2B5EF4-FFF2-40B4-BE49-F238E27FC236}">
                <a16:creationId xmlns:a16="http://schemas.microsoft.com/office/drawing/2014/main" id="{332B1DF6-F919-1FE6-26D6-54EBF1265F70}"/>
              </a:ext>
            </a:extLst>
          </p:cNvPr>
          <p:cNvSpPr/>
          <p:nvPr/>
        </p:nvSpPr>
        <p:spPr>
          <a:xfrm rot="10800000">
            <a:off x="105774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0" name="Espace réservé du contenu 2, chunk 4">
            <a:extLst>
              <a:ext uri="{FF2B5EF4-FFF2-40B4-BE49-F238E27FC236}">
                <a16:creationId xmlns:a16="http://schemas.microsoft.com/office/drawing/2014/main" id="{45939B0F-0694-320D-ADD6-120B4A9E1159}"/>
              </a:ext>
            </a:extLst>
          </p:cNvPr>
          <p:cNvSpPr txBox="1"/>
          <p:nvPr/>
        </p:nvSpPr>
        <p:spPr>
          <a:xfrm>
            <a:off x="7344524"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Échographie-doppler des membres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inférieurs</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50" name="Rectangle : coins arrondis 49">
            <a:extLst>
              <a:ext uri="{FF2B5EF4-FFF2-40B4-BE49-F238E27FC236}">
                <a16:creationId xmlns:a16="http://schemas.microsoft.com/office/drawing/2014/main" id="{CFA296AC-DE13-2D26-2379-D3BF29C4B6A4}"/>
              </a:ext>
            </a:extLst>
          </p:cNvPr>
          <p:cNvSpPr/>
          <p:nvPr/>
        </p:nvSpPr>
        <p:spPr>
          <a:xfrm>
            <a:off x="764292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0FA8FAA5-683C-6196-70BF-56FADA129889}"/>
              </a:ext>
            </a:extLst>
          </p:cNvPr>
          <p:cNvSpPr/>
          <p:nvPr/>
        </p:nvSpPr>
        <p:spPr>
          <a:xfrm rot="10800000">
            <a:off x="828533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CC17 - Slide 6">
            <a:hlinkClick r:id="" action="ppaction://media"/>
            <a:extLst>
              <a:ext uri="{FF2B5EF4-FFF2-40B4-BE49-F238E27FC236}">
                <a16:creationId xmlns:a16="http://schemas.microsoft.com/office/drawing/2014/main" id="{784EA8CC-FA00-8C05-C437-D5EB025E37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34429" y="861414"/>
            <a:ext cx="468000" cy="468000"/>
          </a:xfrm>
          <a:prstGeom prst="rect">
            <a:avLst/>
          </a:prstGeom>
        </p:spPr>
      </p:pic>
    </p:spTree>
    <p:extLst>
      <p:ext uri="{BB962C8B-B14F-4D97-AF65-F5344CB8AC3E}">
        <p14:creationId xmlns:p14="http://schemas.microsoft.com/office/powerpoint/2010/main" val="382574143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91307F-B0BB-AB1D-AA8F-763C42F4DCC2}"/>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10CECD2C-863C-FCD7-6D8F-2256468EF780}"/>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CACB8B11-085A-876D-A32B-699D0EA749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65A1DE08-2D1D-B184-77D3-5BC966714F6F}"/>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0FD8FF5E-9114-009A-9F23-5CEFA7FD0EB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66D8EBA-C271-425E-103E-7D8E695CD35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0964922B-DD2E-E042-1D05-FD862A82E45F}"/>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43242FE6-D0BD-FB96-7437-4308633BF712}"/>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B46AB806-4D11-07B6-949C-19F9410DE6F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C63B791A-6A03-D94C-7231-128B30614E5B}"/>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1BAD52B7-E02B-83F5-2EDC-B04375969079}"/>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8A2C3D34-3750-3E39-4286-4925622B28C6}"/>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43B3A86-4F44-4212-C6A4-6F2B0A40AA3D}"/>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8D366F29-F91A-7031-E68E-86F59E54360D}"/>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A2CF1692-6AF7-1EBD-5205-E0160A161F9C}"/>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électrocardiogramme</a:t>
            </a:r>
          </a:p>
        </p:txBody>
      </p:sp>
      <p:sp>
        <p:nvSpPr>
          <p:cNvPr id="30" name="Rounded Rectangle 52">
            <a:extLst>
              <a:ext uri="{FF2B5EF4-FFF2-40B4-BE49-F238E27FC236}">
                <a16:creationId xmlns:a16="http://schemas.microsoft.com/office/drawing/2014/main" id="{F76C9F31-CF6F-5512-265F-0723E01650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B5803D32-E1B6-C40D-BBE9-88992F9273D1}"/>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autres examens complémentaires demandez-vous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Espace réservé du contenu 2, chunk 1">
            <a:extLst>
              <a:ext uri="{FF2B5EF4-FFF2-40B4-BE49-F238E27FC236}">
                <a16:creationId xmlns:a16="http://schemas.microsoft.com/office/drawing/2014/main" id="{F87EA582-471A-4A63-644D-E08C9B8B346C}"/>
              </a:ext>
            </a:extLst>
          </p:cNvPr>
          <p:cNvSpPr txBox="1"/>
          <p:nvPr/>
        </p:nvSpPr>
        <p:spPr>
          <a:xfrm>
            <a:off x="468299" y="2920015"/>
            <a:ext cx="20880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Immuno-</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phénotypage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des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lymphocytes sanguins</a:t>
            </a:r>
          </a:p>
        </p:txBody>
      </p:sp>
      <p:sp>
        <p:nvSpPr>
          <p:cNvPr id="42" name="Rectangle : coins arrondis 41">
            <a:extLst>
              <a:ext uri="{FF2B5EF4-FFF2-40B4-BE49-F238E27FC236}">
                <a16:creationId xmlns:a16="http://schemas.microsoft.com/office/drawing/2014/main" id="{79E561F4-5A48-BB88-B606-62B7161E43F2}"/>
              </a:ext>
            </a:extLst>
          </p:cNvPr>
          <p:cNvSpPr/>
          <p:nvPr/>
        </p:nvSpPr>
        <p:spPr>
          <a:xfrm>
            <a:off x="76670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C1C844A6-1F8A-5FBD-5867-4D02B6560FE0}"/>
              </a:ext>
            </a:extLst>
          </p:cNvPr>
          <p:cNvSpPr/>
          <p:nvPr/>
        </p:nvSpPr>
        <p:spPr>
          <a:xfrm rot="10800000">
            <a:off x="140911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8" name="Espace réservé du contenu 2, chunk 2">
            <a:extLst>
              <a:ext uri="{FF2B5EF4-FFF2-40B4-BE49-F238E27FC236}">
                <a16:creationId xmlns:a16="http://schemas.microsoft.com/office/drawing/2014/main" id="{499C1135-7EDD-C333-09E4-87B9AFD60BD0}"/>
              </a:ext>
            </a:extLst>
          </p:cNvPr>
          <p:cNvSpPr txBox="1"/>
          <p:nvPr/>
        </p:nvSpPr>
        <p:spPr>
          <a:xfrm>
            <a:off x="2760374" y="2920015"/>
            <a:ext cx="20880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Immuno-</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fixation des protéines sériques </a:t>
            </a:r>
          </a:p>
        </p:txBody>
      </p:sp>
      <p:sp>
        <p:nvSpPr>
          <p:cNvPr id="44" name="Rectangle : coins arrondis 43">
            <a:extLst>
              <a:ext uri="{FF2B5EF4-FFF2-40B4-BE49-F238E27FC236}">
                <a16:creationId xmlns:a16="http://schemas.microsoft.com/office/drawing/2014/main" id="{3220E4C1-0777-6C76-B736-13682A33D65A}"/>
              </a:ext>
            </a:extLst>
          </p:cNvPr>
          <p:cNvSpPr/>
          <p:nvPr/>
        </p:nvSpPr>
        <p:spPr>
          <a:xfrm>
            <a:off x="3058778"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70956190-F403-C3E1-9706-7E0A053DED99}"/>
              </a:ext>
            </a:extLst>
          </p:cNvPr>
          <p:cNvSpPr/>
          <p:nvPr/>
        </p:nvSpPr>
        <p:spPr>
          <a:xfrm rot="10800000">
            <a:off x="3701187"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9" name="Espace réservé du contenu 2, chunk 3">
            <a:extLst>
              <a:ext uri="{FF2B5EF4-FFF2-40B4-BE49-F238E27FC236}">
                <a16:creationId xmlns:a16="http://schemas.microsoft.com/office/drawing/2014/main" id="{89C11A7C-19F7-5479-8F42-648CFCA37CE6}"/>
              </a:ext>
            </a:extLst>
          </p:cNvPr>
          <p:cNvSpPr txBox="1"/>
          <p:nvPr/>
        </p:nvSpPr>
        <p:spPr>
          <a:xfrm>
            <a:off x="5052449"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ECG</a:t>
            </a:r>
          </a:p>
        </p:txBody>
      </p:sp>
      <p:sp>
        <p:nvSpPr>
          <p:cNvPr id="46" name="Rectangle : coins arrondis 45">
            <a:extLst>
              <a:ext uri="{FF2B5EF4-FFF2-40B4-BE49-F238E27FC236}">
                <a16:creationId xmlns:a16="http://schemas.microsoft.com/office/drawing/2014/main" id="{D5AB81DF-FC56-7E2E-41EB-C3C310FD415D}"/>
              </a:ext>
            </a:extLst>
          </p:cNvPr>
          <p:cNvSpPr/>
          <p:nvPr/>
        </p:nvSpPr>
        <p:spPr>
          <a:xfrm>
            <a:off x="535085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18A729DE-D1BC-276B-9484-4DF96494E64D}"/>
              </a:ext>
            </a:extLst>
          </p:cNvPr>
          <p:cNvSpPr/>
          <p:nvPr/>
        </p:nvSpPr>
        <p:spPr>
          <a:xfrm rot="10800000">
            <a:off x="599326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Espace réservé du contenu 2, chunk 5">
            <a:extLst>
              <a:ext uri="{FF2B5EF4-FFF2-40B4-BE49-F238E27FC236}">
                <a16:creationId xmlns:a16="http://schemas.microsoft.com/office/drawing/2014/main" id="{EB03AEA7-D48F-60F6-80AE-5EACC5205B19}"/>
              </a:ext>
            </a:extLst>
          </p:cNvPr>
          <p:cNvSpPr txBox="1"/>
          <p:nvPr/>
        </p:nvSpPr>
        <p:spPr>
          <a:xfrm>
            <a:off x="9636600" y="2920015"/>
            <a:ext cx="20880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Biopsie ganglionnaire</a:t>
            </a:r>
          </a:p>
        </p:txBody>
      </p:sp>
      <p:sp>
        <p:nvSpPr>
          <p:cNvPr id="48" name="Rectangle : coins arrondis 47">
            <a:extLst>
              <a:ext uri="{FF2B5EF4-FFF2-40B4-BE49-F238E27FC236}">
                <a16:creationId xmlns:a16="http://schemas.microsoft.com/office/drawing/2014/main" id="{30B0D2CE-B16F-D7E3-9FD4-A7B2EA6D4921}"/>
              </a:ext>
            </a:extLst>
          </p:cNvPr>
          <p:cNvSpPr/>
          <p:nvPr/>
        </p:nvSpPr>
        <p:spPr>
          <a:xfrm>
            <a:off x="99350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9" name="Triangle 48">
            <a:extLst>
              <a:ext uri="{FF2B5EF4-FFF2-40B4-BE49-F238E27FC236}">
                <a16:creationId xmlns:a16="http://schemas.microsoft.com/office/drawing/2014/main" id="{882438C8-61F0-949A-28E6-62C9E1454638}"/>
              </a:ext>
            </a:extLst>
          </p:cNvPr>
          <p:cNvSpPr/>
          <p:nvPr/>
        </p:nvSpPr>
        <p:spPr>
          <a:xfrm rot="10800000">
            <a:off x="105774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0" name="Espace réservé du contenu 2, chunk 4">
            <a:extLst>
              <a:ext uri="{FF2B5EF4-FFF2-40B4-BE49-F238E27FC236}">
                <a16:creationId xmlns:a16="http://schemas.microsoft.com/office/drawing/2014/main" id="{99BD2E4A-F3AC-49DE-081D-D9C6E76E70DF}"/>
              </a:ext>
            </a:extLst>
          </p:cNvPr>
          <p:cNvSpPr txBox="1"/>
          <p:nvPr/>
        </p:nvSpPr>
        <p:spPr>
          <a:xfrm>
            <a:off x="7344524"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Échographie-doppler des membres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inférieurs</a:t>
            </a:r>
          </a:p>
        </p:txBody>
      </p:sp>
      <p:sp>
        <p:nvSpPr>
          <p:cNvPr id="50" name="Rectangle : coins arrondis 49">
            <a:extLst>
              <a:ext uri="{FF2B5EF4-FFF2-40B4-BE49-F238E27FC236}">
                <a16:creationId xmlns:a16="http://schemas.microsoft.com/office/drawing/2014/main" id="{EA39EB6A-3802-16E7-EE88-7283DFCA0D55}"/>
              </a:ext>
            </a:extLst>
          </p:cNvPr>
          <p:cNvSpPr/>
          <p:nvPr/>
        </p:nvSpPr>
        <p:spPr>
          <a:xfrm>
            <a:off x="7642928"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159014E4-417E-8F44-90D2-0F815855754A}"/>
              </a:ext>
            </a:extLst>
          </p:cNvPr>
          <p:cNvSpPr/>
          <p:nvPr/>
        </p:nvSpPr>
        <p:spPr>
          <a:xfrm rot="10800000">
            <a:off x="8285337"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CC17 - Slide 7">
            <a:hlinkClick r:id="" action="ppaction://media"/>
            <a:extLst>
              <a:ext uri="{FF2B5EF4-FFF2-40B4-BE49-F238E27FC236}">
                <a16:creationId xmlns:a16="http://schemas.microsoft.com/office/drawing/2014/main" id="{B57A347E-B738-644E-B9E7-2B199C56C1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0503"/>
            <a:ext cx="468000" cy="468000"/>
          </a:xfrm>
          <a:prstGeom prst="rect">
            <a:avLst/>
          </a:prstGeom>
        </p:spPr>
      </p:pic>
    </p:spTree>
    <p:extLst>
      <p:ext uri="{BB962C8B-B14F-4D97-AF65-F5344CB8AC3E}">
        <p14:creationId xmlns:p14="http://schemas.microsoft.com/office/powerpoint/2010/main" val="133473896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1A1CF-74CB-EC17-976B-34285789CDE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3A20B3D-4460-3A64-797F-C21E51E02E89}"/>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autres examens complémentaires demandez-vous ?</a:t>
            </a:r>
          </a:p>
        </p:txBody>
      </p:sp>
      <p:sp>
        <p:nvSpPr>
          <p:cNvPr id="3" name="Forme libre 2">
            <a:extLst>
              <a:ext uri="{FF2B5EF4-FFF2-40B4-BE49-F238E27FC236}">
                <a16:creationId xmlns:a16="http://schemas.microsoft.com/office/drawing/2014/main" id="{F8B5B3E2-D3DD-17E0-3B2F-6246E312DAE7}"/>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 name="Rounded Rectangle 52">
            <a:extLst>
              <a:ext uri="{FF2B5EF4-FFF2-40B4-BE49-F238E27FC236}">
                <a16:creationId xmlns:a16="http://schemas.microsoft.com/office/drawing/2014/main" id="{2F35A5FC-DEF8-893B-8CE7-43711662D216}"/>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EC729779-1103-F244-FE9E-5071DB43E92C}"/>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ED6CA04D-00CD-A029-3DA8-B60C6E9D716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DDEA29AB-BB8A-907C-8A4B-5E6AEC488B67}"/>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AC4D7D1F-FDE5-C91F-3B9E-9D27AD58B9B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C4B36E41-0BEB-6061-F106-ADBFE8A74B3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B685A5F0-625F-582C-D5D6-7B80DFC49A63}"/>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CFE91F33-0AF2-F9E5-4C5E-39C734CE48CD}"/>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ECE49457-DAAA-4654-80FF-5C0DC2928A3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0A426B14-4716-74AB-5672-8C8463A84D72}"/>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F15B042B-AA9C-020D-DA87-E0449C9D83B8}"/>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DD8E2682-3D4C-24B6-6C3B-F910ECBF4C50}"/>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97D99D8A-11FB-DEC3-0B35-2E6DBB718C9D}"/>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C86A2A15-A06F-E1BE-A1A5-C56E36A6C3A0}"/>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7" name="ZoneTexte 6">
            <a:extLst>
              <a:ext uri="{FF2B5EF4-FFF2-40B4-BE49-F238E27FC236}">
                <a16:creationId xmlns:a16="http://schemas.microsoft.com/office/drawing/2014/main" id="{81B3FBBC-D447-9926-766A-39FBD5141534}"/>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électrocardiogramme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grpSp>
        <p:nvGrpSpPr>
          <p:cNvPr id="90" name="Groupe 89">
            <a:extLst>
              <a:ext uri="{FF2B5EF4-FFF2-40B4-BE49-F238E27FC236}">
                <a16:creationId xmlns:a16="http://schemas.microsoft.com/office/drawing/2014/main" id="{FEA63933-BD07-D818-CA27-44F799FEEEAB}"/>
              </a:ext>
            </a:extLst>
          </p:cNvPr>
          <p:cNvGrpSpPr/>
          <p:nvPr/>
        </p:nvGrpSpPr>
        <p:grpSpPr>
          <a:xfrm>
            <a:off x="223488" y="2387392"/>
            <a:ext cx="11745024" cy="3469884"/>
            <a:chOff x="193404" y="2438192"/>
            <a:chExt cx="11745024" cy="3469884"/>
          </a:xfrm>
        </p:grpSpPr>
        <p:grpSp>
          <p:nvGrpSpPr>
            <p:cNvPr id="89" name="Groupe 88">
              <a:extLst>
                <a:ext uri="{FF2B5EF4-FFF2-40B4-BE49-F238E27FC236}">
                  <a16:creationId xmlns:a16="http://schemas.microsoft.com/office/drawing/2014/main" id="{E0113656-DE73-6E90-0B21-10B19A1782A4}"/>
                </a:ext>
              </a:extLst>
            </p:cNvPr>
            <p:cNvGrpSpPr/>
            <p:nvPr/>
          </p:nvGrpSpPr>
          <p:grpSpPr>
            <a:xfrm>
              <a:off x="2444532" y="2462208"/>
              <a:ext cx="7242768" cy="3445868"/>
              <a:chOff x="2444532" y="2436808"/>
              <a:chExt cx="7242768" cy="3312000"/>
            </a:xfrm>
          </p:grpSpPr>
          <p:cxnSp>
            <p:nvCxnSpPr>
              <p:cNvPr id="21" name="Connecteur droit avec flèche 20">
                <a:extLst>
                  <a:ext uri="{FF2B5EF4-FFF2-40B4-BE49-F238E27FC236}">
                    <a16:creationId xmlns:a16="http://schemas.microsoft.com/office/drawing/2014/main" id="{82359294-BA2E-C73E-053A-E87009DE11A8}"/>
                  </a:ext>
                </a:extLst>
              </p:cNvPr>
              <p:cNvCxnSpPr>
                <a:cxnSpLocks/>
              </p:cNvCxnSpPr>
              <p:nvPr/>
            </p:nvCxnSpPr>
            <p:spPr>
              <a:xfrm>
                <a:off x="2444532"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2" name="Connecteur droit avec flèche 21">
                <a:extLst>
                  <a:ext uri="{FF2B5EF4-FFF2-40B4-BE49-F238E27FC236}">
                    <a16:creationId xmlns:a16="http://schemas.microsoft.com/office/drawing/2014/main" id="{B0FFF914-FB42-D5FE-8DE7-6626DDABC948}"/>
                  </a:ext>
                </a:extLst>
              </p:cNvPr>
              <p:cNvCxnSpPr/>
              <p:nvPr/>
            </p:nvCxnSpPr>
            <p:spPr>
              <a:xfrm>
                <a:off x="4858788"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3" name="Connecteur droit avec flèche 22">
                <a:extLst>
                  <a:ext uri="{FF2B5EF4-FFF2-40B4-BE49-F238E27FC236}">
                    <a16:creationId xmlns:a16="http://schemas.microsoft.com/office/drawing/2014/main" id="{3889FEB2-129F-A87E-7D53-97AA44A62C44}"/>
                  </a:ext>
                </a:extLst>
              </p:cNvPr>
              <p:cNvCxnSpPr/>
              <p:nvPr/>
            </p:nvCxnSpPr>
            <p:spPr>
              <a:xfrm>
                <a:off x="7273044"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4" name="Connecteur droit avec flèche 23">
                <a:extLst>
                  <a:ext uri="{FF2B5EF4-FFF2-40B4-BE49-F238E27FC236}">
                    <a16:creationId xmlns:a16="http://schemas.microsoft.com/office/drawing/2014/main" id="{32A8469C-C670-3CBD-38AD-8B8147F65D5F}"/>
                  </a:ext>
                </a:extLst>
              </p:cNvPr>
              <p:cNvCxnSpPr/>
              <p:nvPr/>
            </p:nvCxnSpPr>
            <p:spPr>
              <a:xfrm>
                <a:off x="9687300"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grpSp>
          <p:nvGrpSpPr>
            <p:cNvPr id="88" name="Groupe 87">
              <a:extLst>
                <a:ext uri="{FF2B5EF4-FFF2-40B4-BE49-F238E27FC236}">
                  <a16:creationId xmlns:a16="http://schemas.microsoft.com/office/drawing/2014/main" id="{761CEE99-4BBB-DEF7-2913-043FDCB14F4D}"/>
                </a:ext>
              </a:extLst>
            </p:cNvPr>
            <p:cNvGrpSpPr/>
            <p:nvPr/>
          </p:nvGrpSpPr>
          <p:grpSpPr>
            <a:xfrm>
              <a:off x="193404" y="2438192"/>
              <a:ext cx="2088000" cy="2788145"/>
              <a:chOff x="347064" y="2438192"/>
              <a:chExt cx="2088000" cy="2788145"/>
            </a:xfrm>
          </p:grpSpPr>
          <p:sp>
            <p:nvSpPr>
              <p:cNvPr id="37" name="Espace réservé du contenu 2, chunk 1">
                <a:extLst>
                  <a:ext uri="{FF2B5EF4-FFF2-40B4-BE49-F238E27FC236}">
                    <a16:creationId xmlns:a16="http://schemas.microsoft.com/office/drawing/2014/main" id="{B03DD457-A3D6-7C65-5E40-9386FD278743}"/>
                  </a:ext>
                </a:extLst>
              </p:cNvPr>
              <p:cNvSpPr txBox="1"/>
              <p:nvPr/>
            </p:nvSpPr>
            <p:spPr>
              <a:xfrm>
                <a:off x="347064"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Immunophénotypage </a:t>
                </a:r>
                <a:b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des lymphocytes sanguins</a:t>
                </a:r>
              </a:p>
            </p:txBody>
          </p:sp>
          <p:sp>
            <p:nvSpPr>
              <p:cNvPr id="42" name="Rectangle : coins arrondis 41">
                <a:extLst>
                  <a:ext uri="{FF2B5EF4-FFF2-40B4-BE49-F238E27FC236}">
                    <a16:creationId xmlns:a16="http://schemas.microsoft.com/office/drawing/2014/main" id="{663F024B-8A1A-32D9-0491-25182264ABF3}"/>
                  </a:ext>
                </a:extLst>
              </p:cNvPr>
              <p:cNvSpPr/>
              <p:nvPr/>
            </p:nvSpPr>
            <p:spPr>
              <a:xfrm>
                <a:off x="645468" y="24381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3CEFEA44-253C-2090-769B-BD70B0DE4063}"/>
                  </a:ext>
                </a:extLst>
              </p:cNvPr>
              <p:cNvSpPr/>
              <p:nvPr/>
            </p:nvSpPr>
            <p:spPr>
              <a:xfrm rot="10800000">
                <a:off x="1287877" y="29306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060DA45E-F619-54CB-B1F0-16A4F4D77CCB}"/>
                  </a:ext>
                </a:extLst>
              </p:cNvPr>
              <p:cNvSpPr/>
              <p:nvPr/>
            </p:nvSpPr>
            <p:spPr>
              <a:xfrm>
                <a:off x="347064" y="3921409"/>
                <a:ext cx="2088000" cy="975547"/>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Les LGL sont fréquemment associés au LPT EBV+ (expansion réactionnelle transitoire reflétant un essai de réponse immunitaire – il faut rechercher le diagnostic différentiel d’une expansion clonale tumorale suspectée si </a:t>
                </a:r>
                <a:r>
                  <a:rPr kumimoji="0" lang="fr-FR" sz="12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monoclonalité</a:t>
                </a: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à l’immunophénotypage</a:t>
                </a:r>
              </a:p>
            </p:txBody>
          </p:sp>
          <p:sp>
            <p:nvSpPr>
              <p:cNvPr id="52" name="Rectangle : coins arrondis 51">
                <a:extLst>
                  <a:ext uri="{FF2B5EF4-FFF2-40B4-BE49-F238E27FC236}">
                    <a16:creationId xmlns:a16="http://schemas.microsoft.com/office/drawing/2014/main" id="{4A9DBBEE-51B6-B145-E9DC-8E604C4AEA85}"/>
                  </a:ext>
                </a:extLst>
              </p:cNvPr>
              <p:cNvSpPr/>
              <p:nvPr/>
            </p:nvSpPr>
            <p:spPr>
              <a:xfrm>
                <a:off x="1078926" y="3621365"/>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65" name="Groupe 64">
              <a:extLst>
                <a:ext uri="{FF2B5EF4-FFF2-40B4-BE49-F238E27FC236}">
                  <a16:creationId xmlns:a16="http://schemas.microsoft.com/office/drawing/2014/main" id="{EC137767-2AFC-27E8-C782-303B44CF9845}"/>
                </a:ext>
              </a:extLst>
            </p:cNvPr>
            <p:cNvGrpSpPr/>
            <p:nvPr/>
          </p:nvGrpSpPr>
          <p:grpSpPr>
            <a:xfrm>
              <a:off x="2607660" y="2438192"/>
              <a:ext cx="2088000" cy="2788145"/>
              <a:chOff x="2763828" y="2438192"/>
              <a:chExt cx="2088000" cy="2788145"/>
            </a:xfrm>
          </p:grpSpPr>
          <p:sp>
            <p:nvSpPr>
              <p:cNvPr id="45" name="Triangle 44">
                <a:extLst>
                  <a:ext uri="{FF2B5EF4-FFF2-40B4-BE49-F238E27FC236}">
                    <a16:creationId xmlns:a16="http://schemas.microsoft.com/office/drawing/2014/main" id="{BBF6A555-1803-E8C5-3DAE-464B04596BF5}"/>
                  </a:ext>
                </a:extLst>
              </p:cNvPr>
              <p:cNvSpPr/>
              <p:nvPr/>
            </p:nvSpPr>
            <p:spPr>
              <a:xfrm rot="10800000">
                <a:off x="3704641" y="29306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59" name="Groupe 58">
                <a:extLst>
                  <a:ext uri="{FF2B5EF4-FFF2-40B4-BE49-F238E27FC236}">
                    <a16:creationId xmlns:a16="http://schemas.microsoft.com/office/drawing/2014/main" id="{811BB509-5CD9-0576-99F8-B9C05D5723D1}"/>
                  </a:ext>
                </a:extLst>
              </p:cNvPr>
              <p:cNvGrpSpPr/>
              <p:nvPr/>
            </p:nvGrpSpPr>
            <p:grpSpPr>
              <a:xfrm>
                <a:off x="2763828" y="2438192"/>
                <a:ext cx="2088000" cy="2788145"/>
                <a:chOff x="2763828" y="2438192"/>
                <a:chExt cx="2088000" cy="2788145"/>
              </a:xfrm>
            </p:grpSpPr>
            <p:sp>
              <p:nvSpPr>
                <p:cNvPr id="38" name="Espace réservé du contenu 2, chunk 2">
                  <a:extLst>
                    <a:ext uri="{FF2B5EF4-FFF2-40B4-BE49-F238E27FC236}">
                      <a16:creationId xmlns:a16="http://schemas.microsoft.com/office/drawing/2014/main" id="{4B2B3DD9-CF47-777E-E25E-C8CBBA30C4F9}"/>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Immunofixation des protéines sériques</a:t>
                  </a:r>
                </a:p>
              </p:txBody>
            </p:sp>
            <p:sp>
              <p:nvSpPr>
                <p:cNvPr id="44" name="Rectangle : coins arrondis 43">
                  <a:extLst>
                    <a:ext uri="{FF2B5EF4-FFF2-40B4-BE49-F238E27FC236}">
                      <a16:creationId xmlns:a16="http://schemas.microsoft.com/office/drawing/2014/main" id="{C153F1BB-540F-B5AE-3D56-0666D4135602}"/>
                    </a:ext>
                  </a:extLst>
                </p:cNvPr>
                <p:cNvSpPr/>
                <p:nvPr/>
              </p:nvSpPr>
              <p:spPr>
                <a:xfrm>
                  <a:off x="3062232" y="24381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ZoneTexte 54">
                  <a:extLst>
                    <a:ext uri="{FF2B5EF4-FFF2-40B4-BE49-F238E27FC236}">
                      <a16:creationId xmlns:a16="http://schemas.microsoft.com/office/drawing/2014/main" id="{AB35C0C0-13C6-DC57-3D81-7C41F1E446CB}"/>
                    </a:ext>
                  </a:extLst>
                </p:cNvPr>
                <p:cNvSpPr txBox="1"/>
                <p:nvPr/>
              </p:nvSpPr>
              <p:spPr>
                <a:xfrm>
                  <a:off x="2763828" y="3921409"/>
                  <a:ext cx="2088000" cy="784830"/>
                </a:xfrm>
                <a:prstGeom prst="rect">
                  <a:avLst/>
                </a:prstGeom>
                <a:noFill/>
              </p:spPr>
              <p:txBody>
                <a:bodyPr wrap="square" lIns="0" tIns="0" rIns="0">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Recherche d’un pic monoclonal devant la présence d’irrégularités à l’EPP sériques</a:t>
                  </a:r>
                </a:p>
              </p:txBody>
            </p:sp>
            <p:sp>
              <p:nvSpPr>
                <p:cNvPr id="58" name="Rectangle : coins arrondis 57">
                  <a:extLst>
                    <a:ext uri="{FF2B5EF4-FFF2-40B4-BE49-F238E27FC236}">
                      <a16:creationId xmlns:a16="http://schemas.microsoft.com/office/drawing/2014/main" id="{CF3634A9-AB87-C85D-1E09-761A88EB60B9}"/>
                    </a:ext>
                  </a:extLst>
                </p:cNvPr>
                <p:cNvSpPr/>
                <p:nvPr/>
              </p:nvSpPr>
              <p:spPr>
                <a:xfrm>
                  <a:off x="3495690" y="3621365"/>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nvGrpSpPr>
            <p:cNvPr id="73" name="Groupe 72">
              <a:extLst>
                <a:ext uri="{FF2B5EF4-FFF2-40B4-BE49-F238E27FC236}">
                  <a16:creationId xmlns:a16="http://schemas.microsoft.com/office/drawing/2014/main" id="{D7154C25-2F62-5B1B-E561-D5EB6BA7D22C}"/>
                </a:ext>
              </a:extLst>
            </p:cNvPr>
            <p:cNvGrpSpPr/>
            <p:nvPr/>
          </p:nvGrpSpPr>
          <p:grpSpPr>
            <a:xfrm>
              <a:off x="5021916" y="2438192"/>
              <a:ext cx="2088000" cy="2788145"/>
              <a:chOff x="5049828" y="2438192"/>
              <a:chExt cx="2088000" cy="2788145"/>
            </a:xfrm>
          </p:grpSpPr>
          <p:grpSp>
            <p:nvGrpSpPr>
              <p:cNvPr id="68" name="Groupe 67">
                <a:extLst>
                  <a:ext uri="{FF2B5EF4-FFF2-40B4-BE49-F238E27FC236}">
                    <a16:creationId xmlns:a16="http://schemas.microsoft.com/office/drawing/2014/main" id="{DC359DF3-5357-A8C7-8C66-6FA9E319F66C}"/>
                  </a:ext>
                </a:extLst>
              </p:cNvPr>
              <p:cNvGrpSpPr/>
              <p:nvPr/>
            </p:nvGrpSpPr>
            <p:grpSpPr>
              <a:xfrm>
                <a:off x="5049828" y="2438192"/>
                <a:ext cx="2088000" cy="2788145"/>
                <a:chOff x="2763828" y="2438192"/>
                <a:chExt cx="2088000" cy="2788145"/>
              </a:xfrm>
            </p:grpSpPr>
            <p:sp>
              <p:nvSpPr>
                <p:cNvPr id="69" name="Espace réservé du contenu 2, chunk 2">
                  <a:extLst>
                    <a:ext uri="{FF2B5EF4-FFF2-40B4-BE49-F238E27FC236}">
                      <a16:creationId xmlns:a16="http://schemas.microsoft.com/office/drawing/2014/main" id="{65B8F6DF-5606-0A21-721A-88B2455E8FED}"/>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ECG</a:t>
                  </a:r>
                </a:p>
              </p:txBody>
            </p:sp>
            <p:sp>
              <p:nvSpPr>
                <p:cNvPr id="70" name="Rectangle : coins arrondis 69">
                  <a:extLst>
                    <a:ext uri="{FF2B5EF4-FFF2-40B4-BE49-F238E27FC236}">
                      <a16:creationId xmlns:a16="http://schemas.microsoft.com/office/drawing/2014/main" id="{474ABF82-5C16-3355-0498-325EAF3326C8}"/>
                    </a:ext>
                  </a:extLst>
                </p:cNvPr>
                <p:cNvSpPr/>
                <p:nvPr/>
              </p:nvSpPr>
              <p:spPr>
                <a:xfrm>
                  <a:off x="3062232" y="2438192"/>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71" name="ZoneTexte 70">
                  <a:extLst>
                    <a:ext uri="{FF2B5EF4-FFF2-40B4-BE49-F238E27FC236}">
                      <a16:creationId xmlns:a16="http://schemas.microsoft.com/office/drawing/2014/main" id="{ADA7AAC0-DF02-CA75-14A8-BBF5CA1B4D64}"/>
                    </a:ext>
                  </a:extLst>
                </p:cNvPr>
                <p:cNvSpPr txBox="1"/>
                <p:nvPr/>
              </p:nvSpPr>
              <p:spPr>
                <a:xfrm>
                  <a:off x="2763828" y="3921409"/>
                  <a:ext cx="2088000" cy="230832"/>
                </a:xfrm>
                <a:prstGeom prst="rect">
                  <a:avLst/>
                </a:prstGeom>
                <a:noFill/>
              </p:spPr>
              <p:txBody>
                <a:bodyPr wrap="square" lIns="0" t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Aucun intérêt diagnostique</a:t>
                  </a:r>
                </a:p>
              </p:txBody>
            </p:sp>
            <p:sp>
              <p:nvSpPr>
                <p:cNvPr id="72" name="Rectangle : coins arrondis 71">
                  <a:extLst>
                    <a:ext uri="{FF2B5EF4-FFF2-40B4-BE49-F238E27FC236}">
                      <a16:creationId xmlns:a16="http://schemas.microsoft.com/office/drawing/2014/main" id="{910C862B-2515-A1AC-261A-2BCB167B5BA8}"/>
                    </a:ext>
                  </a:extLst>
                </p:cNvPr>
                <p:cNvSpPr/>
                <p:nvPr/>
              </p:nvSpPr>
              <p:spPr>
                <a:xfrm>
                  <a:off x="3495690" y="3621365"/>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67" name="Triangle 66">
                <a:extLst>
                  <a:ext uri="{FF2B5EF4-FFF2-40B4-BE49-F238E27FC236}">
                    <a16:creationId xmlns:a16="http://schemas.microsoft.com/office/drawing/2014/main" id="{0695385E-2EBB-A488-DA6B-6DF330EBD1A0}"/>
                  </a:ext>
                </a:extLst>
              </p:cNvPr>
              <p:cNvSpPr/>
              <p:nvPr/>
            </p:nvSpPr>
            <p:spPr>
              <a:xfrm rot="10800000">
                <a:off x="5990641" y="2930630"/>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grpSp>
          <p:nvGrpSpPr>
            <p:cNvPr id="74" name="Groupe 73">
              <a:extLst>
                <a:ext uri="{FF2B5EF4-FFF2-40B4-BE49-F238E27FC236}">
                  <a16:creationId xmlns:a16="http://schemas.microsoft.com/office/drawing/2014/main" id="{3B58311E-CDBA-6AC1-B0E3-DE1AA75DD900}"/>
                </a:ext>
              </a:extLst>
            </p:cNvPr>
            <p:cNvGrpSpPr/>
            <p:nvPr/>
          </p:nvGrpSpPr>
          <p:grpSpPr>
            <a:xfrm>
              <a:off x="7436172" y="2438192"/>
              <a:ext cx="2088000" cy="2788145"/>
              <a:chOff x="5049828" y="2438192"/>
              <a:chExt cx="2088000" cy="2788145"/>
            </a:xfrm>
          </p:grpSpPr>
          <p:grpSp>
            <p:nvGrpSpPr>
              <p:cNvPr id="75" name="Groupe 74">
                <a:extLst>
                  <a:ext uri="{FF2B5EF4-FFF2-40B4-BE49-F238E27FC236}">
                    <a16:creationId xmlns:a16="http://schemas.microsoft.com/office/drawing/2014/main" id="{5FC1EC5F-BB1E-C3FC-AA4F-1848E0FFEEBA}"/>
                  </a:ext>
                </a:extLst>
              </p:cNvPr>
              <p:cNvGrpSpPr/>
              <p:nvPr/>
            </p:nvGrpSpPr>
            <p:grpSpPr>
              <a:xfrm>
                <a:off x="5049828" y="2438192"/>
                <a:ext cx="2088000" cy="2788145"/>
                <a:chOff x="2763828" y="2438192"/>
                <a:chExt cx="2088000" cy="2788145"/>
              </a:xfrm>
            </p:grpSpPr>
            <p:sp>
              <p:nvSpPr>
                <p:cNvPr id="77" name="Espace réservé du contenu 2, chunk 2">
                  <a:extLst>
                    <a:ext uri="{FF2B5EF4-FFF2-40B4-BE49-F238E27FC236}">
                      <a16:creationId xmlns:a16="http://schemas.microsoft.com/office/drawing/2014/main" id="{D18CA1E4-B68A-94A0-B35E-AB265FCA3CCC}"/>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Échographie-doppler des membres inférieurs</a:t>
                  </a:r>
                </a:p>
              </p:txBody>
            </p:sp>
            <p:sp>
              <p:nvSpPr>
                <p:cNvPr id="78" name="Rectangle : coins arrondis 77">
                  <a:extLst>
                    <a:ext uri="{FF2B5EF4-FFF2-40B4-BE49-F238E27FC236}">
                      <a16:creationId xmlns:a16="http://schemas.microsoft.com/office/drawing/2014/main" id="{AE64E7CE-DCB0-244D-9569-749BF48348E7}"/>
                    </a:ext>
                  </a:extLst>
                </p:cNvPr>
                <p:cNvSpPr/>
                <p:nvPr/>
              </p:nvSpPr>
              <p:spPr>
                <a:xfrm>
                  <a:off x="3062232" y="2438192"/>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79" name="ZoneTexte 78">
                  <a:extLst>
                    <a:ext uri="{FF2B5EF4-FFF2-40B4-BE49-F238E27FC236}">
                      <a16:creationId xmlns:a16="http://schemas.microsoft.com/office/drawing/2014/main" id="{339E2E0E-E3C9-88E3-9ED7-7E77A041CDF9}"/>
                    </a:ext>
                  </a:extLst>
                </p:cNvPr>
                <p:cNvSpPr txBox="1"/>
                <p:nvPr/>
              </p:nvSpPr>
              <p:spPr>
                <a:xfrm>
                  <a:off x="2763828" y="3921409"/>
                  <a:ext cx="2088000" cy="230832"/>
                </a:xfrm>
                <a:prstGeom prst="rect">
                  <a:avLst/>
                </a:prstGeom>
                <a:noFill/>
              </p:spPr>
              <p:txBody>
                <a:bodyPr wrap="square" lIns="0" t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Aucun intérêt diagnostique</a:t>
                  </a:r>
                </a:p>
              </p:txBody>
            </p:sp>
            <p:sp>
              <p:nvSpPr>
                <p:cNvPr id="80" name="Rectangle : coins arrondis 79">
                  <a:extLst>
                    <a:ext uri="{FF2B5EF4-FFF2-40B4-BE49-F238E27FC236}">
                      <a16:creationId xmlns:a16="http://schemas.microsoft.com/office/drawing/2014/main" id="{7902BBD2-5D36-6B5B-960F-35DB43FDC3A6}"/>
                    </a:ext>
                  </a:extLst>
                </p:cNvPr>
                <p:cNvSpPr/>
                <p:nvPr/>
              </p:nvSpPr>
              <p:spPr>
                <a:xfrm>
                  <a:off x="3495690" y="3621365"/>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76" name="Triangle 75">
                <a:extLst>
                  <a:ext uri="{FF2B5EF4-FFF2-40B4-BE49-F238E27FC236}">
                    <a16:creationId xmlns:a16="http://schemas.microsoft.com/office/drawing/2014/main" id="{2E1E2570-02B5-143F-DD7F-620286E1B18F}"/>
                  </a:ext>
                </a:extLst>
              </p:cNvPr>
              <p:cNvSpPr/>
              <p:nvPr/>
            </p:nvSpPr>
            <p:spPr>
              <a:xfrm rot="10800000">
                <a:off x="5990641" y="2930630"/>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grpSp>
          <p:nvGrpSpPr>
            <p:cNvPr id="81" name="Groupe 80">
              <a:extLst>
                <a:ext uri="{FF2B5EF4-FFF2-40B4-BE49-F238E27FC236}">
                  <a16:creationId xmlns:a16="http://schemas.microsoft.com/office/drawing/2014/main" id="{90A1897D-DE31-0184-28D4-34D4B8691862}"/>
                </a:ext>
              </a:extLst>
            </p:cNvPr>
            <p:cNvGrpSpPr/>
            <p:nvPr/>
          </p:nvGrpSpPr>
          <p:grpSpPr>
            <a:xfrm>
              <a:off x="9850428" y="2438192"/>
              <a:ext cx="2088000" cy="2788145"/>
              <a:chOff x="2763828" y="2438192"/>
              <a:chExt cx="2088000" cy="2788145"/>
            </a:xfrm>
          </p:grpSpPr>
          <p:sp>
            <p:nvSpPr>
              <p:cNvPr id="82" name="Triangle 81">
                <a:extLst>
                  <a:ext uri="{FF2B5EF4-FFF2-40B4-BE49-F238E27FC236}">
                    <a16:creationId xmlns:a16="http://schemas.microsoft.com/office/drawing/2014/main" id="{91464DB1-58D7-7F99-6BEC-C1D8D0E83E5A}"/>
                  </a:ext>
                </a:extLst>
              </p:cNvPr>
              <p:cNvSpPr/>
              <p:nvPr/>
            </p:nvSpPr>
            <p:spPr>
              <a:xfrm rot="10800000">
                <a:off x="3704641" y="29306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83" name="Groupe 82">
                <a:extLst>
                  <a:ext uri="{FF2B5EF4-FFF2-40B4-BE49-F238E27FC236}">
                    <a16:creationId xmlns:a16="http://schemas.microsoft.com/office/drawing/2014/main" id="{45C91791-51D4-1F90-D04A-2F8D82CD627E}"/>
                  </a:ext>
                </a:extLst>
              </p:cNvPr>
              <p:cNvGrpSpPr/>
              <p:nvPr/>
            </p:nvGrpSpPr>
            <p:grpSpPr>
              <a:xfrm>
                <a:off x="2763828" y="2438192"/>
                <a:ext cx="2088000" cy="2788145"/>
                <a:chOff x="2763828" y="2438192"/>
                <a:chExt cx="2088000" cy="2788145"/>
              </a:xfrm>
            </p:grpSpPr>
            <p:sp>
              <p:nvSpPr>
                <p:cNvPr id="84" name="Espace réservé du contenu 2, chunk 2">
                  <a:extLst>
                    <a:ext uri="{FF2B5EF4-FFF2-40B4-BE49-F238E27FC236}">
                      <a16:creationId xmlns:a16="http://schemas.microsoft.com/office/drawing/2014/main" id="{99AD0EEF-5C7A-AA99-E272-3B89A6BDBF93}"/>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ganglionnaire</a:t>
                  </a:r>
                </a:p>
              </p:txBody>
            </p:sp>
            <p:sp>
              <p:nvSpPr>
                <p:cNvPr id="85" name="Rectangle : coins arrondis 84">
                  <a:extLst>
                    <a:ext uri="{FF2B5EF4-FFF2-40B4-BE49-F238E27FC236}">
                      <a16:creationId xmlns:a16="http://schemas.microsoft.com/office/drawing/2014/main" id="{D41C5A0A-F1A9-64F1-12E3-274008A443C9}"/>
                    </a:ext>
                  </a:extLst>
                </p:cNvPr>
                <p:cNvSpPr/>
                <p:nvPr/>
              </p:nvSpPr>
              <p:spPr>
                <a:xfrm>
                  <a:off x="3062232" y="24381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6" name="ZoneTexte 85">
                  <a:extLst>
                    <a:ext uri="{FF2B5EF4-FFF2-40B4-BE49-F238E27FC236}">
                      <a16:creationId xmlns:a16="http://schemas.microsoft.com/office/drawing/2014/main" id="{0FD3AB28-C85D-C6DE-DCB9-493261626CA3}"/>
                    </a:ext>
                  </a:extLst>
                </p:cNvPr>
                <p:cNvSpPr txBox="1"/>
                <p:nvPr/>
              </p:nvSpPr>
              <p:spPr>
                <a:xfrm>
                  <a:off x="2763828" y="3921409"/>
                  <a:ext cx="2088000" cy="1154162"/>
                </a:xfrm>
                <a:prstGeom prst="rect">
                  <a:avLst/>
                </a:prstGeom>
                <a:noFill/>
              </p:spPr>
              <p:txBody>
                <a:bodyPr wrap="square" lIns="0" tIns="0" rIns="0">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C’est le seul examen nécessaire pour avoir un diagnostic anatomopathologique précis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7" name="Rectangle : coins arrondis 86">
                  <a:extLst>
                    <a:ext uri="{FF2B5EF4-FFF2-40B4-BE49-F238E27FC236}">
                      <a16:creationId xmlns:a16="http://schemas.microsoft.com/office/drawing/2014/main" id="{F6C959E8-1093-4F16-2781-E6B14445C13F}"/>
                    </a:ext>
                  </a:extLst>
                </p:cNvPr>
                <p:cNvSpPr/>
                <p:nvPr/>
              </p:nvSpPr>
              <p:spPr>
                <a:xfrm>
                  <a:off x="3495690" y="3621365"/>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spTree>
    <p:extLst>
      <p:ext uri="{BB962C8B-B14F-4D97-AF65-F5344CB8AC3E}">
        <p14:creationId xmlns:p14="http://schemas.microsoft.com/office/powerpoint/2010/main" val="4209627535"/>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Espace réservé du contenu 19">
            <a:extLst>
              <a:ext uri="{FF2B5EF4-FFF2-40B4-BE49-F238E27FC236}">
                <a16:creationId xmlns:a16="http://schemas.microsoft.com/office/drawing/2014/main" id="{08CDA8B5-1FDB-3EA7-A14E-DC11ADE6117B}"/>
              </a:ext>
            </a:extLst>
          </p:cNvPr>
          <p:cNvSpPr>
            <a:spLocks noGrp="1"/>
          </p:cNvSpPr>
          <p:nvPr>
            <p:ph idx="1"/>
          </p:nvPr>
        </p:nvSpPr>
        <p:spPr>
          <a:xfrm>
            <a:off x="468000" y="1658113"/>
            <a:ext cx="8053700" cy="3918566"/>
          </a:xfrm>
          <a:noFill/>
        </p:spPr>
        <p:txBody>
          <a:bodyPr>
            <a:normAutofit/>
          </a:bodyPr>
          <a:lstStyle/>
          <a:p>
            <a:pPr lvl="1">
              <a:lnSpc>
                <a:spcPct val="110000"/>
              </a:lnSpc>
              <a:spcAft>
                <a:spcPts val="600"/>
              </a:spcAft>
            </a:pPr>
            <a:r>
              <a:rPr lang="fr-FR" sz="1400" b="1" dirty="0">
                <a:solidFill>
                  <a:schemeClr val="accent2"/>
                </a:solidFill>
              </a:rPr>
              <a:t>EXAMEN MICROSCOPIQUE </a:t>
            </a:r>
            <a:r>
              <a:rPr lang="fr-FR" sz="1400" dirty="0">
                <a:solidFill>
                  <a:schemeClr val="accent2"/>
                </a:solidFill>
              </a:rPr>
              <a:t>: </a:t>
            </a:r>
            <a:r>
              <a:rPr lang="fr-FR" sz="1400" dirty="0"/>
              <a:t>parenchyme ganglionnaire largement infiltré par une prolifération lymphocytaire d'architecture diffuse, composée de cellules de type </a:t>
            </a:r>
            <a:r>
              <a:rPr lang="fr-FR" sz="1400" dirty="0" err="1"/>
              <a:t>immunoblastique</a:t>
            </a:r>
            <a:r>
              <a:rPr lang="fr-FR" sz="1400" dirty="0"/>
              <a:t>, avec parfois une différentiation plasmocytaire au sein d’un fond inflammatoire polymorphe comportant de nombreux polynucléaires éosinophiles. Certaines cellules sont de grande taille. </a:t>
            </a:r>
          </a:p>
          <a:p>
            <a:pPr lvl="1">
              <a:lnSpc>
                <a:spcPct val="110000"/>
              </a:lnSpc>
              <a:spcAft>
                <a:spcPts val="600"/>
              </a:spcAft>
            </a:pPr>
            <a:r>
              <a:rPr lang="fr-FR" sz="1400" b="1" dirty="0">
                <a:solidFill>
                  <a:schemeClr val="accent2"/>
                </a:solidFill>
              </a:rPr>
              <a:t>EXAMEN IMMUNOHISTOCHIMIQUE </a:t>
            </a:r>
            <a:r>
              <a:rPr lang="fr-FR" sz="1400" dirty="0">
                <a:solidFill>
                  <a:schemeClr val="accent2"/>
                </a:solidFill>
              </a:rPr>
              <a:t>: </a:t>
            </a:r>
            <a:r>
              <a:rPr lang="fr-FR" sz="1400" dirty="0"/>
              <a:t>prolifération de phénotype B CD20+, CD10-, IgG-, IgM+, IGA- et IGD-. Il existe quelques cellules de plus grande taille CD30+ d'allure </a:t>
            </a:r>
            <a:r>
              <a:rPr lang="fr-FR" sz="1400" dirty="0" err="1"/>
              <a:t>immunoblastique</a:t>
            </a:r>
            <a:r>
              <a:rPr lang="fr-FR" sz="1400" dirty="0"/>
              <a:t>. Les anticorps anti-kappa et lambda ne montrent pas de monotypie plasmocytaire. L'anticorps anti-CD3 montre la présente de lymphocytes </a:t>
            </a:r>
            <a:r>
              <a:rPr lang="fr-FR" sz="1400" dirty="0" err="1"/>
              <a:t>T</a:t>
            </a:r>
            <a:r>
              <a:rPr lang="fr-FR" sz="1400" dirty="0"/>
              <a:t> réactionnels. </a:t>
            </a:r>
          </a:p>
          <a:p>
            <a:pPr lvl="1">
              <a:lnSpc>
                <a:spcPct val="110000"/>
              </a:lnSpc>
              <a:spcAft>
                <a:spcPts val="600"/>
              </a:spcAft>
            </a:pPr>
            <a:r>
              <a:rPr lang="fr-FR" sz="1400" b="1" dirty="0">
                <a:solidFill>
                  <a:schemeClr val="accent2"/>
                </a:solidFill>
              </a:rPr>
              <a:t>Ki67% : 80%. </a:t>
            </a:r>
            <a:r>
              <a:rPr lang="fr-FR" sz="1400" dirty="0"/>
              <a:t>L’anti CD138 montre la présence de plasmocytes. L'étude en hybridation </a:t>
            </a:r>
            <a:r>
              <a:rPr lang="fr-FR" sz="1400" i="1" dirty="0"/>
              <a:t>in situ </a:t>
            </a:r>
            <a:r>
              <a:rPr lang="fr-FR" sz="1400" dirty="0"/>
              <a:t>avec EBER est positive . </a:t>
            </a:r>
          </a:p>
          <a:p>
            <a:pPr lvl="1" indent="0">
              <a:lnSpc>
                <a:spcPct val="110000"/>
              </a:lnSpc>
              <a:spcAft>
                <a:spcPts val="600"/>
              </a:spcAft>
              <a:buNone/>
            </a:pPr>
            <a:r>
              <a:rPr lang="fr-FR" sz="1400" dirty="0"/>
              <a:t>⟹ </a:t>
            </a:r>
            <a:r>
              <a:rPr lang="fr-FR" sz="1400" kern="1200" dirty="0">
                <a:solidFill>
                  <a:schemeClr val="tx1"/>
                </a:solidFill>
                <a:effectLst/>
                <a:latin typeface="+mn-lt"/>
                <a:ea typeface="+mn-ea"/>
                <a:cs typeface="+mn-cs"/>
              </a:rPr>
              <a:t>prolifération de grandes cellules </a:t>
            </a:r>
            <a:r>
              <a:rPr lang="fr-FR" sz="1400" kern="1200" dirty="0" err="1">
                <a:solidFill>
                  <a:schemeClr val="tx1"/>
                </a:solidFill>
                <a:effectLst/>
                <a:latin typeface="+mn-lt"/>
                <a:ea typeface="+mn-ea"/>
                <a:cs typeface="+mn-cs"/>
              </a:rPr>
              <a:t>immunoblastiques</a:t>
            </a:r>
            <a:r>
              <a:rPr lang="fr-FR" sz="1400" kern="1200" dirty="0">
                <a:solidFill>
                  <a:schemeClr val="tx1"/>
                </a:solidFill>
                <a:effectLst/>
                <a:latin typeface="+mn-lt"/>
                <a:ea typeface="+mn-ea"/>
                <a:cs typeface="+mn-cs"/>
              </a:rPr>
              <a:t> avec persistance de quelques follicules réactionnels. Ces cellules sont B CD20+, EBER RNA+ en hybridation in situ , LMP1+ en </a:t>
            </a:r>
            <a:r>
              <a:rPr lang="fr-FR" sz="1400" kern="1200" dirty="0" err="1">
                <a:solidFill>
                  <a:schemeClr val="tx1"/>
                </a:solidFill>
                <a:effectLst/>
                <a:latin typeface="+mn-lt"/>
                <a:ea typeface="+mn-ea"/>
                <a:cs typeface="+mn-cs"/>
              </a:rPr>
              <a:t>imunohistochimie</a:t>
            </a:r>
            <a:endParaRPr lang="fr-FR" sz="1400" dirty="0"/>
          </a:p>
        </p:txBody>
      </p:sp>
      <p:sp>
        <p:nvSpPr>
          <p:cNvPr id="2" name="Titre 1"/>
          <p:cNvSpPr>
            <a:spLocks noGrp="1"/>
          </p:cNvSpPr>
          <p:nvPr>
            <p:ph type="title"/>
          </p:nvPr>
        </p:nvSpPr>
        <p:spPr/>
        <p:txBody>
          <a:bodyPr/>
          <a:lstStyle/>
          <a:p>
            <a:r>
              <a:rPr lang="fr-FR" dirty="0"/>
              <a:t>Résultats anatomopathologiques</a:t>
            </a:r>
          </a:p>
        </p:txBody>
      </p:sp>
      <p:sp>
        <p:nvSpPr>
          <p:cNvPr id="3" name="Espace réservé pour une image  2">
            <a:extLst>
              <a:ext uri="{FF2B5EF4-FFF2-40B4-BE49-F238E27FC236}">
                <a16:creationId xmlns:a16="http://schemas.microsoft.com/office/drawing/2014/main" id="{EF092004-ABD5-12A5-55B8-1C5571597C92}"/>
              </a:ext>
            </a:extLst>
          </p:cNvPr>
          <p:cNvSpPr>
            <a:spLocks noGrp="1"/>
          </p:cNvSpPr>
          <p:nvPr>
            <p:ph type="pic" sz="quarter" idx="13"/>
          </p:nvPr>
        </p:nvSpPr>
        <p:spPr/>
        <p:txBody>
          <a:bodyPr/>
          <a:lstStyle/>
          <a:p>
            <a:endParaRPr lang="fr-FR"/>
          </a:p>
        </p:txBody>
      </p:sp>
      <p:grpSp>
        <p:nvGrpSpPr>
          <p:cNvPr id="6" name="Groupe 5"/>
          <p:cNvGrpSpPr/>
          <p:nvPr/>
        </p:nvGrpSpPr>
        <p:grpSpPr>
          <a:xfrm>
            <a:off x="8779542" y="1658112"/>
            <a:ext cx="2938458" cy="4506723"/>
            <a:chOff x="8577087" y="894291"/>
            <a:chExt cx="3508376" cy="5380808"/>
          </a:xfrm>
        </p:grpSpPr>
        <p:pic>
          <p:nvPicPr>
            <p:cNvPr id="1027"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l="37314" t="11744" r="8136" b="42429"/>
            <a:stretch/>
          </p:blipFill>
          <p:spPr bwMode="auto">
            <a:xfrm>
              <a:off x="8577087" y="894291"/>
              <a:ext cx="3465689" cy="1636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p:cNvPicPr>
              <a:picLocks noChangeAspect="1" noChangeArrowheads="1"/>
            </p:cNvPicPr>
            <p:nvPr/>
          </p:nvPicPr>
          <p:blipFill rotWithShape="1">
            <a:blip r:embed="rId6">
              <a:extLst>
                <a:ext uri="{28A0092B-C50C-407E-A947-70E740481C1C}">
                  <a14:useLocalDpi xmlns:a14="http://schemas.microsoft.com/office/drawing/2010/main" val="0"/>
                </a:ext>
              </a:extLst>
            </a:blip>
            <a:srcRect l="36960" t="48083" r="7818" b="5057"/>
            <a:stretch/>
          </p:blipFill>
          <p:spPr bwMode="auto">
            <a:xfrm>
              <a:off x="8577087" y="2742537"/>
              <a:ext cx="3508376" cy="1673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5"/>
            <p:cNvPicPr>
              <a:picLocks noChangeAspect="1" noChangeArrowheads="1"/>
            </p:cNvPicPr>
            <p:nvPr/>
          </p:nvPicPr>
          <p:blipFill rotWithShape="1">
            <a:blip r:embed="rId7">
              <a:extLst>
                <a:ext uri="{28A0092B-C50C-407E-A947-70E740481C1C}">
                  <a14:useLocalDpi xmlns:a14="http://schemas.microsoft.com/office/drawing/2010/main" val="0"/>
                </a:ext>
              </a:extLst>
            </a:blip>
            <a:srcRect l="40291" t="50774" r="4626" b="2365"/>
            <a:stretch/>
          </p:blipFill>
          <p:spPr bwMode="auto">
            <a:xfrm>
              <a:off x="8577087" y="4601300"/>
              <a:ext cx="3499555" cy="1673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 name="Titre 1">
            <a:extLst>
              <a:ext uri="{FF2B5EF4-FFF2-40B4-BE49-F238E27FC236}">
                <a16:creationId xmlns:a16="http://schemas.microsoft.com/office/drawing/2014/main" id="{37FE0484-CB54-8721-2860-6D63F80E44D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062B9312-405A-BD97-7498-3E9CF5847B28}"/>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CFB83456-D330-569B-2921-827DBD5B9B4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9F7BFF8B-DF7F-B539-A92C-DEC61BBDCFE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3207D23-9FBA-92F1-75C1-04392D9F4AEC}"/>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7BA9BD41-7071-429A-4750-B750521652DC}"/>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BFF79BEF-7C60-FCC4-25E5-D992834F402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859AD4BE-665A-1C9E-B18C-1EA33155BA51}"/>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ED6D7493-424F-BB23-DC99-B4931983378C}"/>
                </a:ext>
              </a:extLst>
            </p:cNvPr>
            <p:cNvSpPr/>
            <p:nvPr/>
          </p:nvSpPr>
          <p:spPr>
            <a:xfrm>
              <a:off x="3487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7FA1B696-8554-5C3A-0A0C-5FAEC1B9BE55}"/>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55077AD-095E-43B8-2404-024A83BA01FB}"/>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3F0F6BD0-0F60-8B66-629A-41535A91BD2B}"/>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grpSp>
        <p:nvGrpSpPr>
          <p:cNvPr id="21" name="Groupe 20">
            <a:extLst>
              <a:ext uri="{FF2B5EF4-FFF2-40B4-BE49-F238E27FC236}">
                <a16:creationId xmlns:a16="http://schemas.microsoft.com/office/drawing/2014/main" id="{FC714BDA-905F-F5AA-275F-3C474240DF11}"/>
              </a:ext>
            </a:extLst>
          </p:cNvPr>
          <p:cNvGrpSpPr/>
          <p:nvPr/>
        </p:nvGrpSpPr>
        <p:grpSpPr>
          <a:xfrm>
            <a:off x="467999" y="5627600"/>
            <a:ext cx="7113901" cy="537235"/>
            <a:chOff x="468000" y="4881287"/>
            <a:chExt cx="7113901" cy="537235"/>
          </a:xfrm>
        </p:grpSpPr>
        <p:sp>
          <p:nvSpPr>
            <p:cNvPr id="22" name="Rounded Rectangle 52">
              <a:extLst>
                <a:ext uri="{FF2B5EF4-FFF2-40B4-BE49-F238E27FC236}">
                  <a16:creationId xmlns:a16="http://schemas.microsoft.com/office/drawing/2014/main" id="{12B870CA-051B-D3B3-7F76-E6507EA07EB9}"/>
                </a:ext>
              </a:extLst>
            </p:cNvPr>
            <p:cNvSpPr/>
            <p:nvPr/>
          </p:nvSpPr>
          <p:spPr>
            <a:xfrm>
              <a:off x="468000" y="4881287"/>
              <a:ext cx="7113901"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82600" marR="0" lvl="1" indent="0" algn="l" defTabSz="914400" rtl="0" eaLnBrk="1" fontAlgn="auto" latinLnBrk="0" hangingPunct="1">
                <a:lnSpc>
                  <a:spcPct val="110000"/>
                </a:lnSpc>
                <a:spcBef>
                  <a:spcPts val="500"/>
                </a:spcBef>
                <a:spcAft>
                  <a:spcPts val="0"/>
                </a:spcAft>
                <a:buClr>
                  <a:srgbClr val="D90075"/>
                </a:buClr>
                <a:buSzTx/>
                <a:buFont typeface="Arial" panose="020B0604020202020204" pitchFamily="34" charset="0"/>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CONCLUSION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aspect compatible avec un LNH post-transplantation EBV+ possiblement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mn-cs"/>
                </a:rPr>
                <a:t>immunoblastique</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3" name="Espace réservé pour une image  20" descr="Cercle avec flèche gauche avec un remplissage uni">
              <a:extLst>
                <a:ext uri="{FF2B5EF4-FFF2-40B4-BE49-F238E27FC236}">
                  <a16:creationId xmlns:a16="http://schemas.microsoft.com/office/drawing/2014/main" id="{6B2648DF-BC8E-0271-67AE-6CFDD77E20F7}"/>
                </a:ext>
              </a:extLst>
            </p:cNvPr>
            <p:cNvPicPr>
              <a:picLocks noChangeAspect="1"/>
            </p:cNvPicPr>
            <p:nvPr/>
          </p:nvPicPr>
          <p:blipFill>
            <a:blip r:embed="rId8">
              <a:extLst>
                <a:ext uri="{96DAC541-7B7A-43D3-8B79-37D633B846F1}">
                  <asvg:svgBlip xmlns:asvg="http://schemas.microsoft.com/office/drawing/2016/SVG/main" r:embed="rId9"/>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pic>
        <p:nvPicPr>
          <p:cNvPr id="4" name="CC17 - Slide 9">
            <a:hlinkClick r:id="" action="ppaction://media"/>
            <a:extLst>
              <a:ext uri="{FF2B5EF4-FFF2-40B4-BE49-F238E27FC236}">
                <a16:creationId xmlns:a16="http://schemas.microsoft.com/office/drawing/2014/main" id="{6CD817A7-A77C-18D7-4A5A-B1506C915D2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9191122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BBF6F-0FB5-7BB3-1C47-B889E2C5D29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4BBE14-9C07-67EB-049B-747431611E7A}"/>
              </a:ext>
            </a:extLst>
          </p:cNvPr>
          <p:cNvSpPr>
            <a:spLocks noGrp="1"/>
          </p:cNvSpPr>
          <p:nvPr>
            <p:ph type="title"/>
          </p:nvPr>
        </p:nvSpPr>
        <p:spPr/>
        <p:txBody>
          <a:bodyPr/>
          <a:lstStyle/>
          <a:p>
            <a:r>
              <a:rPr lang="fr-FR" dirty="0"/>
              <a:t>Suite présentation du cas </a:t>
            </a:r>
          </a:p>
        </p:txBody>
      </p:sp>
      <p:sp>
        <p:nvSpPr>
          <p:cNvPr id="71" name="Espace réservé du contenu 70">
            <a:extLst>
              <a:ext uri="{FF2B5EF4-FFF2-40B4-BE49-F238E27FC236}">
                <a16:creationId xmlns:a16="http://schemas.microsoft.com/office/drawing/2014/main" id="{59C50A56-B762-2D77-030C-E236853C57EA}"/>
              </a:ext>
            </a:extLst>
          </p:cNvPr>
          <p:cNvSpPr>
            <a:spLocks noGrp="1"/>
          </p:cNvSpPr>
          <p:nvPr>
            <p:ph idx="1"/>
          </p:nvPr>
        </p:nvSpPr>
        <p:spPr>
          <a:xfrm>
            <a:off x="468000" y="4705051"/>
            <a:ext cx="11250000" cy="1336345"/>
          </a:xfrm>
        </p:spPr>
        <p:txBody>
          <a:bodyPr>
            <a:normAutofit fontScale="92500" lnSpcReduction="10000"/>
          </a:bodyPr>
          <a:lstStyle/>
          <a:p>
            <a:pPr lvl="1">
              <a:spcAft>
                <a:spcPts val="600"/>
              </a:spcAft>
            </a:pPr>
            <a:r>
              <a:rPr lang="fr-FR" sz="2000" b="1" dirty="0"/>
              <a:t>07/09/2021</a:t>
            </a:r>
            <a:r>
              <a:rPr lang="fr-FR" sz="2000" dirty="0"/>
              <a:t> </a:t>
            </a:r>
          </a:p>
          <a:p>
            <a:pPr lvl="2">
              <a:spcAft>
                <a:spcPts val="600"/>
              </a:spcAft>
            </a:pPr>
            <a:r>
              <a:rPr lang="fr-FR" sz="2000" dirty="0"/>
              <a:t>Poursuite de la dégradation du bilan hépatique avec bilirubine: 100 µmol/L (5,5N),gamma-GT :1 000 UI/L (25N), TGO : 120 UI/L (4N), TGP : 160 UI/L (4N), LDH : 177 UI/L</a:t>
            </a:r>
          </a:p>
          <a:p>
            <a:pPr lvl="2">
              <a:spcAft>
                <a:spcPts val="600"/>
              </a:spcAft>
            </a:pPr>
            <a:r>
              <a:rPr lang="fr-FR" sz="2000" dirty="0"/>
              <a:t>NFS : </a:t>
            </a:r>
            <a:r>
              <a:rPr lang="fr-FR" sz="2000" dirty="0" err="1"/>
              <a:t>Hb</a:t>
            </a:r>
            <a:r>
              <a:rPr lang="fr-FR" sz="2000" dirty="0"/>
              <a:t> : 9,6 g/</a:t>
            </a:r>
            <a:r>
              <a:rPr lang="fr-FR" sz="2000" dirty="0" err="1"/>
              <a:t>dL</a:t>
            </a:r>
            <a:r>
              <a:rPr lang="fr-FR" sz="2000" dirty="0"/>
              <a:t> ; plaquettes : 86 G/L ; leucocytes : 3,4 G/L</a:t>
            </a:r>
          </a:p>
        </p:txBody>
      </p:sp>
      <p:sp>
        <p:nvSpPr>
          <p:cNvPr id="72" name="Espace réservé pour une image  71">
            <a:extLst>
              <a:ext uri="{FF2B5EF4-FFF2-40B4-BE49-F238E27FC236}">
                <a16:creationId xmlns:a16="http://schemas.microsoft.com/office/drawing/2014/main" id="{4E5F262F-18E3-1F82-AC26-B3A15E0E55F7}"/>
              </a:ext>
            </a:extLst>
          </p:cNvPr>
          <p:cNvSpPr>
            <a:spLocks noGrp="1"/>
          </p:cNvSpPr>
          <p:nvPr>
            <p:ph type="pic" sz="quarter" idx="13"/>
          </p:nvPr>
        </p:nvSpPr>
        <p:spPr/>
        <p:txBody>
          <a:bodyPr/>
          <a:lstStyle/>
          <a:p>
            <a:endParaRPr lang="fr-FR"/>
          </a:p>
        </p:txBody>
      </p:sp>
      <p:sp>
        <p:nvSpPr>
          <p:cNvPr id="7" name="ZoneTexte 6">
            <a:extLst>
              <a:ext uri="{FF2B5EF4-FFF2-40B4-BE49-F238E27FC236}">
                <a16:creationId xmlns:a16="http://schemas.microsoft.com/office/drawing/2014/main" id="{834B2938-3A7B-6C27-B6E4-AC77DBC75DAE}"/>
              </a:ext>
            </a:extLst>
          </p:cNvPr>
          <p:cNvSpPr txBox="1"/>
          <p:nvPr/>
        </p:nvSpPr>
        <p:spPr>
          <a:xfrm>
            <a:off x="4639733" y="4231185"/>
            <a:ext cx="1512711" cy="369332"/>
          </a:xfrm>
          <a:prstGeom prst="rect">
            <a:avLst/>
          </a:prstGeom>
          <a:solidFill>
            <a:schemeClr val="bg1"/>
          </a:solidFill>
          <a:ln>
            <a:solidFill>
              <a:schemeClr val="bg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11" name="Titre 1">
            <a:extLst>
              <a:ext uri="{FF2B5EF4-FFF2-40B4-BE49-F238E27FC236}">
                <a16:creationId xmlns:a16="http://schemas.microsoft.com/office/drawing/2014/main" id="{50441633-F569-9E75-116B-D49C460B8CD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23" name="Groupe 22">
            <a:extLst>
              <a:ext uri="{FF2B5EF4-FFF2-40B4-BE49-F238E27FC236}">
                <a16:creationId xmlns:a16="http://schemas.microsoft.com/office/drawing/2014/main" id="{56741292-40EA-7115-55B9-1A2C1344BF0A}"/>
              </a:ext>
            </a:extLst>
          </p:cNvPr>
          <p:cNvGrpSpPr/>
          <p:nvPr/>
        </p:nvGrpSpPr>
        <p:grpSpPr>
          <a:xfrm>
            <a:off x="-2" y="0"/>
            <a:ext cx="12192002" cy="213160"/>
            <a:chOff x="-2" y="0"/>
            <a:chExt cx="12192002" cy="213160"/>
          </a:xfrm>
        </p:grpSpPr>
        <p:sp>
          <p:nvSpPr>
            <p:cNvPr id="13" name="Rectangle 12">
              <a:extLst>
                <a:ext uri="{FF2B5EF4-FFF2-40B4-BE49-F238E27FC236}">
                  <a16:creationId xmlns:a16="http://schemas.microsoft.com/office/drawing/2014/main" id="{B4F6ADFB-A8A5-1CB2-1E94-9C00AC32AF6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Rectangle 13">
              <a:extLst>
                <a:ext uri="{FF2B5EF4-FFF2-40B4-BE49-F238E27FC236}">
                  <a16:creationId xmlns:a16="http://schemas.microsoft.com/office/drawing/2014/main" id="{58C6A2F0-6549-865F-F34C-2E5805E5EB6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6954989A-F54E-AF02-0E43-B549AEC5F9F9}"/>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6" name="Chevron 15">
              <a:extLst>
                <a:ext uri="{FF2B5EF4-FFF2-40B4-BE49-F238E27FC236}">
                  <a16:creationId xmlns:a16="http://schemas.microsoft.com/office/drawing/2014/main" id="{A46A5302-BC13-7C33-A618-27BE9DE81D3B}"/>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7" name="Rectangle 16">
              <a:extLst>
                <a:ext uri="{FF2B5EF4-FFF2-40B4-BE49-F238E27FC236}">
                  <a16:creationId xmlns:a16="http://schemas.microsoft.com/office/drawing/2014/main" id="{61F02991-5CA6-F236-7FC4-C434139A463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Chevron 17">
              <a:extLst>
                <a:ext uri="{FF2B5EF4-FFF2-40B4-BE49-F238E27FC236}">
                  <a16:creationId xmlns:a16="http://schemas.microsoft.com/office/drawing/2014/main" id="{8B12D8D0-2988-09FF-B66D-A3D9F47A3FEC}"/>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9" name="Chevron 18">
              <a:extLst>
                <a:ext uri="{FF2B5EF4-FFF2-40B4-BE49-F238E27FC236}">
                  <a16:creationId xmlns:a16="http://schemas.microsoft.com/office/drawing/2014/main" id="{D207F874-5AB7-F88C-29D7-76A4189386A9}"/>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0" name="Chevron 19">
              <a:extLst>
                <a:ext uri="{FF2B5EF4-FFF2-40B4-BE49-F238E27FC236}">
                  <a16:creationId xmlns:a16="http://schemas.microsoft.com/office/drawing/2014/main" id="{EAFE2A93-9823-4FB8-D269-FD2BD9E9A643}"/>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21" name="Chevron 20">
              <a:extLst>
                <a:ext uri="{FF2B5EF4-FFF2-40B4-BE49-F238E27FC236}">
                  <a16:creationId xmlns:a16="http://schemas.microsoft.com/office/drawing/2014/main" id="{11BED003-394C-714C-407F-B1567D75DED5}"/>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2" name="Chevron 21">
              <a:extLst>
                <a:ext uri="{FF2B5EF4-FFF2-40B4-BE49-F238E27FC236}">
                  <a16:creationId xmlns:a16="http://schemas.microsoft.com/office/drawing/2014/main" id="{F3C15A50-60FC-1166-E7E2-F03D221C2C00}"/>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5" name="ZoneTexte 24">
            <a:extLst>
              <a:ext uri="{FF2B5EF4-FFF2-40B4-BE49-F238E27FC236}">
                <a16:creationId xmlns:a16="http://schemas.microsoft.com/office/drawing/2014/main" id="{E004532C-7444-5116-77D2-9631CC69E5CA}"/>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NFS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numération formule sanguine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polynucléaires neutrophiles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-oxaloacétique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-pyruvique sérique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Hb</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hémoglobine  </a:t>
            </a:r>
          </a:p>
        </p:txBody>
      </p:sp>
      <p:cxnSp>
        <p:nvCxnSpPr>
          <p:cNvPr id="8" name="Connecteur droit 7">
            <a:extLst>
              <a:ext uri="{FF2B5EF4-FFF2-40B4-BE49-F238E27FC236}">
                <a16:creationId xmlns:a16="http://schemas.microsoft.com/office/drawing/2014/main" id="{0D9EFFD0-64FB-6521-11D4-581EA3D12B2F}"/>
              </a:ext>
            </a:extLst>
          </p:cNvPr>
          <p:cNvCxnSpPr>
            <a:cxnSpLocks/>
          </p:cNvCxnSpPr>
          <p:nvPr/>
        </p:nvCxnSpPr>
        <p:spPr>
          <a:xfrm>
            <a:off x="467998" y="2634717"/>
            <a:ext cx="11246400" cy="0"/>
          </a:xfrm>
          <a:prstGeom prst="line">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2" name="ZoneTexte 11">
            <a:extLst>
              <a:ext uri="{FF2B5EF4-FFF2-40B4-BE49-F238E27FC236}">
                <a16:creationId xmlns:a16="http://schemas.microsoft.com/office/drawing/2014/main" id="{095FA4F5-A7AF-5C69-56D8-579C85E33D33}"/>
              </a:ext>
            </a:extLst>
          </p:cNvPr>
          <p:cNvSpPr txBox="1"/>
          <p:nvPr/>
        </p:nvSpPr>
        <p:spPr>
          <a:xfrm>
            <a:off x="666453" y="2803576"/>
            <a:ext cx="3164201"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highlight>
                  <a:srgbClr val="2A3166"/>
                </a:highlight>
                <a:uLnTx/>
                <a:uFillTx/>
                <a:latin typeface="Century Gothic" panose="020F0302020204030204"/>
                <a:ea typeface="+mn-ea"/>
                <a:cs typeface="+mn-cs"/>
              </a:rPr>
              <a:t> PCR EBV sang</a:t>
            </a:r>
            <a:r>
              <a:rPr kumimoji="0" lang="fr-FR" sz="1800" b="1" i="0" u="none" strike="noStrike" kern="1200" cap="none" spc="0" normalizeH="0" baseline="0" noProof="0" dirty="0">
                <a:ln>
                  <a:noFill/>
                </a:ln>
                <a:solidFill>
                  <a:srgbClr val="003D64"/>
                </a:solidFill>
                <a:effectLst/>
                <a:highlight>
                  <a:srgbClr val="2A3166"/>
                </a:highlight>
                <a:uLnTx/>
                <a:uFillTx/>
                <a:latin typeface="Century Gothic" panose="020F0302020204030204"/>
                <a:ea typeface="+mn-ea"/>
                <a:cs typeface="+mn-cs"/>
              </a:rPr>
              <a:t>.</a:t>
            </a:r>
          </a:p>
        </p:txBody>
      </p:sp>
      <p:cxnSp>
        <p:nvCxnSpPr>
          <p:cNvPr id="26" name="Connecteur droit 25">
            <a:extLst>
              <a:ext uri="{FF2B5EF4-FFF2-40B4-BE49-F238E27FC236}">
                <a16:creationId xmlns:a16="http://schemas.microsoft.com/office/drawing/2014/main" id="{62DACCF8-A14F-B55D-174A-9F9EC11F6483}"/>
              </a:ext>
            </a:extLst>
          </p:cNvPr>
          <p:cNvCxnSpPr>
            <a:cxnSpLocks/>
          </p:cNvCxnSpPr>
          <p:nvPr/>
        </p:nvCxnSpPr>
        <p:spPr>
          <a:xfrm flipV="1">
            <a:off x="7678659" y="162740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27" name="Ellipse 26">
            <a:extLst>
              <a:ext uri="{FF2B5EF4-FFF2-40B4-BE49-F238E27FC236}">
                <a16:creationId xmlns:a16="http://schemas.microsoft.com/office/drawing/2014/main" id="{329A74C7-A0E2-A8A4-9056-5A2E99EF27B9}"/>
              </a:ext>
            </a:extLst>
          </p:cNvPr>
          <p:cNvSpPr/>
          <p:nvPr/>
        </p:nvSpPr>
        <p:spPr>
          <a:xfrm>
            <a:off x="7603898" y="255945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ZoneTexte 27">
            <a:extLst>
              <a:ext uri="{FF2B5EF4-FFF2-40B4-BE49-F238E27FC236}">
                <a16:creationId xmlns:a16="http://schemas.microsoft.com/office/drawing/2014/main" id="{F274203C-BD74-51F5-BBC7-73B77A501312}"/>
              </a:ext>
            </a:extLst>
          </p:cNvPr>
          <p:cNvSpPr txBox="1"/>
          <p:nvPr/>
        </p:nvSpPr>
        <p:spPr bwMode="auto">
          <a:xfrm>
            <a:off x="3869140" y="1627404"/>
            <a:ext cx="3809519" cy="723667"/>
          </a:xfrm>
          <a:prstGeom prst="rect">
            <a:avLst/>
          </a:prstGeom>
          <a:noFill/>
        </p:spPr>
        <p:txBody>
          <a:bodyPr wrap="square" lIns="144000" tIns="0" rIns="144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D90075"/>
                </a:solidFill>
                <a:effectLst/>
                <a:uLnTx/>
                <a:uFillTx/>
                <a:latin typeface="Century Gothic" panose="020F0302020204030204"/>
                <a:ea typeface="+mn-ea"/>
                <a:cs typeface="+mn-cs"/>
              </a:rPr>
              <a:t>04/09/2021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 1</a:t>
            </a:r>
            <a:r>
              <a:rPr kumimoji="0" lang="fr-FR" sz="2000" b="1" i="0" u="none" strike="noStrike" kern="1200" cap="none" spc="0" normalizeH="0" baseline="30000" noProof="0" dirty="0">
                <a:ln>
                  <a:noFill/>
                </a:ln>
                <a:solidFill>
                  <a:srgbClr val="D90075"/>
                </a:solidFill>
                <a:effectLst/>
                <a:uLnTx/>
                <a:uFillTx/>
                <a:latin typeface="Century Gothic" panose="020F0302020204030204"/>
                <a:ea typeface="+mn-ea"/>
                <a:cs typeface="+mn-cs"/>
              </a:rPr>
              <a:t>er</a:t>
            </a:r>
            <a:r>
              <a:rPr kumimoji="0" lang="fr-FR" sz="2000" b="1" i="0" u="none" strike="noStrike" kern="1200" cap="none" spc="0" normalizeH="0" baseline="0" noProof="0" dirty="0">
                <a:ln>
                  <a:noFill/>
                </a:ln>
                <a:solidFill>
                  <a:srgbClr val="D90075"/>
                </a:solidFill>
                <a:effectLst/>
                <a:uLnTx/>
                <a:uFillTx/>
                <a:latin typeface="Century Gothic" panose="020F0302020204030204"/>
                <a:ea typeface="+mn-ea"/>
                <a:cs typeface="+mn-cs"/>
              </a:rPr>
              <a:t> cycle</a:t>
            </a:r>
          </a:p>
        </p:txBody>
      </p:sp>
      <p:cxnSp>
        <p:nvCxnSpPr>
          <p:cNvPr id="42" name="Connecteur droit 41">
            <a:extLst>
              <a:ext uri="{FF2B5EF4-FFF2-40B4-BE49-F238E27FC236}">
                <a16:creationId xmlns:a16="http://schemas.microsoft.com/office/drawing/2014/main" id="{2F0D8C97-EDDE-168F-0D2F-863237723B38}"/>
              </a:ext>
            </a:extLst>
          </p:cNvPr>
          <p:cNvCxnSpPr>
            <a:cxnSpLocks/>
          </p:cNvCxnSpPr>
          <p:nvPr/>
        </p:nvCxnSpPr>
        <p:spPr>
          <a:xfrm>
            <a:off x="517789" y="2653814"/>
            <a:ext cx="1" cy="1116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43" name="Ellipse 42">
            <a:extLst>
              <a:ext uri="{FF2B5EF4-FFF2-40B4-BE49-F238E27FC236}">
                <a16:creationId xmlns:a16="http://schemas.microsoft.com/office/drawing/2014/main" id="{E71AEF16-65FB-57F3-3A79-299A9D70BB6B}"/>
              </a:ext>
            </a:extLst>
          </p:cNvPr>
          <p:cNvSpPr/>
          <p:nvPr/>
        </p:nvSpPr>
        <p:spPr>
          <a:xfrm flipV="1">
            <a:off x="443028" y="255969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4" name="ZoneTexte 43">
            <a:extLst>
              <a:ext uri="{FF2B5EF4-FFF2-40B4-BE49-F238E27FC236}">
                <a16:creationId xmlns:a16="http://schemas.microsoft.com/office/drawing/2014/main" id="{C60B4B3F-7D49-CA39-92C9-594504AFCD3D}"/>
              </a:ext>
            </a:extLst>
          </p:cNvPr>
          <p:cNvSpPr txBox="1"/>
          <p:nvPr/>
        </p:nvSpPr>
        <p:spPr bwMode="auto">
          <a:xfrm>
            <a:off x="517790" y="3182675"/>
            <a:ext cx="2350101" cy="723667"/>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003D64"/>
                </a:solidFill>
                <a:effectLst/>
                <a:uLnTx/>
                <a:uFillTx/>
                <a:latin typeface="Century Gothic" panose="020F0302020204030204"/>
                <a:ea typeface="+mn-ea"/>
                <a:cs typeface="+mn-cs"/>
              </a:rPr>
              <a:t>29/07/2021</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p:txBody>
      </p:sp>
      <p:sp>
        <p:nvSpPr>
          <p:cNvPr id="46" name="Ellipse 45">
            <a:extLst>
              <a:ext uri="{FF2B5EF4-FFF2-40B4-BE49-F238E27FC236}">
                <a16:creationId xmlns:a16="http://schemas.microsoft.com/office/drawing/2014/main" id="{57CA4CCF-0653-AD7A-5C58-1C130CF95799}"/>
              </a:ext>
            </a:extLst>
          </p:cNvPr>
          <p:cNvSpPr/>
          <p:nvPr/>
        </p:nvSpPr>
        <p:spPr>
          <a:xfrm flipV="1">
            <a:off x="3826277" y="255969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ZoneTexte 46">
            <a:extLst>
              <a:ext uri="{FF2B5EF4-FFF2-40B4-BE49-F238E27FC236}">
                <a16:creationId xmlns:a16="http://schemas.microsoft.com/office/drawing/2014/main" id="{ED20145F-6FFF-F12A-B236-294EB98D5F72}"/>
              </a:ext>
            </a:extLst>
          </p:cNvPr>
          <p:cNvSpPr txBox="1"/>
          <p:nvPr/>
        </p:nvSpPr>
        <p:spPr bwMode="auto">
          <a:xfrm>
            <a:off x="3901038" y="3182675"/>
            <a:ext cx="3983714" cy="723667"/>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003D64"/>
                </a:solidFill>
                <a:effectLst/>
                <a:uLnTx/>
                <a:uFillTx/>
                <a:latin typeface="Century Gothic" panose="020F0302020204030204"/>
                <a:ea typeface="+mn-ea"/>
                <a:cs typeface="+mn-cs"/>
              </a:rPr>
              <a:t>31/08/2021</a:t>
            </a:r>
            <a: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5,24 log-UI/</a:t>
            </a:r>
            <a:r>
              <a:rPr kumimoji="0" lang="fr-FR" sz="20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 (174000 UI/</a:t>
            </a:r>
            <a:r>
              <a:rPr kumimoji="0" lang="fr-FR" sz="20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p:txBody>
      </p:sp>
      <p:sp>
        <p:nvSpPr>
          <p:cNvPr id="50" name="Ellipse 49">
            <a:extLst>
              <a:ext uri="{FF2B5EF4-FFF2-40B4-BE49-F238E27FC236}">
                <a16:creationId xmlns:a16="http://schemas.microsoft.com/office/drawing/2014/main" id="{6FC078CD-E139-CD22-54CC-350B7590BC25}"/>
              </a:ext>
            </a:extLst>
          </p:cNvPr>
          <p:cNvSpPr/>
          <p:nvPr/>
        </p:nvSpPr>
        <p:spPr>
          <a:xfrm flipV="1">
            <a:off x="7884752" y="255969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ZoneTexte 50">
            <a:extLst>
              <a:ext uri="{FF2B5EF4-FFF2-40B4-BE49-F238E27FC236}">
                <a16:creationId xmlns:a16="http://schemas.microsoft.com/office/drawing/2014/main" id="{65909A23-C89F-809D-38EE-D56C5DA1DF72}"/>
              </a:ext>
            </a:extLst>
          </p:cNvPr>
          <p:cNvSpPr txBox="1"/>
          <p:nvPr/>
        </p:nvSpPr>
        <p:spPr bwMode="auto">
          <a:xfrm>
            <a:off x="7959513" y="3182675"/>
            <a:ext cx="3861435" cy="723667"/>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003D64"/>
                </a:solidFill>
                <a:effectLst/>
                <a:uLnTx/>
                <a:uFillTx/>
                <a:latin typeface="Century Gothic" panose="020F0302020204030204"/>
                <a:ea typeface="+mn-ea"/>
                <a:cs typeface="+mn-cs"/>
              </a:rPr>
              <a:t>05/09/2021</a:t>
            </a:r>
            <a: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4,33 log-UI/ml (21600 UI/</a:t>
            </a:r>
            <a:r>
              <a:rPr kumimoji="0" lang="fr-FR" sz="20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p:txBody>
      </p:sp>
      <p:cxnSp>
        <p:nvCxnSpPr>
          <p:cNvPr id="48" name="Connecteur droit 47">
            <a:extLst>
              <a:ext uri="{FF2B5EF4-FFF2-40B4-BE49-F238E27FC236}">
                <a16:creationId xmlns:a16="http://schemas.microsoft.com/office/drawing/2014/main" id="{09B35ED8-3DDC-0B09-00A6-CBC8A278577C}"/>
              </a:ext>
            </a:extLst>
          </p:cNvPr>
          <p:cNvCxnSpPr>
            <a:cxnSpLocks/>
          </p:cNvCxnSpPr>
          <p:nvPr/>
        </p:nvCxnSpPr>
        <p:spPr>
          <a:xfrm>
            <a:off x="3901038" y="2653814"/>
            <a:ext cx="0" cy="1116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cxnSp>
        <p:nvCxnSpPr>
          <p:cNvPr id="52" name="Connecteur droit 51">
            <a:extLst>
              <a:ext uri="{FF2B5EF4-FFF2-40B4-BE49-F238E27FC236}">
                <a16:creationId xmlns:a16="http://schemas.microsoft.com/office/drawing/2014/main" id="{EC9696BD-B3BC-2A73-7A8C-E60939BF60A8}"/>
              </a:ext>
            </a:extLst>
          </p:cNvPr>
          <p:cNvCxnSpPr>
            <a:cxnSpLocks/>
          </p:cNvCxnSpPr>
          <p:nvPr/>
        </p:nvCxnSpPr>
        <p:spPr>
          <a:xfrm>
            <a:off x="7959513" y="2653813"/>
            <a:ext cx="0" cy="1116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73" name="Ellipse 72">
            <a:extLst>
              <a:ext uri="{FF2B5EF4-FFF2-40B4-BE49-F238E27FC236}">
                <a16:creationId xmlns:a16="http://schemas.microsoft.com/office/drawing/2014/main" id="{CE476BC8-E582-6A26-CD65-73E216E06DC3}"/>
              </a:ext>
            </a:extLst>
          </p:cNvPr>
          <p:cNvSpPr>
            <a:spLocks noChangeAspect="1"/>
          </p:cNvSpPr>
          <p:nvPr/>
        </p:nvSpPr>
        <p:spPr>
          <a:xfrm>
            <a:off x="7588023" y="2544717"/>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4" name="Ellipse 73">
            <a:extLst>
              <a:ext uri="{FF2B5EF4-FFF2-40B4-BE49-F238E27FC236}">
                <a16:creationId xmlns:a16="http://schemas.microsoft.com/office/drawing/2014/main" id="{14791341-F61B-89F7-76D5-5C408258667C}"/>
              </a:ext>
            </a:extLst>
          </p:cNvPr>
          <p:cNvSpPr>
            <a:spLocks noChangeAspect="1"/>
          </p:cNvSpPr>
          <p:nvPr/>
        </p:nvSpPr>
        <p:spPr>
          <a:xfrm>
            <a:off x="7869513" y="2544717"/>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5" name="Ellipse 74">
            <a:extLst>
              <a:ext uri="{FF2B5EF4-FFF2-40B4-BE49-F238E27FC236}">
                <a16:creationId xmlns:a16="http://schemas.microsoft.com/office/drawing/2014/main" id="{B2F14D48-3EA2-2524-C14D-8D210B0C42FC}"/>
              </a:ext>
            </a:extLst>
          </p:cNvPr>
          <p:cNvSpPr>
            <a:spLocks noChangeAspect="1"/>
          </p:cNvSpPr>
          <p:nvPr/>
        </p:nvSpPr>
        <p:spPr>
          <a:xfrm>
            <a:off x="3810875" y="2544717"/>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6" name="Ellipse 75">
            <a:extLst>
              <a:ext uri="{FF2B5EF4-FFF2-40B4-BE49-F238E27FC236}">
                <a16:creationId xmlns:a16="http://schemas.microsoft.com/office/drawing/2014/main" id="{DE354566-F186-6469-A76E-D4DABB67DA04}"/>
              </a:ext>
            </a:extLst>
          </p:cNvPr>
          <p:cNvSpPr>
            <a:spLocks noChangeAspect="1"/>
          </p:cNvSpPr>
          <p:nvPr/>
        </p:nvSpPr>
        <p:spPr>
          <a:xfrm>
            <a:off x="427789" y="2544717"/>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 name="CC17 - Slide 10">
            <a:hlinkClick r:id="" action="ppaction://media"/>
            <a:extLst>
              <a:ext uri="{FF2B5EF4-FFF2-40B4-BE49-F238E27FC236}">
                <a16:creationId xmlns:a16="http://schemas.microsoft.com/office/drawing/2014/main" id="{BB73DF52-4549-C33F-38BA-A063131B1F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24953511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E7A37-A39B-D8ED-FC14-47A3852AABA5}"/>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A2434BE0-DEDD-E776-BB32-1C53AC836009}"/>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4B0795AA-FE94-AE53-27B4-016EAE4C5A10}"/>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6" name="Titre 1">
            <a:extLst>
              <a:ext uri="{FF2B5EF4-FFF2-40B4-BE49-F238E27FC236}">
                <a16:creationId xmlns:a16="http://schemas.microsoft.com/office/drawing/2014/main" id="{C51D3486-1898-57DF-2893-4F57A99E2C3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A9F7A373-2233-4203-A2F1-0DB83E7A41AC}"/>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E36B4A3F-51AE-566E-0C3C-617FC0FFEC7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385A06C-5B0F-AE4D-8D95-B4BB4D53429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5F0A019C-1D15-FBD0-4F7A-1AE597D77C69}"/>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8EA2919D-78E2-99D0-287D-A0C1122BBE78}"/>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C3709DF8-BEEC-C1EE-ECB4-D0E83290201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830C055F-8B45-8548-56C8-4E181920440A}"/>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8ABA2949-6E82-C354-993C-C306DC9D19B0}"/>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6F613791-B981-6054-5512-146BE548C0AB}"/>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F3F4BBA-3311-F534-FDCE-62BD05F60969}"/>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367AA26F-0D75-B8DA-E184-0302E8878223}"/>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Rounded Rectangle 52">
            <a:extLst>
              <a:ext uri="{FF2B5EF4-FFF2-40B4-BE49-F238E27FC236}">
                <a16:creationId xmlns:a16="http://schemas.microsoft.com/office/drawing/2014/main" id="{60B7E278-E1F9-E4CF-28B6-D551749239E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2C9741E7-8D2D-7DE4-7E48-65DF9B41C48F}"/>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penser des anomalies du bilan hépatique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Espace réservé du contenu 2, chunk 1">
            <a:extLst>
              <a:ext uri="{FF2B5EF4-FFF2-40B4-BE49-F238E27FC236}">
                <a16:creationId xmlns:a16="http://schemas.microsoft.com/office/drawing/2014/main" id="{2AD5E692-B6B0-4BB3-9B96-1FACCEA91FA5}"/>
              </a:ext>
            </a:extLst>
          </p:cNvPr>
          <p:cNvSpPr txBox="1"/>
          <p:nvPr/>
        </p:nvSpPr>
        <p:spPr>
          <a:xfrm>
            <a:off x="758228" y="2853109"/>
            <a:ext cx="1678089"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Localisation hépatique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la LPT EBV+</a:t>
            </a:r>
          </a:p>
        </p:txBody>
      </p:sp>
      <p:sp>
        <p:nvSpPr>
          <p:cNvPr id="3" name="Rectangle : coins arrondis 2">
            <a:extLst>
              <a:ext uri="{FF2B5EF4-FFF2-40B4-BE49-F238E27FC236}">
                <a16:creationId xmlns:a16="http://schemas.microsoft.com/office/drawing/2014/main" id="{5AD2AB47-D4FC-B6FA-5841-0599803B1150}"/>
              </a:ext>
            </a:extLst>
          </p:cNvPr>
          <p:cNvSpPr/>
          <p:nvPr/>
        </p:nvSpPr>
        <p:spPr>
          <a:xfrm>
            <a:off x="824680"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Triangle 6">
            <a:extLst>
              <a:ext uri="{FF2B5EF4-FFF2-40B4-BE49-F238E27FC236}">
                <a16:creationId xmlns:a16="http://schemas.microsoft.com/office/drawing/2014/main" id="{875E158D-6847-E66A-3D89-F7BA1C908B6F}"/>
              </a:ext>
            </a:extLst>
          </p:cNvPr>
          <p:cNvSpPr/>
          <p:nvPr/>
        </p:nvSpPr>
        <p:spPr>
          <a:xfrm rot="10800000">
            <a:off x="1474904"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CAEAAC04-246E-CD30-3810-54FCBC2745C2}"/>
              </a:ext>
            </a:extLst>
          </p:cNvPr>
          <p:cNvSpPr txBox="1"/>
          <p:nvPr/>
        </p:nvSpPr>
        <p:spPr>
          <a:xfrm>
            <a:off x="2579100" y="2865662"/>
            <a:ext cx="171853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hépatique</a:t>
            </a:r>
          </a:p>
        </p:txBody>
      </p:sp>
      <p:sp>
        <p:nvSpPr>
          <p:cNvPr id="37" name="Rectangle : coins arrondis 36">
            <a:extLst>
              <a:ext uri="{FF2B5EF4-FFF2-40B4-BE49-F238E27FC236}">
                <a16:creationId xmlns:a16="http://schemas.microsoft.com/office/drawing/2014/main" id="{AF2936EA-2AAE-5BC6-88FE-70F4181F736C}"/>
              </a:ext>
            </a:extLst>
          </p:cNvPr>
          <p:cNvSpPr/>
          <p:nvPr/>
        </p:nvSpPr>
        <p:spPr>
          <a:xfrm>
            <a:off x="2622129"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D57B4762-018D-517C-591C-4ADE4833233D}"/>
              </a:ext>
            </a:extLst>
          </p:cNvPr>
          <p:cNvSpPr/>
          <p:nvPr/>
        </p:nvSpPr>
        <p:spPr>
          <a:xfrm rot="10800000">
            <a:off x="3264538"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9" name="Espace réservé du contenu 2, chunk 3">
            <a:extLst>
              <a:ext uri="{FF2B5EF4-FFF2-40B4-BE49-F238E27FC236}">
                <a16:creationId xmlns:a16="http://schemas.microsoft.com/office/drawing/2014/main" id="{47151CE8-D6BF-CAA8-C391-A5F3B5D187E5}"/>
              </a:ext>
            </a:extLst>
          </p:cNvPr>
          <p:cNvSpPr txBox="1"/>
          <p:nvPr/>
        </p:nvSpPr>
        <p:spPr>
          <a:xfrm>
            <a:off x="4440418" y="2853109"/>
            <a:ext cx="1631667"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infectieuse </a:t>
            </a:r>
          </a:p>
        </p:txBody>
      </p:sp>
      <p:sp>
        <p:nvSpPr>
          <p:cNvPr id="40" name="Rectangle : coins arrondis 39">
            <a:extLst>
              <a:ext uri="{FF2B5EF4-FFF2-40B4-BE49-F238E27FC236}">
                <a16:creationId xmlns:a16="http://schemas.microsoft.com/office/drawing/2014/main" id="{10682722-675A-D087-EA10-B1F1BDB2AC3A}"/>
              </a:ext>
            </a:extLst>
          </p:cNvPr>
          <p:cNvSpPr/>
          <p:nvPr/>
        </p:nvSpPr>
        <p:spPr>
          <a:xfrm>
            <a:off x="4517024"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A513A894-88F4-7CDD-ABA1-9F616FC7B87A}"/>
              </a:ext>
            </a:extLst>
          </p:cNvPr>
          <p:cNvSpPr/>
          <p:nvPr/>
        </p:nvSpPr>
        <p:spPr>
          <a:xfrm rot="10800000">
            <a:off x="5159433"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2" name="Espace réservé du contenu 2, chunk 5">
            <a:extLst>
              <a:ext uri="{FF2B5EF4-FFF2-40B4-BE49-F238E27FC236}">
                <a16:creationId xmlns:a16="http://schemas.microsoft.com/office/drawing/2014/main" id="{C2C24AF8-9756-43DE-DFC5-8D77385159F7}"/>
              </a:ext>
            </a:extLst>
          </p:cNvPr>
          <p:cNvSpPr txBox="1"/>
          <p:nvPr/>
        </p:nvSpPr>
        <p:spPr>
          <a:xfrm>
            <a:off x="8038899" y="2853109"/>
            <a:ext cx="166680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Maladie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veino-oclusive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(SOS) </a:t>
            </a:r>
          </a:p>
        </p:txBody>
      </p:sp>
      <p:sp>
        <p:nvSpPr>
          <p:cNvPr id="48" name="Rectangle : coins arrondis 47">
            <a:extLst>
              <a:ext uri="{FF2B5EF4-FFF2-40B4-BE49-F238E27FC236}">
                <a16:creationId xmlns:a16="http://schemas.microsoft.com/office/drawing/2014/main" id="{E40D96B8-22FC-FF9C-E92D-B4CE8DEC58B3}"/>
              </a:ext>
            </a:extLst>
          </p:cNvPr>
          <p:cNvSpPr/>
          <p:nvPr/>
        </p:nvSpPr>
        <p:spPr>
          <a:xfrm>
            <a:off x="8132135"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9" name="Triangle 48">
            <a:extLst>
              <a:ext uri="{FF2B5EF4-FFF2-40B4-BE49-F238E27FC236}">
                <a16:creationId xmlns:a16="http://schemas.microsoft.com/office/drawing/2014/main" id="{17E38EC9-EB69-FCD0-844F-59F2B99B3602}"/>
              </a:ext>
            </a:extLst>
          </p:cNvPr>
          <p:cNvSpPr/>
          <p:nvPr/>
        </p:nvSpPr>
        <p:spPr>
          <a:xfrm rot="10800000">
            <a:off x="8774544"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0" name="Espace réservé du contenu 2, chunk 4">
            <a:extLst>
              <a:ext uri="{FF2B5EF4-FFF2-40B4-BE49-F238E27FC236}">
                <a16:creationId xmlns:a16="http://schemas.microsoft.com/office/drawing/2014/main" id="{D29C3C64-27E7-80AF-03E9-DDEDCC8CD39C}"/>
              </a:ext>
            </a:extLst>
          </p:cNvPr>
          <p:cNvSpPr txBox="1"/>
          <p:nvPr/>
        </p:nvSpPr>
        <p:spPr>
          <a:xfrm>
            <a:off x="6214869" y="2853109"/>
            <a:ext cx="1681248"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médica-menteuse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p:txBody>
      </p:sp>
      <p:sp>
        <p:nvSpPr>
          <p:cNvPr id="51" name="Rectangle : coins arrondis 50">
            <a:extLst>
              <a:ext uri="{FF2B5EF4-FFF2-40B4-BE49-F238E27FC236}">
                <a16:creationId xmlns:a16="http://schemas.microsoft.com/office/drawing/2014/main" id="{268DC139-005B-00E4-B541-DC5FD065675C}"/>
              </a:ext>
            </a:extLst>
          </p:cNvPr>
          <p:cNvSpPr/>
          <p:nvPr/>
        </p:nvSpPr>
        <p:spPr>
          <a:xfrm>
            <a:off x="6334686"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2" name="Triangle 51">
            <a:extLst>
              <a:ext uri="{FF2B5EF4-FFF2-40B4-BE49-F238E27FC236}">
                <a16:creationId xmlns:a16="http://schemas.microsoft.com/office/drawing/2014/main" id="{B01F339A-DC80-39BC-7D62-2FB7D5C7E946}"/>
              </a:ext>
            </a:extLst>
          </p:cNvPr>
          <p:cNvSpPr/>
          <p:nvPr/>
        </p:nvSpPr>
        <p:spPr>
          <a:xfrm rot="10800000">
            <a:off x="6898916"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3" name="Espace réservé du contenu 2, chunk 4">
            <a:extLst>
              <a:ext uri="{FF2B5EF4-FFF2-40B4-BE49-F238E27FC236}">
                <a16:creationId xmlns:a16="http://schemas.microsoft.com/office/drawing/2014/main" id="{7B720C27-B73B-B33C-60C9-EB872AB804EF}"/>
              </a:ext>
            </a:extLst>
          </p:cNvPr>
          <p:cNvSpPr txBox="1"/>
          <p:nvPr/>
        </p:nvSpPr>
        <p:spPr>
          <a:xfrm>
            <a:off x="9824503" y="2853109"/>
            <a:ext cx="166680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Syndrome d’activation macro-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phagique</a:t>
            </a:r>
          </a:p>
        </p:txBody>
      </p:sp>
      <p:sp>
        <p:nvSpPr>
          <p:cNvPr id="54" name="Rectangle : coins arrondis 53">
            <a:extLst>
              <a:ext uri="{FF2B5EF4-FFF2-40B4-BE49-F238E27FC236}">
                <a16:creationId xmlns:a16="http://schemas.microsoft.com/office/drawing/2014/main" id="{71AF2195-8EF0-26AB-1CA0-BF58FC871633}"/>
              </a:ext>
            </a:extLst>
          </p:cNvPr>
          <p:cNvSpPr/>
          <p:nvPr/>
        </p:nvSpPr>
        <p:spPr>
          <a:xfrm>
            <a:off x="9944320"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D34FE3BF-F669-F78B-3E1A-8B8118C28DE9}"/>
              </a:ext>
            </a:extLst>
          </p:cNvPr>
          <p:cNvSpPr/>
          <p:nvPr/>
        </p:nvSpPr>
        <p:spPr>
          <a:xfrm rot="10800000">
            <a:off x="10508550" y="3060215"/>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pic>
        <p:nvPicPr>
          <p:cNvPr id="22" name="CC17 - Slide 11">
            <a:hlinkClick r:id="" action="ppaction://media"/>
            <a:extLst>
              <a:ext uri="{FF2B5EF4-FFF2-40B4-BE49-F238E27FC236}">
                <a16:creationId xmlns:a16="http://schemas.microsoft.com/office/drawing/2014/main" id="{E0936DA7-689E-56E8-1A6A-7670ED6178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57905" y="851685"/>
            <a:ext cx="468000" cy="468000"/>
          </a:xfrm>
          <a:prstGeom prst="rect">
            <a:avLst/>
          </a:prstGeom>
        </p:spPr>
      </p:pic>
    </p:spTree>
    <p:extLst>
      <p:ext uri="{BB962C8B-B14F-4D97-AF65-F5344CB8AC3E}">
        <p14:creationId xmlns:p14="http://schemas.microsoft.com/office/powerpoint/2010/main" val="8486824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2"/>
                </p:tgtEl>
              </p:cMediaNode>
            </p:audio>
          </p:childTnLst>
        </p:cTn>
      </p:par>
    </p:tnLst>
  </p:timing>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D5BD0-5CFA-B175-0301-8100991C201D}"/>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82614530-E78A-CB0B-1C34-1682B1C4B59A}"/>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EC19A851-B166-4767-683D-6BD6113533D8}"/>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6" name="Titre 1">
            <a:extLst>
              <a:ext uri="{FF2B5EF4-FFF2-40B4-BE49-F238E27FC236}">
                <a16:creationId xmlns:a16="http://schemas.microsoft.com/office/drawing/2014/main" id="{78623BE2-C5F8-D103-DF14-93565E43B59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BF9B168B-8097-8C25-FA9E-182D8B3E8D20}"/>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01A34748-5189-F192-C296-F8F32083194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9CA83607-A85A-0B3A-645F-A2BB00615AA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A60E84B2-F672-E0B4-8CE1-AE61A22F2464}"/>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EEEE4BF8-2872-C9D3-2872-7B68BDC74A2F}"/>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E4103673-570B-8E95-C168-FAAEEF715DE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C81EB74C-13E7-AD06-5025-29794361E077}"/>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8F39B89F-A178-92EC-2B70-4BEDE8F29FAC}"/>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18C543CD-E097-9995-DA24-118374876BF5}"/>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266D3811-944C-C061-7FFC-54B7740B681E}"/>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3CD792A5-A90D-542F-8148-D968EB19F2F6}"/>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Rounded Rectangle 52">
            <a:extLst>
              <a:ext uri="{FF2B5EF4-FFF2-40B4-BE49-F238E27FC236}">
                <a16:creationId xmlns:a16="http://schemas.microsoft.com/office/drawing/2014/main" id="{5B46246E-950C-AEF8-DB89-39144B6D0F0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CE81A004-0D1A-84E2-E4E7-DBA5AC922F4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penser des anomalies du bilan hépatique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2" name="Espace réservé du contenu 2, chunk 1">
            <a:extLst>
              <a:ext uri="{FF2B5EF4-FFF2-40B4-BE49-F238E27FC236}">
                <a16:creationId xmlns:a16="http://schemas.microsoft.com/office/drawing/2014/main" id="{2AE51EF1-47B1-5DE2-48D9-9FBCFE1CFC68}"/>
              </a:ext>
            </a:extLst>
          </p:cNvPr>
          <p:cNvSpPr txBox="1"/>
          <p:nvPr/>
        </p:nvSpPr>
        <p:spPr>
          <a:xfrm>
            <a:off x="758228" y="2853109"/>
            <a:ext cx="1678089"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Localisation hépatique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 la LPT EBV+</a:t>
            </a:r>
          </a:p>
        </p:txBody>
      </p:sp>
      <p:sp>
        <p:nvSpPr>
          <p:cNvPr id="23" name="Rectangle : coins arrondis 22">
            <a:extLst>
              <a:ext uri="{FF2B5EF4-FFF2-40B4-BE49-F238E27FC236}">
                <a16:creationId xmlns:a16="http://schemas.microsoft.com/office/drawing/2014/main" id="{5C840EB5-6DFD-936C-F90E-627FF949240F}"/>
              </a:ext>
            </a:extLst>
          </p:cNvPr>
          <p:cNvSpPr/>
          <p:nvPr/>
        </p:nvSpPr>
        <p:spPr>
          <a:xfrm>
            <a:off x="824680"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4" name="Triangle 23">
            <a:extLst>
              <a:ext uri="{FF2B5EF4-FFF2-40B4-BE49-F238E27FC236}">
                <a16:creationId xmlns:a16="http://schemas.microsoft.com/office/drawing/2014/main" id="{BA36ACFE-4FCD-4860-85BA-41451A37E4F5}"/>
              </a:ext>
            </a:extLst>
          </p:cNvPr>
          <p:cNvSpPr/>
          <p:nvPr/>
        </p:nvSpPr>
        <p:spPr>
          <a:xfrm rot="10800000">
            <a:off x="1474904"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5" name="Espace réservé du contenu 2, chunk 2">
            <a:extLst>
              <a:ext uri="{FF2B5EF4-FFF2-40B4-BE49-F238E27FC236}">
                <a16:creationId xmlns:a16="http://schemas.microsoft.com/office/drawing/2014/main" id="{FA542710-8759-CE01-C2C2-01FE7695BB12}"/>
              </a:ext>
            </a:extLst>
          </p:cNvPr>
          <p:cNvSpPr txBox="1"/>
          <p:nvPr/>
        </p:nvSpPr>
        <p:spPr>
          <a:xfrm>
            <a:off x="2579100" y="2865662"/>
            <a:ext cx="1718535"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GvH</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hépatique</a:t>
            </a:r>
          </a:p>
        </p:txBody>
      </p:sp>
      <p:sp>
        <p:nvSpPr>
          <p:cNvPr id="26" name="Rectangle : coins arrondis 25">
            <a:extLst>
              <a:ext uri="{FF2B5EF4-FFF2-40B4-BE49-F238E27FC236}">
                <a16:creationId xmlns:a16="http://schemas.microsoft.com/office/drawing/2014/main" id="{E59E7C97-DA0B-3574-6BAA-9B885853117F}"/>
              </a:ext>
            </a:extLst>
          </p:cNvPr>
          <p:cNvSpPr/>
          <p:nvPr/>
        </p:nvSpPr>
        <p:spPr>
          <a:xfrm>
            <a:off x="2622129"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A52C2B8D-4862-3BA5-639E-1F8C971D3F51}"/>
              </a:ext>
            </a:extLst>
          </p:cNvPr>
          <p:cNvSpPr/>
          <p:nvPr/>
        </p:nvSpPr>
        <p:spPr>
          <a:xfrm rot="10800000">
            <a:off x="3264538"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8" name="Espace réservé du contenu 2, chunk 3">
            <a:extLst>
              <a:ext uri="{FF2B5EF4-FFF2-40B4-BE49-F238E27FC236}">
                <a16:creationId xmlns:a16="http://schemas.microsoft.com/office/drawing/2014/main" id="{86C9DD58-8B5D-3635-52A0-8EEB462E2D79}"/>
              </a:ext>
            </a:extLst>
          </p:cNvPr>
          <p:cNvSpPr txBox="1"/>
          <p:nvPr/>
        </p:nvSpPr>
        <p:spPr>
          <a:xfrm>
            <a:off x="4440418" y="2853109"/>
            <a:ext cx="1631667"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Hépatite infectieuse </a:t>
            </a:r>
          </a:p>
        </p:txBody>
      </p:sp>
      <p:sp>
        <p:nvSpPr>
          <p:cNvPr id="29" name="Rectangle : coins arrondis 28">
            <a:extLst>
              <a:ext uri="{FF2B5EF4-FFF2-40B4-BE49-F238E27FC236}">
                <a16:creationId xmlns:a16="http://schemas.microsoft.com/office/drawing/2014/main" id="{ED698F25-8F7F-8AB3-62C6-DC32A5088A52}"/>
              </a:ext>
            </a:extLst>
          </p:cNvPr>
          <p:cNvSpPr/>
          <p:nvPr/>
        </p:nvSpPr>
        <p:spPr>
          <a:xfrm>
            <a:off x="4517024"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7F49E06F-F03B-D5B9-3583-4D1A9F9A2718}"/>
              </a:ext>
            </a:extLst>
          </p:cNvPr>
          <p:cNvSpPr/>
          <p:nvPr/>
        </p:nvSpPr>
        <p:spPr>
          <a:xfrm rot="10800000">
            <a:off x="5159433"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1" name="Espace réservé du contenu 2, chunk 5">
            <a:extLst>
              <a:ext uri="{FF2B5EF4-FFF2-40B4-BE49-F238E27FC236}">
                <a16:creationId xmlns:a16="http://schemas.microsoft.com/office/drawing/2014/main" id="{FC5FC2ED-DBD6-1231-FEFB-29585B7E81DD}"/>
              </a:ext>
            </a:extLst>
          </p:cNvPr>
          <p:cNvSpPr txBox="1"/>
          <p:nvPr/>
        </p:nvSpPr>
        <p:spPr>
          <a:xfrm>
            <a:off x="8038899" y="2853109"/>
            <a:ext cx="166680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Maladie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veino-oclusive</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 hépatique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(SOS) </a:t>
            </a:r>
          </a:p>
        </p:txBody>
      </p:sp>
      <p:sp>
        <p:nvSpPr>
          <p:cNvPr id="32" name="Rectangle : coins arrondis 31">
            <a:extLst>
              <a:ext uri="{FF2B5EF4-FFF2-40B4-BE49-F238E27FC236}">
                <a16:creationId xmlns:a16="http://schemas.microsoft.com/office/drawing/2014/main" id="{586E22A2-53A8-2CE0-D79C-B8BAFCC1F111}"/>
              </a:ext>
            </a:extLst>
          </p:cNvPr>
          <p:cNvSpPr/>
          <p:nvPr/>
        </p:nvSpPr>
        <p:spPr>
          <a:xfrm>
            <a:off x="8132135" y="260668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Triangle 32">
            <a:extLst>
              <a:ext uri="{FF2B5EF4-FFF2-40B4-BE49-F238E27FC236}">
                <a16:creationId xmlns:a16="http://schemas.microsoft.com/office/drawing/2014/main" id="{948F3612-D908-C39D-C607-98DE0C88F593}"/>
              </a:ext>
            </a:extLst>
          </p:cNvPr>
          <p:cNvSpPr/>
          <p:nvPr/>
        </p:nvSpPr>
        <p:spPr>
          <a:xfrm rot="10800000">
            <a:off x="8774544" y="306021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4" name="Espace réservé du contenu 2, chunk 4">
            <a:extLst>
              <a:ext uri="{FF2B5EF4-FFF2-40B4-BE49-F238E27FC236}">
                <a16:creationId xmlns:a16="http://schemas.microsoft.com/office/drawing/2014/main" id="{D72D5A8E-4542-BA8C-D218-15BC24828DEF}"/>
              </a:ext>
            </a:extLst>
          </p:cNvPr>
          <p:cNvSpPr txBox="1"/>
          <p:nvPr/>
        </p:nvSpPr>
        <p:spPr>
          <a:xfrm>
            <a:off x="6214869" y="2853109"/>
            <a:ext cx="1681248"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Hépatite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médica-menteuse</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 </a:t>
            </a:r>
          </a:p>
        </p:txBody>
      </p:sp>
      <p:sp>
        <p:nvSpPr>
          <p:cNvPr id="35" name="Rectangle : coins arrondis 34">
            <a:extLst>
              <a:ext uri="{FF2B5EF4-FFF2-40B4-BE49-F238E27FC236}">
                <a16:creationId xmlns:a16="http://schemas.microsoft.com/office/drawing/2014/main" id="{E8F094FE-B279-E7FD-C6AD-3CDD7C7D0215}"/>
              </a:ext>
            </a:extLst>
          </p:cNvPr>
          <p:cNvSpPr/>
          <p:nvPr/>
        </p:nvSpPr>
        <p:spPr>
          <a:xfrm>
            <a:off x="6334686"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9034E309-D2E6-C9FB-CA57-AD0BEF94C32B}"/>
              </a:ext>
            </a:extLst>
          </p:cNvPr>
          <p:cNvSpPr/>
          <p:nvPr/>
        </p:nvSpPr>
        <p:spPr>
          <a:xfrm rot="10800000">
            <a:off x="6898916"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 name="Espace réservé du contenu 2, chunk 4">
            <a:extLst>
              <a:ext uri="{FF2B5EF4-FFF2-40B4-BE49-F238E27FC236}">
                <a16:creationId xmlns:a16="http://schemas.microsoft.com/office/drawing/2014/main" id="{D5A9202D-368D-446C-24A5-9241C3739C12}"/>
              </a:ext>
            </a:extLst>
          </p:cNvPr>
          <p:cNvSpPr txBox="1"/>
          <p:nvPr/>
        </p:nvSpPr>
        <p:spPr>
          <a:xfrm>
            <a:off x="9824503" y="2853109"/>
            <a:ext cx="1666805"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Syndrome d’activation macro-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phagique</a:t>
            </a:r>
          </a:p>
        </p:txBody>
      </p:sp>
      <p:sp>
        <p:nvSpPr>
          <p:cNvPr id="3" name="Rectangle : coins arrondis 2">
            <a:extLst>
              <a:ext uri="{FF2B5EF4-FFF2-40B4-BE49-F238E27FC236}">
                <a16:creationId xmlns:a16="http://schemas.microsoft.com/office/drawing/2014/main" id="{1A2B90AC-1B94-060D-C84A-F0529D916AA0}"/>
              </a:ext>
            </a:extLst>
          </p:cNvPr>
          <p:cNvSpPr/>
          <p:nvPr/>
        </p:nvSpPr>
        <p:spPr>
          <a:xfrm>
            <a:off x="9944320"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7" name="Triangle 6">
            <a:extLst>
              <a:ext uri="{FF2B5EF4-FFF2-40B4-BE49-F238E27FC236}">
                <a16:creationId xmlns:a16="http://schemas.microsoft.com/office/drawing/2014/main" id="{6D09B397-C2D7-54BF-7E20-A8C30BAD6706}"/>
              </a:ext>
            </a:extLst>
          </p:cNvPr>
          <p:cNvSpPr/>
          <p:nvPr/>
        </p:nvSpPr>
        <p:spPr>
          <a:xfrm rot="10800000">
            <a:off x="10508550" y="3060215"/>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pic>
        <p:nvPicPr>
          <p:cNvPr id="19" name="CC17 - Slide 12">
            <a:hlinkClick r:id="" action="ppaction://media"/>
            <a:extLst>
              <a:ext uri="{FF2B5EF4-FFF2-40B4-BE49-F238E27FC236}">
                <a16:creationId xmlns:a16="http://schemas.microsoft.com/office/drawing/2014/main" id="{967F1A3F-99A7-B272-82D8-7DDB2F5B96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6771"/>
            <a:ext cx="468000" cy="468000"/>
          </a:xfrm>
          <a:prstGeom prst="rect">
            <a:avLst/>
          </a:prstGeom>
        </p:spPr>
      </p:pic>
    </p:spTree>
    <p:extLst>
      <p:ext uri="{BB962C8B-B14F-4D97-AF65-F5344CB8AC3E}">
        <p14:creationId xmlns:p14="http://schemas.microsoft.com/office/powerpoint/2010/main" val="24709228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9"/>
                </p:tgtEl>
              </p:cMediaNode>
            </p:audio>
          </p:childTnLst>
        </p:cTn>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2A10B-8415-5AB2-6D2C-1441D2D41F1F}"/>
            </a:ext>
          </a:extLst>
        </p:cNvPr>
        <p:cNvGrpSpPr/>
        <p:nvPr/>
      </p:nvGrpSpPr>
      <p:grpSpPr>
        <a:xfrm>
          <a:off x="0" y="0"/>
          <a:ext cx="0" cy="0"/>
          <a:chOff x="0" y="0"/>
          <a:chExt cx="0" cy="0"/>
        </a:xfrm>
      </p:grpSpPr>
      <p:sp>
        <p:nvSpPr>
          <p:cNvPr id="3" name="Forme libre 2">
            <a:extLst>
              <a:ext uri="{FF2B5EF4-FFF2-40B4-BE49-F238E27FC236}">
                <a16:creationId xmlns:a16="http://schemas.microsoft.com/office/drawing/2014/main" id="{6515965B-DA11-03DD-03A9-929B7738E4E2}"/>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7" name="Espace réservé du contenu 2, chunk 1">
            <a:extLst>
              <a:ext uri="{FF2B5EF4-FFF2-40B4-BE49-F238E27FC236}">
                <a16:creationId xmlns:a16="http://schemas.microsoft.com/office/drawing/2014/main" id="{2F269BE7-B565-45F0-229D-CE55A7C56647}"/>
              </a:ext>
            </a:extLst>
          </p:cNvPr>
          <p:cNvSpPr txBox="1"/>
          <p:nvPr/>
        </p:nvSpPr>
        <p:spPr>
          <a:xfrm>
            <a:off x="223488"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Localisation hépatique </a:t>
            </a:r>
            <a:b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de la LPT EBV+</a:t>
            </a:r>
          </a:p>
        </p:txBody>
      </p:sp>
      <p:sp>
        <p:nvSpPr>
          <p:cNvPr id="42" name="Rectangle : coins arrondis 41">
            <a:extLst>
              <a:ext uri="{FF2B5EF4-FFF2-40B4-BE49-F238E27FC236}">
                <a16:creationId xmlns:a16="http://schemas.microsoft.com/office/drawing/2014/main" id="{939AC18D-A3B2-9205-0011-796D707493FD}"/>
              </a:ext>
            </a:extLst>
          </p:cNvPr>
          <p:cNvSpPr/>
          <p:nvPr/>
        </p:nvSpPr>
        <p:spPr>
          <a:xfrm>
            <a:off x="521892"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F76B1606-E131-43BC-83EB-E3C18C378F6C}"/>
              </a:ext>
            </a:extLst>
          </p:cNvPr>
          <p:cNvSpPr/>
          <p:nvPr/>
        </p:nvSpPr>
        <p:spPr>
          <a:xfrm rot="10800000">
            <a:off x="1164301"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2" name="Rectangle : coins arrondis 51">
            <a:extLst>
              <a:ext uri="{FF2B5EF4-FFF2-40B4-BE49-F238E27FC236}">
                <a16:creationId xmlns:a16="http://schemas.microsoft.com/office/drawing/2014/main" id="{B0179252-C4A7-9A71-A37D-08143F8491F3}"/>
              </a:ext>
            </a:extLst>
          </p:cNvPr>
          <p:cNvSpPr/>
          <p:nvPr/>
        </p:nvSpPr>
        <p:spPr>
          <a:xfrm>
            <a:off x="955350"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D934D15A-4678-0047-F684-73C40ADBDAE4}"/>
              </a:ext>
            </a:extLst>
          </p:cNvPr>
          <p:cNvSpPr/>
          <p:nvPr/>
        </p:nvSpPr>
        <p:spPr>
          <a:xfrm rot="10800000">
            <a:off x="3468715"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8" name="Espace réservé du contenu 2, chunk 2">
            <a:extLst>
              <a:ext uri="{FF2B5EF4-FFF2-40B4-BE49-F238E27FC236}">
                <a16:creationId xmlns:a16="http://schemas.microsoft.com/office/drawing/2014/main" id="{FA06BF8D-95B5-3F33-0BED-C052D288A5C8}"/>
              </a:ext>
            </a:extLst>
          </p:cNvPr>
          <p:cNvSpPr txBox="1"/>
          <p:nvPr/>
        </p:nvSpPr>
        <p:spPr>
          <a:xfrm>
            <a:off x="2527902"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a:t>
            </a:r>
          </a:p>
        </p:txBody>
      </p:sp>
      <p:sp>
        <p:nvSpPr>
          <p:cNvPr id="44" name="Rectangle : coins arrondis 43">
            <a:extLst>
              <a:ext uri="{FF2B5EF4-FFF2-40B4-BE49-F238E27FC236}">
                <a16:creationId xmlns:a16="http://schemas.microsoft.com/office/drawing/2014/main" id="{3C4E9509-48C2-7D37-ED0C-F0FA693E775F}"/>
              </a:ext>
            </a:extLst>
          </p:cNvPr>
          <p:cNvSpPr/>
          <p:nvPr/>
        </p:nvSpPr>
        <p:spPr>
          <a:xfrm>
            <a:off x="2826306"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8" name="Rectangle : coins arrondis 57">
            <a:extLst>
              <a:ext uri="{FF2B5EF4-FFF2-40B4-BE49-F238E27FC236}">
                <a16:creationId xmlns:a16="http://schemas.microsoft.com/office/drawing/2014/main" id="{D698DCA2-B404-737E-B2B2-F863D7CBD0B6}"/>
              </a:ext>
            </a:extLst>
          </p:cNvPr>
          <p:cNvSpPr/>
          <p:nvPr/>
        </p:nvSpPr>
        <p:spPr>
          <a:xfrm>
            <a:off x="3259764"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9" name="Espace réservé du contenu 2, chunk 2">
            <a:extLst>
              <a:ext uri="{FF2B5EF4-FFF2-40B4-BE49-F238E27FC236}">
                <a16:creationId xmlns:a16="http://schemas.microsoft.com/office/drawing/2014/main" id="{26815B95-3B3A-8E06-AEC9-B9937C303503}"/>
              </a:ext>
            </a:extLst>
          </p:cNvPr>
          <p:cNvSpPr txBox="1"/>
          <p:nvPr/>
        </p:nvSpPr>
        <p:spPr>
          <a:xfrm>
            <a:off x="4832316"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infectieuse </a:t>
            </a:r>
          </a:p>
        </p:txBody>
      </p:sp>
      <p:sp>
        <p:nvSpPr>
          <p:cNvPr id="70" name="Rectangle : coins arrondis 69">
            <a:extLst>
              <a:ext uri="{FF2B5EF4-FFF2-40B4-BE49-F238E27FC236}">
                <a16:creationId xmlns:a16="http://schemas.microsoft.com/office/drawing/2014/main" id="{BE292B67-A4F2-BDCB-1D32-2BE2D3FECD45}"/>
              </a:ext>
            </a:extLst>
          </p:cNvPr>
          <p:cNvSpPr/>
          <p:nvPr/>
        </p:nvSpPr>
        <p:spPr>
          <a:xfrm>
            <a:off x="5130720"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67" name="Triangle 66">
            <a:extLst>
              <a:ext uri="{FF2B5EF4-FFF2-40B4-BE49-F238E27FC236}">
                <a16:creationId xmlns:a16="http://schemas.microsoft.com/office/drawing/2014/main" id="{18FD58BD-0E18-A491-353D-7C7C08445657}"/>
              </a:ext>
            </a:extLst>
          </p:cNvPr>
          <p:cNvSpPr/>
          <p:nvPr/>
        </p:nvSpPr>
        <p:spPr>
          <a:xfrm rot="10800000">
            <a:off x="5773129"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9" name="Rectangle : coins arrondis 48">
            <a:extLst>
              <a:ext uri="{FF2B5EF4-FFF2-40B4-BE49-F238E27FC236}">
                <a16:creationId xmlns:a16="http://schemas.microsoft.com/office/drawing/2014/main" id="{690D8BFF-A59B-EE70-B9A3-8D6A33D1A40A}"/>
              </a:ext>
            </a:extLst>
          </p:cNvPr>
          <p:cNvSpPr/>
          <p:nvPr/>
        </p:nvSpPr>
        <p:spPr>
          <a:xfrm>
            <a:off x="5564178"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7" name="Espace réservé du contenu 2, chunk 2">
            <a:extLst>
              <a:ext uri="{FF2B5EF4-FFF2-40B4-BE49-F238E27FC236}">
                <a16:creationId xmlns:a16="http://schemas.microsoft.com/office/drawing/2014/main" id="{4594F292-5E7C-D650-C732-5D6A113249B6}"/>
              </a:ext>
            </a:extLst>
          </p:cNvPr>
          <p:cNvSpPr txBox="1"/>
          <p:nvPr/>
        </p:nvSpPr>
        <p:spPr>
          <a:xfrm>
            <a:off x="7136729"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a:t>
            </a:r>
            <a:b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médicamenteuse </a:t>
            </a:r>
          </a:p>
        </p:txBody>
      </p:sp>
      <p:sp>
        <p:nvSpPr>
          <p:cNvPr id="78" name="Rectangle : coins arrondis 77">
            <a:extLst>
              <a:ext uri="{FF2B5EF4-FFF2-40B4-BE49-F238E27FC236}">
                <a16:creationId xmlns:a16="http://schemas.microsoft.com/office/drawing/2014/main" id="{AFC6AFF8-49D7-D163-F161-FB1E509EED8C}"/>
              </a:ext>
            </a:extLst>
          </p:cNvPr>
          <p:cNvSpPr/>
          <p:nvPr/>
        </p:nvSpPr>
        <p:spPr>
          <a:xfrm>
            <a:off x="7435133"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p>
        </p:txBody>
      </p:sp>
      <p:sp>
        <p:nvSpPr>
          <p:cNvPr id="76" name="Triangle 75">
            <a:extLst>
              <a:ext uri="{FF2B5EF4-FFF2-40B4-BE49-F238E27FC236}">
                <a16:creationId xmlns:a16="http://schemas.microsoft.com/office/drawing/2014/main" id="{8B40026E-CC69-2A1C-CE64-F9096859AC6A}"/>
              </a:ext>
            </a:extLst>
          </p:cNvPr>
          <p:cNvSpPr/>
          <p:nvPr/>
        </p:nvSpPr>
        <p:spPr>
          <a:xfrm rot="10800000">
            <a:off x="8077542"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1" name="Rectangle : coins arrondis 50">
            <a:extLst>
              <a:ext uri="{FF2B5EF4-FFF2-40B4-BE49-F238E27FC236}">
                <a16:creationId xmlns:a16="http://schemas.microsoft.com/office/drawing/2014/main" id="{5BE6B3F1-1BD9-4D37-D11C-69548DA06DBA}"/>
              </a:ext>
            </a:extLst>
          </p:cNvPr>
          <p:cNvSpPr/>
          <p:nvPr/>
        </p:nvSpPr>
        <p:spPr>
          <a:xfrm>
            <a:off x="7868591"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 name="Titre 1">
            <a:extLst>
              <a:ext uri="{FF2B5EF4-FFF2-40B4-BE49-F238E27FC236}">
                <a16:creationId xmlns:a16="http://schemas.microsoft.com/office/drawing/2014/main" id="{A5543B25-2874-51FB-F770-8630B5252FE1}"/>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penser des anomalies du bilan hépatique ?</a:t>
            </a:r>
            <a:endParaRPr kumimoji="0" lang="fr-FR" sz="12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5" name="Rounded Rectangle 52">
            <a:extLst>
              <a:ext uri="{FF2B5EF4-FFF2-40B4-BE49-F238E27FC236}">
                <a16:creationId xmlns:a16="http://schemas.microsoft.com/office/drawing/2014/main" id="{0033572F-61AD-9B57-7634-F3D521C65F3F}"/>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2B7A9470-B53C-1285-6F28-310C051D6636}"/>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BAC670D9-4F19-0F70-1A57-7DC5A4E1D09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94" name="Groupe 93">
            <a:extLst>
              <a:ext uri="{FF2B5EF4-FFF2-40B4-BE49-F238E27FC236}">
                <a16:creationId xmlns:a16="http://schemas.microsoft.com/office/drawing/2014/main" id="{D3754194-EBFC-2852-DBD3-9C484C52C92F}"/>
              </a:ext>
            </a:extLst>
          </p:cNvPr>
          <p:cNvGrpSpPr/>
          <p:nvPr/>
        </p:nvGrpSpPr>
        <p:grpSpPr>
          <a:xfrm>
            <a:off x="2419695" y="2411407"/>
            <a:ext cx="4608828" cy="1440000"/>
            <a:chOff x="2419695" y="2411408"/>
            <a:chExt cx="4608828" cy="1382965"/>
          </a:xfrm>
        </p:grpSpPr>
        <p:cxnSp>
          <p:nvCxnSpPr>
            <p:cNvPr id="21" name="Connecteur droit avec flèche 20">
              <a:extLst>
                <a:ext uri="{FF2B5EF4-FFF2-40B4-BE49-F238E27FC236}">
                  <a16:creationId xmlns:a16="http://schemas.microsoft.com/office/drawing/2014/main" id="{93016473-375E-3A38-5BBC-FC256C4C459F}"/>
                </a:ext>
              </a:extLst>
            </p:cNvPr>
            <p:cNvCxnSpPr>
              <a:cxnSpLocks/>
            </p:cNvCxnSpPr>
            <p:nvPr/>
          </p:nvCxnSpPr>
          <p:spPr>
            <a:xfrm>
              <a:off x="2419695" y="2411408"/>
              <a:ext cx="0" cy="1382965"/>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2" name="Connecteur droit avec flèche 21">
              <a:extLst>
                <a:ext uri="{FF2B5EF4-FFF2-40B4-BE49-F238E27FC236}">
                  <a16:creationId xmlns:a16="http://schemas.microsoft.com/office/drawing/2014/main" id="{990369F4-BBE0-79EB-E95B-2AB6A14B2A80}"/>
                </a:ext>
              </a:extLst>
            </p:cNvPr>
            <p:cNvCxnSpPr/>
            <p:nvPr/>
          </p:nvCxnSpPr>
          <p:spPr>
            <a:xfrm>
              <a:off x="4724109" y="2411408"/>
              <a:ext cx="0" cy="1382965"/>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3" name="Connecteur droit avec flèche 22">
              <a:extLst>
                <a:ext uri="{FF2B5EF4-FFF2-40B4-BE49-F238E27FC236}">
                  <a16:creationId xmlns:a16="http://schemas.microsoft.com/office/drawing/2014/main" id="{1DDEA49C-E2EC-B9A4-013E-26BFC688FD2C}"/>
                </a:ext>
              </a:extLst>
            </p:cNvPr>
            <p:cNvCxnSpPr/>
            <p:nvPr/>
          </p:nvCxnSpPr>
          <p:spPr>
            <a:xfrm>
              <a:off x="7028523" y="2411408"/>
              <a:ext cx="0" cy="1382965"/>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cxnSp>
        <p:nvCxnSpPr>
          <p:cNvPr id="24" name="Connecteur droit avec flèche 23">
            <a:extLst>
              <a:ext uri="{FF2B5EF4-FFF2-40B4-BE49-F238E27FC236}">
                <a16:creationId xmlns:a16="http://schemas.microsoft.com/office/drawing/2014/main" id="{44F8189C-AB09-C457-7AA5-08FAD91D6E59}"/>
              </a:ext>
            </a:extLst>
          </p:cNvPr>
          <p:cNvCxnSpPr/>
          <p:nvPr/>
        </p:nvCxnSpPr>
        <p:spPr>
          <a:xfrm>
            <a:off x="9449626" y="2411408"/>
            <a:ext cx="0" cy="3445868"/>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sp>
        <p:nvSpPr>
          <p:cNvPr id="35" name="Rectangle : coins arrondis 34">
            <a:extLst>
              <a:ext uri="{FF2B5EF4-FFF2-40B4-BE49-F238E27FC236}">
                <a16:creationId xmlns:a16="http://schemas.microsoft.com/office/drawing/2014/main" id="{E48D6D4D-AED0-FDB3-A7D9-D64AC7530534}"/>
              </a:ext>
            </a:extLst>
          </p:cNvPr>
          <p:cNvSpPr/>
          <p:nvPr/>
        </p:nvSpPr>
        <p:spPr>
          <a:xfrm>
            <a:off x="468299" y="4012031"/>
            <a:ext cx="8782934" cy="975547"/>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Les 4 premières réponses sont possibles et il est nécessaire de réaliser tous les examens complémentaires nécessaires afin d’avoir un diagnostic pour ces anomalies hépatiques </a:t>
            </a:r>
            <a:b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b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car l’impact thérapeutique est majeur.</a:t>
            </a:r>
          </a:p>
        </p:txBody>
      </p:sp>
      <p:grpSp>
        <p:nvGrpSpPr>
          <p:cNvPr id="19" name="Groupe 18">
            <a:extLst>
              <a:ext uri="{FF2B5EF4-FFF2-40B4-BE49-F238E27FC236}">
                <a16:creationId xmlns:a16="http://schemas.microsoft.com/office/drawing/2014/main" id="{C52C8457-A305-1BBB-CEC6-D7BBB3D8FA3D}"/>
              </a:ext>
            </a:extLst>
          </p:cNvPr>
          <p:cNvGrpSpPr/>
          <p:nvPr/>
        </p:nvGrpSpPr>
        <p:grpSpPr>
          <a:xfrm>
            <a:off x="-2" y="0"/>
            <a:ext cx="12192002" cy="213160"/>
            <a:chOff x="-2" y="0"/>
            <a:chExt cx="12192002" cy="213160"/>
          </a:xfrm>
        </p:grpSpPr>
        <p:sp>
          <p:nvSpPr>
            <p:cNvPr id="20" name="Rectangle 19">
              <a:extLst>
                <a:ext uri="{FF2B5EF4-FFF2-40B4-BE49-F238E27FC236}">
                  <a16:creationId xmlns:a16="http://schemas.microsoft.com/office/drawing/2014/main" id="{C6393C1D-640D-33BD-D839-F6578E9FF47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Rectangle 24">
              <a:extLst>
                <a:ext uri="{FF2B5EF4-FFF2-40B4-BE49-F238E27FC236}">
                  <a16:creationId xmlns:a16="http://schemas.microsoft.com/office/drawing/2014/main" id="{F0CF21CA-ACF7-AA75-5452-C79CAA5EA86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Signalisation droite 25">
              <a:extLst>
                <a:ext uri="{FF2B5EF4-FFF2-40B4-BE49-F238E27FC236}">
                  <a16:creationId xmlns:a16="http://schemas.microsoft.com/office/drawing/2014/main" id="{48D06E1F-E0CB-342E-CAD7-337739AAB3B3}"/>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27" name="Chevron 26">
              <a:extLst>
                <a:ext uri="{FF2B5EF4-FFF2-40B4-BE49-F238E27FC236}">
                  <a16:creationId xmlns:a16="http://schemas.microsoft.com/office/drawing/2014/main" id="{1CB9EE2C-AAA7-6246-E9CE-669E04C49AE6}"/>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8" name="Rectangle 27">
              <a:extLst>
                <a:ext uri="{FF2B5EF4-FFF2-40B4-BE49-F238E27FC236}">
                  <a16:creationId xmlns:a16="http://schemas.microsoft.com/office/drawing/2014/main" id="{F1D81EE8-AC9B-D010-ADF1-FA45C3111CB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4FC5D4B8-51C9-4E09-7647-6D516F17DB5D}"/>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30" name="Chevron 29">
              <a:extLst>
                <a:ext uri="{FF2B5EF4-FFF2-40B4-BE49-F238E27FC236}">
                  <a16:creationId xmlns:a16="http://schemas.microsoft.com/office/drawing/2014/main" id="{1425A52A-B2EF-9289-A640-7BBAAB4DF871}"/>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24F9F823-DF45-03D0-65F8-BB94618E5383}"/>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32" name="Chevron 31">
              <a:extLst>
                <a:ext uri="{FF2B5EF4-FFF2-40B4-BE49-F238E27FC236}">
                  <a16:creationId xmlns:a16="http://schemas.microsoft.com/office/drawing/2014/main" id="{DA708651-EBBA-9727-2225-BF92C3D80C45}"/>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3" name="Chevron 32">
              <a:extLst>
                <a:ext uri="{FF2B5EF4-FFF2-40B4-BE49-F238E27FC236}">
                  <a16:creationId xmlns:a16="http://schemas.microsoft.com/office/drawing/2014/main" id="{CCE60BDB-B778-0F29-7DE0-1C68B3BE6AC5}"/>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82" name="Triangle 81">
            <a:extLst>
              <a:ext uri="{FF2B5EF4-FFF2-40B4-BE49-F238E27FC236}">
                <a16:creationId xmlns:a16="http://schemas.microsoft.com/office/drawing/2014/main" id="{02188D72-1A56-659F-3E14-03875FF7519C}"/>
              </a:ext>
            </a:extLst>
          </p:cNvPr>
          <p:cNvSpPr/>
          <p:nvPr/>
        </p:nvSpPr>
        <p:spPr>
          <a:xfrm rot="10800000">
            <a:off x="10724201" y="2879830"/>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84" name="Espace réservé du contenu 2, chunk 2">
            <a:extLst>
              <a:ext uri="{FF2B5EF4-FFF2-40B4-BE49-F238E27FC236}">
                <a16:creationId xmlns:a16="http://schemas.microsoft.com/office/drawing/2014/main" id="{8D40D2C2-2DE1-F763-04BA-4D288D65F3F9}"/>
              </a:ext>
            </a:extLst>
          </p:cNvPr>
          <p:cNvSpPr txBox="1"/>
          <p:nvPr/>
        </p:nvSpPr>
        <p:spPr>
          <a:xfrm>
            <a:off x="9783388"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Maladie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veino-oclusive</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(SOS) </a:t>
            </a:r>
          </a:p>
        </p:txBody>
      </p:sp>
      <p:sp>
        <p:nvSpPr>
          <p:cNvPr id="85" name="Rectangle : coins arrondis 84">
            <a:extLst>
              <a:ext uri="{FF2B5EF4-FFF2-40B4-BE49-F238E27FC236}">
                <a16:creationId xmlns:a16="http://schemas.microsoft.com/office/drawing/2014/main" id="{DEA4C331-44DB-D0FA-EFA4-85821A8EAD16}"/>
              </a:ext>
            </a:extLst>
          </p:cNvPr>
          <p:cNvSpPr/>
          <p:nvPr/>
        </p:nvSpPr>
        <p:spPr>
          <a:xfrm>
            <a:off x="10081792" y="2387392"/>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E</a:t>
            </a:r>
          </a:p>
        </p:txBody>
      </p:sp>
      <p:sp>
        <p:nvSpPr>
          <p:cNvPr id="86" name="ZoneTexte 85">
            <a:extLst>
              <a:ext uri="{FF2B5EF4-FFF2-40B4-BE49-F238E27FC236}">
                <a16:creationId xmlns:a16="http://schemas.microsoft.com/office/drawing/2014/main" id="{12639969-ADF8-5935-DB80-D99658301C64}"/>
              </a:ext>
            </a:extLst>
          </p:cNvPr>
          <p:cNvSpPr txBox="1"/>
          <p:nvPr/>
        </p:nvSpPr>
        <p:spPr>
          <a:xfrm>
            <a:off x="9699516" y="4012031"/>
            <a:ext cx="2255744" cy="2031325"/>
          </a:xfrm>
          <a:prstGeom prst="rect">
            <a:avLst/>
          </a:prstGeom>
          <a:noFill/>
        </p:spPr>
        <p:txBody>
          <a:bodyPr wrap="square" lIns="0" rIns="0" anchor="t">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rPr>
              <a:t>Une MVO est peu probable car on est à 6 mois post-allogreffe et les autres signes de MVO hépatique sont absents : hépatomégalie douloureuse, ascite, thrombopénie réfractaire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endParaRPr>
          </a:p>
        </p:txBody>
      </p:sp>
      <p:sp>
        <p:nvSpPr>
          <p:cNvPr id="36" name="Rectangle : coins arrondis 35">
            <a:extLst>
              <a:ext uri="{FF2B5EF4-FFF2-40B4-BE49-F238E27FC236}">
                <a16:creationId xmlns:a16="http://schemas.microsoft.com/office/drawing/2014/main" id="{D9E63C93-8E0A-68E7-8419-D9982E294A52}"/>
              </a:ext>
            </a:extLst>
          </p:cNvPr>
          <p:cNvSpPr/>
          <p:nvPr/>
        </p:nvSpPr>
        <p:spPr>
          <a:xfrm>
            <a:off x="10515250" y="3597069"/>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Espace réservé du contenu 2, chunk 2">
            <a:extLst>
              <a:ext uri="{FF2B5EF4-FFF2-40B4-BE49-F238E27FC236}">
                <a16:creationId xmlns:a16="http://schemas.microsoft.com/office/drawing/2014/main" id="{056DCEB4-9D58-B822-5FB7-3FD52D0A086A}"/>
              </a:ext>
            </a:extLst>
          </p:cNvPr>
          <p:cNvSpPr txBox="1"/>
          <p:nvPr/>
        </p:nvSpPr>
        <p:spPr>
          <a:xfrm>
            <a:off x="7277071" y="4767555"/>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Syndrome d’activation macrophagique</a:t>
            </a:r>
          </a:p>
        </p:txBody>
      </p:sp>
      <p:sp>
        <p:nvSpPr>
          <p:cNvPr id="8" name="Rectangle : coins arrondis 7">
            <a:extLst>
              <a:ext uri="{FF2B5EF4-FFF2-40B4-BE49-F238E27FC236}">
                <a16:creationId xmlns:a16="http://schemas.microsoft.com/office/drawing/2014/main" id="{82C70F12-D1E2-B81C-2CD5-118CE0BD1F28}"/>
              </a:ext>
            </a:extLst>
          </p:cNvPr>
          <p:cNvSpPr/>
          <p:nvPr/>
        </p:nvSpPr>
        <p:spPr>
          <a:xfrm>
            <a:off x="7575475" y="457501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p>
        </p:txBody>
      </p:sp>
      <p:sp>
        <p:nvSpPr>
          <p:cNvPr id="9" name="Triangle 8">
            <a:extLst>
              <a:ext uri="{FF2B5EF4-FFF2-40B4-BE49-F238E27FC236}">
                <a16:creationId xmlns:a16="http://schemas.microsoft.com/office/drawing/2014/main" id="{6C7613FF-C0E0-16C1-301E-F4538BBCD569}"/>
              </a:ext>
            </a:extLst>
          </p:cNvPr>
          <p:cNvSpPr/>
          <p:nvPr/>
        </p:nvSpPr>
        <p:spPr>
          <a:xfrm rot="10800000">
            <a:off x="8217884" y="506744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0" name="Rectangle : coins arrondis 9">
            <a:extLst>
              <a:ext uri="{FF2B5EF4-FFF2-40B4-BE49-F238E27FC236}">
                <a16:creationId xmlns:a16="http://schemas.microsoft.com/office/drawing/2014/main" id="{3A949820-FC36-CDF9-AB07-34D00A33CC21}"/>
              </a:ext>
            </a:extLst>
          </p:cNvPr>
          <p:cNvSpPr/>
          <p:nvPr/>
        </p:nvSpPr>
        <p:spPr>
          <a:xfrm>
            <a:off x="8008933" y="5784687"/>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348614854"/>
      </p:ext>
    </p:extLst>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468000" y="1658112"/>
            <a:ext cx="11246400" cy="3735599"/>
          </a:xfrm>
        </p:spPr>
        <p:txBody>
          <a:bodyPr>
            <a:noAutofit/>
          </a:bodyPr>
          <a:lstStyle/>
          <a:p>
            <a:pPr lvl="1" algn="just">
              <a:lnSpc>
                <a:spcPct val="110000"/>
              </a:lnSpc>
              <a:spcAft>
                <a:spcPts val="600"/>
              </a:spcAft>
            </a:pPr>
            <a:r>
              <a:rPr lang="fr-FR" sz="1800" dirty="0"/>
              <a:t>Parenchyme hépatique avec espaces portes légèrement fibreux, comportant un infiltrat inflammatoire discret polymorphe sans activité au niveau de l’interface. Les canaux biliaires observés sur 5 des 7 espace-portes présentent par place un aspect dégénératif vacuolaire avec cholangite minime</a:t>
            </a:r>
          </a:p>
          <a:p>
            <a:pPr lvl="1" algn="just">
              <a:lnSpc>
                <a:spcPct val="110000"/>
              </a:lnSpc>
              <a:spcAft>
                <a:spcPts val="600"/>
              </a:spcAft>
            </a:pPr>
            <a:r>
              <a:rPr lang="fr-FR" sz="1800" dirty="0"/>
              <a:t>Dans le lobule, les travées sont régulières et les hépatocytes d'aspect hétérogène avec </a:t>
            </a:r>
            <a:r>
              <a:rPr lang="fr-FR" sz="1800" dirty="0" err="1"/>
              <a:t>anisocaryose</a:t>
            </a:r>
            <a:r>
              <a:rPr lang="fr-FR" sz="1800" dirty="0"/>
              <a:t> discrète et </a:t>
            </a:r>
            <a:r>
              <a:rPr lang="fr-FR" sz="1800" dirty="0" err="1"/>
              <a:t>hépatosidérose</a:t>
            </a:r>
            <a:r>
              <a:rPr lang="fr-FR" sz="1800" dirty="0"/>
              <a:t> légère. Absence de stéatose , d’infiltrat lobulaire ou de nécrose hépatocytaire</a:t>
            </a:r>
          </a:p>
          <a:p>
            <a:pPr lvl="1" algn="just">
              <a:lnSpc>
                <a:spcPct val="110000"/>
              </a:lnSpc>
              <a:spcAft>
                <a:spcPts val="600"/>
              </a:spcAft>
            </a:pPr>
            <a:r>
              <a:rPr lang="fr-FR" sz="1800" dirty="0"/>
              <a:t>À l'examen immunohistochimique, l'infiltrat portal est réactionnel CD3+, CD30, CD20-</a:t>
            </a:r>
          </a:p>
          <a:p>
            <a:pPr lvl="1" algn="just">
              <a:lnSpc>
                <a:spcPct val="110000"/>
              </a:lnSpc>
              <a:spcAft>
                <a:spcPts val="600"/>
              </a:spcAft>
            </a:pPr>
            <a:r>
              <a:rPr lang="fr-FR" sz="1800" dirty="0"/>
              <a:t>Absence d'</a:t>
            </a:r>
            <a:r>
              <a:rPr lang="fr-FR" sz="1800" dirty="0" err="1"/>
              <a:t>immunodétection</a:t>
            </a:r>
            <a:r>
              <a:rPr lang="fr-FR" sz="1800" dirty="0"/>
              <a:t> du CMV </a:t>
            </a:r>
          </a:p>
          <a:p>
            <a:pPr lvl="1" algn="just">
              <a:lnSpc>
                <a:spcPct val="110000"/>
              </a:lnSpc>
              <a:spcAft>
                <a:spcPts val="600"/>
              </a:spcAft>
            </a:pPr>
            <a:r>
              <a:rPr lang="fr-FR" sz="1800" dirty="0"/>
              <a:t>L'étude en hybridation in situ avec EBER est négative : pas de réplication à EBV</a:t>
            </a:r>
          </a:p>
        </p:txBody>
      </p:sp>
      <p:sp>
        <p:nvSpPr>
          <p:cNvPr id="5" name="Espace réservé pour une image  4">
            <a:extLst>
              <a:ext uri="{FF2B5EF4-FFF2-40B4-BE49-F238E27FC236}">
                <a16:creationId xmlns:a16="http://schemas.microsoft.com/office/drawing/2014/main" id="{9904CF2E-72DA-2779-E9CC-1DD67FE0DAEE}"/>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45F23221-8443-0FCC-A79B-738072D6C5B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DDD06C35-9F24-1972-9532-4E9186B2425D}"/>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4F0DDDFE-D302-AF7D-9AD7-022B11493F0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27176D2-E41E-D4FC-E6F2-FA460CC31F7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F1C4448F-02FB-CA79-5F35-9DEF10FD62BA}"/>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7F5C75F5-C224-7B3C-557B-12D7406021C8}"/>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F995FFAF-2088-E639-93E8-4F47D2472B1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FA8B183D-20CA-CF14-A4BD-5D9B6766275C}"/>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CA2D5E28-5B1F-F3E6-FCD5-737E7D1FFC32}"/>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741DE682-7CE4-4D33-929F-BA4E568AA814}"/>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9945A3CB-51FA-799A-F5C5-6D2369652213}"/>
                </a:ext>
              </a:extLst>
            </p:cNvPr>
            <p:cNvSpPr/>
            <p:nvPr/>
          </p:nvSpPr>
          <p:spPr>
            <a:xfrm>
              <a:off x="6975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4E51AF7D-9FAF-E123-6EE7-9B399E6F9BAF}"/>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1" name="ZoneTexte 20">
            <a:extLst>
              <a:ext uri="{FF2B5EF4-FFF2-40B4-BE49-F238E27FC236}">
                <a16:creationId xmlns:a16="http://schemas.microsoft.com/office/drawing/2014/main" id="{3DD6BF3B-3DD8-5B00-6D83-CB53B90407F5}"/>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PBH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ponction biopsie hépatique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23" name="Titre 22">
            <a:extLst>
              <a:ext uri="{FF2B5EF4-FFF2-40B4-BE49-F238E27FC236}">
                <a16:creationId xmlns:a16="http://schemas.microsoft.com/office/drawing/2014/main" id="{DBD8179E-9E2F-FF1C-5D74-41B2087F1CB6}"/>
              </a:ext>
            </a:extLst>
          </p:cNvPr>
          <p:cNvSpPr>
            <a:spLocks noGrp="1"/>
          </p:cNvSpPr>
          <p:nvPr>
            <p:ph type="title"/>
          </p:nvPr>
        </p:nvSpPr>
        <p:spPr/>
        <p:txBody>
          <a:bodyPr/>
          <a:lstStyle/>
          <a:p>
            <a:r>
              <a:rPr lang="fr-FR" sz="2400" dirty="0"/>
              <a:t>Résultats anatomopathologiques de la PBH du 10/09/2021</a:t>
            </a:r>
            <a:endParaRPr lang="fr-FR" dirty="0"/>
          </a:p>
        </p:txBody>
      </p:sp>
      <p:grpSp>
        <p:nvGrpSpPr>
          <p:cNvPr id="24" name="Groupe 23">
            <a:extLst>
              <a:ext uri="{FF2B5EF4-FFF2-40B4-BE49-F238E27FC236}">
                <a16:creationId xmlns:a16="http://schemas.microsoft.com/office/drawing/2014/main" id="{D08ECFFE-B678-3210-E2B0-B6BE16EF61ED}"/>
              </a:ext>
            </a:extLst>
          </p:cNvPr>
          <p:cNvGrpSpPr/>
          <p:nvPr/>
        </p:nvGrpSpPr>
        <p:grpSpPr>
          <a:xfrm>
            <a:off x="467999" y="5455324"/>
            <a:ext cx="11246400" cy="537235"/>
            <a:chOff x="468000" y="4881287"/>
            <a:chExt cx="11246400" cy="537235"/>
          </a:xfrm>
        </p:grpSpPr>
        <p:sp>
          <p:nvSpPr>
            <p:cNvPr id="25" name="Rounded Rectangle 52">
              <a:extLst>
                <a:ext uri="{FF2B5EF4-FFF2-40B4-BE49-F238E27FC236}">
                  <a16:creationId xmlns:a16="http://schemas.microsoft.com/office/drawing/2014/main" id="{563D28A9-9D81-D06B-CD38-2DB598930F7E}"/>
                </a:ext>
              </a:extLst>
            </p:cNvPr>
            <p:cNvSpPr/>
            <p:nvPr/>
          </p:nvSpPr>
          <p:spPr>
            <a:xfrm>
              <a:off x="468000" y="4881287"/>
              <a:ext cx="1124640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82600" marR="0" lvl="1" indent="0" algn="l" defTabSz="914400" rtl="0" eaLnBrk="1" fontAlgn="auto" latinLnBrk="0" hangingPunct="1">
                <a:lnSpc>
                  <a:spcPct val="100000"/>
                </a:lnSpc>
                <a:spcBef>
                  <a:spcPts val="500"/>
                </a:spcBef>
                <a:spcAft>
                  <a:spcPts val="0"/>
                </a:spcAft>
                <a:buClr>
                  <a:srgbClr val="D90075"/>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CONCLUSION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aspect en faveur d'une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mn-cs"/>
                </a:rPr>
                <a:t>GvH</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 de faible intensité. Absence d’agent pathogène. Pas de signes d’une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mn-cs"/>
                </a:rPr>
                <a:t>lymphoprolifération</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 sur ce matériel.</a:t>
              </a:r>
            </a:p>
          </p:txBody>
        </p:sp>
        <p:pic>
          <p:nvPicPr>
            <p:cNvPr id="26" name="Espace réservé pour une image  20" descr="Cercle avec flèche gauche avec un remplissage uni">
              <a:extLst>
                <a:ext uri="{FF2B5EF4-FFF2-40B4-BE49-F238E27FC236}">
                  <a16:creationId xmlns:a16="http://schemas.microsoft.com/office/drawing/2014/main" id="{7CE78D3C-A6FF-2053-C847-557B13C4EE54}"/>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pic>
        <p:nvPicPr>
          <p:cNvPr id="2" name="CC17 - Slide 14">
            <a:hlinkClick r:id="" action="ppaction://media"/>
            <a:extLst>
              <a:ext uri="{FF2B5EF4-FFF2-40B4-BE49-F238E27FC236}">
                <a16:creationId xmlns:a16="http://schemas.microsoft.com/office/drawing/2014/main" id="{847E8018-19A8-9318-D243-BF76D1320C0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75447" y="886767"/>
            <a:ext cx="468000" cy="468000"/>
          </a:xfrm>
          <a:prstGeom prst="rect">
            <a:avLst/>
          </a:prstGeom>
        </p:spPr>
      </p:pic>
    </p:spTree>
    <p:extLst>
      <p:ext uri="{BB962C8B-B14F-4D97-AF65-F5344CB8AC3E}">
        <p14:creationId xmlns:p14="http://schemas.microsoft.com/office/powerpoint/2010/main" val="32676266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08D56-34EC-FFD0-DCC0-3588CD9A869B}"/>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7323ED12-6AB0-FFAA-D5F8-A8850101EAEA}"/>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49972269-1614-124C-26AC-C0449B7D6F7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6441D413-5AD1-5CBE-63CD-166B4B1074B2}"/>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96E634F2-ECE1-976C-BC65-4C5FAB30148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9B83BE5-8118-FB63-DF10-B2E2772E734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4BD15E1-9914-6C1F-F8E4-DB688630A4C3}"/>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F4B0523B-FD0F-A459-A980-B9B71365B7E2}"/>
                </a:ext>
              </a:extLst>
            </p:cNvPr>
            <p:cNvSpPr/>
            <p:nvPr/>
          </p:nvSpPr>
          <p:spPr>
            <a:xfrm>
              <a:off x="8719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CCA73DE1-6191-2BFE-E3DD-7FFB7CFC68E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C8D04F8-E158-1AA9-7CC3-A000598FC350}"/>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9E1B1DEB-9529-0ED3-CA2B-D781CC4AC783}"/>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E427B525-2B15-9E29-0D42-3F62AD769630}"/>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AB1B2B7E-42F9-F37F-AD7D-5FC99E1F4A16}"/>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FC3B3198-33C5-0B27-906E-308B43161A18}"/>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8592BE16-311E-B4EE-0F16-B512D55ACF58}"/>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a:t>
            </a:r>
          </a:p>
        </p:txBody>
      </p:sp>
      <p:sp>
        <p:nvSpPr>
          <p:cNvPr id="21" name="Rounded Rectangle 52">
            <a:extLst>
              <a:ext uri="{FF2B5EF4-FFF2-40B4-BE49-F238E27FC236}">
                <a16:creationId xmlns:a16="http://schemas.microsoft.com/office/drawing/2014/main" id="{5DD1287A-3C8E-0CC6-575A-73EFC293057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2" name="Titre 1">
            <a:extLst>
              <a:ext uri="{FF2B5EF4-FFF2-40B4-BE49-F238E27FC236}">
                <a16:creationId xmlns:a16="http://schemas.microsoft.com/office/drawing/2014/main" id="{2FC398E8-9B14-E295-04CA-9249736A154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décidez-vous ?</a:t>
            </a:r>
          </a:p>
        </p:txBody>
      </p:sp>
      <p:sp>
        <p:nvSpPr>
          <p:cNvPr id="24" name="Espace réservé du contenu 2, chunk 1">
            <a:extLst>
              <a:ext uri="{FF2B5EF4-FFF2-40B4-BE49-F238E27FC236}">
                <a16:creationId xmlns:a16="http://schemas.microsoft.com/office/drawing/2014/main" id="{C22E7D00-6531-7ECF-C0DE-7445DAB53FDB}"/>
              </a:ext>
            </a:extLst>
          </p:cNvPr>
          <p:cNvSpPr txBox="1"/>
          <p:nvPr/>
        </p:nvSpPr>
        <p:spPr>
          <a:xfrm>
            <a:off x="468297"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Traitement de la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avec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corticoïdes 2 mg/kg/j</a:t>
            </a:r>
          </a:p>
        </p:txBody>
      </p:sp>
      <p:sp>
        <p:nvSpPr>
          <p:cNvPr id="25" name="Rectangle : coins arrondis 24">
            <a:extLst>
              <a:ext uri="{FF2B5EF4-FFF2-40B4-BE49-F238E27FC236}">
                <a16:creationId xmlns:a16="http://schemas.microsoft.com/office/drawing/2014/main" id="{D4693EC8-1A75-711A-4562-B80CBD00F650}"/>
              </a:ext>
            </a:extLst>
          </p:cNvPr>
          <p:cNvSpPr/>
          <p:nvPr/>
        </p:nvSpPr>
        <p:spPr>
          <a:xfrm>
            <a:off x="1304901"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6" name="Triangle 25">
            <a:extLst>
              <a:ext uri="{FF2B5EF4-FFF2-40B4-BE49-F238E27FC236}">
                <a16:creationId xmlns:a16="http://schemas.microsoft.com/office/drawing/2014/main" id="{591CB5B1-BFC4-4016-8039-023325CD16F2}"/>
              </a:ext>
            </a:extLst>
          </p:cNvPr>
          <p:cNvSpPr/>
          <p:nvPr/>
        </p:nvSpPr>
        <p:spPr>
          <a:xfrm rot="10800000">
            <a:off x="1947310"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2">
            <a:extLst>
              <a:ext uri="{FF2B5EF4-FFF2-40B4-BE49-F238E27FC236}">
                <a16:creationId xmlns:a16="http://schemas.microsoft.com/office/drawing/2014/main" id="{18DAE240-8073-7E5E-3270-652489EC96CB}"/>
              </a:ext>
            </a:extLst>
          </p:cNvPr>
          <p:cNvSpPr txBox="1"/>
          <p:nvPr/>
        </p:nvSpPr>
        <p:spPr>
          <a:xfrm>
            <a:off x="4513800"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Arrêt du rituximab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pour toxicité hépatique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et début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d’une chimiothérapie</a:t>
            </a:r>
          </a:p>
        </p:txBody>
      </p:sp>
      <p:sp>
        <p:nvSpPr>
          <p:cNvPr id="29" name="Rectangle : coins arrondis 28">
            <a:extLst>
              <a:ext uri="{FF2B5EF4-FFF2-40B4-BE49-F238E27FC236}">
                <a16:creationId xmlns:a16="http://schemas.microsoft.com/office/drawing/2014/main" id="{EF544C68-9A8D-D97B-80C7-9A903C040F21}"/>
              </a:ext>
            </a:extLst>
          </p:cNvPr>
          <p:cNvSpPr/>
          <p:nvPr/>
        </p:nvSpPr>
        <p:spPr>
          <a:xfrm>
            <a:off x="5350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CC61AB62-F533-5017-436B-F20E125C5000}"/>
              </a:ext>
            </a:extLst>
          </p:cNvPr>
          <p:cNvSpPr/>
          <p:nvPr/>
        </p:nvSpPr>
        <p:spPr>
          <a:xfrm rot="10800000">
            <a:off x="5992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space réservé du contenu 2, chunk 5">
            <a:extLst>
              <a:ext uri="{FF2B5EF4-FFF2-40B4-BE49-F238E27FC236}">
                <a16:creationId xmlns:a16="http://schemas.microsoft.com/office/drawing/2014/main" id="{901B1AEB-EB1F-4661-163F-1799934CB791}"/>
              </a:ext>
            </a:extLst>
          </p:cNvPr>
          <p:cNvSpPr txBox="1"/>
          <p:nvPr/>
        </p:nvSpPr>
        <p:spPr>
          <a:xfrm>
            <a:off x="8560200"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Poursuite du rituximab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et surveillance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clinicobiologique</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7" name="Rectangle : coins arrondis 36">
            <a:extLst>
              <a:ext uri="{FF2B5EF4-FFF2-40B4-BE49-F238E27FC236}">
                <a16:creationId xmlns:a16="http://schemas.microsoft.com/office/drawing/2014/main" id="{F65C846B-8B06-DEB3-C7CD-2585D6F5F35F}"/>
              </a:ext>
            </a:extLst>
          </p:cNvPr>
          <p:cNvSpPr/>
          <p:nvPr/>
        </p:nvSpPr>
        <p:spPr>
          <a:xfrm>
            <a:off x="93968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CD89D6F8-D2E4-16A2-FD22-67E549EAF61B}"/>
              </a:ext>
            </a:extLst>
          </p:cNvPr>
          <p:cNvSpPr/>
          <p:nvPr/>
        </p:nvSpPr>
        <p:spPr>
          <a:xfrm rot="10800000">
            <a:off x="100392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CC17 - Slide 15">
            <a:hlinkClick r:id="" action="ppaction://media"/>
            <a:extLst>
              <a:ext uri="{FF2B5EF4-FFF2-40B4-BE49-F238E27FC236}">
                <a16:creationId xmlns:a16="http://schemas.microsoft.com/office/drawing/2014/main" id="{6A33B7DE-0460-7387-C8E3-4A92154EC4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81517" y="873172"/>
            <a:ext cx="468000" cy="468000"/>
          </a:xfrm>
          <a:prstGeom prst="rect">
            <a:avLst/>
          </a:prstGeom>
        </p:spPr>
      </p:pic>
    </p:spTree>
    <p:extLst>
      <p:ext uri="{BB962C8B-B14F-4D97-AF65-F5344CB8AC3E}">
        <p14:creationId xmlns:p14="http://schemas.microsoft.com/office/powerpoint/2010/main" val="22395662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87DA6-BA28-0526-4345-D71199DE4259}"/>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EB96E77D-326F-0258-97A7-E17F4C5BF9D4}"/>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725CF17-2E4C-0144-EF7C-C4D495E3347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84FB9ABD-4E7D-50BF-94E4-470B28AEFE17}"/>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14FF03F8-F6F9-CC45-BC97-D5954E05662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3D70E37-ED93-A1BA-038F-6AFB7372D7F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38613041-DB84-7762-F66D-A818800D5C38}"/>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BE22F5C6-181B-B1C1-C62A-38A9A2E5E373}"/>
                </a:ext>
              </a:extLst>
            </p:cNvPr>
            <p:cNvSpPr/>
            <p:nvPr/>
          </p:nvSpPr>
          <p:spPr>
            <a:xfrm>
              <a:off x="8719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12208387-FC08-B6AC-6606-36C4080929B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60692CAC-18FA-C39B-BA4A-DBF3E689BD9C}"/>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A0893292-AC21-2073-E971-7BC77630E362}"/>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ADC5E04B-CDF8-477B-A97D-4A216DCDAD98}"/>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C32540BB-94E6-5940-C559-BC552C60719E}"/>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4C763C37-BA91-1946-6DDE-D109747A0CAF}"/>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DEFC5B76-2420-A2CA-56C3-5A218DC2D91F}"/>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a:t>
            </a:r>
          </a:p>
        </p:txBody>
      </p:sp>
      <p:sp>
        <p:nvSpPr>
          <p:cNvPr id="21" name="Rounded Rectangle 52">
            <a:extLst>
              <a:ext uri="{FF2B5EF4-FFF2-40B4-BE49-F238E27FC236}">
                <a16:creationId xmlns:a16="http://schemas.microsoft.com/office/drawing/2014/main" id="{373B64BF-8C89-2B57-7E5B-BE2FAA70D58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2" name="Titre 1">
            <a:extLst>
              <a:ext uri="{FF2B5EF4-FFF2-40B4-BE49-F238E27FC236}">
                <a16:creationId xmlns:a16="http://schemas.microsoft.com/office/drawing/2014/main" id="{99ACF55E-D5A8-2A4D-6FD8-06387CAFE54B}"/>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décidez-vous ?</a:t>
            </a:r>
          </a:p>
        </p:txBody>
      </p:sp>
      <p:sp>
        <p:nvSpPr>
          <p:cNvPr id="24" name="Espace réservé du contenu 2, chunk 1">
            <a:extLst>
              <a:ext uri="{FF2B5EF4-FFF2-40B4-BE49-F238E27FC236}">
                <a16:creationId xmlns:a16="http://schemas.microsoft.com/office/drawing/2014/main" id="{5F23D77A-4E09-813C-1D09-C5E58D195331}"/>
              </a:ext>
            </a:extLst>
          </p:cNvPr>
          <p:cNvSpPr txBox="1"/>
          <p:nvPr/>
        </p:nvSpPr>
        <p:spPr>
          <a:xfrm>
            <a:off x="468297"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Traitement de la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GvH</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 hépatique avec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corticoïdes 2 mg/kg/j</a:t>
            </a:r>
          </a:p>
        </p:txBody>
      </p:sp>
      <p:sp>
        <p:nvSpPr>
          <p:cNvPr id="25" name="Rectangle : coins arrondis 24">
            <a:extLst>
              <a:ext uri="{FF2B5EF4-FFF2-40B4-BE49-F238E27FC236}">
                <a16:creationId xmlns:a16="http://schemas.microsoft.com/office/drawing/2014/main" id="{64477C15-5668-B6B6-7E6E-2104FC666D1B}"/>
              </a:ext>
            </a:extLst>
          </p:cNvPr>
          <p:cNvSpPr/>
          <p:nvPr/>
        </p:nvSpPr>
        <p:spPr>
          <a:xfrm>
            <a:off x="1304901"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6" name="Triangle 25">
            <a:extLst>
              <a:ext uri="{FF2B5EF4-FFF2-40B4-BE49-F238E27FC236}">
                <a16:creationId xmlns:a16="http://schemas.microsoft.com/office/drawing/2014/main" id="{FA438EE2-3D6B-D97C-BDB9-00FBAACF11EE}"/>
              </a:ext>
            </a:extLst>
          </p:cNvPr>
          <p:cNvSpPr/>
          <p:nvPr/>
        </p:nvSpPr>
        <p:spPr>
          <a:xfrm rot="10800000">
            <a:off x="1947310"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2">
            <a:extLst>
              <a:ext uri="{FF2B5EF4-FFF2-40B4-BE49-F238E27FC236}">
                <a16:creationId xmlns:a16="http://schemas.microsoft.com/office/drawing/2014/main" id="{E09FE83A-3620-0B79-BD71-2D915276CC83}"/>
              </a:ext>
            </a:extLst>
          </p:cNvPr>
          <p:cNvSpPr txBox="1"/>
          <p:nvPr/>
        </p:nvSpPr>
        <p:spPr>
          <a:xfrm>
            <a:off x="4513800"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Arrêt du rituximab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pour toxicité hépatique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et début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d’une chimiothérapie</a:t>
            </a:r>
          </a:p>
        </p:txBody>
      </p:sp>
      <p:sp>
        <p:nvSpPr>
          <p:cNvPr id="29" name="Rectangle : coins arrondis 28">
            <a:extLst>
              <a:ext uri="{FF2B5EF4-FFF2-40B4-BE49-F238E27FC236}">
                <a16:creationId xmlns:a16="http://schemas.microsoft.com/office/drawing/2014/main" id="{85598012-746E-89B7-6026-36DC176F06D3}"/>
              </a:ext>
            </a:extLst>
          </p:cNvPr>
          <p:cNvSpPr/>
          <p:nvPr/>
        </p:nvSpPr>
        <p:spPr>
          <a:xfrm>
            <a:off x="53504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00812D9D-D8D3-C65E-52F4-2158C1D1A748}"/>
              </a:ext>
            </a:extLst>
          </p:cNvPr>
          <p:cNvSpPr/>
          <p:nvPr/>
        </p:nvSpPr>
        <p:spPr>
          <a:xfrm rot="10800000">
            <a:off x="59928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space réservé du contenu 2, chunk 5">
            <a:extLst>
              <a:ext uri="{FF2B5EF4-FFF2-40B4-BE49-F238E27FC236}">
                <a16:creationId xmlns:a16="http://schemas.microsoft.com/office/drawing/2014/main" id="{A714BDE2-C1C9-3CCA-9226-0C3B71536C27}"/>
              </a:ext>
            </a:extLst>
          </p:cNvPr>
          <p:cNvSpPr txBox="1"/>
          <p:nvPr/>
        </p:nvSpPr>
        <p:spPr>
          <a:xfrm>
            <a:off x="8560200" y="2920015"/>
            <a:ext cx="31644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Poursuite du rituximab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et surveillance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clinicobiologique</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7" name="Rectangle : coins arrondis 36">
            <a:extLst>
              <a:ext uri="{FF2B5EF4-FFF2-40B4-BE49-F238E27FC236}">
                <a16:creationId xmlns:a16="http://schemas.microsoft.com/office/drawing/2014/main" id="{EEFC89E8-3521-7803-DD73-A5148AB0DA86}"/>
              </a:ext>
            </a:extLst>
          </p:cNvPr>
          <p:cNvSpPr/>
          <p:nvPr/>
        </p:nvSpPr>
        <p:spPr>
          <a:xfrm>
            <a:off x="93968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73F11F33-25BB-A493-230B-2DD720EA75E9}"/>
              </a:ext>
            </a:extLst>
          </p:cNvPr>
          <p:cNvSpPr/>
          <p:nvPr/>
        </p:nvSpPr>
        <p:spPr>
          <a:xfrm rot="10800000">
            <a:off x="100392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pic>
        <p:nvPicPr>
          <p:cNvPr id="2" name="CC17 - Slide 16">
            <a:hlinkClick r:id="" action="ppaction://media"/>
            <a:extLst>
              <a:ext uri="{FF2B5EF4-FFF2-40B4-BE49-F238E27FC236}">
                <a16:creationId xmlns:a16="http://schemas.microsoft.com/office/drawing/2014/main" id="{0FEBF74C-EEAF-8711-CC4E-9C5932C63A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4385"/>
            <a:ext cx="468000" cy="468000"/>
          </a:xfrm>
          <a:prstGeom prst="rect">
            <a:avLst/>
          </a:prstGeom>
        </p:spPr>
      </p:pic>
    </p:spTree>
    <p:extLst>
      <p:ext uri="{BB962C8B-B14F-4D97-AF65-F5344CB8AC3E}">
        <p14:creationId xmlns:p14="http://schemas.microsoft.com/office/powerpoint/2010/main" val="102255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6B1E5-E4B4-4182-81F4-CAAF26208570}"/>
            </a:ext>
          </a:extLst>
        </p:cNvPr>
        <p:cNvGrpSpPr/>
        <p:nvPr/>
      </p:nvGrpSpPr>
      <p:grpSpPr>
        <a:xfrm>
          <a:off x="0" y="0"/>
          <a:ext cx="0" cy="0"/>
          <a:chOff x="0" y="0"/>
          <a:chExt cx="0" cy="0"/>
        </a:xfrm>
      </p:grpSpPr>
      <p:sp>
        <p:nvSpPr>
          <p:cNvPr id="4" name="Forme libre 3">
            <a:extLst>
              <a:ext uri="{FF2B5EF4-FFF2-40B4-BE49-F238E27FC236}">
                <a16:creationId xmlns:a16="http://schemas.microsoft.com/office/drawing/2014/main" id="{3114678E-AA0C-BB23-F9B8-5E2FBFFDBC91}"/>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 name="Espace réservé pour une image  4">
            <a:extLst>
              <a:ext uri="{FF2B5EF4-FFF2-40B4-BE49-F238E27FC236}">
                <a16:creationId xmlns:a16="http://schemas.microsoft.com/office/drawing/2014/main" id="{7CC59B20-0B8E-D209-1600-7F0A1D205A24}"/>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E1273C38-AAD5-EFF7-2FBD-4BFECEEF34F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94CFB8B4-3497-A3D6-29A0-F70C913D6864}"/>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F63042C8-8F40-688C-5C25-920F547C568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665D4E7-3B7F-480F-F023-1A71512E119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2402CB6C-C890-EA91-A501-6A9297C1FBD7}"/>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ADC9AD51-C97E-907F-EF04-012C9E208435}"/>
                </a:ext>
              </a:extLst>
            </p:cNvPr>
            <p:cNvSpPr/>
            <p:nvPr/>
          </p:nvSpPr>
          <p:spPr>
            <a:xfrm>
              <a:off x="8719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0A2C415C-8890-47EB-785F-681F40588D0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7D1B436E-1703-C829-9EC8-2631E8531A0B}"/>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28BBE0C8-4617-25E8-D366-C3BACF2BFBE3}"/>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9F39EDEB-4CB4-025B-5FA2-74CBFA0DC6B3}"/>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223D601-0DE4-EDA0-76B0-B4DF69106A3C}"/>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7FF275A2-7DE7-99D8-1C4F-4D07609C8569}"/>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097D4738-0E39-FB48-C58B-FEDF10415304}"/>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a:t>
            </a:r>
          </a:p>
        </p:txBody>
      </p:sp>
      <p:sp>
        <p:nvSpPr>
          <p:cNvPr id="24" name="Espace réservé du contenu 2, chunk 1">
            <a:extLst>
              <a:ext uri="{FF2B5EF4-FFF2-40B4-BE49-F238E27FC236}">
                <a16:creationId xmlns:a16="http://schemas.microsoft.com/office/drawing/2014/main" id="{BB53E89A-912C-D53D-DA0D-850BB6352B44}"/>
              </a:ext>
            </a:extLst>
          </p:cNvPr>
          <p:cNvSpPr txBox="1"/>
          <p:nvPr/>
        </p:nvSpPr>
        <p:spPr>
          <a:xfrm>
            <a:off x="468297" y="2920015"/>
            <a:ext cx="31644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Traitement de la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avec corticoïdes 2 mg/kg/j</a:t>
            </a:r>
          </a:p>
        </p:txBody>
      </p:sp>
      <p:sp>
        <p:nvSpPr>
          <p:cNvPr id="25" name="Rectangle : coins arrondis 24">
            <a:extLst>
              <a:ext uri="{FF2B5EF4-FFF2-40B4-BE49-F238E27FC236}">
                <a16:creationId xmlns:a16="http://schemas.microsoft.com/office/drawing/2014/main" id="{9F5D99D2-B258-DE19-8860-D330F1FD7F92}"/>
              </a:ext>
            </a:extLst>
          </p:cNvPr>
          <p:cNvSpPr/>
          <p:nvPr/>
        </p:nvSpPr>
        <p:spPr>
          <a:xfrm>
            <a:off x="1304901"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A</a:t>
            </a:r>
          </a:p>
        </p:txBody>
      </p:sp>
      <p:sp>
        <p:nvSpPr>
          <p:cNvPr id="26" name="Triangle 25">
            <a:extLst>
              <a:ext uri="{FF2B5EF4-FFF2-40B4-BE49-F238E27FC236}">
                <a16:creationId xmlns:a16="http://schemas.microsoft.com/office/drawing/2014/main" id="{95CA4269-04B6-5CEA-67A0-2585B5AD69A7}"/>
              </a:ext>
            </a:extLst>
          </p:cNvPr>
          <p:cNvSpPr/>
          <p:nvPr/>
        </p:nvSpPr>
        <p:spPr>
          <a:xfrm rot="10800000">
            <a:off x="1947310"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2">
            <a:extLst>
              <a:ext uri="{FF2B5EF4-FFF2-40B4-BE49-F238E27FC236}">
                <a16:creationId xmlns:a16="http://schemas.microsoft.com/office/drawing/2014/main" id="{F622F595-6235-70F6-53A3-85C857FCE354}"/>
              </a:ext>
            </a:extLst>
          </p:cNvPr>
          <p:cNvSpPr txBox="1"/>
          <p:nvPr/>
        </p:nvSpPr>
        <p:spPr>
          <a:xfrm>
            <a:off x="4513800" y="2920015"/>
            <a:ext cx="31644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Arrêt du rituximab </a:t>
            </a:r>
            <a:b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pour toxicité hépatique </a:t>
            </a:r>
            <a:b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et début d’une chimiothérapie</a:t>
            </a:r>
          </a:p>
        </p:txBody>
      </p:sp>
      <p:sp>
        <p:nvSpPr>
          <p:cNvPr id="29" name="Rectangle : coins arrondis 28">
            <a:extLst>
              <a:ext uri="{FF2B5EF4-FFF2-40B4-BE49-F238E27FC236}">
                <a16:creationId xmlns:a16="http://schemas.microsoft.com/office/drawing/2014/main" id="{8566B738-E344-DB4F-6D6F-C61B288D19E2}"/>
              </a:ext>
            </a:extLst>
          </p:cNvPr>
          <p:cNvSpPr/>
          <p:nvPr/>
        </p:nvSpPr>
        <p:spPr>
          <a:xfrm>
            <a:off x="5350404"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B</a:t>
            </a:r>
          </a:p>
        </p:txBody>
      </p:sp>
      <p:sp>
        <p:nvSpPr>
          <p:cNvPr id="30" name="Triangle 29">
            <a:extLst>
              <a:ext uri="{FF2B5EF4-FFF2-40B4-BE49-F238E27FC236}">
                <a16:creationId xmlns:a16="http://schemas.microsoft.com/office/drawing/2014/main" id="{96022943-9436-4261-BED7-39AEA0297B62}"/>
              </a:ext>
            </a:extLst>
          </p:cNvPr>
          <p:cNvSpPr/>
          <p:nvPr/>
        </p:nvSpPr>
        <p:spPr>
          <a:xfrm rot="10800000">
            <a:off x="5992813"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space réservé du contenu 2, chunk 5">
            <a:extLst>
              <a:ext uri="{FF2B5EF4-FFF2-40B4-BE49-F238E27FC236}">
                <a16:creationId xmlns:a16="http://schemas.microsoft.com/office/drawing/2014/main" id="{480B1717-3C57-6470-6CCA-445A2DD0893D}"/>
              </a:ext>
            </a:extLst>
          </p:cNvPr>
          <p:cNvSpPr txBox="1"/>
          <p:nvPr/>
        </p:nvSpPr>
        <p:spPr>
          <a:xfrm>
            <a:off x="8560200" y="2920015"/>
            <a:ext cx="31644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Poursuite du rituximab </a:t>
            </a:r>
            <a:b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et surveillance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clinicobiologique</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7" name="Rectangle : coins arrondis 36">
            <a:extLst>
              <a:ext uri="{FF2B5EF4-FFF2-40B4-BE49-F238E27FC236}">
                <a16:creationId xmlns:a16="http://schemas.microsoft.com/office/drawing/2014/main" id="{23F0248C-66B7-2B34-1A11-B5C59C47F3E2}"/>
              </a:ext>
            </a:extLst>
          </p:cNvPr>
          <p:cNvSpPr/>
          <p:nvPr/>
        </p:nvSpPr>
        <p:spPr>
          <a:xfrm>
            <a:off x="939680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38" name="Triangle 37">
            <a:extLst>
              <a:ext uri="{FF2B5EF4-FFF2-40B4-BE49-F238E27FC236}">
                <a16:creationId xmlns:a16="http://schemas.microsoft.com/office/drawing/2014/main" id="{26F85BB6-DB39-2C50-C58B-21D7DD2CB058}"/>
              </a:ext>
            </a:extLst>
          </p:cNvPr>
          <p:cNvSpPr/>
          <p:nvPr/>
        </p:nvSpPr>
        <p:spPr>
          <a:xfrm rot="10800000">
            <a:off x="1003921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 name="Titre 1">
            <a:extLst>
              <a:ext uri="{FF2B5EF4-FFF2-40B4-BE49-F238E27FC236}">
                <a16:creationId xmlns:a16="http://schemas.microsoft.com/office/drawing/2014/main" id="{F48999AD-540B-BE84-806C-10B4EDD4CEB9}"/>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décidez-vous ?</a:t>
            </a:r>
          </a:p>
        </p:txBody>
      </p:sp>
      <p:sp>
        <p:nvSpPr>
          <p:cNvPr id="3" name="Rounded Rectangle 52">
            <a:extLst>
              <a:ext uri="{FF2B5EF4-FFF2-40B4-BE49-F238E27FC236}">
                <a16:creationId xmlns:a16="http://schemas.microsoft.com/office/drawing/2014/main" id="{12A84146-F73F-D312-F3BC-4B446F7437FD}"/>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3" name="Rectangle : coins arrondis 22">
            <a:extLst>
              <a:ext uri="{FF2B5EF4-FFF2-40B4-BE49-F238E27FC236}">
                <a16:creationId xmlns:a16="http://schemas.microsoft.com/office/drawing/2014/main" id="{770699BE-5BB3-ADC5-02D2-80CA9E6FD277}"/>
              </a:ext>
            </a:extLst>
          </p:cNvPr>
          <p:cNvSpPr/>
          <p:nvPr/>
        </p:nvSpPr>
        <p:spPr>
          <a:xfrm>
            <a:off x="9830262" y="4199921"/>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Rectangle : coins arrondis 30">
            <a:extLst>
              <a:ext uri="{FF2B5EF4-FFF2-40B4-BE49-F238E27FC236}">
                <a16:creationId xmlns:a16="http://schemas.microsoft.com/office/drawing/2014/main" id="{9DF85BD4-91A1-AD58-7738-EE278F9066CE}"/>
              </a:ext>
            </a:extLst>
          </p:cNvPr>
          <p:cNvSpPr/>
          <p:nvPr/>
        </p:nvSpPr>
        <p:spPr>
          <a:xfrm>
            <a:off x="5887050" y="4199921"/>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33" name="Connecteur droit avec flèche 32">
            <a:extLst>
              <a:ext uri="{FF2B5EF4-FFF2-40B4-BE49-F238E27FC236}">
                <a16:creationId xmlns:a16="http://schemas.microsoft.com/office/drawing/2014/main" id="{C57EBCE5-AC03-B03C-0007-4FD40838DD61}"/>
              </a:ext>
            </a:extLst>
          </p:cNvPr>
          <p:cNvCxnSpPr/>
          <p:nvPr/>
        </p:nvCxnSpPr>
        <p:spPr>
          <a:xfrm>
            <a:off x="4059582" y="2411408"/>
            <a:ext cx="0" cy="3445868"/>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34" name="Connecteur droit avec flèche 33">
            <a:extLst>
              <a:ext uri="{FF2B5EF4-FFF2-40B4-BE49-F238E27FC236}">
                <a16:creationId xmlns:a16="http://schemas.microsoft.com/office/drawing/2014/main" id="{D681281E-CC7A-BEEF-BE86-87642EAAB2A5}"/>
              </a:ext>
            </a:extLst>
          </p:cNvPr>
          <p:cNvCxnSpPr/>
          <p:nvPr/>
        </p:nvCxnSpPr>
        <p:spPr>
          <a:xfrm>
            <a:off x="8119164" y="2411408"/>
            <a:ext cx="0" cy="3445868"/>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sp>
        <p:nvSpPr>
          <p:cNvPr id="39" name="Rectangle : coins arrondis 38">
            <a:extLst>
              <a:ext uri="{FF2B5EF4-FFF2-40B4-BE49-F238E27FC236}">
                <a16:creationId xmlns:a16="http://schemas.microsoft.com/office/drawing/2014/main" id="{C1BD7EFE-DB81-A8AD-8E8B-3280A7E39E2A}"/>
              </a:ext>
            </a:extLst>
          </p:cNvPr>
          <p:cNvSpPr/>
          <p:nvPr/>
        </p:nvSpPr>
        <p:spPr>
          <a:xfrm>
            <a:off x="1738359" y="4199921"/>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0" name="ZoneTexte 39">
            <a:extLst>
              <a:ext uri="{FF2B5EF4-FFF2-40B4-BE49-F238E27FC236}">
                <a16:creationId xmlns:a16="http://schemas.microsoft.com/office/drawing/2014/main" id="{CBE6BDDF-2025-11CD-D354-B77FF13735AC}"/>
              </a:ext>
            </a:extLst>
          </p:cNvPr>
          <p:cNvSpPr txBox="1"/>
          <p:nvPr/>
        </p:nvSpPr>
        <p:spPr>
          <a:xfrm>
            <a:off x="-13254" y="4574713"/>
            <a:ext cx="4059577" cy="954107"/>
          </a:xfrm>
          <a:prstGeom prst="rect">
            <a:avLst/>
          </a:prstGeom>
          <a:noFill/>
        </p:spPr>
        <p:txBody>
          <a:bodyPr wrap="square" lIns="216000" rIns="216000" anchor="t">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rPr>
              <a:t>Une corticothérapie aggraverait l’immunosuppression ce qui risque d’aggraver encore le LPT, il faut au contraire diminuer l’IS au maximum</a:t>
            </a:r>
          </a:p>
        </p:txBody>
      </p:sp>
      <p:sp>
        <p:nvSpPr>
          <p:cNvPr id="42" name="ZoneTexte 41">
            <a:extLst>
              <a:ext uri="{FF2B5EF4-FFF2-40B4-BE49-F238E27FC236}">
                <a16:creationId xmlns:a16="http://schemas.microsoft.com/office/drawing/2014/main" id="{9938D439-2E6F-FF4B-9CEB-C3C44D3F8B3A}"/>
              </a:ext>
            </a:extLst>
          </p:cNvPr>
          <p:cNvSpPr txBox="1"/>
          <p:nvPr/>
        </p:nvSpPr>
        <p:spPr>
          <a:xfrm>
            <a:off x="4041911" y="4574713"/>
            <a:ext cx="4059577" cy="954107"/>
          </a:xfrm>
          <a:prstGeom prst="rect">
            <a:avLst/>
          </a:prstGeom>
          <a:noFill/>
        </p:spPr>
        <p:txBody>
          <a:bodyPr wrap="square" lIns="216000" rIns="216000" anchor="t">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rPr>
              <a:t>Le rituximab n’a pas de toxicité hépatique a priori et une chimiothérapie serait  difficile à faire avec de telles perturbations hépatiques</a:t>
            </a:r>
          </a:p>
        </p:txBody>
      </p:sp>
    </p:spTree>
    <p:extLst>
      <p:ext uri="{BB962C8B-B14F-4D97-AF65-F5344CB8AC3E}">
        <p14:creationId xmlns:p14="http://schemas.microsoft.com/office/powerpoint/2010/main" val="4193703842"/>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0" name="Connecteur droit 99">
            <a:extLst>
              <a:ext uri="{FF2B5EF4-FFF2-40B4-BE49-F238E27FC236}">
                <a16:creationId xmlns:a16="http://schemas.microsoft.com/office/drawing/2014/main" id="{F64D247E-CC62-B2B8-0C0D-1302A5FBE99F}"/>
              </a:ext>
            </a:extLst>
          </p:cNvPr>
          <p:cNvCxnSpPr>
            <a:cxnSpLocks/>
          </p:cNvCxnSpPr>
          <p:nvPr/>
        </p:nvCxnSpPr>
        <p:spPr>
          <a:xfrm>
            <a:off x="467998" y="3188627"/>
            <a:ext cx="11246400" cy="0"/>
          </a:xfrm>
          <a:prstGeom prst="line">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2" name="Titre 1"/>
          <p:cNvSpPr>
            <a:spLocks noGrp="1"/>
          </p:cNvSpPr>
          <p:nvPr>
            <p:ph type="title"/>
          </p:nvPr>
        </p:nvSpPr>
        <p:spPr/>
        <p:txBody>
          <a:bodyPr/>
          <a:lstStyle/>
          <a:p>
            <a:r>
              <a:rPr lang="fr-FR" dirty="0"/>
              <a:t>Évolution du cas</a:t>
            </a:r>
          </a:p>
        </p:txBody>
      </p:sp>
      <p:sp>
        <p:nvSpPr>
          <p:cNvPr id="7" name="Espace réservé pour une image  6">
            <a:extLst>
              <a:ext uri="{FF2B5EF4-FFF2-40B4-BE49-F238E27FC236}">
                <a16:creationId xmlns:a16="http://schemas.microsoft.com/office/drawing/2014/main" id="{F9CDFD82-07E9-01B5-F41D-4A924E0FF810}"/>
              </a:ext>
            </a:extLst>
          </p:cNvPr>
          <p:cNvSpPr>
            <a:spLocks noGrp="1"/>
          </p:cNvSpPr>
          <p:nvPr>
            <p:ph type="pic" sz="quarter" idx="13"/>
          </p:nvPr>
        </p:nvSpPr>
        <p:spPr/>
        <p:txBody>
          <a:bodyPr/>
          <a:lstStyle/>
          <a:p>
            <a:endParaRPr lang="fr-FR"/>
          </a:p>
        </p:txBody>
      </p:sp>
      <p:sp>
        <p:nvSpPr>
          <p:cNvPr id="8" name="Titre 1">
            <a:extLst>
              <a:ext uri="{FF2B5EF4-FFF2-40B4-BE49-F238E27FC236}">
                <a16:creationId xmlns:a16="http://schemas.microsoft.com/office/drawing/2014/main" id="{8C0E7E61-A26A-9ACB-AA50-753FFFED075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20" name="Groupe 19">
            <a:extLst>
              <a:ext uri="{FF2B5EF4-FFF2-40B4-BE49-F238E27FC236}">
                <a16:creationId xmlns:a16="http://schemas.microsoft.com/office/drawing/2014/main" id="{0AF8DBB6-9D97-39AB-98F0-C03070D50DC7}"/>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C2DB168E-A082-885C-F381-EB5479B9268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E5B1E92A-83B2-34E3-4A8E-AFC50271CD3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C1226E4C-38CB-1774-E20B-AC47CCF138E6}"/>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3" name="Chevron 12">
              <a:extLst>
                <a:ext uri="{FF2B5EF4-FFF2-40B4-BE49-F238E27FC236}">
                  <a16:creationId xmlns:a16="http://schemas.microsoft.com/office/drawing/2014/main" id="{EDD58463-9DAC-90ED-73BF-2AA7E40F1297}"/>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4" name="Rectangle 13">
              <a:extLst>
                <a:ext uri="{FF2B5EF4-FFF2-40B4-BE49-F238E27FC236}">
                  <a16:creationId xmlns:a16="http://schemas.microsoft.com/office/drawing/2014/main" id="{FF6EDA55-091F-1DC3-0D7B-D53DB346F5C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F9250B56-9FC5-45C8-147F-2F93F16356D7}"/>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6" name="Chevron 15">
              <a:extLst>
                <a:ext uri="{FF2B5EF4-FFF2-40B4-BE49-F238E27FC236}">
                  <a16:creationId xmlns:a16="http://schemas.microsoft.com/office/drawing/2014/main" id="{DE378062-26B1-946C-6536-E555FE3E0413}"/>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7FF4F333-D07C-F870-A4D6-91FC9D0171B2}"/>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8" name="Chevron 17">
              <a:extLst>
                <a:ext uri="{FF2B5EF4-FFF2-40B4-BE49-F238E27FC236}">
                  <a16:creationId xmlns:a16="http://schemas.microsoft.com/office/drawing/2014/main" id="{3DE53778-1008-E087-63B4-CC0DB6C3FBC5}"/>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9" name="Chevron 18">
              <a:extLst>
                <a:ext uri="{FF2B5EF4-FFF2-40B4-BE49-F238E27FC236}">
                  <a16:creationId xmlns:a16="http://schemas.microsoft.com/office/drawing/2014/main" id="{6A4711E2-AF81-8805-FB14-3B61CC9EF358}"/>
                </a:ext>
              </a:extLst>
            </p:cNvPr>
            <p:cNvSpPr/>
            <p:nvPr/>
          </p:nvSpPr>
          <p:spPr>
            <a:xfrm>
              <a:off x="10464000"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grpSp>
      <p:sp>
        <p:nvSpPr>
          <p:cNvPr id="21" name="ZoneTexte 20">
            <a:extLst>
              <a:ext uri="{FF2B5EF4-FFF2-40B4-BE49-F238E27FC236}">
                <a16:creationId xmlns:a16="http://schemas.microsoft.com/office/drawing/2014/main" id="{64C88F47-AE25-3C14-165C-0AD0CEDB1D3A}"/>
              </a:ext>
            </a:extLst>
          </p:cNvPr>
          <p:cNvSpPr txBox="1"/>
          <p:nvPr/>
        </p:nvSpPr>
        <p:spPr>
          <a:xfrm>
            <a:off x="592550" y="3524974"/>
            <a:ext cx="3164201" cy="21544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highlight>
                  <a:srgbClr val="2A3166"/>
                </a:highlight>
                <a:uLnTx/>
                <a:uFillTx/>
                <a:latin typeface="Century Gothic" panose="020F0302020204030204"/>
                <a:ea typeface="+mn-ea"/>
                <a:cs typeface="+mn-cs"/>
              </a:rPr>
              <a:t> PCR EBV sang</a:t>
            </a:r>
            <a:r>
              <a:rPr kumimoji="0" lang="fr-FR" sz="1400" b="1" i="0" u="none" strike="noStrike" kern="1200" cap="none" spc="0" normalizeH="0" baseline="0" noProof="0" dirty="0">
                <a:ln>
                  <a:noFill/>
                </a:ln>
                <a:solidFill>
                  <a:srgbClr val="003D64"/>
                </a:solidFill>
                <a:effectLst/>
                <a:highlight>
                  <a:srgbClr val="2A3166"/>
                </a:highlight>
                <a:uLnTx/>
                <a:uFillTx/>
                <a:latin typeface="Century Gothic" panose="020F0302020204030204"/>
                <a:ea typeface="+mn-ea"/>
                <a:cs typeface="+mn-cs"/>
              </a:rPr>
              <a:t>.</a:t>
            </a:r>
          </a:p>
        </p:txBody>
      </p:sp>
      <p:grpSp>
        <p:nvGrpSpPr>
          <p:cNvPr id="146" name="Groupe 145">
            <a:extLst>
              <a:ext uri="{FF2B5EF4-FFF2-40B4-BE49-F238E27FC236}">
                <a16:creationId xmlns:a16="http://schemas.microsoft.com/office/drawing/2014/main" id="{C19DBFF2-C886-EBD4-46C4-416E1E9A5E11}"/>
              </a:ext>
            </a:extLst>
          </p:cNvPr>
          <p:cNvGrpSpPr/>
          <p:nvPr/>
        </p:nvGrpSpPr>
        <p:grpSpPr>
          <a:xfrm>
            <a:off x="2172564" y="2181314"/>
            <a:ext cx="1378515" cy="1081570"/>
            <a:chOff x="1226652" y="2181314"/>
            <a:chExt cx="1378515" cy="1081570"/>
          </a:xfrm>
        </p:grpSpPr>
        <p:cxnSp>
          <p:nvCxnSpPr>
            <p:cNvPr id="41" name="Connecteur droit 40">
              <a:extLst>
                <a:ext uri="{FF2B5EF4-FFF2-40B4-BE49-F238E27FC236}">
                  <a16:creationId xmlns:a16="http://schemas.microsoft.com/office/drawing/2014/main" id="{92A12C9E-B19E-C40A-B39F-C4A6ABA269E5}"/>
                </a:ext>
              </a:extLst>
            </p:cNvPr>
            <p:cNvCxnSpPr>
              <a:cxnSpLocks/>
            </p:cNvCxnSpPr>
            <p:nvPr/>
          </p:nvCxnSpPr>
          <p:spPr>
            <a:xfrm flipV="1">
              <a:off x="2530406"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42" name="Ellipse 41">
              <a:extLst>
                <a:ext uri="{FF2B5EF4-FFF2-40B4-BE49-F238E27FC236}">
                  <a16:creationId xmlns:a16="http://schemas.microsoft.com/office/drawing/2014/main" id="{EE4FC355-9DC2-3D4C-FA78-1A9E883CBC29}"/>
                </a:ext>
              </a:extLst>
            </p:cNvPr>
            <p:cNvSpPr/>
            <p:nvPr/>
          </p:nvSpPr>
          <p:spPr>
            <a:xfrm>
              <a:off x="2455645"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ZoneTexte 77">
              <a:extLst>
                <a:ext uri="{FF2B5EF4-FFF2-40B4-BE49-F238E27FC236}">
                  <a16:creationId xmlns:a16="http://schemas.microsoft.com/office/drawing/2014/main" id="{7C11F598-252A-35A3-FB61-98DF40BB78ED}"/>
                </a:ext>
              </a:extLst>
            </p:cNvPr>
            <p:cNvSpPr txBox="1"/>
            <p:nvPr/>
          </p:nvSpPr>
          <p:spPr bwMode="auto">
            <a:xfrm>
              <a:off x="1226652"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04/09/2021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1</a:t>
              </a:r>
            </a:p>
          </p:txBody>
        </p:sp>
      </p:grpSp>
      <p:grpSp>
        <p:nvGrpSpPr>
          <p:cNvPr id="147" name="Groupe 146">
            <a:extLst>
              <a:ext uri="{FF2B5EF4-FFF2-40B4-BE49-F238E27FC236}">
                <a16:creationId xmlns:a16="http://schemas.microsoft.com/office/drawing/2014/main" id="{D9BE5D89-6896-0175-A8C5-B4BCB712610F}"/>
              </a:ext>
            </a:extLst>
          </p:cNvPr>
          <p:cNvGrpSpPr/>
          <p:nvPr/>
        </p:nvGrpSpPr>
        <p:grpSpPr>
          <a:xfrm>
            <a:off x="3736729" y="2181314"/>
            <a:ext cx="1378515" cy="1081570"/>
            <a:chOff x="2739582" y="2181314"/>
            <a:chExt cx="1378515" cy="1081570"/>
          </a:xfrm>
        </p:grpSpPr>
        <p:cxnSp>
          <p:nvCxnSpPr>
            <p:cNvPr id="83" name="Connecteur droit 82">
              <a:extLst>
                <a:ext uri="{FF2B5EF4-FFF2-40B4-BE49-F238E27FC236}">
                  <a16:creationId xmlns:a16="http://schemas.microsoft.com/office/drawing/2014/main" id="{5BFC190F-4287-47E0-4541-5CD6B3D96F7F}"/>
                </a:ext>
              </a:extLst>
            </p:cNvPr>
            <p:cNvCxnSpPr>
              <a:cxnSpLocks/>
            </p:cNvCxnSpPr>
            <p:nvPr/>
          </p:nvCxnSpPr>
          <p:spPr>
            <a:xfrm flipV="1">
              <a:off x="4043336"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4" name="Ellipse 83">
              <a:extLst>
                <a:ext uri="{FF2B5EF4-FFF2-40B4-BE49-F238E27FC236}">
                  <a16:creationId xmlns:a16="http://schemas.microsoft.com/office/drawing/2014/main" id="{AC38B163-8650-B4B6-D806-C3086E46C875}"/>
                </a:ext>
              </a:extLst>
            </p:cNvPr>
            <p:cNvSpPr/>
            <p:nvPr/>
          </p:nvSpPr>
          <p:spPr>
            <a:xfrm>
              <a:off x="3968575"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5" name="ZoneTexte 84">
              <a:extLst>
                <a:ext uri="{FF2B5EF4-FFF2-40B4-BE49-F238E27FC236}">
                  <a16:creationId xmlns:a16="http://schemas.microsoft.com/office/drawing/2014/main" id="{D9B7B6C4-AE24-CBEF-C23A-0B2D7BC14E1F}"/>
                </a:ext>
              </a:extLst>
            </p:cNvPr>
            <p:cNvSpPr txBox="1"/>
            <p:nvPr/>
          </p:nvSpPr>
          <p:spPr bwMode="auto">
            <a:xfrm>
              <a:off x="2739582"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10/09/2021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2</a:t>
              </a:r>
            </a:p>
          </p:txBody>
        </p:sp>
      </p:grpSp>
      <p:grpSp>
        <p:nvGrpSpPr>
          <p:cNvPr id="148" name="Groupe 147">
            <a:extLst>
              <a:ext uri="{FF2B5EF4-FFF2-40B4-BE49-F238E27FC236}">
                <a16:creationId xmlns:a16="http://schemas.microsoft.com/office/drawing/2014/main" id="{F0487516-E480-C964-1BDE-2AE65748C898}"/>
              </a:ext>
            </a:extLst>
          </p:cNvPr>
          <p:cNvGrpSpPr/>
          <p:nvPr/>
        </p:nvGrpSpPr>
        <p:grpSpPr>
          <a:xfrm>
            <a:off x="5355277" y="2181314"/>
            <a:ext cx="1378515" cy="1081570"/>
            <a:chOff x="4324265" y="2181314"/>
            <a:chExt cx="1378515" cy="1081570"/>
          </a:xfrm>
        </p:grpSpPr>
        <p:cxnSp>
          <p:nvCxnSpPr>
            <p:cNvPr id="87" name="Connecteur droit 86">
              <a:extLst>
                <a:ext uri="{FF2B5EF4-FFF2-40B4-BE49-F238E27FC236}">
                  <a16:creationId xmlns:a16="http://schemas.microsoft.com/office/drawing/2014/main" id="{CC6F05DB-9D99-5EDD-92E3-953EA68C3EE2}"/>
                </a:ext>
              </a:extLst>
            </p:cNvPr>
            <p:cNvCxnSpPr>
              <a:cxnSpLocks/>
            </p:cNvCxnSpPr>
            <p:nvPr/>
          </p:nvCxnSpPr>
          <p:spPr>
            <a:xfrm flipV="1">
              <a:off x="5628019"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8" name="Ellipse 87">
              <a:extLst>
                <a:ext uri="{FF2B5EF4-FFF2-40B4-BE49-F238E27FC236}">
                  <a16:creationId xmlns:a16="http://schemas.microsoft.com/office/drawing/2014/main" id="{BC388F2B-951E-DFEE-7575-FCC26C4398A8}"/>
                </a:ext>
              </a:extLst>
            </p:cNvPr>
            <p:cNvSpPr/>
            <p:nvPr/>
          </p:nvSpPr>
          <p:spPr>
            <a:xfrm>
              <a:off x="5553258"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ZoneTexte 88">
              <a:extLst>
                <a:ext uri="{FF2B5EF4-FFF2-40B4-BE49-F238E27FC236}">
                  <a16:creationId xmlns:a16="http://schemas.microsoft.com/office/drawing/2014/main" id="{2A93B1E1-9620-7A59-09FC-857B498BB511}"/>
                </a:ext>
              </a:extLst>
            </p:cNvPr>
            <p:cNvSpPr txBox="1"/>
            <p:nvPr/>
          </p:nvSpPr>
          <p:spPr bwMode="auto">
            <a:xfrm>
              <a:off x="4324265"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17/09/2021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3</a:t>
              </a:r>
            </a:p>
          </p:txBody>
        </p:sp>
      </p:grpSp>
      <p:grpSp>
        <p:nvGrpSpPr>
          <p:cNvPr id="149" name="Groupe 148">
            <a:extLst>
              <a:ext uri="{FF2B5EF4-FFF2-40B4-BE49-F238E27FC236}">
                <a16:creationId xmlns:a16="http://schemas.microsoft.com/office/drawing/2014/main" id="{99EE4BF5-B2A5-BEB5-6AF2-D69512541DDC}"/>
              </a:ext>
            </a:extLst>
          </p:cNvPr>
          <p:cNvGrpSpPr/>
          <p:nvPr/>
        </p:nvGrpSpPr>
        <p:grpSpPr>
          <a:xfrm>
            <a:off x="7072292" y="2181314"/>
            <a:ext cx="1378515" cy="1081570"/>
            <a:chOff x="6020960" y="2181314"/>
            <a:chExt cx="1378515" cy="1081570"/>
          </a:xfrm>
        </p:grpSpPr>
        <p:cxnSp>
          <p:nvCxnSpPr>
            <p:cNvPr id="91" name="Connecteur droit 90">
              <a:extLst>
                <a:ext uri="{FF2B5EF4-FFF2-40B4-BE49-F238E27FC236}">
                  <a16:creationId xmlns:a16="http://schemas.microsoft.com/office/drawing/2014/main" id="{05B0B531-FDE2-0124-D391-CEB08C29F5A3}"/>
                </a:ext>
              </a:extLst>
            </p:cNvPr>
            <p:cNvCxnSpPr>
              <a:cxnSpLocks/>
            </p:cNvCxnSpPr>
            <p:nvPr/>
          </p:nvCxnSpPr>
          <p:spPr>
            <a:xfrm flipV="1">
              <a:off x="7324714"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92" name="Ellipse 91">
              <a:extLst>
                <a:ext uri="{FF2B5EF4-FFF2-40B4-BE49-F238E27FC236}">
                  <a16:creationId xmlns:a16="http://schemas.microsoft.com/office/drawing/2014/main" id="{69EEE22B-1C9D-D9B1-9C4E-4A1463F342D9}"/>
                </a:ext>
              </a:extLst>
            </p:cNvPr>
            <p:cNvSpPr/>
            <p:nvPr/>
          </p:nvSpPr>
          <p:spPr>
            <a:xfrm>
              <a:off x="7249953"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3" name="ZoneTexte 92">
              <a:extLst>
                <a:ext uri="{FF2B5EF4-FFF2-40B4-BE49-F238E27FC236}">
                  <a16:creationId xmlns:a16="http://schemas.microsoft.com/office/drawing/2014/main" id="{E09DEFFE-9268-8475-1FBD-66F5B11F6B93}"/>
                </a:ext>
              </a:extLst>
            </p:cNvPr>
            <p:cNvSpPr txBox="1"/>
            <p:nvPr/>
          </p:nvSpPr>
          <p:spPr bwMode="auto">
            <a:xfrm>
              <a:off x="6020960"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24/09/2021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4</a:t>
              </a:r>
            </a:p>
          </p:txBody>
        </p:sp>
      </p:grpSp>
      <p:grpSp>
        <p:nvGrpSpPr>
          <p:cNvPr id="145" name="Groupe 144">
            <a:extLst>
              <a:ext uri="{FF2B5EF4-FFF2-40B4-BE49-F238E27FC236}">
                <a16:creationId xmlns:a16="http://schemas.microsoft.com/office/drawing/2014/main" id="{3D2F79DC-A053-9AA3-4325-83D347C752F3}"/>
              </a:ext>
            </a:extLst>
          </p:cNvPr>
          <p:cNvGrpSpPr/>
          <p:nvPr/>
        </p:nvGrpSpPr>
        <p:grpSpPr>
          <a:xfrm>
            <a:off x="443028" y="3113600"/>
            <a:ext cx="1381485" cy="1538320"/>
            <a:chOff x="443028" y="3113600"/>
            <a:chExt cx="1381485" cy="1538320"/>
          </a:xfrm>
        </p:grpSpPr>
        <p:cxnSp>
          <p:nvCxnSpPr>
            <p:cNvPr id="95" name="Connecteur droit 94">
              <a:extLst>
                <a:ext uri="{FF2B5EF4-FFF2-40B4-BE49-F238E27FC236}">
                  <a16:creationId xmlns:a16="http://schemas.microsoft.com/office/drawing/2014/main" id="{55BB3EE2-662F-019F-A3D5-DC4F4223BA22}"/>
                </a:ext>
              </a:extLst>
            </p:cNvPr>
            <p:cNvCxnSpPr>
              <a:cxnSpLocks/>
              <a:endCxn id="97" idx="1"/>
            </p:cNvCxnSpPr>
            <p:nvPr/>
          </p:nvCxnSpPr>
          <p:spPr>
            <a:xfrm>
              <a:off x="517789" y="3207723"/>
              <a:ext cx="1" cy="1082364"/>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96" name="Ellipse 95">
              <a:extLst>
                <a:ext uri="{FF2B5EF4-FFF2-40B4-BE49-F238E27FC236}">
                  <a16:creationId xmlns:a16="http://schemas.microsoft.com/office/drawing/2014/main" id="{D79E3328-F706-1DF7-696E-400348D5FAC5}"/>
                </a:ext>
              </a:extLst>
            </p:cNvPr>
            <p:cNvSpPr/>
            <p:nvPr/>
          </p:nvSpPr>
          <p:spPr>
            <a:xfrm flipV="1">
              <a:off x="443028"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7" name="ZoneTexte 96">
              <a:extLst>
                <a:ext uri="{FF2B5EF4-FFF2-40B4-BE49-F238E27FC236}">
                  <a16:creationId xmlns:a16="http://schemas.microsoft.com/office/drawing/2014/main" id="{BF75B291-3179-A76D-40E5-539BDBAB8AC0}"/>
                </a:ext>
              </a:extLst>
            </p:cNvPr>
            <p:cNvSpPr txBox="1"/>
            <p:nvPr/>
          </p:nvSpPr>
          <p:spPr bwMode="auto">
            <a:xfrm>
              <a:off x="517790" y="3928253"/>
              <a:ext cx="1306723"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29/07/2021</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p:txBody>
        </p:sp>
      </p:grpSp>
      <p:grpSp>
        <p:nvGrpSpPr>
          <p:cNvPr id="143" name="Groupe 142">
            <a:extLst>
              <a:ext uri="{FF2B5EF4-FFF2-40B4-BE49-F238E27FC236}">
                <a16:creationId xmlns:a16="http://schemas.microsoft.com/office/drawing/2014/main" id="{2E4550A6-7D3E-0166-DFD0-55CB03C7B868}"/>
              </a:ext>
            </a:extLst>
          </p:cNvPr>
          <p:cNvGrpSpPr/>
          <p:nvPr/>
        </p:nvGrpSpPr>
        <p:grpSpPr>
          <a:xfrm>
            <a:off x="1993255" y="3113600"/>
            <a:ext cx="1535544" cy="1962750"/>
            <a:chOff x="1735801" y="3113600"/>
            <a:chExt cx="1535544" cy="1962750"/>
          </a:xfrm>
        </p:grpSpPr>
        <p:sp>
          <p:nvSpPr>
            <p:cNvPr id="112" name="Ellipse 111">
              <a:extLst>
                <a:ext uri="{FF2B5EF4-FFF2-40B4-BE49-F238E27FC236}">
                  <a16:creationId xmlns:a16="http://schemas.microsoft.com/office/drawing/2014/main" id="{277B0C84-4FD6-57C3-1AEE-958861032726}"/>
                </a:ext>
              </a:extLst>
            </p:cNvPr>
            <p:cNvSpPr/>
            <p:nvPr/>
          </p:nvSpPr>
          <p:spPr>
            <a:xfrm flipV="1">
              <a:off x="173580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3" name="ZoneTexte 112">
              <a:extLst>
                <a:ext uri="{FF2B5EF4-FFF2-40B4-BE49-F238E27FC236}">
                  <a16:creationId xmlns:a16="http://schemas.microsoft.com/office/drawing/2014/main" id="{D0446EC5-FCCF-A04C-6CFB-22BA0D3661ED}"/>
                </a:ext>
              </a:extLst>
            </p:cNvPr>
            <p:cNvSpPr txBox="1"/>
            <p:nvPr/>
          </p:nvSpPr>
          <p:spPr bwMode="auto">
            <a:xfrm>
              <a:off x="1810563" y="3928253"/>
              <a:ext cx="1460782"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31/08/2021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5,24 log-UI/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 (174000 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59 mg/L</a:t>
              </a:r>
            </a:p>
          </p:txBody>
        </p:sp>
        <p:cxnSp>
          <p:nvCxnSpPr>
            <p:cNvPr id="111" name="Connecteur droit 110">
              <a:extLst>
                <a:ext uri="{FF2B5EF4-FFF2-40B4-BE49-F238E27FC236}">
                  <a16:creationId xmlns:a16="http://schemas.microsoft.com/office/drawing/2014/main" id="{E45CE008-167E-F093-EDF5-E825A406F183}"/>
                </a:ext>
              </a:extLst>
            </p:cNvPr>
            <p:cNvCxnSpPr>
              <a:cxnSpLocks/>
            </p:cNvCxnSpPr>
            <p:nvPr/>
          </p:nvCxnSpPr>
          <p:spPr>
            <a:xfrm>
              <a:off x="181056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42" name="Groupe 141">
            <a:extLst>
              <a:ext uri="{FF2B5EF4-FFF2-40B4-BE49-F238E27FC236}">
                <a16:creationId xmlns:a16="http://schemas.microsoft.com/office/drawing/2014/main" id="{E3E6C9CC-A6EB-AC4B-50EF-66AD1B57970C}"/>
              </a:ext>
            </a:extLst>
          </p:cNvPr>
          <p:cNvGrpSpPr/>
          <p:nvPr/>
        </p:nvGrpSpPr>
        <p:grpSpPr>
          <a:xfrm>
            <a:off x="3623097" y="3113600"/>
            <a:ext cx="1431014" cy="1962750"/>
            <a:chOff x="3489651" y="3113600"/>
            <a:chExt cx="1431014" cy="1962750"/>
          </a:xfrm>
        </p:grpSpPr>
        <p:sp>
          <p:nvSpPr>
            <p:cNvPr id="117" name="Ellipse 116">
              <a:extLst>
                <a:ext uri="{FF2B5EF4-FFF2-40B4-BE49-F238E27FC236}">
                  <a16:creationId xmlns:a16="http://schemas.microsoft.com/office/drawing/2014/main" id="{4D58935D-5462-EB93-9524-B154E82F1E32}"/>
                </a:ext>
              </a:extLst>
            </p:cNvPr>
            <p:cNvSpPr/>
            <p:nvPr/>
          </p:nvSpPr>
          <p:spPr>
            <a:xfrm flipV="1">
              <a:off x="348965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8" name="ZoneTexte 117">
              <a:extLst>
                <a:ext uri="{FF2B5EF4-FFF2-40B4-BE49-F238E27FC236}">
                  <a16:creationId xmlns:a16="http://schemas.microsoft.com/office/drawing/2014/main" id="{7264CA33-EADC-D8AB-43B7-1F63959AD478}"/>
                </a:ext>
              </a:extLst>
            </p:cNvPr>
            <p:cNvSpPr txBox="1"/>
            <p:nvPr/>
          </p:nvSpPr>
          <p:spPr bwMode="auto">
            <a:xfrm>
              <a:off x="3564413" y="3928253"/>
              <a:ext cx="1356252"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05/09/2021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4,33 log-UI/ml (21600 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101 mg/L</a:t>
              </a:r>
            </a:p>
          </p:txBody>
        </p:sp>
        <p:cxnSp>
          <p:nvCxnSpPr>
            <p:cNvPr id="116" name="Connecteur droit 115">
              <a:extLst>
                <a:ext uri="{FF2B5EF4-FFF2-40B4-BE49-F238E27FC236}">
                  <a16:creationId xmlns:a16="http://schemas.microsoft.com/office/drawing/2014/main" id="{F00CF594-44B8-4429-ADF8-C388D18D1204}"/>
                </a:ext>
              </a:extLst>
            </p:cNvPr>
            <p:cNvCxnSpPr>
              <a:cxnSpLocks/>
            </p:cNvCxnSpPr>
            <p:nvPr/>
          </p:nvCxnSpPr>
          <p:spPr>
            <a:xfrm>
              <a:off x="356441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41" name="Groupe 140">
            <a:extLst>
              <a:ext uri="{FF2B5EF4-FFF2-40B4-BE49-F238E27FC236}">
                <a16:creationId xmlns:a16="http://schemas.microsoft.com/office/drawing/2014/main" id="{62763614-93F1-6898-C752-A732C4BC340A}"/>
              </a:ext>
            </a:extLst>
          </p:cNvPr>
          <p:cNvGrpSpPr/>
          <p:nvPr/>
        </p:nvGrpSpPr>
        <p:grpSpPr>
          <a:xfrm>
            <a:off x="5253287" y="3113600"/>
            <a:ext cx="1459656" cy="1962750"/>
            <a:chOff x="5369251" y="3113600"/>
            <a:chExt cx="1459656" cy="1962750"/>
          </a:xfrm>
        </p:grpSpPr>
        <p:sp>
          <p:nvSpPr>
            <p:cNvPr id="121" name="Ellipse 120">
              <a:extLst>
                <a:ext uri="{FF2B5EF4-FFF2-40B4-BE49-F238E27FC236}">
                  <a16:creationId xmlns:a16="http://schemas.microsoft.com/office/drawing/2014/main" id="{6413E9C2-976E-3DE2-8801-B02FB3B2FD42}"/>
                </a:ext>
              </a:extLst>
            </p:cNvPr>
            <p:cNvSpPr/>
            <p:nvPr/>
          </p:nvSpPr>
          <p:spPr>
            <a:xfrm flipV="1">
              <a:off x="536925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2" name="ZoneTexte 121">
              <a:extLst>
                <a:ext uri="{FF2B5EF4-FFF2-40B4-BE49-F238E27FC236}">
                  <a16:creationId xmlns:a16="http://schemas.microsoft.com/office/drawing/2014/main" id="{DF2A723E-1EFF-A3F4-27FE-313C16700747}"/>
                </a:ext>
              </a:extLst>
            </p:cNvPr>
            <p:cNvSpPr txBox="1"/>
            <p:nvPr/>
          </p:nvSpPr>
          <p:spPr bwMode="auto">
            <a:xfrm>
              <a:off x="5444013" y="3928253"/>
              <a:ext cx="1384894" cy="723667"/>
            </a:xfrm>
            <a:prstGeom prst="rect">
              <a:avLst/>
            </a:prstGeom>
            <a:noFill/>
          </p:spPr>
          <p:txBody>
            <a:bodyPr wrap="square" lIns="72000" tIns="0" rIns="72000" bIns="0" anchor="t">
              <a:no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12/09/2021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3,75 log-UI/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 (5560)</a:t>
              </a:r>
            </a:p>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90 mg/L</a:t>
              </a:r>
            </a:p>
          </p:txBody>
        </p:sp>
        <p:cxnSp>
          <p:nvCxnSpPr>
            <p:cNvPr id="120" name="Connecteur droit 119">
              <a:extLst>
                <a:ext uri="{FF2B5EF4-FFF2-40B4-BE49-F238E27FC236}">
                  <a16:creationId xmlns:a16="http://schemas.microsoft.com/office/drawing/2014/main" id="{2C689768-353E-A8C2-800E-622F91176797}"/>
                </a:ext>
              </a:extLst>
            </p:cNvPr>
            <p:cNvCxnSpPr>
              <a:cxnSpLocks/>
            </p:cNvCxnSpPr>
            <p:nvPr/>
          </p:nvCxnSpPr>
          <p:spPr>
            <a:xfrm>
              <a:off x="544401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40" name="Groupe 139">
            <a:extLst>
              <a:ext uri="{FF2B5EF4-FFF2-40B4-BE49-F238E27FC236}">
                <a16:creationId xmlns:a16="http://schemas.microsoft.com/office/drawing/2014/main" id="{4FA068F7-6A30-F3E5-9808-9B5259DC5692}"/>
              </a:ext>
            </a:extLst>
          </p:cNvPr>
          <p:cNvGrpSpPr/>
          <p:nvPr/>
        </p:nvGrpSpPr>
        <p:grpSpPr>
          <a:xfrm>
            <a:off x="6871988" y="3113600"/>
            <a:ext cx="1459652" cy="1962750"/>
            <a:chOff x="7109151" y="3113600"/>
            <a:chExt cx="1459652" cy="1962750"/>
          </a:xfrm>
        </p:grpSpPr>
        <p:cxnSp>
          <p:nvCxnSpPr>
            <p:cNvPr id="124" name="Connecteur droit 123">
              <a:extLst>
                <a:ext uri="{FF2B5EF4-FFF2-40B4-BE49-F238E27FC236}">
                  <a16:creationId xmlns:a16="http://schemas.microsoft.com/office/drawing/2014/main" id="{2426B805-B2D6-6A9F-8CDB-A836F109465E}"/>
                </a:ext>
              </a:extLst>
            </p:cNvPr>
            <p:cNvCxnSpPr>
              <a:cxnSpLocks/>
            </p:cNvCxnSpPr>
            <p:nvPr/>
          </p:nvCxnSpPr>
          <p:spPr>
            <a:xfrm>
              <a:off x="718391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25" name="Ellipse 124">
              <a:extLst>
                <a:ext uri="{FF2B5EF4-FFF2-40B4-BE49-F238E27FC236}">
                  <a16:creationId xmlns:a16="http://schemas.microsoft.com/office/drawing/2014/main" id="{9EFBE366-4214-FDE6-2E2E-270B1A70E78D}"/>
                </a:ext>
              </a:extLst>
            </p:cNvPr>
            <p:cNvSpPr/>
            <p:nvPr/>
          </p:nvSpPr>
          <p:spPr>
            <a:xfrm flipV="1">
              <a:off x="710915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6" name="ZoneTexte 125">
              <a:extLst>
                <a:ext uri="{FF2B5EF4-FFF2-40B4-BE49-F238E27FC236}">
                  <a16:creationId xmlns:a16="http://schemas.microsoft.com/office/drawing/2014/main" id="{DC84331C-3A76-AB61-0D03-DCE5641BF444}"/>
                </a:ext>
              </a:extLst>
            </p:cNvPr>
            <p:cNvSpPr txBox="1"/>
            <p:nvPr/>
          </p:nvSpPr>
          <p:spPr bwMode="auto">
            <a:xfrm>
              <a:off x="7183913" y="3928253"/>
              <a:ext cx="1384890" cy="723667"/>
            </a:xfrm>
            <a:prstGeom prst="rect">
              <a:avLst/>
            </a:prstGeom>
            <a:noFill/>
          </p:spPr>
          <p:txBody>
            <a:bodyPr wrap="square" lIns="72000" tIns="0" rIns="72000" bIns="0" anchor="t">
              <a:no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19/09/2021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1,79 log-UI/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(61,9)</a:t>
              </a:r>
            </a:p>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82 mg/L</a:t>
              </a:r>
            </a:p>
          </p:txBody>
        </p:sp>
      </p:grpSp>
      <p:grpSp>
        <p:nvGrpSpPr>
          <p:cNvPr id="139" name="Groupe 138">
            <a:extLst>
              <a:ext uri="{FF2B5EF4-FFF2-40B4-BE49-F238E27FC236}">
                <a16:creationId xmlns:a16="http://schemas.microsoft.com/office/drawing/2014/main" id="{5AF36982-2D18-3F19-0C9D-7B8E3F7C1CE3}"/>
              </a:ext>
            </a:extLst>
          </p:cNvPr>
          <p:cNvGrpSpPr/>
          <p:nvPr/>
        </p:nvGrpSpPr>
        <p:grpSpPr>
          <a:xfrm>
            <a:off x="8769621" y="3113600"/>
            <a:ext cx="1365910" cy="1759223"/>
            <a:chOff x="9015528" y="3113600"/>
            <a:chExt cx="1365910" cy="1759223"/>
          </a:xfrm>
        </p:grpSpPr>
        <p:sp>
          <p:nvSpPr>
            <p:cNvPr id="129" name="Ellipse 128">
              <a:extLst>
                <a:ext uri="{FF2B5EF4-FFF2-40B4-BE49-F238E27FC236}">
                  <a16:creationId xmlns:a16="http://schemas.microsoft.com/office/drawing/2014/main" id="{568DB017-D2A9-FB2C-A983-D14A8756A006}"/>
                </a:ext>
              </a:extLst>
            </p:cNvPr>
            <p:cNvSpPr/>
            <p:nvPr/>
          </p:nvSpPr>
          <p:spPr>
            <a:xfrm flipV="1">
              <a:off x="9015528"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0" name="ZoneTexte 129">
              <a:extLst>
                <a:ext uri="{FF2B5EF4-FFF2-40B4-BE49-F238E27FC236}">
                  <a16:creationId xmlns:a16="http://schemas.microsoft.com/office/drawing/2014/main" id="{E1D4FB01-1FFE-6A34-89A5-ED4EAF072D36}"/>
                </a:ext>
              </a:extLst>
            </p:cNvPr>
            <p:cNvSpPr txBox="1"/>
            <p:nvPr/>
          </p:nvSpPr>
          <p:spPr bwMode="auto">
            <a:xfrm>
              <a:off x="9090290" y="3928253"/>
              <a:ext cx="1291148"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30/09/2021</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62 mg/L</a:t>
              </a:r>
            </a:p>
          </p:txBody>
        </p:sp>
        <p:cxnSp>
          <p:nvCxnSpPr>
            <p:cNvPr id="128" name="Connecteur droit 127">
              <a:extLst>
                <a:ext uri="{FF2B5EF4-FFF2-40B4-BE49-F238E27FC236}">
                  <a16:creationId xmlns:a16="http://schemas.microsoft.com/office/drawing/2014/main" id="{028F8FCC-1A8F-BE66-A189-8655FE74037D}"/>
                </a:ext>
              </a:extLst>
            </p:cNvPr>
            <p:cNvCxnSpPr>
              <a:cxnSpLocks/>
            </p:cNvCxnSpPr>
            <p:nvPr/>
          </p:nvCxnSpPr>
          <p:spPr>
            <a:xfrm>
              <a:off x="9090289" y="3207723"/>
              <a:ext cx="0" cy="16651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38" name="Groupe 137">
            <a:extLst>
              <a:ext uri="{FF2B5EF4-FFF2-40B4-BE49-F238E27FC236}">
                <a16:creationId xmlns:a16="http://schemas.microsoft.com/office/drawing/2014/main" id="{715FD738-5560-631F-31E8-54032F225A98}"/>
              </a:ext>
            </a:extLst>
          </p:cNvPr>
          <p:cNvGrpSpPr/>
          <p:nvPr/>
        </p:nvGrpSpPr>
        <p:grpSpPr>
          <a:xfrm>
            <a:off x="10348488" y="3113600"/>
            <a:ext cx="1365910" cy="1759223"/>
            <a:chOff x="10793528" y="3113600"/>
            <a:chExt cx="1365910" cy="1759223"/>
          </a:xfrm>
        </p:grpSpPr>
        <p:cxnSp>
          <p:nvCxnSpPr>
            <p:cNvPr id="132" name="Connecteur droit 131">
              <a:extLst>
                <a:ext uri="{FF2B5EF4-FFF2-40B4-BE49-F238E27FC236}">
                  <a16:creationId xmlns:a16="http://schemas.microsoft.com/office/drawing/2014/main" id="{FFF47A99-D2E7-7592-DD80-9C34F448E3BD}"/>
                </a:ext>
              </a:extLst>
            </p:cNvPr>
            <p:cNvCxnSpPr>
              <a:cxnSpLocks/>
            </p:cNvCxnSpPr>
            <p:nvPr/>
          </p:nvCxnSpPr>
          <p:spPr>
            <a:xfrm>
              <a:off x="10868289" y="3207723"/>
              <a:ext cx="0" cy="16651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3" name="Ellipse 132">
              <a:extLst>
                <a:ext uri="{FF2B5EF4-FFF2-40B4-BE49-F238E27FC236}">
                  <a16:creationId xmlns:a16="http://schemas.microsoft.com/office/drawing/2014/main" id="{445B33D4-943D-715F-ABB8-B4E26977523E}"/>
                </a:ext>
              </a:extLst>
            </p:cNvPr>
            <p:cNvSpPr/>
            <p:nvPr/>
          </p:nvSpPr>
          <p:spPr>
            <a:xfrm flipV="1">
              <a:off x="10793528"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4" name="ZoneTexte 133">
              <a:extLst>
                <a:ext uri="{FF2B5EF4-FFF2-40B4-BE49-F238E27FC236}">
                  <a16:creationId xmlns:a16="http://schemas.microsoft.com/office/drawing/2014/main" id="{39615898-AA3A-1A54-674E-5104AD857D64}"/>
                </a:ext>
              </a:extLst>
            </p:cNvPr>
            <p:cNvSpPr txBox="1"/>
            <p:nvPr/>
          </p:nvSpPr>
          <p:spPr bwMode="auto">
            <a:xfrm>
              <a:off x="10868290" y="3928253"/>
              <a:ext cx="1291148"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11/10/2024</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50 mg/L</a:t>
              </a:r>
            </a:p>
          </p:txBody>
        </p:sp>
      </p:grpSp>
      <p:sp>
        <p:nvSpPr>
          <p:cNvPr id="150" name="Ellipse 149">
            <a:extLst>
              <a:ext uri="{FF2B5EF4-FFF2-40B4-BE49-F238E27FC236}">
                <a16:creationId xmlns:a16="http://schemas.microsoft.com/office/drawing/2014/main" id="{4CAF24B0-EF79-CC8C-7A40-A6D5A97EFCCA}"/>
              </a:ext>
            </a:extLst>
          </p:cNvPr>
          <p:cNvSpPr>
            <a:spLocks noChangeAspect="1"/>
          </p:cNvSpPr>
          <p:nvPr/>
        </p:nvSpPr>
        <p:spPr>
          <a:xfrm>
            <a:off x="4950331"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1" name="Ellipse 150">
            <a:extLst>
              <a:ext uri="{FF2B5EF4-FFF2-40B4-BE49-F238E27FC236}">
                <a16:creationId xmlns:a16="http://schemas.microsoft.com/office/drawing/2014/main" id="{1BA7D64E-761C-3BCF-87B9-F9C74FBD8897}"/>
              </a:ext>
            </a:extLst>
          </p:cNvPr>
          <p:cNvSpPr>
            <a:spLocks noChangeAspect="1"/>
          </p:cNvSpPr>
          <p:nvPr/>
        </p:nvSpPr>
        <p:spPr>
          <a:xfrm>
            <a:off x="5241798"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2" name="Ellipse 151">
            <a:extLst>
              <a:ext uri="{FF2B5EF4-FFF2-40B4-BE49-F238E27FC236}">
                <a16:creationId xmlns:a16="http://schemas.microsoft.com/office/drawing/2014/main" id="{43197989-ED5D-BC93-FE96-EFC3165457ED}"/>
              </a:ext>
            </a:extLst>
          </p:cNvPr>
          <p:cNvSpPr>
            <a:spLocks noChangeAspect="1"/>
          </p:cNvSpPr>
          <p:nvPr/>
        </p:nvSpPr>
        <p:spPr>
          <a:xfrm>
            <a:off x="3387866"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3" name="Ellipse 152">
            <a:extLst>
              <a:ext uri="{FF2B5EF4-FFF2-40B4-BE49-F238E27FC236}">
                <a16:creationId xmlns:a16="http://schemas.microsoft.com/office/drawing/2014/main" id="{774CDD3A-4C01-2112-EE31-06001EEAF8A5}"/>
              </a:ext>
            </a:extLst>
          </p:cNvPr>
          <p:cNvSpPr>
            <a:spLocks noChangeAspect="1"/>
          </p:cNvSpPr>
          <p:nvPr/>
        </p:nvSpPr>
        <p:spPr>
          <a:xfrm>
            <a:off x="3605064"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5" name="Ellipse 154">
            <a:extLst>
              <a:ext uri="{FF2B5EF4-FFF2-40B4-BE49-F238E27FC236}">
                <a16:creationId xmlns:a16="http://schemas.microsoft.com/office/drawing/2014/main" id="{06284DA3-0AE0-DDAD-BB5C-94EB219D62DF}"/>
              </a:ext>
            </a:extLst>
          </p:cNvPr>
          <p:cNvSpPr>
            <a:spLocks noChangeAspect="1"/>
          </p:cNvSpPr>
          <p:nvPr/>
        </p:nvSpPr>
        <p:spPr>
          <a:xfrm>
            <a:off x="1976680"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6" name="Ellipse 155">
            <a:extLst>
              <a:ext uri="{FF2B5EF4-FFF2-40B4-BE49-F238E27FC236}">
                <a16:creationId xmlns:a16="http://schemas.microsoft.com/office/drawing/2014/main" id="{60E6A5E0-D00F-3AA4-ACC8-8634DEA93869}"/>
              </a:ext>
            </a:extLst>
          </p:cNvPr>
          <p:cNvSpPr>
            <a:spLocks noChangeAspect="1"/>
          </p:cNvSpPr>
          <p:nvPr/>
        </p:nvSpPr>
        <p:spPr>
          <a:xfrm>
            <a:off x="427628"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7" name="Ellipse 156">
            <a:extLst>
              <a:ext uri="{FF2B5EF4-FFF2-40B4-BE49-F238E27FC236}">
                <a16:creationId xmlns:a16="http://schemas.microsoft.com/office/drawing/2014/main" id="{7E833397-8D75-5133-4CCE-95987EE7332A}"/>
              </a:ext>
            </a:extLst>
          </p:cNvPr>
          <p:cNvSpPr>
            <a:spLocks noChangeAspect="1"/>
          </p:cNvSpPr>
          <p:nvPr/>
        </p:nvSpPr>
        <p:spPr>
          <a:xfrm>
            <a:off x="6570364"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8" name="Ellipse 157">
            <a:extLst>
              <a:ext uri="{FF2B5EF4-FFF2-40B4-BE49-F238E27FC236}">
                <a16:creationId xmlns:a16="http://schemas.microsoft.com/office/drawing/2014/main" id="{BB722EED-6181-50ED-0043-F4B4F0CF0AED}"/>
              </a:ext>
            </a:extLst>
          </p:cNvPr>
          <p:cNvSpPr>
            <a:spLocks noChangeAspect="1"/>
          </p:cNvSpPr>
          <p:nvPr/>
        </p:nvSpPr>
        <p:spPr>
          <a:xfrm>
            <a:off x="6861831"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9" name="Ellipse 158">
            <a:extLst>
              <a:ext uri="{FF2B5EF4-FFF2-40B4-BE49-F238E27FC236}">
                <a16:creationId xmlns:a16="http://schemas.microsoft.com/office/drawing/2014/main" id="{664963FE-A545-DB06-6EC7-25EED5B07E46}"/>
              </a:ext>
            </a:extLst>
          </p:cNvPr>
          <p:cNvSpPr>
            <a:spLocks noChangeAspect="1"/>
          </p:cNvSpPr>
          <p:nvPr/>
        </p:nvSpPr>
        <p:spPr>
          <a:xfrm>
            <a:off x="8286430"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0" name="Ellipse 159">
            <a:extLst>
              <a:ext uri="{FF2B5EF4-FFF2-40B4-BE49-F238E27FC236}">
                <a16:creationId xmlns:a16="http://schemas.microsoft.com/office/drawing/2014/main" id="{C65F2DB5-4E72-BE75-0D35-689E5532290A}"/>
              </a:ext>
            </a:extLst>
          </p:cNvPr>
          <p:cNvSpPr>
            <a:spLocks noChangeAspect="1"/>
          </p:cNvSpPr>
          <p:nvPr/>
        </p:nvSpPr>
        <p:spPr>
          <a:xfrm>
            <a:off x="8752996"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1" name="Ellipse 160">
            <a:extLst>
              <a:ext uri="{FF2B5EF4-FFF2-40B4-BE49-F238E27FC236}">
                <a16:creationId xmlns:a16="http://schemas.microsoft.com/office/drawing/2014/main" id="{EC4C9181-52E9-7ABC-3306-04D4E3072278}"/>
              </a:ext>
            </a:extLst>
          </p:cNvPr>
          <p:cNvSpPr>
            <a:spLocks noChangeAspect="1"/>
          </p:cNvSpPr>
          <p:nvPr/>
        </p:nvSpPr>
        <p:spPr>
          <a:xfrm>
            <a:off x="10331276"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 name="CC17 - Slide 18">
            <a:hlinkClick r:id="" action="ppaction://media"/>
            <a:extLst>
              <a:ext uri="{FF2B5EF4-FFF2-40B4-BE49-F238E27FC236}">
                <a16:creationId xmlns:a16="http://schemas.microsoft.com/office/drawing/2014/main" id="{1496D9B7-B2AF-311B-6706-A1930F5C84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86767"/>
            <a:ext cx="468000" cy="468000"/>
          </a:xfrm>
          <a:prstGeom prst="rect">
            <a:avLst/>
          </a:prstGeom>
        </p:spPr>
      </p:pic>
    </p:spTree>
    <p:extLst>
      <p:ext uri="{BB962C8B-B14F-4D97-AF65-F5344CB8AC3E}">
        <p14:creationId xmlns:p14="http://schemas.microsoft.com/office/powerpoint/2010/main" val="372043851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noAutofit/>
          </a:bodyPr>
          <a:lstStyle/>
          <a:p>
            <a:pPr lvl="1">
              <a:lnSpc>
                <a:spcPct val="110000"/>
              </a:lnSpc>
              <a:spcAft>
                <a:spcPts val="300"/>
              </a:spcAft>
            </a:pPr>
            <a:r>
              <a:rPr lang="fr-FR" sz="2000" b="1" dirty="0">
                <a:solidFill>
                  <a:schemeClr val="accent2"/>
                </a:solidFill>
              </a:rPr>
              <a:t>Janvier 2022</a:t>
            </a:r>
            <a:r>
              <a:rPr lang="fr-FR" sz="2000" b="1" dirty="0">
                <a:solidFill>
                  <a:schemeClr val="tx2"/>
                </a:solidFill>
              </a:rPr>
              <a:t>, à 10 mois post-allogreffe </a:t>
            </a:r>
            <a:r>
              <a:rPr lang="fr-FR" sz="2000" b="1" dirty="0"/>
              <a:t>: </a:t>
            </a:r>
            <a:r>
              <a:rPr lang="fr-FR" sz="2000" dirty="0"/>
              <a:t>la patiente va bien, OMS=0, poids 41,4 kg. Examen clinique normal</a:t>
            </a:r>
          </a:p>
          <a:p>
            <a:pPr lvl="1">
              <a:lnSpc>
                <a:spcPct val="110000"/>
              </a:lnSpc>
              <a:spcAft>
                <a:spcPts val="300"/>
              </a:spcAft>
            </a:pPr>
            <a:r>
              <a:rPr lang="fr-FR" sz="2000" dirty="0"/>
              <a:t>Hémogramme normal</a:t>
            </a:r>
          </a:p>
          <a:p>
            <a:pPr lvl="1">
              <a:lnSpc>
                <a:spcPct val="110000"/>
              </a:lnSpc>
              <a:spcAft>
                <a:spcPts val="300"/>
              </a:spcAft>
            </a:pPr>
            <a:r>
              <a:rPr lang="fr-FR" sz="2000" dirty="0" err="1"/>
              <a:t>Chimérisme</a:t>
            </a:r>
            <a:r>
              <a:rPr lang="fr-FR" sz="2000" dirty="0"/>
              <a:t> 100 % donneur</a:t>
            </a:r>
          </a:p>
          <a:p>
            <a:pPr lvl="1">
              <a:lnSpc>
                <a:spcPct val="110000"/>
              </a:lnSpc>
              <a:spcAft>
                <a:spcPts val="300"/>
              </a:spcAft>
            </a:pPr>
            <a:r>
              <a:rPr lang="fr-FR" sz="2000" dirty="0"/>
              <a:t>Bilan hépatique : cytolyse 3N, GGT 20N, bilirubine normale</a:t>
            </a:r>
          </a:p>
          <a:p>
            <a:pPr lvl="1">
              <a:lnSpc>
                <a:spcPct val="110000"/>
              </a:lnSpc>
              <a:spcAft>
                <a:spcPts val="300"/>
              </a:spcAft>
            </a:pPr>
            <a:r>
              <a:rPr lang="fr-FR" sz="2000" dirty="0"/>
              <a:t>Gammaglobulines 6 g/L (avec nécessité poursuite substitution </a:t>
            </a:r>
            <a:r>
              <a:rPr lang="fr-FR" sz="2000" dirty="0" err="1"/>
              <a:t>Ig</a:t>
            </a:r>
            <a:r>
              <a:rPr lang="fr-FR" sz="2000" dirty="0"/>
              <a:t> IV mensuelles)</a:t>
            </a:r>
          </a:p>
          <a:p>
            <a:pPr lvl="1">
              <a:lnSpc>
                <a:spcPct val="110000"/>
              </a:lnSpc>
              <a:spcAft>
                <a:spcPts val="300"/>
              </a:spcAft>
            </a:pPr>
            <a:r>
              <a:rPr lang="fr-FR" sz="2000" dirty="0"/>
              <a:t>Lymphocytes CD4 à 53/mm³ (400&lt;N&lt;1100/mm³)</a:t>
            </a:r>
          </a:p>
          <a:p>
            <a:pPr lvl="1">
              <a:lnSpc>
                <a:spcPct val="110000"/>
              </a:lnSpc>
              <a:spcAft>
                <a:spcPts val="300"/>
              </a:spcAft>
            </a:pPr>
            <a:r>
              <a:rPr lang="fr-FR" sz="2000" dirty="0"/>
              <a:t>PCR EBV sang : indétectable</a:t>
            </a:r>
          </a:p>
          <a:p>
            <a:pPr lvl="1">
              <a:lnSpc>
                <a:spcPct val="110000"/>
              </a:lnSpc>
              <a:spcAft>
                <a:spcPts val="300"/>
              </a:spcAft>
            </a:pPr>
            <a:r>
              <a:rPr lang="fr-FR" sz="2000" dirty="0"/>
              <a:t>Traitement : valaciclovir 500 mg x 2/jour - spiramycine 1,5 M UI x2/jour – </a:t>
            </a:r>
            <a:r>
              <a:rPr lang="fr-FR" sz="2000" dirty="0" err="1"/>
              <a:t>trimétoprime</a:t>
            </a:r>
            <a:r>
              <a:rPr lang="fr-FR" sz="2000" dirty="0"/>
              <a:t> </a:t>
            </a:r>
            <a:r>
              <a:rPr lang="fr-FR" sz="2000" dirty="0" err="1"/>
              <a:t>sulfaméthoxazole</a:t>
            </a:r>
            <a:r>
              <a:rPr lang="fr-FR" sz="2000" dirty="0"/>
              <a:t> 1 cp x 3/semaine - acide </a:t>
            </a:r>
            <a:r>
              <a:rPr lang="fr-FR" sz="2000" dirty="0" err="1"/>
              <a:t>ursodésoxycholique</a:t>
            </a:r>
            <a:r>
              <a:rPr lang="fr-FR" sz="2000" dirty="0"/>
              <a:t> 1 g x 2/j - oméprazole 20 mg/jour - vitamine D 100 000 UI/mois </a:t>
            </a:r>
          </a:p>
        </p:txBody>
      </p:sp>
      <p:sp>
        <p:nvSpPr>
          <p:cNvPr id="4" name="Espace réservé pour une image  3">
            <a:extLst>
              <a:ext uri="{FF2B5EF4-FFF2-40B4-BE49-F238E27FC236}">
                <a16:creationId xmlns:a16="http://schemas.microsoft.com/office/drawing/2014/main" id="{E3779BCB-9812-6F21-0538-DA402BD02384}"/>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26762BAD-3BA5-B2D2-574F-6D89E288368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7" name="Groupe 6">
            <a:extLst>
              <a:ext uri="{FF2B5EF4-FFF2-40B4-BE49-F238E27FC236}">
                <a16:creationId xmlns:a16="http://schemas.microsoft.com/office/drawing/2014/main" id="{F1F7690B-E334-BA3E-AA31-1F074FB3B08B}"/>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6B67E44A-EC8F-BC53-F888-E218253E707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B1ED821-6DCE-B4E6-FE71-F6BA7573F7B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B32E256A-BC45-33E9-D724-1F7404A660DD}"/>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16889340-8576-08EF-BF69-60CB74DE5F56}"/>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30A4A1B2-1781-4B8A-02AA-6D31AA19976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33F0FE40-C905-24E7-9B24-4E7893AA9854}"/>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010B420B-DCE8-CE63-36D7-E9D6F6BD1FD1}"/>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6EE14AAB-8DFD-C9E7-690C-B8C47D5176E4}"/>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CE6717A6-1746-5225-7A97-91A139CA1310}"/>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F06D440A-14F8-A56D-F06F-56FD406F6ECC}"/>
                </a:ext>
              </a:extLst>
            </p:cNvPr>
            <p:cNvSpPr/>
            <p:nvPr/>
          </p:nvSpPr>
          <p:spPr>
            <a:xfrm>
              <a:off x="10464000"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grpSp>
      <p:sp>
        <p:nvSpPr>
          <p:cNvPr id="19" name="Titre 18">
            <a:extLst>
              <a:ext uri="{FF2B5EF4-FFF2-40B4-BE49-F238E27FC236}">
                <a16:creationId xmlns:a16="http://schemas.microsoft.com/office/drawing/2014/main" id="{C8F14198-D1F6-34AE-FCC6-B3433386B677}"/>
              </a:ext>
            </a:extLst>
          </p:cNvPr>
          <p:cNvSpPr>
            <a:spLocks noGrp="1"/>
          </p:cNvSpPr>
          <p:nvPr>
            <p:ph type="title"/>
          </p:nvPr>
        </p:nvSpPr>
        <p:spPr/>
        <p:txBody>
          <a:bodyPr/>
          <a:lstStyle/>
          <a:p>
            <a:r>
              <a:rPr lang="fr-FR" dirty="0"/>
              <a:t>Évolution du cas </a:t>
            </a:r>
          </a:p>
        </p:txBody>
      </p:sp>
      <p:sp>
        <p:nvSpPr>
          <p:cNvPr id="21" name="ZoneTexte 20">
            <a:extLst>
              <a:ext uri="{FF2B5EF4-FFF2-40B4-BE49-F238E27FC236}">
                <a16:creationId xmlns:a16="http://schemas.microsoft.com/office/drawing/2014/main" id="{17F1DAF4-7EDE-4259-C877-A734BD1665EF}"/>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GGT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gamma-glutamyl transférase</a:t>
            </a:r>
          </a:p>
        </p:txBody>
      </p:sp>
      <p:pic>
        <p:nvPicPr>
          <p:cNvPr id="2" name="CC17 - Slide 19">
            <a:hlinkClick r:id="" action="ppaction://media"/>
            <a:extLst>
              <a:ext uri="{FF2B5EF4-FFF2-40B4-BE49-F238E27FC236}">
                <a16:creationId xmlns:a16="http://schemas.microsoft.com/office/drawing/2014/main" id="{CD6B636D-1BF1-02FB-5C2D-A15BF87100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5447" y="851685"/>
            <a:ext cx="468000" cy="468000"/>
          </a:xfrm>
          <a:prstGeom prst="rect">
            <a:avLst/>
          </a:prstGeom>
        </p:spPr>
      </p:pic>
    </p:spTree>
    <p:extLst>
      <p:ext uri="{BB962C8B-B14F-4D97-AF65-F5344CB8AC3E}">
        <p14:creationId xmlns:p14="http://schemas.microsoft.com/office/powerpoint/2010/main" val="220601554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contenu 4">
            <a:extLst>
              <a:ext uri="{FF2B5EF4-FFF2-40B4-BE49-F238E27FC236}">
                <a16:creationId xmlns:a16="http://schemas.microsoft.com/office/drawing/2014/main" id="{E35208FB-1555-343F-AB92-91F3FDA26312}"/>
              </a:ext>
            </a:extLst>
          </p:cNvPr>
          <p:cNvSpPr>
            <a:spLocks noGrp="1"/>
          </p:cNvSpPr>
          <p:nvPr>
            <p:ph idx="1"/>
          </p:nvPr>
        </p:nvSpPr>
        <p:spPr/>
        <p:txBody>
          <a:bodyPr>
            <a:normAutofit/>
          </a:bodyPr>
          <a:lstStyle/>
          <a:p>
            <a:pPr lvl="1">
              <a:lnSpc>
                <a:spcPct val="110000"/>
              </a:lnSpc>
            </a:pPr>
            <a:r>
              <a:rPr lang="fr-FR" sz="1800" b="1" dirty="0">
                <a:solidFill>
                  <a:schemeClr val="accent2"/>
                </a:solidFill>
              </a:rPr>
              <a:t>PBH 30/01/2022 </a:t>
            </a:r>
            <a:r>
              <a:rPr lang="fr-FR" sz="1800" dirty="0"/>
              <a:t>: Infiltrat inflammatoire portal polymorphe de faible intensité avec altérations biliaires modérées et diminution du nombre des canaux, aspect compatible avec une </a:t>
            </a:r>
            <a:r>
              <a:rPr lang="fr-FR" sz="1800" dirty="0" err="1"/>
              <a:t>GvH</a:t>
            </a:r>
            <a:r>
              <a:rPr lang="fr-FR" sz="1800" dirty="0"/>
              <a:t>. Absence de détection du CMV, absence de détection EBV.</a:t>
            </a:r>
          </a:p>
          <a:p>
            <a:pPr lvl="2">
              <a:lnSpc>
                <a:spcPct val="110000"/>
              </a:lnSpc>
              <a:spcBef>
                <a:spcPts val="0"/>
              </a:spcBef>
              <a:spcAft>
                <a:spcPts val="600"/>
              </a:spcAft>
            </a:pPr>
            <a:r>
              <a:rPr lang="fr-FR" sz="1800" dirty="0"/>
              <a:t>Décision de traiter par des corticoïdes par voie générale avec faible biodisponibilité</a:t>
            </a:r>
          </a:p>
          <a:p>
            <a:pPr lvl="1">
              <a:lnSpc>
                <a:spcPct val="110000"/>
              </a:lnSpc>
              <a:spcAft>
                <a:spcPts val="600"/>
              </a:spcAft>
            </a:pPr>
            <a:r>
              <a:rPr lang="fr-FR" sz="1800" b="1" dirty="0">
                <a:solidFill>
                  <a:schemeClr val="accent2"/>
                </a:solidFill>
              </a:rPr>
              <a:t>21/02/2022</a:t>
            </a:r>
            <a:r>
              <a:rPr lang="fr-FR" sz="1800" dirty="0"/>
              <a:t> : aggravation </a:t>
            </a:r>
            <a:r>
              <a:rPr lang="fr-FR" sz="1800" dirty="0" err="1"/>
              <a:t>GvH</a:t>
            </a:r>
            <a:r>
              <a:rPr lang="fr-FR" sz="1800" dirty="0"/>
              <a:t> chronique cutanée et persistance hyperéosinophilie à 1,9 G/L – à 1 mois du début des corticoïdes. Bilan hépatique toujours perturbé (transaminases 1,5N et GGT à 15N - Persistance d’une hypogammaglobulinémie à 4g/L et de lymphocytes CD4 à 80/mm3.</a:t>
            </a:r>
          </a:p>
          <a:p>
            <a:pPr lvl="1">
              <a:lnSpc>
                <a:spcPct val="110000"/>
              </a:lnSpc>
              <a:spcAft>
                <a:spcPts val="600"/>
              </a:spcAft>
            </a:pPr>
            <a:r>
              <a:rPr lang="fr-FR" sz="1800" b="1" dirty="0">
                <a:solidFill>
                  <a:schemeClr val="accent2"/>
                </a:solidFill>
              </a:rPr>
              <a:t>08/11/2022</a:t>
            </a:r>
            <a:r>
              <a:rPr lang="fr-FR" sz="1800" dirty="0"/>
              <a:t> (18 mois post-allogreffe) : NFS normalisée (absence d’hyper éosinophilie), bilan hépatique normalisé sur la cytolyse et la cholestase est stabilisée avec GGT à 3N - Gammaglobulines à 2,2 g/L et CD4 à 178/mm³. Diminution des corticoïdes et supplémentation avec immunoglobulines polyvalentes</a:t>
            </a:r>
          </a:p>
          <a:p>
            <a:pPr lvl="1">
              <a:lnSpc>
                <a:spcPct val="110000"/>
              </a:lnSpc>
              <a:spcAft>
                <a:spcPts val="600"/>
              </a:spcAft>
            </a:pPr>
            <a:r>
              <a:rPr lang="fr-FR" sz="1800" b="1" dirty="0">
                <a:solidFill>
                  <a:schemeClr val="accent2"/>
                </a:solidFill>
              </a:rPr>
              <a:t>2025</a:t>
            </a:r>
            <a:r>
              <a:rPr lang="fr-FR" sz="1800" dirty="0"/>
              <a:t> : à 4 ans post-allogreffe, patiente OMS 0 – aucune anomalie clinique - persistance GGT à 2,5N – gammaglobulines à 6g/L sans supplémentation et lymphocytes CD4 142/mm</a:t>
            </a:r>
            <a:r>
              <a:rPr lang="fr-FR" sz="1800" baseline="30000" dirty="0"/>
              <a:t>3</a:t>
            </a:r>
          </a:p>
        </p:txBody>
      </p:sp>
      <p:sp>
        <p:nvSpPr>
          <p:cNvPr id="6" name="Espace réservé pour une image  5">
            <a:extLst>
              <a:ext uri="{FF2B5EF4-FFF2-40B4-BE49-F238E27FC236}">
                <a16:creationId xmlns:a16="http://schemas.microsoft.com/office/drawing/2014/main" id="{A5A710ED-0053-295E-4B2E-C556D0E0C6FB}"/>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865DC5C8-0733-1953-78F4-24F4B85F344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8" name="Groupe 7">
            <a:extLst>
              <a:ext uri="{FF2B5EF4-FFF2-40B4-BE49-F238E27FC236}">
                <a16:creationId xmlns:a16="http://schemas.microsoft.com/office/drawing/2014/main" id="{D3B9BB36-916D-86CF-7E12-C72BF284794A}"/>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0F3C659-B607-FA63-6577-3B054F37E7D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ED6401A4-BA30-8CEE-ED42-E8526AE4650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0094C097-2989-833E-79DC-72D05446B6BE}"/>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2" name="Chevron 11">
              <a:extLst>
                <a:ext uri="{FF2B5EF4-FFF2-40B4-BE49-F238E27FC236}">
                  <a16:creationId xmlns:a16="http://schemas.microsoft.com/office/drawing/2014/main" id="{C1843166-D8F4-D5E2-2F73-E156B85A7EC6}"/>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Rectangle 12">
              <a:extLst>
                <a:ext uri="{FF2B5EF4-FFF2-40B4-BE49-F238E27FC236}">
                  <a16:creationId xmlns:a16="http://schemas.microsoft.com/office/drawing/2014/main" id="{E9A31773-8274-7B96-C8C0-7E2104F21A9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095D64F2-DB42-BF9D-01E7-4A97779FE010}"/>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5" name="Chevron 14">
              <a:extLst>
                <a:ext uri="{FF2B5EF4-FFF2-40B4-BE49-F238E27FC236}">
                  <a16:creationId xmlns:a16="http://schemas.microsoft.com/office/drawing/2014/main" id="{E95F6760-6679-1E96-90A3-165DB3A04BEF}"/>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6" name="Chevron 15">
              <a:extLst>
                <a:ext uri="{FF2B5EF4-FFF2-40B4-BE49-F238E27FC236}">
                  <a16:creationId xmlns:a16="http://schemas.microsoft.com/office/drawing/2014/main" id="{4854976D-DEFF-AA0D-C54E-78A9C3CF942E}"/>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7" name="Chevron 16">
              <a:extLst>
                <a:ext uri="{FF2B5EF4-FFF2-40B4-BE49-F238E27FC236}">
                  <a16:creationId xmlns:a16="http://schemas.microsoft.com/office/drawing/2014/main" id="{19FF738E-6404-0B36-AA4D-41872E4FCDD4}"/>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8" name="Chevron 17">
              <a:extLst>
                <a:ext uri="{FF2B5EF4-FFF2-40B4-BE49-F238E27FC236}">
                  <a16:creationId xmlns:a16="http://schemas.microsoft.com/office/drawing/2014/main" id="{DFC27F47-D76A-6BE3-9159-25479C52CAA0}"/>
                </a:ext>
              </a:extLst>
            </p:cNvPr>
            <p:cNvSpPr/>
            <p:nvPr/>
          </p:nvSpPr>
          <p:spPr>
            <a:xfrm>
              <a:off x="10464000"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grpSp>
      <p:sp>
        <p:nvSpPr>
          <p:cNvPr id="20" name="Titre 19">
            <a:extLst>
              <a:ext uri="{FF2B5EF4-FFF2-40B4-BE49-F238E27FC236}">
                <a16:creationId xmlns:a16="http://schemas.microsoft.com/office/drawing/2014/main" id="{2B94FF13-22D6-25A7-14F4-63A65B15F3ED}"/>
              </a:ext>
            </a:extLst>
          </p:cNvPr>
          <p:cNvSpPr>
            <a:spLocks noGrp="1"/>
          </p:cNvSpPr>
          <p:nvPr>
            <p:ph type="title"/>
          </p:nvPr>
        </p:nvSpPr>
        <p:spPr/>
        <p:txBody>
          <a:bodyPr/>
          <a:lstStyle/>
          <a:p>
            <a:r>
              <a:rPr lang="fr-FR" dirty="0"/>
              <a:t>… Évolution du cas</a:t>
            </a:r>
          </a:p>
        </p:txBody>
      </p:sp>
      <p:sp>
        <p:nvSpPr>
          <p:cNvPr id="22" name="ZoneTexte 21">
            <a:extLst>
              <a:ext uri="{FF2B5EF4-FFF2-40B4-BE49-F238E27FC236}">
                <a16:creationId xmlns:a16="http://schemas.microsoft.com/office/drawing/2014/main" id="{2FA060EA-08DC-BE15-6D43-8DA685F1EF6E}"/>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NFS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numération formule sanguine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GGT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gamma-glutamyl transférase </a:t>
            </a:r>
          </a:p>
        </p:txBody>
      </p:sp>
      <p:pic>
        <p:nvPicPr>
          <p:cNvPr id="2" name="CC17 - Slide 20">
            <a:hlinkClick r:id="" action="ppaction://media"/>
            <a:extLst>
              <a:ext uri="{FF2B5EF4-FFF2-40B4-BE49-F238E27FC236}">
                <a16:creationId xmlns:a16="http://schemas.microsoft.com/office/drawing/2014/main" id="{A24C75CA-5F13-D024-3402-ED8466CC70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244" y="851685"/>
            <a:ext cx="468000" cy="468000"/>
          </a:xfrm>
          <a:prstGeom prst="rect">
            <a:avLst/>
          </a:prstGeom>
        </p:spPr>
      </p:pic>
    </p:spTree>
    <p:extLst>
      <p:ext uri="{BB962C8B-B14F-4D97-AF65-F5344CB8AC3E}">
        <p14:creationId xmlns:p14="http://schemas.microsoft.com/office/powerpoint/2010/main" val="340349647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A9D22-8759-360D-C3AD-CA43917CEB7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413A048-1DBC-9C43-1448-3D9204B86AF2}"/>
              </a:ext>
            </a:extLst>
          </p:cNvPr>
          <p:cNvSpPr>
            <a:spLocks noGrp="1"/>
          </p:cNvSpPr>
          <p:nvPr>
            <p:ph type="title"/>
          </p:nvPr>
        </p:nvSpPr>
        <p:spPr/>
        <p:txBody>
          <a:bodyPr>
            <a:normAutofit/>
          </a:bodyPr>
          <a:lstStyle/>
          <a:p>
            <a:r>
              <a:rPr lang="fr-FR" dirty="0"/>
              <a:t>Messages clés</a:t>
            </a:r>
          </a:p>
        </p:txBody>
      </p:sp>
      <p:sp>
        <p:nvSpPr>
          <p:cNvPr id="6" name="Espace réservé pour une image  5">
            <a:extLst>
              <a:ext uri="{FF2B5EF4-FFF2-40B4-BE49-F238E27FC236}">
                <a16:creationId xmlns:a16="http://schemas.microsoft.com/office/drawing/2014/main" id="{93B1FEB0-BB86-36CB-794A-9A9EC8B83ADF}"/>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21B56C24-FF20-023C-5951-89FE05B9D128}"/>
              </a:ext>
            </a:extLst>
          </p:cNvPr>
          <p:cNvSpPr txBox="1"/>
          <p:nvPr/>
        </p:nvSpPr>
        <p:spPr>
          <a:xfrm>
            <a:off x="467999" y="6483600"/>
            <a:ext cx="8263045"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34" name="Titre 1">
            <a:extLst>
              <a:ext uri="{FF2B5EF4-FFF2-40B4-BE49-F238E27FC236}">
                <a16:creationId xmlns:a16="http://schemas.microsoft.com/office/drawing/2014/main" id="{E3A2B752-4E7D-D4B3-3532-73EDCE2F9044}"/>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sp>
        <p:nvSpPr>
          <p:cNvPr id="96" name="TextBox 2, chunk 1">
            <a:extLst>
              <a:ext uri="{FF2B5EF4-FFF2-40B4-BE49-F238E27FC236}">
                <a16:creationId xmlns:a16="http://schemas.microsoft.com/office/drawing/2014/main" id="{02BE478A-2A57-DF9C-7804-918549A8FED6}"/>
              </a:ext>
            </a:extLst>
          </p:cNvPr>
          <p:cNvSpPr txBox="1"/>
          <p:nvPr/>
        </p:nvSpPr>
        <p:spPr>
          <a:xfrm>
            <a:off x="1099395" y="1403540"/>
            <a:ext cx="9396846"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LPT EBV+ à 6 mois d’une allogreffe de CSH </a:t>
            </a:r>
            <a:b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Plutôt tardif : meilleur pronostic que les LPT EBV+ précoces ? </a:t>
            </a:r>
          </a:p>
        </p:txBody>
      </p:sp>
      <p:sp>
        <p:nvSpPr>
          <p:cNvPr id="97" name="TextBox 2, chunk 2">
            <a:extLst>
              <a:ext uri="{FF2B5EF4-FFF2-40B4-BE49-F238E27FC236}">
                <a16:creationId xmlns:a16="http://schemas.microsoft.com/office/drawing/2014/main" id="{1C06D8DB-23C0-9D69-A321-5DB72A4A95C7}"/>
              </a:ext>
            </a:extLst>
          </p:cNvPr>
          <p:cNvSpPr txBox="1"/>
          <p:nvPr/>
        </p:nvSpPr>
        <p:spPr>
          <a:xfrm>
            <a:off x="2515946" y="2433702"/>
            <a:ext cx="9843247"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Mais survenue brutale malgré surveillance rapprochée et rapidement évolutif ! </a:t>
            </a:r>
            <a:b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Prise en charge rapide nécessaire</a:t>
            </a:r>
          </a:p>
        </p:txBody>
      </p:sp>
      <p:sp>
        <p:nvSpPr>
          <p:cNvPr id="98" name="TextBox 2, chunk 4">
            <a:extLst>
              <a:ext uri="{FF2B5EF4-FFF2-40B4-BE49-F238E27FC236}">
                <a16:creationId xmlns:a16="http://schemas.microsoft.com/office/drawing/2014/main" id="{69E45159-7022-7F77-69B9-9D3AACFC2460}"/>
              </a:ext>
            </a:extLst>
          </p:cNvPr>
          <p:cNvSpPr txBox="1"/>
          <p:nvPr/>
        </p:nvSpPr>
        <p:spPr>
          <a:xfrm>
            <a:off x="1099395" y="3463864"/>
            <a:ext cx="10504164"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Les anomalies du bilan hépatique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ne sont pas toujours une localisation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de la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lymphoprolifération</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endParaRPr>
          </a:p>
        </p:txBody>
      </p:sp>
      <p:sp>
        <p:nvSpPr>
          <p:cNvPr id="99" name="TextBox 2, chunk 5">
            <a:extLst>
              <a:ext uri="{FF2B5EF4-FFF2-40B4-BE49-F238E27FC236}">
                <a16:creationId xmlns:a16="http://schemas.microsoft.com/office/drawing/2014/main" id="{B26D3A33-8CAD-6F76-817B-6D99AAFD50A3}"/>
              </a:ext>
            </a:extLst>
          </p:cNvPr>
          <p:cNvSpPr txBox="1"/>
          <p:nvPr/>
        </p:nvSpPr>
        <p:spPr>
          <a:xfrm>
            <a:off x="2515946" y="4575891"/>
            <a:ext cx="9843247" cy="300275"/>
          </a:xfrm>
          <a:prstGeom prst="rect">
            <a:avLst/>
          </a:prstGeom>
          <a:noFill/>
        </p:spPr>
        <p:txBody>
          <a:bodyPr wrap="square" lIns="0" tIns="0" rIns="0" bIns="0">
            <a:spAutoFit/>
          </a:bodyPr>
          <a:lstStyle>
            <a:defPPr>
              <a:defRPr lang="fr-FR"/>
            </a:defPPr>
            <a:lvl1pPr>
              <a:lnSpc>
                <a:spcPct val="120000"/>
              </a:lnSpc>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Importance de l’étude anatomopathologique,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parfois répétée</a:t>
            </a:r>
          </a:p>
        </p:txBody>
      </p:sp>
      <p:sp>
        <p:nvSpPr>
          <p:cNvPr id="100" name="TextBox 2, chunk 6">
            <a:extLst>
              <a:ext uri="{FF2B5EF4-FFF2-40B4-BE49-F238E27FC236}">
                <a16:creationId xmlns:a16="http://schemas.microsoft.com/office/drawing/2014/main" id="{660A8B41-DFD9-3831-0DAE-97AE3ECBD200}"/>
              </a:ext>
            </a:extLst>
          </p:cNvPr>
          <p:cNvSpPr txBox="1"/>
          <p:nvPr/>
        </p:nvSpPr>
        <p:spPr>
          <a:xfrm>
            <a:off x="1099395" y="5358545"/>
            <a:ext cx="10504164"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Persistance et profondeur de l’immunodépression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(cellulaire et humorale) post-allogreffe et post rituximab (prolongée et profonde à plus d’un an du rituximab)</a:t>
            </a:r>
          </a:p>
        </p:txBody>
      </p:sp>
      <p:grpSp>
        <p:nvGrpSpPr>
          <p:cNvPr id="120" name="Groupe 119">
            <a:extLst>
              <a:ext uri="{FF2B5EF4-FFF2-40B4-BE49-F238E27FC236}">
                <a16:creationId xmlns:a16="http://schemas.microsoft.com/office/drawing/2014/main" id="{A942662B-C818-4CE3-7AE6-B0BEF450B4F5}"/>
              </a:ext>
            </a:extLst>
          </p:cNvPr>
          <p:cNvGrpSpPr/>
          <p:nvPr/>
        </p:nvGrpSpPr>
        <p:grpSpPr>
          <a:xfrm>
            <a:off x="468000" y="1382579"/>
            <a:ext cx="386626" cy="386686"/>
            <a:chOff x="423529" y="2082622"/>
            <a:chExt cx="537479" cy="537565"/>
          </a:xfrm>
        </p:grpSpPr>
        <p:sp>
          <p:nvSpPr>
            <p:cNvPr id="121" name="Forme libre 120">
              <a:extLst>
                <a:ext uri="{FF2B5EF4-FFF2-40B4-BE49-F238E27FC236}">
                  <a16:creationId xmlns:a16="http://schemas.microsoft.com/office/drawing/2014/main" id="{D7AB27DB-6BCF-FB10-03DB-EFDA4E1E116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2" name="Forme libre 121">
              <a:extLst>
                <a:ext uri="{FF2B5EF4-FFF2-40B4-BE49-F238E27FC236}">
                  <a16:creationId xmlns:a16="http://schemas.microsoft.com/office/drawing/2014/main" id="{E169A223-F752-7A3C-DAF8-0FDD0DA911F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23" name="Groupe 122">
            <a:extLst>
              <a:ext uri="{FF2B5EF4-FFF2-40B4-BE49-F238E27FC236}">
                <a16:creationId xmlns:a16="http://schemas.microsoft.com/office/drawing/2014/main" id="{58E39568-753F-B7B4-4781-CAF1054E17D2}"/>
              </a:ext>
            </a:extLst>
          </p:cNvPr>
          <p:cNvGrpSpPr/>
          <p:nvPr/>
        </p:nvGrpSpPr>
        <p:grpSpPr>
          <a:xfrm>
            <a:off x="468000" y="3419198"/>
            <a:ext cx="386626" cy="386686"/>
            <a:chOff x="423529" y="2082622"/>
            <a:chExt cx="537479" cy="537565"/>
          </a:xfrm>
        </p:grpSpPr>
        <p:sp>
          <p:nvSpPr>
            <p:cNvPr id="124" name="Forme libre 123">
              <a:extLst>
                <a:ext uri="{FF2B5EF4-FFF2-40B4-BE49-F238E27FC236}">
                  <a16:creationId xmlns:a16="http://schemas.microsoft.com/office/drawing/2014/main" id="{8CD19EC2-16FE-9C98-4AAD-AA0BD9F18F56}"/>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5" name="Forme libre 124">
              <a:extLst>
                <a:ext uri="{FF2B5EF4-FFF2-40B4-BE49-F238E27FC236}">
                  <a16:creationId xmlns:a16="http://schemas.microsoft.com/office/drawing/2014/main" id="{9C76ED0D-7DFE-0712-F849-8D56B2A7E1D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26" name="Groupe 125">
            <a:extLst>
              <a:ext uri="{FF2B5EF4-FFF2-40B4-BE49-F238E27FC236}">
                <a16:creationId xmlns:a16="http://schemas.microsoft.com/office/drawing/2014/main" id="{DF25943C-96CC-D876-7656-34B48102E447}"/>
              </a:ext>
            </a:extLst>
          </p:cNvPr>
          <p:cNvGrpSpPr/>
          <p:nvPr/>
        </p:nvGrpSpPr>
        <p:grpSpPr>
          <a:xfrm>
            <a:off x="468000" y="5317271"/>
            <a:ext cx="386626" cy="386686"/>
            <a:chOff x="423529" y="2082622"/>
            <a:chExt cx="537479" cy="537565"/>
          </a:xfrm>
        </p:grpSpPr>
        <p:sp>
          <p:nvSpPr>
            <p:cNvPr id="127" name="Forme libre 126">
              <a:extLst>
                <a:ext uri="{FF2B5EF4-FFF2-40B4-BE49-F238E27FC236}">
                  <a16:creationId xmlns:a16="http://schemas.microsoft.com/office/drawing/2014/main" id="{1C8963E9-73FA-9842-D25C-6C9C375397B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8" name="Forme libre 127">
              <a:extLst>
                <a:ext uri="{FF2B5EF4-FFF2-40B4-BE49-F238E27FC236}">
                  <a16:creationId xmlns:a16="http://schemas.microsoft.com/office/drawing/2014/main" id="{6A5E563B-4B62-5D13-DDB1-2DCB2F6F03C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29" name="Groupe 128">
            <a:extLst>
              <a:ext uri="{FF2B5EF4-FFF2-40B4-BE49-F238E27FC236}">
                <a16:creationId xmlns:a16="http://schemas.microsoft.com/office/drawing/2014/main" id="{40980DE0-26A1-39BC-65D6-22E4234D385E}"/>
              </a:ext>
            </a:extLst>
          </p:cNvPr>
          <p:cNvGrpSpPr/>
          <p:nvPr/>
        </p:nvGrpSpPr>
        <p:grpSpPr>
          <a:xfrm>
            <a:off x="1884551" y="2408484"/>
            <a:ext cx="386626" cy="386686"/>
            <a:chOff x="423529" y="2082622"/>
            <a:chExt cx="537479" cy="537565"/>
          </a:xfrm>
        </p:grpSpPr>
        <p:sp>
          <p:nvSpPr>
            <p:cNvPr id="130" name="Forme libre 129">
              <a:extLst>
                <a:ext uri="{FF2B5EF4-FFF2-40B4-BE49-F238E27FC236}">
                  <a16:creationId xmlns:a16="http://schemas.microsoft.com/office/drawing/2014/main" id="{421A941B-DB0E-DA19-4586-7E90FF0A245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1" name="Forme libre 130">
              <a:extLst>
                <a:ext uri="{FF2B5EF4-FFF2-40B4-BE49-F238E27FC236}">
                  <a16:creationId xmlns:a16="http://schemas.microsoft.com/office/drawing/2014/main" id="{5222EBED-3951-B6A9-2E55-65E9868722C0}"/>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35" name="Groupe 134">
            <a:extLst>
              <a:ext uri="{FF2B5EF4-FFF2-40B4-BE49-F238E27FC236}">
                <a16:creationId xmlns:a16="http://schemas.microsoft.com/office/drawing/2014/main" id="{D07C1305-D6DC-F417-6DD1-48DCA9F04AB2}"/>
              </a:ext>
            </a:extLst>
          </p:cNvPr>
          <p:cNvGrpSpPr/>
          <p:nvPr/>
        </p:nvGrpSpPr>
        <p:grpSpPr>
          <a:xfrm>
            <a:off x="1884551" y="4555609"/>
            <a:ext cx="386626" cy="386686"/>
            <a:chOff x="423529" y="2082622"/>
            <a:chExt cx="537479" cy="537565"/>
          </a:xfrm>
        </p:grpSpPr>
        <p:sp>
          <p:nvSpPr>
            <p:cNvPr id="136" name="Forme libre 135">
              <a:extLst>
                <a:ext uri="{FF2B5EF4-FFF2-40B4-BE49-F238E27FC236}">
                  <a16:creationId xmlns:a16="http://schemas.microsoft.com/office/drawing/2014/main" id="{882EC8C3-C5F8-5177-1FDA-326D466BB32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7" name="Forme libre 136">
              <a:extLst>
                <a:ext uri="{FF2B5EF4-FFF2-40B4-BE49-F238E27FC236}">
                  <a16:creationId xmlns:a16="http://schemas.microsoft.com/office/drawing/2014/main" id="{A46DC13B-35D8-7DFC-29B4-4BA825D95A0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pic>
        <p:nvPicPr>
          <p:cNvPr id="3" name="CC17 - Slide 21">
            <a:hlinkClick r:id="" action="ppaction://media"/>
            <a:extLst>
              <a:ext uri="{FF2B5EF4-FFF2-40B4-BE49-F238E27FC236}">
                <a16:creationId xmlns:a16="http://schemas.microsoft.com/office/drawing/2014/main" id="{C092C54B-DB6F-4244-1E99-49D8DBACD8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256"/>
            <a:ext cx="468000" cy="468000"/>
          </a:xfrm>
          <a:prstGeom prst="rect">
            <a:avLst/>
          </a:prstGeom>
        </p:spPr>
      </p:pic>
    </p:spTree>
    <p:extLst>
      <p:ext uri="{BB962C8B-B14F-4D97-AF65-F5344CB8AC3E}">
        <p14:creationId xmlns:p14="http://schemas.microsoft.com/office/powerpoint/2010/main" val="285765352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3A58A-9C30-4E7B-0E53-D42CFB54FC3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C133503-EF77-A9DF-1F21-E35611E0DD7E}"/>
              </a:ext>
            </a:extLst>
          </p:cNvPr>
          <p:cNvSpPr>
            <a:spLocks noGrp="1"/>
          </p:cNvSpPr>
          <p:nvPr>
            <p:ph type="ctrTitle"/>
          </p:nvPr>
        </p:nvSpPr>
        <p:spPr/>
        <p:txBody>
          <a:bodyPr/>
          <a:lstStyle/>
          <a:p>
            <a:r>
              <a:rPr lang="fr-FR" dirty="0"/>
              <a:t>Cas clinique 18</a:t>
            </a:r>
          </a:p>
        </p:txBody>
      </p:sp>
      <p:sp>
        <p:nvSpPr>
          <p:cNvPr id="3" name="Sous-titre 2">
            <a:extLst>
              <a:ext uri="{FF2B5EF4-FFF2-40B4-BE49-F238E27FC236}">
                <a16:creationId xmlns:a16="http://schemas.microsoft.com/office/drawing/2014/main" id="{8693B113-12F6-7F17-0B31-75B2EB7E973A}"/>
              </a:ext>
            </a:extLst>
          </p:cNvPr>
          <p:cNvSpPr>
            <a:spLocks noGrp="1"/>
          </p:cNvSpPr>
          <p:nvPr>
            <p:ph type="subTitle" idx="1"/>
          </p:nvPr>
        </p:nvSpPr>
        <p:spPr>
          <a:xfrm>
            <a:off x="4392751" y="3743320"/>
            <a:ext cx="6999149" cy="1721045"/>
          </a:xfrm>
        </p:spPr>
        <p:txBody>
          <a:bodyPr>
            <a:normAutofit/>
          </a:bodyPr>
          <a:lstStyle/>
          <a:p>
            <a:r>
              <a:rPr lang="fr-FR" b="1" dirty="0"/>
              <a:t>LPT après allogreffe pour un lymphome </a:t>
            </a:r>
            <a:r>
              <a:rPr lang="fr-FR" b="1" dirty="0" err="1"/>
              <a:t>T</a:t>
            </a:r>
            <a:endParaRPr lang="fr-FR" b="1" dirty="0"/>
          </a:p>
          <a:p>
            <a:pPr>
              <a:defRPr/>
            </a:pPr>
            <a:r>
              <a:rPr lang="fr-FR" sz="1600" dirty="0"/>
              <a:t>Dr Jérôme Cornillon</a:t>
            </a:r>
            <a:br>
              <a:rPr lang="fr-FR" sz="1600" dirty="0">
                <a:solidFill>
                  <a:schemeClr val="tx2"/>
                </a:solidFill>
                <a:latin typeface="+mn-lt"/>
                <a:ea typeface="+mn-ea"/>
                <a:cs typeface="+mn-cs"/>
              </a:rPr>
            </a:br>
            <a:r>
              <a:rPr lang="fr-FR" sz="1600" dirty="0" err="1"/>
              <a:t>Jerome.Cornillon@chu-st-etienne.fr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EDB11E57-A896-9B20-CB06-08643D77B41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40788" y="4243461"/>
            <a:ext cx="233313" cy="233313"/>
          </a:xfrm>
          <a:prstGeom prst="rect">
            <a:avLst/>
          </a:prstGeom>
        </p:spPr>
      </p:pic>
      <p:pic>
        <p:nvPicPr>
          <p:cNvPr id="11" name="Graphique 10" descr="Jouer contour">
            <a:extLst>
              <a:ext uri="{FF2B5EF4-FFF2-40B4-BE49-F238E27FC236}">
                <a16:creationId xmlns:a16="http://schemas.microsoft.com/office/drawing/2014/main" id="{30E3ABD8-6E77-3786-4C3B-74561756B43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5726DEC-8AF8-9956-1EC2-2A8AB53541A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72080BCA-C442-1F8B-639C-0FFF763B27E7}"/>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FD449E3-DE07-43FA-9908-C3530542104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DD57F391-0343-C441-7C0B-C48AE7A0FC5F}"/>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01986DDE-7DE4-961A-BBAA-6E585FF59FDF}"/>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6A8FE44E-F8D2-CB62-1090-CD4A2048E16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9E68FC42-966B-A04B-D6CF-FE018FEFFD20}"/>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A7CC17B1-4EA1-4D70-C09A-7E4B9298626B}"/>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1C29FDF1-5DB9-2896-B493-C56140BF66F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195749686"/>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A7B07-0D08-6DAF-5060-9982A4B6ACB0}"/>
            </a:ext>
          </a:extLst>
        </p:cNvPr>
        <p:cNvGrpSpPr/>
        <p:nvPr/>
      </p:nvGrpSpPr>
      <p:grpSpPr>
        <a:xfrm>
          <a:off x="0" y="0"/>
          <a:ext cx="0" cy="0"/>
          <a:chOff x="0" y="0"/>
          <a:chExt cx="0" cy="0"/>
        </a:xfrm>
      </p:grpSpPr>
      <p:sp>
        <p:nvSpPr>
          <p:cNvPr id="18" name="Espace réservé pour une image  17">
            <a:extLst>
              <a:ext uri="{FF2B5EF4-FFF2-40B4-BE49-F238E27FC236}">
                <a16:creationId xmlns:a16="http://schemas.microsoft.com/office/drawing/2014/main" id="{D00DECFB-EAC5-ECEC-F678-2CBA899B6520}"/>
              </a:ext>
            </a:extLst>
          </p:cNvPr>
          <p:cNvSpPr>
            <a:spLocks noGrp="1"/>
          </p:cNvSpPr>
          <p:nvPr>
            <p:ph type="pic" sz="quarter" idx="13"/>
          </p:nvPr>
        </p:nvSpPr>
        <p:spPr/>
        <p:txBody>
          <a:bodyPr/>
          <a:lstStyle/>
          <a:p>
            <a:endParaRPr lang="fr-FR"/>
          </a:p>
        </p:txBody>
      </p:sp>
      <p:sp>
        <p:nvSpPr>
          <p:cNvPr id="21" name="Titre 20">
            <a:extLst>
              <a:ext uri="{FF2B5EF4-FFF2-40B4-BE49-F238E27FC236}">
                <a16:creationId xmlns:a16="http://schemas.microsoft.com/office/drawing/2014/main" id="{3891D25B-F44B-E485-DAA5-2ACEC59E3689}"/>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22" name="Titre 1">
            <a:extLst>
              <a:ext uri="{FF2B5EF4-FFF2-40B4-BE49-F238E27FC236}">
                <a16:creationId xmlns:a16="http://schemas.microsoft.com/office/drawing/2014/main" id="{9BF1E5DB-AB85-9461-EFBD-F82950F3A60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9" name="Groupe 8">
            <a:extLst>
              <a:ext uri="{FF2B5EF4-FFF2-40B4-BE49-F238E27FC236}">
                <a16:creationId xmlns:a16="http://schemas.microsoft.com/office/drawing/2014/main" id="{708D0037-8ECE-CF30-8C9A-08E708CB744F}"/>
              </a:ext>
            </a:extLst>
          </p:cNvPr>
          <p:cNvGrpSpPr/>
          <p:nvPr/>
        </p:nvGrpSpPr>
        <p:grpSpPr>
          <a:xfrm>
            <a:off x="467999" y="1473734"/>
            <a:ext cx="3641320" cy="828000"/>
            <a:chOff x="467999" y="1473734"/>
            <a:chExt cx="3641320" cy="828000"/>
          </a:xfrm>
        </p:grpSpPr>
        <p:sp>
          <p:nvSpPr>
            <p:cNvPr id="20" name="Rounded Rectangle 52">
              <a:extLst>
                <a:ext uri="{FF2B5EF4-FFF2-40B4-BE49-F238E27FC236}">
                  <a16:creationId xmlns:a16="http://schemas.microsoft.com/office/drawing/2014/main" id="{2AD1A47F-1E31-504C-33F9-8F3ADBAB465C}"/>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3" name="Groupe 22">
              <a:extLst>
                <a:ext uri="{FF2B5EF4-FFF2-40B4-BE49-F238E27FC236}">
                  <a16:creationId xmlns:a16="http://schemas.microsoft.com/office/drawing/2014/main" id="{0C3559A0-D222-0E76-7866-4836C470A888}"/>
                </a:ext>
              </a:extLst>
            </p:cNvPr>
            <p:cNvGrpSpPr>
              <a:grpSpLocks noChangeAspect="1"/>
            </p:cNvGrpSpPr>
            <p:nvPr/>
          </p:nvGrpSpPr>
          <p:grpSpPr>
            <a:xfrm>
              <a:off x="467999" y="1473734"/>
              <a:ext cx="829682" cy="828000"/>
              <a:chOff x="467999" y="1326304"/>
              <a:chExt cx="862148" cy="862148"/>
            </a:xfrm>
          </p:grpSpPr>
          <p:sp>
            <p:nvSpPr>
              <p:cNvPr id="33" name="Ellipse 32">
                <a:extLst>
                  <a:ext uri="{FF2B5EF4-FFF2-40B4-BE49-F238E27FC236}">
                    <a16:creationId xmlns:a16="http://schemas.microsoft.com/office/drawing/2014/main" id="{E298762C-C05A-3473-CE1B-00959EF64EA3}"/>
                  </a:ext>
                </a:extLst>
              </p:cNvPr>
              <p:cNvSpPr/>
              <p:nvPr/>
            </p:nvSpPr>
            <p:spPr>
              <a:xfrm>
                <a:off x="467999" y="1326304"/>
                <a:ext cx="862148" cy="862148"/>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5" name="Graphique 120">
                <a:extLst>
                  <a:ext uri="{FF2B5EF4-FFF2-40B4-BE49-F238E27FC236}">
                    <a16:creationId xmlns:a16="http://schemas.microsoft.com/office/drawing/2014/main" id="{D2FBC969-76FE-2F9C-A6AA-3CB31861FD6D}"/>
                  </a:ext>
                </a:extLst>
              </p:cNvPr>
              <p:cNvGrpSpPr/>
              <p:nvPr/>
            </p:nvGrpSpPr>
            <p:grpSpPr>
              <a:xfrm>
                <a:off x="653131" y="1438270"/>
                <a:ext cx="491884" cy="611738"/>
                <a:chOff x="942554" y="1485600"/>
                <a:chExt cx="530187" cy="659376"/>
              </a:xfrm>
              <a:noFill/>
            </p:grpSpPr>
            <p:sp>
              <p:nvSpPr>
                <p:cNvPr id="36" name="Forme libre 35">
                  <a:extLst>
                    <a:ext uri="{FF2B5EF4-FFF2-40B4-BE49-F238E27FC236}">
                      <a16:creationId xmlns:a16="http://schemas.microsoft.com/office/drawing/2014/main" id="{BE3ED739-99B2-AAEE-B7E9-736A3A4B93B1}"/>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7C783B18-09C1-F7EF-2DF6-5A1787E30E73}"/>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EE49FAED-AD97-5A2B-29DD-7FB7D85EC29A}"/>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8209404F-97E4-B2AB-C0C4-7D193DDB470A}"/>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4930261-7806-3B7F-8C82-8E968568723B}"/>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sp>
        <p:nvSpPr>
          <p:cNvPr id="41" name="Espace réservé du contenu 2">
            <a:extLst>
              <a:ext uri="{FF2B5EF4-FFF2-40B4-BE49-F238E27FC236}">
                <a16:creationId xmlns:a16="http://schemas.microsoft.com/office/drawing/2014/main" id="{D33AF1FD-2D4F-F6BB-6567-DB7CB9F807CF}"/>
              </a:ext>
            </a:extLst>
          </p:cNvPr>
          <p:cNvSpPr txBox="1">
            <a:spLocks/>
          </p:cNvSpPr>
          <p:nvPr/>
        </p:nvSpPr>
        <p:spPr>
          <a:xfrm>
            <a:off x="468000" y="2500994"/>
            <a:ext cx="5413454" cy="3075344"/>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Madame X, 72 ans</a:t>
            </a:r>
          </a:p>
          <a:p>
            <a:pPr marL="234950" marR="0" lvl="0" indent="-220663" algn="l" defTabSz="914400" rtl="0" eaLnBrk="1" fontAlgn="auto" latinLnBrk="0" hangingPunct="1">
              <a:lnSpc>
                <a:spcPct val="110000"/>
              </a:lnSpc>
              <a:spcBef>
                <a:spcPts val="600"/>
              </a:spcBef>
              <a:spcAft>
                <a:spcPts val="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Antécédents : </a:t>
            </a:r>
          </a:p>
          <a:p>
            <a:pPr marL="501650" marR="0" lvl="1" indent="-298450"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Syndrome de Raynaud ancien </a:t>
            </a:r>
          </a:p>
          <a:p>
            <a:pPr marL="501650" marR="0" lvl="1" indent="-298450"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Surdité appareillée </a:t>
            </a:r>
          </a:p>
          <a:p>
            <a:pPr marL="501650" marR="0" lvl="1" indent="-298450"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Appendicectomie</a:t>
            </a:r>
          </a:p>
          <a:p>
            <a:pPr marL="501650" marR="0" lvl="1" indent="-298450" algn="l" defTabSz="914400" rtl="0" eaLnBrk="1" fontAlgn="auto" latinLnBrk="0" hangingPunct="1">
              <a:lnSpc>
                <a:spcPct val="110000"/>
              </a:lnSpc>
              <a:spcBef>
                <a:spcPts val="0"/>
              </a:spcBef>
              <a:spcAft>
                <a:spcPts val="8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Ligament croisé antérieur au genou gauche</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202122"/>
                </a:solidFill>
                <a:effectLst/>
                <a:uLnTx/>
                <a:uFillTx/>
                <a:latin typeface="Century Gothic" panose="020F0302020204030204"/>
                <a:ea typeface="+mn-ea"/>
                <a:cs typeface="+mn-cs"/>
              </a:rPr>
              <a:t>Pas de traitement au long cours</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Allergies : allergie aux piqures d'abeilles </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Pas d'habitudes toxiques </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Mode de vie : retraitée, vit à domicile avec son époux.                                              </a:t>
            </a:r>
          </a:p>
        </p:txBody>
      </p:sp>
      <p:sp>
        <p:nvSpPr>
          <p:cNvPr id="42" name="Espace réservé du contenu 4">
            <a:extLst>
              <a:ext uri="{FF2B5EF4-FFF2-40B4-BE49-F238E27FC236}">
                <a16:creationId xmlns:a16="http://schemas.microsoft.com/office/drawing/2014/main" id="{EA2199B4-41B0-9064-C5ED-33187CAC04ED}"/>
              </a:ext>
            </a:extLst>
          </p:cNvPr>
          <p:cNvSpPr>
            <a:spLocks noGrp="1"/>
          </p:cNvSpPr>
          <p:nvPr>
            <p:ph idx="14"/>
          </p:nvPr>
        </p:nvSpPr>
        <p:spPr>
          <a:xfrm>
            <a:off x="6304546" y="2500994"/>
            <a:ext cx="5413454" cy="3075344"/>
          </a:xfrm>
        </p:spPr>
        <p:txBody>
          <a:bodyPr>
            <a:noAutofit/>
          </a:bodyPr>
          <a:lstStyle/>
          <a:p>
            <a:pPr marL="234950" indent="-220663">
              <a:lnSpc>
                <a:spcPct val="110000"/>
              </a:lnSpc>
              <a:spcBef>
                <a:spcPts val="600"/>
              </a:spcBef>
              <a:buClr>
                <a:schemeClr val="accent2"/>
              </a:buClr>
              <a:buFont typeface="Arial" panose="020B0604020202020204" pitchFamily="34" charset="0"/>
              <a:buChar char="•"/>
              <a:defRPr/>
            </a:pPr>
            <a:r>
              <a:rPr lang="fr-FR" sz="1600" b="1" dirty="0">
                <a:solidFill>
                  <a:srgbClr val="202122"/>
                </a:solidFill>
              </a:rPr>
              <a:t>Diagnostic : </a:t>
            </a:r>
            <a:r>
              <a:rPr lang="fr-FR" sz="1600" dirty="0">
                <a:solidFill>
                  <a:srgbClr val="202122"/>
                </a:solidFill>
              </a:rPr>
              <a:t>lymphome </a:t>
            </a:r>
            <a:r>
              <a:rPr lang="fr-FR" sz="1600" dirty="0" err="1">
                <a:solidFill>
                  <a:srgbClr val="202122"/>
                </a:solidFill>
              </a:rPr>
              <a:t>T</a:t>
            </a:r>
            <a:r>
              <a:rPr lang="fr-FR" sz="1600" dirty="0">
                <a:solidFill>
                  <a:srgbClr val="202122"/>
                </a:solidFill>
              </a:rPr>
              <a:t> </a:t>
            </a:r>
            <a:r>
              <a:rPr lang="fr-FR" sz="1600" dirty="0" err="1">
                <a:solidFill>
                  <a:srgbClr val="202122"/>
                </a:solidFill>
              </a:rPr>
              <a:t>angio</a:t>
            </a:r>
            <a:r>
              <a:rPr lang="fr-FR" sz="1600" dirty="0">
                <a:solidFill>
                  <a:srgbClr val="202122"/>
                </a:solidFill>
              </a:rPr>
              <a:t> </a:t>
            </a:r>
            <a:r>
              <a:rPr lang="fr-FR" sz="1600" dirty="0" err="1">
                <a:solidFill>
                  <a:srgbClr val="202122"/>
                </a:solidFill>
              </a:rPr>
              <a:t>immunoblastique</a:t>
            </a:r>
            <a:r>
              <a:rPr lang="fr-FR" sz="1600" dirty="0">
                <a:solidFill>
                  <a:srgbClr val="202122"/>
                </a:solidFill>
              </a:rPr>
              <a:t> </a:t>
            </a:r>
          </a:p>
          <a:p>
            <a:pPr marL="501650" lvl="1" indent="-298450">
              <a:lnSpc>
                <a:spcPct val="110000"/>
              </a:lnSpc>
              <a:spcBef>
                <a:spcPts val="0"/>
              </a:spcBef>
              <a:buClr>
                <a:schemeClr val="tx1"/>
              </a:buClr>
              <a:buFont typeface="Police système Courant"/>
              <a:buChar char="-"/>
              <a:defRPr/>
            </a:pPr>
            <a:r>
              <a:rPr lang="fr-FR" sz="1600" dirty="0">
                <a:solidFill>
                  <a:srgbClr val="202122"/>
                </a:solidFill>
              </a:rPr>
              <a:t>Variant délétère des gènes TET2, RHOA et IDH2 en NGS</a:t>
            </a:r>
          </a:p>
          <a:p>
            <a:pPr marL="501650" lvl="1" indent="-298450">
              <a:lnSpc>
                <a:spcPct val="110000"/>
              </a:lnSpc>
              <a:spcBef>
                <a:spcPts val="0"/>
              </a:spcBef>
              <a:spcAft>
                <a:spcPts val="800"/>
              </a:spcAft>
              <a:buClr>
                <a:schemeClr val="tx1"/>
              </a:buClr>
              <a:buFont typeface="Police système Courant"/>
              <a:buChar char="-"/>
              <a:defRPr/>
            </a:pPr>
            <a:r>
              <a:rPr lang="fr-FR" sz="1600" dirty="0">
                <a:solidFill>
                  <a:srgbClr val="202122"/>
                </a:solidFill>
              </a:rPr>
              <a:t>Traitement de 1</a:t>
            </a:r>
            <a:r>
              <a:rPr lang="fr-FR" sz="1600" baseline="30000" dirty="0">
                <a:solidFill>
                  <a:srgbClr val="202122"/>
                </a:solidFill>
              </a:rPr>
              <a:t>re</a:t>
            </a:r>
            <a:r>
              <a:rPr lang="fr-FR" sz="1600" dirty="0">
                <a:solidFill>
                  <a:srgbClr val="202122"/>
                </a:solidFill>
              </a:rPr>
              <a:t> ligne : 6 cures de CHOP Rémission complète sur le TEP scanner fin de traitement</a:t>
            </a:r>
          </a:p>
          <a:p>
            <a:pPr marL="234950" indent="-220663">
              <a:lnSpc>
                <a:spcPct val="110000"/>
              </a:lnSpc>
              <a:spcBef>
                <a:spcPts val="300"/>
              </a:spcBef>
              <a:spcAft>
                <a:spcPts val="400"/>
              </a:spcAft>
              <a:buClr>
                <a:schemeClr val="accent2"/>
              </a:buClr>
              <a:buFont typeface="Arial" panose="020B0604020202020204" pitchFamily="34" charset="0"/>
              <a:buChar char="•"/>
              <a:defRPr/>
            </a:pPr>
            <a:r>
              <a:rPr lang="fr-FR" sz="1600" dirty="0">
                <a:solidFill>
                  <a:srgbClr val="202122"/>
                </a:solidFill>
              </a:rPr>
              <a:t>Rechute 5 mois après. </a:t>
            </a:r>
          </a:p>
          <a:p>
            <a:pPr marL="234950" indent="-220663">
              <a:lnSpc>
                <a:spcPct val="110000"/>
              </a:lnSpc>
              <a:spcBef>
                <a:spcPts val="300"/>
              </a:spcBef>
              <a:spcAft>
                <a:spcPts val="400"/>
              </a:spcAft>
              <a:buClr>
                <a:schemeClr val="accent2"/>
              </a:buClr>
              <a:buFont typeface="Arial" panose="020B0604020202020204" pitchFamily="34" charset="0"/>
              <a:buChar char="•"/>
              <a:defRPr/>
            </a:pPr>
            <a:r>
              <a:rPr lang="fr-FR" sz="1600" dirty="0">
                <a:solidFill>
                  <a:srgbClr val="202122"/>
                </a:solidFill>
              </a:rPr>
              <a:t>Traitement de 2</a:t>
            </a:r>
            <a:r>
              <a:rPr lang="fr-FR" sz="1600" baseline="30000" dirty="0">
                <a:solidFill>
                  <a:srgbClr val="202122"/>
                </a:solidFill>
              </a:rPr>
              <a:t>e</a:t>
            </a:r>
            <a:r>
              <a:rPr lang="fr-FR" sz="1600" dirty="0">
                <a:solidFill>
                  <a:srgbClr val="202122"/>
                </a:solidFill>
              </a:rPr>
              <a:t> ligne : 3 cures de </a:t>
            </a:r>
            <a:r>
              <a:rPr lang="fr-FR" sz="1600" dirty="0" err="1">
                <a:solidFill>
                  <a:srgbClr val="202122"/>
                </a:solidFill>
              </a:rPr>
              <a:t>bendamustine</a:t>
            </a:r>
            <a:r>
              <a:rPr lang="fr-FR" sz="1600" dirty="0">
                <a:solidFill>
                  <a:srgbClr val="202122"/>
                </a:solidFill>
              </a:rPr>
              <a:t> </a:t>
            </a:r>
            <a:r>
              <a:rPr lang="fr-FR" sz="1600" dirty="0" err="1">
                <a:solidFill>
                  <a:srgbClr val="202122"/>
                </a:solidFill>
              </a:rPr>
              <a:t>brentuximab</a:t>
            </a:r>
            <a:r>
              <a:rPr lang="fr-FR" sz="1600" dirty="0">
                <a:solidFill>
                  <a:srgbClr val="202122"/>
                </a:solidFill>
              </a:rPr>
              <a:t> =&gt; Obtention d’une RC2. </a:t>
            </a:r>
          </a:p>
          <a:p>
            <a:pPr marL="490538">
              <a:lnSpc>
                <a:spcPct val="110000"/>
              </a:lnSpc>
              <a:spcBef>
                <a:spcPts val="1800"/>
              </a:spcBef>
              <a:spcAft>
                <a:spcPts val="400"/>
              </a:spcAft>
              <a:buClr>
                <a:schemeClr val="accent2"/>
              </a:buClr>
              <a:defRPr/>
            </a:pPr>
            <a:r>
              <a:rPr lang="fr-FR" sz="1600" dirty="0">
                <a:solidFill>
                  <a:srgbClr val="202122"/>
                </a:solidFill>
              </a:rPr>
              <a:t>Décision d’une allogreffe de cellules souches hématopoïétiques en consolidation finale. </a:t>
            </a:r>
          </a:p>
        </p:txBody>
      </p:sp>
      <p:grpSp>
        <p:nvGrpSpPr>
          <p:cNvPr id="12" name="Groupe 11">
            <a:extLst>
              <a:ext uri="{FF2B5EF4-FFF2-40B4-BE49-F238E27FC236}">
                <a16:creationId xmlns:a16="http://schemas.microsoft.com/office/drawing/2014/main" id="{DC37F47D-A5CF-DD6F-1358-B6CCEB581F86}"/>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281B87A-D9DF-8B1C-9D96-D7E515DB567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D35B25AF-E43E-B85F-8326-C3DB8D68FC7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61F33BEB-7D6E-E1CE-FFA9-65AC11A0EA2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7" name="Chevron 6">
              <a:extLst>
                <a:ext uri="{FF2B5EF4-FFF2-40B4-BE49-F238E27FC236}">
                  <a16:creationId xmlns:a16="http://schemas.microsoft.com/office/drawing/2014/main" id="{3CCC4646-8749-9D5D-E2CC-EC063B49F4FC}"/>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Rectangle 9">
              <a:extLst>
                <a:ext uri="{FF2B5EF4-FFF2-40B4-BE49-F238E27FC236}">
                  <a16:creationId xmlns:a16="http://schemas.microsoft.com/office/drawing/2014/main" id="{FC2834F8-5C9C-94C0-1D27-864B9AE9600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3" name="Espace réservé pour une image  20" descr="Cercle avec flèche gauche avec un remplissage uni">
            <a:extLst>
              <a:ext uri="{FF2B5EF4-FFF2-40B4-BE49-F238E27FC236}">
                <a16:creationId xmlns:a16="http://schemas.microsoft.com/office/drawing/2014/main" id="{BE1BE344-A404-79DC-C6D1-FC1BC80168D4}"/>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6304547" y="5403515"/>
            <a:ext cx="339408" cy="339408"/>
          </a:xfrm>
          <a:prstGeom prst="ellipse">
            <a:avLst/>
          </a:prstGeom>
          <a:solidFill>
            <a:schemeClr val="bg1"/>
          </a:solidFill>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421765436"/>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1444E-C652-931C-5D39-1FA40DE2DDD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15FDAD3-10B8-A0EA-A8C6-44F2026C0D8F}"/>
              </a:ext>
            </a:extLst>
          </p:cNvPr>
          <p:cNvSpPr>
            <a:spLocks noGrp="1"/>
          </p:cNvSpPr>
          <p:nvPr>
            <p:ph type="title"/>
          </p:nvPr>
        </p:nvSpPr>
        <p:spPr/>
        <p:txBody>
          <a:bodyPr>
            <a:normAutofit/>
          </a:bodyPr>
          <a:lstStyle/>
          <a:p>
            <a:r>
              <a:rPr lang="fr-FR" dirty="0"/>
              <a:t>Mme X 72 ans : caractéristiques de la greffe</a:t>
            </a:r>
          </a:p>
        </p:txBody>
      </p:sp>
      <p:sp>
        <p:nvSpPr>
          <p:cNvPr id="18" name="Espace réservé pour une image  17">
            <a:extLst>
              <a:ext uri="{FF2B5EF4-FFF2-40B4-BE49-F238E27FC236}">
                <a16:creationId xmlns:a16="http://schemas.microsoft.com/office/drawing/2014/main" id="{90CFA4DF-AC36-3EC5-C3EA-B0FC0AEA8507}"/>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8B61FD85-A6FA-9539-7774-C877EEB7BA3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2" name="Espace réservé du contenu 21">
            <a:extLst>
              <a:ext uri="{FF2B5EF4-FFF2-40B4-BE49-F238E27FC236}">
                <a16:creationId xmlns:a16="http://schemas.microsoft.com/office/drawing/2014/main" id="{277F5402-E606-075D-3E11-E743DC4A7683}"/>
              </a:ext>
            </a:extLst>
          </p:cNvPr>
          <p:cNvSpPr>
            <a:spLocks noGrp="1"/>
          </p:cNvSpPr>
          <p:nvPr>
            <p:ph idx="1"/>
          </p:nvPr>
        </p:nvSpPr>
        <p:spPr>
          <a:xfrm>
            <a:off x="468000" y="1658112"/>
            <a:ext cx="4045006" cy="4518851"/>
          </a:xfrm>
        </p:spPr>
        <p:txBody>
          <a:bodyPr>
            <a:normAutofit/>
          </a:bodyPr>
          <a:lstStyle/>
          <a:p>
            <a:pPr lvl="1">
              <a:lnSpc>
                <a:spcPct val="110000"/>
              </a:lnSpc>
              <a:spcAft>
                <a:spcPts val="1800"/>
              </a:spcAft>
            </a:pPr>
            <a:r>
              <a:rPr lang="fr-FR" sz="1800" dirty="0"/>
              <a:t>HCT-CI score : 0 </a:t>
            </a:r>
          </a:p>
          <a:p>
            <a:pPr lvl="1">
              <a:lnSpc>
                <a:spcPct val="110000"/>
              </a:lnSpc>
              <a:spcAft>
                <a:spcPts val="1800"/>
              </a:spcAft>
            </a:pPr>
            <a:r>
              <a:rPr lang="fr-FR" sz="1800" dirty="0"/>
              <a:t>Donneur 11/12 du fichier</a:t>
            </a:r>
          </a:p>
          <a:p>
            <a:pPr lvl="1">
              <a:lnSpc>
                <a:spcPct val="110000"/>
              </a:lnSpc>
              <a:spcAft>
                <a:spcPts val="1800"/>
              </a:spcAft>
            </a:pPr>
            <a:r>
              <a:rPr lang="fr-FR" sz="1800" dirty="0"/>
              <a:t>Sexe masculin, 24 ans</a:t>
            </a:r>
          </a:p>
          <a:p>
            <a:pPr lvl="1">
              <a:lnSpc>
                <a:spcPct val="110000"/>
              </a:lnSpc>
              <a:spcAft>
                <a:spcPts val="1800"/>
              </a:spcAft>
            </a:pPr>
            <a:r>
              <a:rPr lang="fr-FR" sz="1800" dirty="0"/>
              <a:t>Conditionnement d’intensité réduite : </a:t>
            </a:r>
            <a:r>
              <a:rPr lang="fr-FR" sz="1800" dirty="0" err="1"/>
              <a:t>fludarabine-tréosulfan</a:t>
            </a:r>
            <a:endParaRPr lang="fr-FR" sz="1800" dirty="0"/>
          </a:p>
          <a:p>
            <a:pPr lvl="1">
              <a:lnSpc>
                <a:spcPct val="110000"/>
              </a:lnSpc>
              <a:spcAft>
                <a:spcPts val="1800"/>
              </a:spcAft>
            </a:pPr>
            <a:r>
              <a:rPr lang="fr-FR" sz="1800" dirty="0"/>
              <a:t>Prophylaxie de la </a:t>
            </a:r>
            <a:r>
              <a:rPr lang="fr-FR" sz="1800" dirty="0" err="1"/>
              <a:t>GvH</a:t>
            </a:r>
            <a:r>
              <a:rPr lang="fr-FR" sz="1800" dirty="0"/>
              <a:t> : ATG, ciclosporine, méthotrexate</a:t>
            </a:r>
          </a:p>
          <a:p>
            <a:pPr lvl="1">
              <a:lnSpc>
                <a:spcPct val="110000"/>
              </a:lnSpc>
              <a:spcAft>
                <a:spcPts val="1800"/>
              </a:spcAft>
            </a:pPr>
            <a:r>
              <a:rPr lang="fr-FR" sz="1800" dirty="0"/>
              <a:t>Greffon : CSP, 9.98.106 CD34+/kg</a:t>
            </a:r>
          </a:p>
        </p:txBody>
      </p:sp>
      <p:grpSp>
        <p:nvGrpSpPr>
          <p:cNvPr id="30" name="Groupe 29">
            <a:extLst>
              <a:ext uri="{FF2B5EF4-FFF2-40B4-BE49-F238E27FC236}">
                <a16:creationId xmlns:a16="http://schemas.microsoft.com/office/drawing/2014/main" id="{2D130C4D-580B-5BDE-C7AE-03B58BA5A349}"/>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19B88CEA-5B76-552E-848E-3AF874D12AF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47AF3DF8-E646-FAAA-8914-8F3AAF8610DC}"/>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CE55B1FD-24B0-DF80-48A6-8F29AABDB17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21" name="Chevron 20">
              <a:extLst>
                <a:ext uri="{FF2B5EF4-FFF2-40B4-BE49-F238E27FC236}">
                  <a16:creationId xmlns:a16="http://schemas.microsoft.com/office/drawing/2014/main" id="{7BBECF67-DA23-822F-685E-EA28A4DE5D7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DE60831C-CC4C-7BB5-03D2-796570D0E69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aphicFrame>
        <p:nvGraphicFramePr>
          <p:cNvPr id="33" name="object 2">
            <a:extLst>
              <a:ext uri="{FF2B5EF4-FFF2-40B4-BE49-F238E27FC236}">
                <a16:creationId xmlns:a16="http://schemas.microsoft.com/office/drawing/2014/main" id="{AA96861A-D1F5-E400-A298-712104EA6EF8}"/>
              </a:ext>
            </a:extLst>
          </p:cNvPr>
          <p:cNvGraphicFramePr>
            <a:graphicFrameLocks noGrp="1"/>
          </p:cNvGraphicFramePr>
          <p:nvPr/>
        </p:nvGraphicFramePr>
        <p:xfrm>
          <a:off x="4950000" y="1907826"/>
          <a:ext cx="6768000" cy="3558540"/>
        </p:xfrm>
        <a:graphic>
          <a:graphicData uri="http://schemas.openxmlformats.org/drawingml/2006/table">
            <a:tbl>
              <a:tblPr firstRow="1" bandRow="1">
                <a:tableStyleId>{C083E6E3-FA7D-4D7B-A595-EF9225AFEA82}</a:tableStyleId>
              </a:tblPr>
              <a:tblGrid>
                <a:gridCol w="1476000">
                  <a:extLst>
                    <a:ext uri="{9D8B030D-6E8A-4147-A177-3AD203B41FA5}">
                      <a16:colId xmlns:a16="http://schemas.microsoft.com/office/drawing/2014/main" val="20000"/>
                    </a:ext>
                  </a:extLst>
                </a:gridCol>
                <a:gridCol w="2556000">
                  <a:extLst>
                    <a:ext uri="{9D8B030D-6E8A-4147-A177-3AD203B41FA5}">
                      <a16:colId xmlns:a16="http://schemas.microsoft.com/office/drawing/2014/main" val="20001"/>
                    </a:ext>
                  </a:extLst>
                </a:gridCol>
                <a:gridCol w="2736000">
                  <a:extLst>
                    <a:ext uri="{9D8B030D-6E8A-4147-A177-3AD203B41FA5}">
                      <a16:colId xmlns:a16="http://schemas.microsoft.com/office/drawing/2014/main" val="20002"/>
                    </a:ext>
                  </a:extLst>
                </a:gridCol>
              </a:tblGrid>
              <a:tr h="287655">
                <a:tc>
                  <a:txBody>
                    <a:bodyPr/>
                    <a:lstStyle/>
                    <a:p>
                      <a:pPr>
                        <a:lnSpc>
                          <a:spcPct val="100000"/>
                        </a:lnSpc>
                      </a:pPr>
                      <a:endParaRPr sz="1600" spc="0" baseline="0" dirty="0">
                        <a:solidFill>
                          <a:schemeClr val="tx2"/>
                        </a:solidFill>
                        <a:latin typeface="+mn-lt"/>
                        <a:cs typeface="Times New Roman"/>
                      </a:endParaRPr>
                    </a:p>
                  </a:txBody>
                  <a:tcPr marL="0" marR="0" marT="0" marB="0" anchor="ctr"/>
                </a:tc>
                <a:tc>
                  <a:txBody>
                    <a:bodyPr/>
                    <a:lstStyle/>
                    <a:p>
                      <a:pPr marL="10795" algn="ctr">
                        <a:lnSpc>
                          <a:spcPts val="2014"/>
                        </a:lnSpc>
                      </a:pPr>
                      <a:r>
                        <a:rPr sz="1600" b="1" spc="0" baseline="0" dirty="0">
                          <a:solidFill>
                            <a:schemeClr val="tx2"/>
                          </a:solidFill>
                        </a:rPr>
                        <a:t>Donneur</a:t>
                      </a:r>
                      <a:endParaRPr sz="1600" spc="0" baseline="0" dirty="0">
                        <a:solidFill>
                          <a:schemeClr val="tx2"/>
                        </a:solidFill>
                        <a:latin typeface="+mn-lt"/>
                        <a:cs typeface="Courier New"/>
                      </a:endParaRPr>
                    </a:p>
                  </a:txBody>
                  <a:tcPr marL="0" marR="0" marT="0" marB="0" anchor="ctr"/>
                </a:tc>
                <a:tc>
                  <a:txBody>
                    <a:bodyPr/>
                    <a:lstStyle/>
                    <a:p>
                      <a:pPr marL="38100" algn="ctr">
                        <a:lnSpc>
                          <a:spcPts val="2014"/>
                        </a:lnSpc>
                      </a:pPr>
                      <a:r>
                        <a:rPr sz="1600" b="1" spc="0" baseline="0" dirty="0">
                          <a:solidFill>
                            <a:schemeClr val="tx2"/>
                          </a:solidFill>
                        </a:rPr>
                        <a:t>Receveur</a:t>
                      </a:r>
                      <a:endParaRPr sz="1600" spc="0" baseline="0" dirty="0">
                        <a:solidFill>
                          <a:schemeClr val="tx2"/>
                        </a:solidFill>
                        <a:latin typeface="+mn-lt"/>
                        <a:cs typeface="Courier New"/>
                      </a:endParaRPr>
                    </a:p>
                  </a:txBody>
                  <a:tcPr marL="0" marR="0" marT="0" marB="0" anchor="ctr"/>
                </a:tc>
                <a:extLst>
                  <a:ext uri="{0D108BD9-81ED-4DB2-BD59-A6C34878D82A}">
                    <a16:rowId xmlns:a16="http://schemas.microsoft.com/office/drawing/2014/main" val="10000"/>
                  </a:ext>
                </a:extLst>
              </a:tr>
              <a:tr h="364490">
                <a:tc>
                  <a:txBody>
                    <a:bodyPr/>
                    <a:lstStyle/>
                    <a:p>
                      <a:pPr marR="85090" algn="ctr">
                        <a:lnSpc>
                          <a:spcPct val="100000"/>
                        </a:lnSpc>
                        <a:spcBef>
                          <a:spcPts val="165"/>
                        </a:spcBef>
                      </a:pPr>
                      <a:r>
                        <a:rPr sz="1400" b="0" spc="0" baseline="0" dirty="0">
                          <a:solidFill>
                            <a:schemeClr val="tx1"/>
                          </a:solidFill>
                        </a:rPr>
                        <a:t>ABO,Rh</a:t>
                      </a:r>
                      <a:endParaRPr sz="1400" b="0" spc="0" baseline="0" dirty="0">
                        <a:solidFill>
                          <a:schemeClr val="tx1"/>
                        </a:solidFill>
                        <a:latin typeface="+mn-lt"/>
                        <a:cs typeface="Courier New"/>
                      </a:endParaRPr>
                    </a:p>
                  </a:txBody>
                  <a:tcPr marL="0" marR="0" marT="20955" marB="0" anchor="ctr"/>
                </a:tc>
                <a:tc>
                  <a:txBody>
                    <a:bodyPr/>
                    <a:lstStyle/>
                    <a:p>
                      <a:pPr marL="8255" algn="ctr">
                        <a:lnSpc>
                          <a:spcPct val="100000"/>
                        </a:lnSpc>
                        <a:spcBef>
                          <a:spcPts val="565"/>
                        </a:spcBef>
                      </a:pPr>
                      <a:r>
                        <a:rPr sz="1400" b="0" spc="0" baseline="0" dirty="0">
                          <a:solidFill>
                            <a:schemeClr val="tx1"/>
                          </a:solidFill>
                        </a:rPr>
                        <a:t>A+</a:t>
                      </a:r>
                      <a:endParaRPr sz="1400" b="0" spc="0" baseline="0" dirty="0">
                        <a:solidFill>
                          <a:schemeClr val="tx1"/>
                        </a:solidFill>
                        <a:latin typeface="+mn-lt"/>
                        <a:cs typeface="Arial"/>
                      </a:endParaRPr>
                    </a:p>
                  </a:txBody>
                  <a:tcPr marL="0" marR="0" marT="71755" marB="0" anchor="ctr"/>
                </a:tc>
                <a:tc>
                  <a:txBody>
                    <a:bodyPr/>
                    <a:lstStyle/>
                    <a:p>
                      <a:pPr marL="33655" algn="ctr">
                        <a:lnSpc>
                          <a:spcPct val="100000"/>
                        </a:lnSpc>
                        <a:spcBef>
                          <a:spcPts val="515"/>
                        </a:spcBef>
                      </a:pPr>
                      <a:r>
                        <a:rPr sz="1400" b="0" spc="0" baseline="0" dirty="0">
                          <a:solidFill>
                            <a:schemeClr val="tx1"/>
                          </a:solidFill>
                        </a:rPr>
                        <a:t>A-</a:t>
                      </a:r>
                      <a:endParaRPr sz="1400" b="0" spc="0" baseline="0" dirty="0">
                        <a:solidFill>
                          <a:schemeClr val="tx1"/>
                        </a:solidFill>
                        <a:latin typeface="+mn-lt"/>
                        <a:cs typeface="Arial"/>
                      </a:endParaRPr>
                    </a:p>
                  </a:txBody>
                  <a:tcPr marL="0" marR="0" marT="65405" marB="0" anchor="ctr"/>
                </a:tc>
                <a:extLst>
                  <a:ext uri="{0D108BD9-81ED-4DB2-BD59-A6C34878D82A}">
                    <a16:rowId xmlns:a16="http://schemas.microsoft.com/office/drawing/2014/main" val="10001"/>
                  </a:ext>
                </a:extLst>
              </a:tr>
              <a:tr h="332105">
                <a:tc>
                  <a:txBody>
                    <a:bodyPr/>
                    <a:lstStyle/>
                    <a:p>
                      <a:pPr marR="65405" algn="ctr">
                        <a:lnSpc>
                          <a:spcPct val="100000"/>
                        </a:lnSpc>
                        <a:spcBef>
                          <a:spcPts val="565"/>
                        </a:spcBef>
                      </a:pPr>
                      <a:r>
                        <a:rPr sz="1400" spc="0" baseline="0" dirty="0">
                          <a:solidFill>
                            <a:schemeClr val="tx1"/>
                          </a:solidFill>
                        </a:rPr>
                        <a:t>VIH</a:t>
                      </a:r>
                      <a:endParaRPr sz="1400" spc="0" baseline="0" dirty="0">
                        <a:solidFill>
                          <a:schemeClr val="tx1"/>
                        </a:solidFill>
                        <a:latin typeface="+mn-lt"/>
                        <a:cs typeface="Arial"/>
                      </a:endParaRPr>
                    </a:p>
                  </a:txBody>
                  <a:tcPr marL="0" marR="0" marT="71755" marB="0" anchor="ctr"/>
                </a:tc>
                <a:tc>
                  <a:txBody>
                    <a:bodyPr/>
                    <a:lstStyle/>
                    <a:p>
                      <a:pPr algn="ctr">
                        <a:lnSpc>
                          <a:spcPct val="100000"/>
                        </a:lnSpc>
                        <a:spcBef>
                          <a:spcPts val="414"/>
                        </a:spcBef>
                      </a:pPr>
                      <a:r>
                        <a:rPr sz="1400" spc="0" baseline="0" dirty="0">
                          <a:solidFill>
                            <a:schemeClr val="tx1"/>
                          </a:solidFill>
                        </a:rPr>
                        <a:t>N</a:t>
                      </a:r>
                      <a:r>
                        <a:rPr lang="fr-FR" sz="1400" spc="0" baseline="0" dirty="0" err="1">
                          <a:solidFill>
                            <a:schemeClr val="tx1"/>
                          </a:solidFill>
                        </a:rPr>
                        <a:t>é</a:t>
                      </a:r>
                      <a:r>
                        <a:rPr sz="1400" spc="0" baseline="0" dirty="0" err="1">
                          <a:solidFill>
                            <a:schemeClr val="tx1"/>
                          </a:solidFill>
                        </a:rPr>
                        <a:t>gatif</a:t>
                      </a:r>
                      <a:endParaRPr sz="1400" spc="0" baseline="0" dirty="0">
                        <a:solidFill>
                          <a:schemeClr val="tx1"/>
                        </a:solidFill>
                        <a:latin typeface="+mn-lt"/>
                        <a:cs typeface="Arial"/>
                      </a:endParaRPr>
                    </a:p>
                  </a:txBody>
                  <a:tcPr marL="0" marR="0" marT="52704" marB="0" anchor="ctr"/>
                </a:tc>
                <a:tc>
                  <a:txBody>
                    <a:bodyPr/>
                    <a:lstStyle/>
                    <a:p>
                      <a:pPr algn="ctr">
                        <a:lnSpc>
                          <a:spcPct val="100000"/>
                        </a:lnSpc>
                        <a:spcBef>
                          <a:spcPts val="414"/>
                        </a:spcBef>
                      </a:pPr>
                      <a:r>
                        <a:rPr lang="fr-FR" sz="1400" spc="0" baseline="0" dirty="0">
                          <a:solidFill>
                            <a:schemeClr val="tx1"/>
                          </a:solidFill>
                        </a:rPr>
                        <a:t>Négatif</a:t>
                      </a:r>
                      <a:endParaRPr lang="fr-FR" sz="1400" spc="0" baseline="0" dirty="0">
                        <a:solidFill>
                          <a:schemeClr val="tx1"/>
                        </a:solidFill>
                        <a:latin typeface="+mn-lt"/>
                        <a:cs typeface="Arial"/>
                      </a:endParaRPr>
                    </a:p>
                  </a:txBody>
                  <a:tcPr marL="0" marR="0" marT="52704" marB="0" anchor="ctr"/>
                </a:tc>
                <a:extLst>
                  <a:ext uri="{0D108BD9-81ED-4DB2-BD59-A6C34878D82A}">
                    <a16:rowId xmlns:a16="http://schemas.microsoft.com/office/drawing/2014/main" val="10002"/>
                  </a:ext>
                </a:extLst>
              </a:tr>
              <a:tr h="332105">
                <a:tc>
                  <a:txBody>
                    <a:bodyPr/>
                    <a:lstStyle/>
                    <a:p>
                      <a:pPr marR="67310" algn="ctr">
                        <a:lnSpc>
                          <a:spcPts val="2375"/>
                        </a:lnSpc>
                      </a:pPr>
                      <a:r>
                        <a:rPr sz="1400" spc="0" baseline="0" dirty="0">
                          <a:solidFill>
                            <a:schemeClr val="tx1"/>
                          </a:solidFill>
                        </a:rPr>
                        <a:t>VHB</a:t>
                      </a:r>
                      <a:endParaRPr sz="1400" spc="0" baseline="0">
                        <a:solidFill>
                          <a:schemeClr val="tx1"/>
                        </a:solidFill>
                        <a:latin typeface="+mn-lt"/>
                        <a:cs typeface="Courier New"/>
                      </a:endParaRPr>
                    </a:p>
                  </a:txBody>
                  <a:tcPr marL="0" marR="0" marT="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36195" algn="ctr">
                        <a:lnSpc>
                          <a:spcPct val="100000"/>
                        </a:lnSpc>
                        <a:spcBef>
                          <a:spcPts val="260"/>
                        </a:spcBef>
                      </a:pPr>
                      <a:r>
                        <a:rPr sz="1400" spc="0" baseline="0" dirty="0" err="1">
                          <a:solidFill>
                            <a:schemeClr val="tx1"/>
                          </a:solidFill>
                        </a:rPr>
                        <a:t>Vaccin</a:t>
                      </a:r>
                      <a:r>
                        <a:rPr lang="fr-FR" sz="1400" spc="0" baseline="0" dirty="0" err="1">
                          <a:solidFill>
                            <a:schemeClr val="tx1"/>
                          </a:solidFill>
                        </a:rPr>
                        <a:t>é</a:t>
                      </a:r>
                      <a:r>
                        <a:rPr sz="1400" spc="0" baseline="0" dirty="0">
                          <a:solidFill>
                            <a:schemeClr val="tx1"/>
                          </a:solidFill>
                        </a:rPr>
                        <a:t>e</a:t>
                      </a:r>
                      <a:endParaRP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3"/>
                  </a:ext>
                </a:extLst>
              </a:tr>
              <a:tr h="313055">
                <a:tc>
                  <a:txBody>
                    <a:bodyPr/>
                    <a:lstStyle/>
                    <a:p>
                      <a:pPr marR="67310" algn="ctr">
                        <a:lnSpc>
                          <a:spcPts val="2325"/>
                        </a:lnSpc>
                      </a:pPr>
                      <a:r>
                        <a:rPr sz="1400" spc="0" baseline="0" dirty="0">
                          <a:solidFill>
                            <a:schemeClr val="tx1"/>
                          </a:solidFill>
                        </a:rPr>
                        <a:t>VHC</a:t>
                      </a:r>
                      <a:endParaRPr sz="1400" spc="0" baseline="0" dirty="0">
                        <a:solidFill>
                          <a:schemeClr val="tx1"/>
                        </a:solidFill>
                        <a:latin typeface="+mn-lt"/>
                        <a:cs typeface="Courier New"/>
                      </a:endParaRPr>
                    </a:p>
                  </a:txBody>
                  <a:tcPr marL="0" marR="0" marT="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extLst>
                  <a:ext uri="{0D108BD9-81ED-4DB2-BD59-A6C34878D82A}">
                    <a16:rowId xmlns:a16="http://schemas.microsoft.com/office/drawing/2014/main" val="10004"/>
                  </a:ext>
                </a:extLst>
              </a:tr>
              <a:tr h="332105">
                <a:tc>
                  <a:txBody>
                    <a:bodyPr/>
                    <a:lstStyle/>
                    <a:p>
                      <a:pPr marR="74930" algn="ctr">
                        <a:lnSpc>
                          <a:spcPct val="100000"/>
                        </a:lnSpc>
                        <a:spcBef>
                          <a:spcPts val="360"/>
                        </a:spcBef>
                      </a:pPr>
                      <a:r>
                        <a:rPr sz="1400" spc="0" baseline="0" dirty="0">
                          <a:solidFill>
                            <a:schemeClr val="tx1"/>
                          </a:solidFill>
                        </a:rPr>
                        <a:t>VHE</a:t>
                      </a:r>
                      <a:endParaRPr sz="1400" spc="0" baseline="0">
                        <a:solidFill>
                          <a:schemeClr val="tx1"/>
                        </a:solidFill>
                        <a:latin typeface="+mn-lt"/>
                        <a:cs typeface="Arial"/>
                      </a:endParaRPr>
                    </a:p>
                  </a:txBody>
                  <a:tcPr marL="0" marR="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extLst>
                  <a:ext uri="{0D108BD9-81ED-4DB2-BD59-A6C34878D82A}">
                    <a16:rowId xmlns:a16="http://schemas.microsoft.com/office/drawing/2014/main" val="10005"/>
                  </a:ext>
                </a:extLst>
              </a:tr>
              <a:tr h="313055">
                <a:tc>
                  <a:txBody>
                    <a:bodyPr/>
                    <a:lstStyle/>
                    <a:p>
                      <a:pPr marR="76835" algn="ctr">
                        <a:lnSpc>
                          <a:spcPct val="100000"/>
                        </a:lnSpc>
                        <a:spcBef>
                          <a:spcPts val="210"/>
                        </a:spcBef>
                      </a:pPr>
                      <a:r>
                        <a:rPr sz="1400" spc="0" baseline="0" dirty="0">
                          <a:solidFill>
                            <a:schemeClr val="tx1"/>
                          </a:solidFill>
                        </a:rPr>
                        <a:t>Syphilis</a:t>
                      </a:r>
                      <a:endParaRPr sz="1400" spc="0" baseline="0">
                        <a:solidFill>
                          <a:schemeClr val="tx1"/>
                        </a:solidFill>
                        <a:latin typeface="+mn-lt"/>
                        <a:cs typeface="Arial"/>
                      </a:endParaRPr>
                    </a:p>
                  </a:txBody>
                  <a:tcPr marL="0" marR="0" marT="2667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extLst>
                  <a:ext uri="{0D108BD9-81ED-4DB2-BD59-A6C34878D82A}">
                    <a16:rowId xmlns:a16="http://schemas.microsoft.com/office/drawing/2014/main" val="10006"/>
                  </a:ext>
                </a:extLst>
              </a:tr>
              <a:tr h="332105">
                <a:tc>
                  <a:txBody>
                    <a:bodyPr/>
                    <a:lstStyle/>
                    <a:p>
                      <a:pPr marR="70485" algn="ctr">
                        <a:lnSpc>
                          <a:spcPct val="100000"/>
                        </a:lnSpc>
                        <a:spcBef>
                          <a:spcPts val="260"/>
                        </a:spcBef>
                      </a:pPr>
                      <a:r>
                        <a:rPr sz="1400" spc="0" baseline="0" dirty="0">
                          <a:solidFill>
                            <a:schemeClr val="tx1"/>
                          </a:solidFill>
                        </a:rPr>
                        <a:t>Toxoplasmose</a:t>
                      </a:r>
                      <a:endParaRPr sz="1400" spc="0" baseline="0">
                        <a:solidFill>
                          <a:schemeClr val="tx1"/>
                        </a:solidFill>
                        <a:latin typeface="+mn-lt"/>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40005" algn="ctr">
                        <a:lnSpc>
                          <a:spcPct val="100000"/>
                        </a:lnSpc>
                        <a:spcBef>
                          <a:spcPts val="260"/>
                        </a:spcBef>
                      </a:pPr>
                      <a:r>
                        <a:rPr lang="fr-FR" sz="1400" spc="0" baseline="0" dirty="0" err="1">
                          <a:solidFill>
                            <a:schemeClr val="tx1"/>
                          </a:solidFill>
                        </a:rPr>
                        <a:t>lmmunité</a:t>
                      </a:r>
                      <a:r>
                        <a:rPr lang="fr-FR" sz="1400" spc="0" baseline="0" dirty="0">
                          <a:solidFill>
                            <a:schemeClr val="tx1"/>
                          </a:solidFill>
                        </a:rPr>
                        <a:t> ancienne</a:t>
                      </a:r>
                      <a:endParaRPr lang="fr-F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7"/>
                  </a:ext>
                </a:extLst>
              </a:tr>
              <a:tr h="313055">
                <a:tc>
                  <a:txBody>
                    <a:bodyPr/>
                    <a:lstStyle/>
                    <a:p>
                      <a:pPr marR="127635" algn="ctr">
                        <a:lnSpc>
                          <a:spcPct val="100000"/>
                        </a:lnSpc>
                        <a:spcBef>
                          <a:spcPts val="360"/>
                        </a:spcBef>
                      </a:pPr>
                      <a:r>
                        <a:rPr sz="1400" spc="0" baseline="0" dirty="0">
                          <a:solidFill>
                            <a:schemeClr val="tx1"/>
                          </a:solidFill>
                        </a:rPr>
                        <a:t>H</a:t>
                      </a:r>
                      <a:r>
                        <a:rPr lang="fr-FR" sz="1400" spc="0" baseline="0" dirty="0">
                          <a:solidFill>
                            <a:schemeClr val="tx1"/>
                          </a:solidFill>
                        </a:rPr>
                        <a:t>TLV</a:t>
                      </a:r>
                      <a:r>
                        <a:rPr sz="1400" spc="0" baseline="0" dirty="0">
                          <a:solidFill>
                            <a:schemeClr val="tx1"/>
                          </a:solidFill>
                        </a:rPr>
                        <a:t> 1-2</a:t>
                      </a:r>
                      <a:endParaRPr sz="1400" spc="0" baseline="0" dirty="0">
                        <a:solidFill>
                          <a:schemeClr val="tx1"/>
                        </a:solidFill>
                        <a:latin typeface="+mn-lt"/>
                        <a:cs typeface="Arial"/>
                      </a:endParaRPr>
                    </a:p>
                  </a:txBody>
                  <a:tcPr marL="0" marR="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algn="ctr">
                        <a:lnSpc>
                          <a:spcPct val="100000"/>
                        </a:lnSpc>
                        <a:spcBef>
                          <a:spcPts val="414"/>
                        </a:spcBef>
                      </a:pPr>
                      <a:r>
                        <a:rPr lang="fr-FR" sz="1400" spc="0" baseline="0" dirty="0">
                          <a:solidFill>
                            <a:schemeClr val="tx1"/>
                          </a:solidFill>
                        </a:rPr>
                        <a:t>Négatif</a:t>
                      </a:r>
                      <a:endParaRPr lang="fr-F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8"/>
                  </a:ext>
                </a:extLst>
              </a:tr>
              <a:tr h="332105">
                <a:tc>
                  <a:txBody>
                    <a:bodyPr/>
                    <a:lstStyle/>
                    <a:p>
                      <a:pPr marR="64769" algn="ctr">
                        <a:lnSpc>
                          <a:spcPct val="100000"/>
                        </a:lnSpc>
                        <a:spcBef>
                          <a:spcPts val="160"/>
                        </a:spcBef>
                      </a:pPr>
                      <a:r>
                        <a:rPr sz="1400" spc="0" baseline="0" dirty="0">
                          <a:solidFill>
                            <a:schemeClr val="tx1"/>
                          </a:solidFill>
                        </a:rPr>
                        <a:t>CMV</a:t>
                      </a:r>
                      <a:endParaRPr sz="1400" spc="0" baseline="0">
                        <a:solidFill>
                          <a:schemeClr val="tx1"/>
                        </a:solidFill>
                        <a:latin typeface="+mn-lt"/>
                        <a:cs typeface="Times New Roman"/>
                      </a:endParaRPr>
                    </a:p>
                  </a:txBody>
                  <a:tcPr marL="0" marR="0" marT="203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40005" algn="ctr">
                        <a:lnSpc>
                          <a:spcPct val="100000"/>
                        </a:lnSpc>
                        <a:spcBef>
                          <a:spcPts val="260"/>
                        </a:spcBef>
                      </a:pPr>
                      <a:r>
                        <a:rPr lang="fr-FR" sz="1400" spc="0" baseline="0" dirty="0" err="1">
                          <a:solidFill>
                            <a:schemeClr val="tx1"/>
                          </a:solidFill>
                        </a:rPr>
                        <a:t>lmmunité</a:t>
                      </a:r>
                      <a:r>
                        <a:rPr lang="fr-FR" sz="1400" spc="0" baseline="0" dirty="0">
                          <a:solidFill>
                            <a:schemeClr val="tx1"/>
                          </a:solidFill>
                        </a:rPr>
                        <a:t> ancienne</a:t>
                      </a:r>
                      <a:endParaRPr lang="fr-F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9"/>
                  </a:ext>
                </a:extLst>
              </a:tr>
              <a:tr h="306705">
                <a:tc>
                  <a:txBody>
                    <a:bodyPr/>
                    <a:lstStyle/>
                    <a:p>
                      <a:pPr marR="69215" algn="ctr">
                        <a:lnSpc>
                          <a:spcPct val="100000"/>
                        </a:lnSpc>
                        <a:spcBef>
                          <a:spcPts val="310"/>
                        </a:spcBef>
                      </a:pPr>
                      <a:r>
                        <a:rPr sz="1400" spc="0" baseline="0" dirty="0">
                          <a:solidFill>
                            <a:schemeClr val="tx1"/>
                          </a:solidFill>
                        </a:rPr>
                        <a:t>EBV</a:t>
                      </a:r>
                      <a:endParaRPr sz="1400" spc="0" baseline="0">
                        <a:solidFill>
                          <a:schemeClr val="tx1"/>
                        </a:solidFill>
                        <a:latin typeface="+mn-lt"/>
                        <a:cs typeface="Arial"/>
                      </a:endParaRPr>
                    </a:p>
                  </a:txBody>
                  <a:tcPr marL="0" marR="0" marT="39370" marB="0" anchor="ctr"/>
                </a:tc>
                <a:tc>
                  <a:txBody>
                    <a:bodyPr/>
                    <a:lstStyle/>
                    <a:p>
                      <a:pPr marL="13970" algn="ctr">
                        <a:lnSpc>
                          <a:spcPct val="100000"/>
                        </a:lnSpc>
                        <a:spcBef>
                          <a:spcPts val="260"/>
                        </a:spcBef>
                      </a:pPr>
                      <a:r>
                        <a:rPr sz="1400" spc="0" baseline="0" dirty="0" err="1">
                          <a:solidFill>
                            <a:schemeClr val="tx1"/>
                          </a:solidFill>
                        </a:rPr>
                        <a:t>lmmunit</a:t>
                      </a:r>
                      <a:r>
                        <a:rPr lang="fr-FR" sz="1400" spc="0" baseline="0" dirty="0" err="1">
                          <a:solidFill>
                            <a:schemeClr val="tx1"/>
                          </a:solidFill>
                        </a:rPr>
                        <a:t>é</a:t>
                      </a:r>
                      <a:r>
                        <a:rPr sz="1400" spc="0" baseline="0" dirty="0">
                          <a:solidFill>
                            <a:schemeClr val="tx1"/>
                          </a:solidFill>
                        </a:rPr>
                        <a:t> ancienne</a:t>
                      </a:r>
                      <a:endParaRPr sz="1400" spc="0" baseline="0" dirty="0">
                        <a:solidFill>
                          <a:schemeClr val="tx1"/>
                        </a:solidFill>
                        <a:latin typeface="+mn-lt"/>
                        <a:cs typeface="Arial"/>
                      </a:endParaRPr>
                    </a:p>
                  </a:txBody>
                  <a:tcPr marL="0" marR="0" marT="33020" marB="0" anchor="ctr"/>
                </a:tc>
                <a:tc>
                  <a:txBody>
                    <a:bodyPr/>
                    <a:lstStyle/>
                    <a:p>
                      <a:pPr marL="40005" algn="ctr">
                        <a:lnSpc>
                          <a:spcPct val="100000"/>
                        </a:lnSpc>
                        <a:spcBef>
                          <a:spcPts val="260"/>
                        </a:spcBef>
                      </a:pPr>
                      <a:r>
                        <a:rPr sz="1400" spc="0" baseline="0" dirty="0" err="1">
                          <a:solidFill>
                            <a:schemeClr val="tx1"/>
                          </a:solidFill>
                        </a:rPr>
                        <a:t>lmmunit</a:t>
                      </a:r>
                      <a:r>
                        <a:rPr lang="fr-FR" sz="1400" spc="0" baseline="0" dirty="0" err="1">
                          <a:solidFill>
                            <a:schemeClr val="tx1"/>
                          </a:solidFill>
                        </a:rPr>
                        <a:t>é</a:t>
                      </a:r>
                      <a:r>
                        <a:rPr sz="1400" spc="0" baseline="0" dirty="0">
                          <a:solidFill>
                            <a:schemeClr val="tx1"/>
                          </a:solidFill>
                        </a:rPr>
                        <a:t> ancienne</a:t>
                      </a:r>
                      <a:endParaRP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10"/>
                  </a:ext>
                </a:extLst>
              </a:tr>
            </a:tbl>
          </a:graphicData>
        </a:graphic>
      </p:graphicFrame>
      <p:sp>
        <p:nvSpPr>
          <p:cNvPr id="7" name="ZoneTexte 6">
            <a:extLst>
              <a:ext uri="{FF2B5EF4-FFF2-40B4-BE49-F238E27FC236}">
                <a16:creationId xmlns:a16="http://schemas.microsoft.com/office/drawing/2014/main" id="{AE9C5997-EE82-8BAF-92ED-5E7395F83766}"/>
              </a:ext>
            </a:extLst>
          </p:cNvPr>
          <p:cNvSpPr txBox="1"/>
          <p:nvPr/>
        </p:nvSpPr>
        <p:spPr>
          <a:xfrm>
            <a:off x="233999" y="6427540"/>
            <a:ext cx="8675557" cy="31547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globuline anti-thymocyte (sérum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antilymphocytaire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cellules souches périphériques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HCT-CI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indice de comorbidité spécifique à la transplantation de cellules hématopoïétiques</a:t>
            </a:r>
          </a:p>
        </p:txBody>
      </p:sp>
    </p:spTree>
    <p:extLst>
      <p:ext uri="{BB962C8B-B14F-4D97-AF65-F5344CB8AC3E}">
        <p14:creationId xmlns:p14="http://schemas.microsoft.com/office/powerpoint/2010/main" val="3451224701"/>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C86A9-CE24-6FDB-D5A6-FDDA81FFA039}"/>
            </a:ext>
          </a:extLst>
        </p:cNvPr>
        <p:cNvGrpSpPr/>
        <p:nvPr/>
      </p:nvGrpSpPr>
      <p:grpSpPr>
        <a:xfrm>
          <a:off x="0" y="0"/>
          <a:ext cx="0" cy="0"/>
          <a:chOff x="0" y="0"/>
          <a:chExt cx="0" cy="0"/>
        </a:xfrm>
      </p:grpSpPr>
      <p:sp>
        <p:nvSpPr>
          <p:cNvPr id="31" name="Titre 30">
            <a:extLst>
              <a:ext uri="{FF2B5EF4-FFF2-40B4-BE49-F238E27FC236}">
                <a16:creationId xmlns:a16="http://schemas.microsoft.com/office/drawing/2014/main" id="{BEE6CB29-7B65-DACC-F4C2-34393ECC7CA6}"/>
              </a:ext>
            </a:extLst>
          </p:cNvPr>
          <p:cNvSpPr>
            <a:spLocks noGrp="1"/>
          </p:cNvSpPr>
          <p:nvPr>
            <p:ph type="title"/>
          </p:nvPr>
        </p:nvSpPr>
        <p:spPr/>
        <p:txBody>
          <a:bodyPr/>
          <a:lstStyle/>
          <a:p>
            <a:r>
              <a:rPr lang="fr-FR" dirty="0"/>
              <a:t>Suivi post-allogreffe</a:t>
            </a:r>
          </a:p>
        </p:txBody>
      </p:sp>
      <p:sp>
        <p:nvSpPr>
          <p:cNvPr id="3" name="Espace réservé du contenu 2">
            <a:extLst>
              <a:ext uri="{FF2B5EF4-FFF2-40B4-BE49-F238E27FC236}">
                <a16:creationId xmlns:a16="http://schemas.microsoft.com/office/drawing/2014/main" id="{45F6EA41-AFEA-072D-EE09-628F43B6B5DF}"/>
              </a:ext>
            </a:extLst>
          </p:cNvPr>
          <p:cNvSpPr>
            <a:spLocks noGrp="1"/>
          </p:cNvSpPr>
          <p:nvPr>
            <p:ph idx="1"/>
          </p:nvPr>
        </p:nvSpPr>
        <p:spPr/>
        <p:txBody>
          <a:bodyPr>
            <a:noAutofit/>
          </a:bodyPr>
          <a:lstStyle/>
          <a:p>
            <a:pPr lvl="1" algn="just">
              <a:lnSpc>
                <a:spcPct val="110000"/>
              </a:lnSpc>
              <a:spcAft>
                <a:spcPts val="600"/>
              </a:spcAft>
            </a:pPr>
            <a:r>
              <a:rPr lang="fr-FR" sz="2000" dirty="0"/>
              <a:t>J+11 : Défaillance multiviscérale / transfert en réanimation =&gt; syndrome cardio-rénal sur embolie pulmonaire massive. </a:t>
            </a:r>
          </a:p>
          <a:p>
            <a:pPr lvl="2" algn="just">
              <a:lnSpc>
                <a:spcPct val="110000"/>
              </a:lnSpc>
              <a:spcBef>
                <a:spcPts val="0"/>
              </a:spcBef>
              <a:spcAft>
                <a:spcPts val="600"/>
              </a:spcAft>
            </a:pPr>
            <a:r>
              <a:rPr lang="fr-FR" sz="1800" dirty="0"/>
              <a:t>Dialyse pour insuffisance rénale</a:t>
            </a:r>
          </a:p>
          <a:p>
            <a:pPr lvl="2" algn="just">
              <a:lnSpc>
                <a:spcPct val="110000"/>
              </a:lnSpc>
              <a:spcBef>
                <a:spcPts val="0"/>
              </a:spcBef>
              <a:spcAft>
                <a:spcPts val="600"/>
              </a:spcAft>
            </a:pPr>
            <a:r>
              <a:rPr lang="fr-FR" sz="1800" dirty="0"/>
              <a:t>Hématome du psoas gauche </a:t>
            </a:r>
          </a:p>
          <a:p>
            <a:pPr lvl="2" algn="just">
              <a:lnSpc>
                <a:spcPct val="110000"/>
              </a:lnSpc>
              <a:spcBef>
                <a:spcPts val="0"/>
              </a:spcBef>
              <a:spcAft>
                <a:spcPts val="1200"/>
              </a:spcAft>
            </a:pPr>
            <a:r>
              <a:rPr lang="fr-FR" sz="1800" dirty="0"/>
              <a:t>Passage en FA avec cardioversion par amiodarone</a:t>
            </a:r>
          </a:p>
          <a:p>
            <a:pPr lvl="1" algn="just">
              <a:lnSpc>
                <a:spcPct val="110000"/>
              </a:lnSpc>
              <a:spcAft>
                <a:spcPts val="1200"/>
              </a:spcAft>
            </a:pPr>
            <a:r>
              <a:rPr lang="fr-FR" sz="2000" dirty="0"/>
              <a:t>Retour de réanimation à J+42, sans </a:t>
            </a:r>
            <a:r>
              <a:rPr lang="fr-FR" sz="2000" dirty="0" err="1"/>
              <a:t>GvH</a:t>
            </a:r>
            <a:r>
              <a:rPr lang="fr-FR" sz="2000" dirty="0"/>
              <a:t> sous tacrolimus. </a:t>
            </a:r>
            <a:r>
              <a:rPr lang="fr-FR" sz="2000" dirty="0" err="1"/>
              <a:t>Chimérisme</a:t>
            </a:r>
            <a:r>
              <a:rPr lang="fr-FR" sz="2000" dirty="0"/>
              <a:t> total donneur</a:t>
            </a:r>
          </a:p>
          <a:p>
            <a:pPr lvl="1" algn="just">
              <a:lnSpc>
                <a:spcPct val="110000"/>
              </a:lnSpc>
              <a:spcAft>
                <a:spcPts val="600"/>
              </a:spcAft>
            </a:pPr>
            <a:r>
              <a:rPr lang="fr-FR" sz="2000" dirty="0"/>
              <a:t>Réactivations virales multiples notamment</a:t>
            </a:r>
          </a:p>
          <a:p>
            <a:pPr lvl="2" algn="just">
              <a:lnSpc>
                <a:spcPct val="110000"/>
              </a:lnSpc>
              <a:spcAft>
                <a:spcPts val="600"/>
              </a:spcAft>
            </a:pPr>
            <a:r>
              <a:rPr lang="fr-FR" sz="1800" dirty="0"/>
              <a:t>Adénovirus : PCR positive sang et LCR. Traitement par </a:t>
            </a:r>
            <a:r>
              <a:rPr lang="fr-FR" sz="1800" dirty="0" err="1"/>
              <a:t>cidofovir</a:t>
            </a:r>
            <a:endParaRPr lang="fr-FR" sz="1800" dirty="0"/>
          </a:p>
          <a:p>
            <a:pPr lvl="2" algn="just">
              <a:lnSpc>
                <a:spcPct val="110000"/>
              </a:lnSpc>
              <a:spcAft>
                <a:spcPts val="1200"/>
              </a:spcAft>
            </a:pPr>
            <a:r>
              <a:rPr lang="fr-FR" sz="1800" b="1" dirty="0"/>
              <a:t>Réactivation virale CMV : </a:t>
            </a:r>
            <a:r>
              <a:rPr lang="fr-FR" sz="1800" dirty="0"/>
              <a:t>traitement par </a:t>
            </a:r>
            <a:r>
              <a:rPr lang="fr-FR" sz="1800" dirty="0" err="1"/>
              <a:t>ganciclovir</a:t>
            </a:r>
            <a:r>
              <a:rPr lang="fr-FR" sz="1800" dirty="0"/>
              <a:t> (CI </a:t>
            </a:r>
            <a:r>
              <a:rPr lang="fr-FR" sz="1800" dirty="0" err="1"/>
              <a:t>Foscavir</a:t>
            </a:r>
            <a:r>
              <a:rPr lang="fr-FR" sz="1800" dirty="0"/>
              <a:t>) puis </a:t>
            </a:r>
            <a:r>
              <a:rPr lang="fr-FR" sz="1800" dirty="0" err="1"/>
              <a:t>maribavir</a:t>
            </a:r>
            <a:r>
              <a:rPr lang="fr-FR" sz="1800" dirty="0"/>
              <a:t>, acquisition d’une résistance au </a:t>
            </a:r>
            <a:r>
              <a:rPr lang="fr-FR" sz="1800" dirty="0" err="1"/>
              <a:t>maribavir</a:t>
            </a:r>
            <a:r>
              <a:rPr lang="fr-FR" sz="1800" dirty="0"/>
              <a:t>, changement par </a:t>
            </a:r>
            <a:r>
              <a:rPr lang="fr-FR" sz="1800" dirty="0" err="1"/>
              <a:t>Cytotect</a:t>
            </a:r>
            <a:r>
              <a:rPr lang="fr-FR" sz="1800" dirty="0"/>
              <a:t> inefficace. Reprise de </a:t>
            </a:r>
            <a:r>
              <a:rPr lang="fr-FR" sz="1800" dirty="0" err="1"/>
              <a:t>ganciclovir</a:t>
            </a:r>
            <a:r>
              <a:rPr lang="fr-FR" sz="1800" dirty="0"/>
              <a:t> adapté à la fonction rénale + CTL anti-CMV. (2 doses au dernier suivi)</a:t>
            </a:r>
          </a:p>
        </p:txBody>
      </p:sp>
      <p:sp>
        <p:nvSpPr>
          <p:cNvPr id="9" name="Espace réservé pour une image  8">
            <a:extLst>
              <a:ext uri="{FF2B5EF4-FFF2-40B4-BE49-F238E27FC236}">
                <a16:creationId xmlns:a16="http://schemas.microsoft.com/office/drawing/2014/main" id="{9F71393F-3250-7809-133A-85A91FCB8AF4}"/>
              </a:ext>
            </a:extLst>
          </p:cNvPr>
          <p:cNvSpPr>
            <a:spLocks noGrp="1"/>
          </p:cNvSpPr>
          <p:nvPr>
            <p:ph type="pic" sz="quarter" idx="13"/>
          </p:nvPr>
        </p:nvSpPr>
        <p:spPr/>
        <p:txBody>
          <a:bodyPr/>
          <a:lstStyle/>
          <a:p>
            <a:endParaRPr lang="fr-FR"/>
          </a:p>
        </p:txBody>
      </p:sp>
      <p:sp>
        <p:nvSpPr>
          <p:cNvPr id="18" name="Titre 1">
            <a:extLst>
              <a:ext uri="{FF2B5EF4-FFF2-40B4-BE49-F238E27FC236}">
                <a16:creationId xmlns:a16="http://schemas.microsoft.com/office/drawing/2014/main" id="{157F2087-9DEB-EC40-584F-A0F99C469F8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 name="Groupe 1">
            <a:extLst>
              <a:ext uri="{FF2B5EF4-FFF2-40B4-BE49-F238E27FC236}">
                <a16:creationId xmlns:a16="http://schemas.microsoft.com/office/drawing/2014/main" id="{1FFF8C69-9593-EC55-64DB-D57511A61F43}"/>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DFDF9F5F-B69D-ABA4-ECEE-E2641293F9D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6E292875-B8F1-93C2-D26E-17DD5F215BF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Greffe</a:t>
              </a:r>
            </a:p>
          </p:txBody>
        </p:sp>
        <p:sp>
          <p:nvSpPr>
            <p:cNvPr id="6" name="Chevron 5">
              <a:extLst>
                <a:ext uri="{FF2B5EF4-FFF2-40B4-BE49-F238E27FC236}">
                  <a16:creationId xmlns:a16="http://schemas.microsoft.com/office/drawing/2014/main" id="{FB93CF1E-903E-C4A5-B6EF-6C5EE8740B62}"/>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7" name="Chevron 6">
              <a:extLst>
                <a:ext uri="{FF2B5EF4-FFF2-40B4-BE49-F238E27FC236}">
                  <a16:creationId xmlns:a16="http://schemas.microsoft.com/office/drawing/2014/main" id="{DB1D00CE-D431-690F-7F3E-41E05DFB946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8" name="Rectangle 7">
              <a:extLst>
                <a:ext uri="{FF2B5EF4-FFF2-40B4-BE49-F238E27FC236}">
                  <a16:creationId xmlns:a16="http://schemas.microsoft.com/office/drawing/2014/main" id="{7ED925CC-23E1-ECCB-A893-CB0ECBC0F9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ZoneTexte 10">
            <a:extLst>
              <a:ext uri="{FF2B5EF4-FFF2-40B4-BE49-F238E27FC236}">
                <a16:creationId xmlns:a16="http://schemas.microsoft.com/office/drawing/2014/main" id="{2D500AC4-5203-D3D8-54FD-E03F9AD7DB00}"/>
              </a:ext>
            </a:extLst>
          </p:cNvPr>
          <p:cNvSpPr txBox="1"/>
          <p:nvPr/>
        </p:nvSpPr>
        <p:spPr>
          <a:xfrm>
            <a:off x="233999" y="6406420"/>
            <a:ext cx="894533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41"/>
                  </a:srgbClr>
                </a:solidFill>
                <a:effectLst/>
                <a:uLnTx/>
                <a:uFillTx/>
                <a:latin typeface="Century Gothic" panose="020F0302020204030204"/>
                <a:ea typeface="+mn-ea"/>
                <a:cs typeface="+mn-cs"/>
              </a:rPr>
              <a:t>LCR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41"/>
                  </a:srgbClr>
                </a:solidFill>
                <a:effectLst/>
                <a:uLnTx/>
                <a:uFillTx/>
                <a:latin typeface="Century Gothic" panose="020F0302020204030204"/>
                <a:ea typeface="+mn-ea"/>
                <a:cs typeface="+mn-cs"/>
              </a:rPr>
              <a:t>liquide</a:t>
            </a:r>
            <a:r>
              <a:rPr kumimoji="0" lang="en-GB" sz="1000" b="0" i="1" u="none" strike="noStrike" kern="1200" cap="none" spc="0" normalizeH="0" baseline="0" noProof="0" dirty="0">
                <a:ln>
                  <a:noFill/>
                </a:ln>
                <a:solidFill>
                  <a:srgbClr val="003D64">
                    <a:alpha val="74641"/>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panose="020F0302020204030204"/>
                <a:ea typeface="+mn-ea"/>
                <a:cs typeface="+mn-cs"/>
              </a:rPr>
              <a:t>céphalorachidien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contre-indication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266079188"/>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95C6A-53EA-38F3-F39E-0B084A3C000E}"/>
            </a:ext>
          </a:extLst>
        </p:cNvPr>
        <p:cNvGrpSpPr/>
        <p:nvPr/>
      </p:nvGrpSpPr>
      <p:grpSpPr>
        <a:xfrm>
          <a:off x="0" y="0"/>
          <a:ext cx="0" cy="0"/>
          <a:chOff x="0" y="0"/>
          <a:chExt cx="0" cy="0"/>
        </a:xfrm>
      </p:grpSpPr>
      <p:sp>
        <p:nvSpPr>
          <p:cNvPr id="18" name="Titre 17">
            <a:extLst>
              <a:ext uri="{FF2B5EF4-FFF2-40B4-BE49-F238E27FC236}">
                <a16:creationId xmlns:a16="http://schemas.microsoft.com/office/drawing/2014/main" id="{2B4F5F8F-BE0F-3AFB-A4AD-0ABC5834BD8A}"/>
              </a:ext>
            </a:extLst>
          </p:cNvPr>
          <p:cNvSpPr>
            <a:spLocks noGrp="1"/>
          </p:cNvSpPr>
          <p:nvPr>
            <p:ph type="title"/>
          </p:nvPr>
        </p:nvSpPr>
        <p:spPr/>
        <p:txBody>
          <a:bodyPr/>
          <a:lstStyle/>
          <a:p>
            <a:r>
              <a:rPr lang="fr-FR" dirty="0"/>
              <a:t>Réactivation à EBV (1)</a:t>
            </a:r>
          </a:p>
        </p:txBody>
      </p:sp>
      <p:sp>
        <p:nvSpPr>
          <p:cNvPr id="3" name="Espace réservé du contenu 2">
            <a:extLst>
              <a:ext uri="{FF2B5EF4-FFF2-40B4-BE49-F238E27FC236}">
                <a16:creationId xmlns:a16="http://schemas.microsoft.com/office/drawing/2014/main" id="{8C83C718-F27B-65A5-1C0C-48083D694991}"/>
              </a:ext>
            </a:extLst>
          </p:cNvPr>
          <p:cNvSpPr>
            <a:spLocks noGrp="1"/>
          </p:cNvSpPr>
          <p:nvPr>
            <p:ph idx="1"/>
          </p:nvPr>
        </p:nvSpPr>
        <p:spPr>
          <a:xfrm>
            <a:off x="1772365" y="4199608"/>
            <a:ext cx="3122365" cy="1071640"/>
          </a:xfrm>
        </p:spPr>
        <p:txBody>
          <a:bodyPr>
            <a:normAutofit/>
          </a:bodyPr>
          <a:lstStyle/>
          <a:p>
            <a:pPr algn="ctr"/>
            <a:r>
              <a:rPr lang="fr-FR" sz="2000" dirty="0"/>
              <a:t>Apparition d’une charge virale élevée </a:t>
            </a:r>
            <a:br>
              <a:rPr lang="fr-FR" sz="2000" dirty="0"/>
            </a:br>
            <a:r>
              <a:rPr lang="fr-FR" sz="2000" dirty="0"/>
              <a:t>&gt; 5 log UI/</a:t>
            </a:r>
            <a:r>
              <a:rPr lang="fr-FR" sz="2000" dirty="0" err="1"/>
              <a:t>mL</a:t>
            </a:r>
            <a:r>
              <a:rPr lang="fr-FR" sz="2000" dirty="0"/>
              <a:t> fin </a:t>
            </a:r>
          </a:p>
        </p:txBody>
      </p:sp>
      <p:sp>
        <p:nvSpPr>
          <p:cNvPr id="19" name="Espace réservé pour une image  18">
            <a:extLst>
              <a:ext uri="{FF2B5EF4-FFF2-40B4-BE49-F238E27FC236}">
                <a16:creationId xmlns:a16="http://schemas.microsoft.com/office/drawing/2014/main" id="{9B128D35-6BE3-97FC-E03B-48A8F04A9A0B}"/>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FFEE99F1-DDA4-3666-DCD9-1491C8EACF8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9" name="Groupe 28">
            <a:extLst>
              <a:ext uri="{FF2B5EF4-FFF2-40B4-BE49-F238E27FC236}">
                <a16:creationId xmlns:a16="http://schemas.microsoft.com/office/drawing/2014/main" id="{04379766-8598-9EBF-4E61-F55A03FE5896}"/>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EB284823-7AB1-CE28-33E2-809C6D65A963}"/>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AC65E1F9-C16C-45B4-A010-05DA9DD9731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0" name="Chevron 19">
              <a:extLst>
                <a:ext uri="{FF2B5EF4-FFF2-40B4-BE49-F238E27FC236}">
                  <a16:creationId xmlns:a16="http://schemas.microsoft.com/office/drawing/2014/main" id="{393ACCE0-A76E-5E55-51A2-51497A8D092A}"/>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2" name="Chevron 21">
              <a:extLst>
                <a:ext uri="{FF2B5EF4-FFF2-40B4-BE49-F238E27FC236}">
                  <a16:creationId xmlns:a16="http://schemas.microsoft.com/office/drawing/2014/main" id="{6FD4EEB2-9196-A51E-6E1B-C90750B1254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E3AA94C7-BBA4-3C4C-B51C-16DE497CA3C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8" name="Rectangle 27">
            <a:extLst>
              <a:ext uri="{FF2B5EF4-FFF2-40B4-BE49-F238E27FC236}">
                <a16:creationId xmlns:a16="http://schemas.microsoft.com/office/drawing/2014/main" id="{3B490A70-A3C3-80E6-8835-224D3A92DB67}"/>
              </a:ext>
            </a:extLst>
          </p:cNvPr>
          <p:cNvSpPr/>
          <p:nvPr/>
        </p:nvSpPr>
        <p:spPr>
          <a:xfrm>
            <a:off x="12132337" y="-675456"/>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Ellipse 29">
            <a:extLst>
              <a:ext uri="{FF2B5EF4-FFF2-40B4-BE49-F238E27FC236}">
                <a16:creationId xmlns:a16="http://schemas.microsoft.com/office/drawing/2014/main" id="{7EE66514-42E5-2E4C-6AA4-E06043473961}"/>
              </a:ext>
            </a:extLst>
          </p:cNvPr>
          <p:cNvSpPr/>
          <p:nvPr/>
        </p:nvSpPr>
        <p:spPr>
          <a:xfrm>
            <a:off x="2513277" y="2339789"/>
            <a:ext cx="1640541" cy="1640541"/>
          </a:xfrm>
          <a:prstGeom prst="ellipse">
            <a:avLst/>
          </a:prstGeom>
          <a:gradFill flip="none" rotWithShape="1">
            <a:gsLst>
              <a:gs pos="0">
                <a:schemeClr val="tx2"/>
              </a:gs>
              <a:gs pos="100000">
                <a:srgbClr val="711D6D"/>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n-ea"/>
                <a:cs typeface="+mn-cs"/>
              </a:rPr>
              <a:t>J+24</a:t>
            </a:r>
          </a:p>
        </p:txBody>
      </p:sp>
      <p:sp>
        <p:nvSpPr>
          <p:cNvPr id="31" name="Ellipse 30">
            <a:extLst>
              <a:ext uri="{FF2B5EF4-FFF2-40B4-BE49-F238E27FC236}">
                <a16:creationId xmlns:a16="http://schemas.microsoft.com/office/drawing/2014/main" id="{B29650CD-40AD-438F-CC17-5186DB00A5B8}"/>
              </a:ext>
            </a:extLst>
          </p:cNvPr>
          <p:cNvSpPr/>
          <p:nvPr/>
        </p:nvSpPr>
        <p:spPr>
          <a:xfrm>
            <a:off x="7768482" y="2339789"/>
            <a:ext cx="1640541" cy="1640541"/>
          </a:xfrm>
          <a:prstGeom prst="ellipse">
            <a:avLst/>
          </a:prstGeom>
          <a:gradFill flip="none" rotWithShape="1">
            <a:gsLst>
              <a:gs pos="0">
                <a:srgbClr val="711D6D"/>
              </a:gs>
              <a:gs pos="100000">
                <a:schemeClr val="accent2"/>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n-ea"/>
                <a:cs typeface="+mn-cs"/>
              </a:rPr>
              <a:t>J+31</a:t>
            </a:r>
          </a:p>
        </p:txBody>
      </p:sp>
      <p:sp>
        <p:nvSpPr>
          <p:cNvPr id="32" name="Espace réservé du contenu 2">
            <a:extLst>
              <a:ext uri="{FF2B5EF4-FFF2-40B4-BE49-F238E27FC236}">
                <a16:creationId xmlns:a16="http://schemas.microsoft.com/office/drawing/2014/main" id="{36F0920D-FAA4-EE56-C0BB-8FB568B786EC}"/>
              </a:ext>
            </a:extLst>
          </p:cNvPr>
          <p:cNvSpPr txBox="1">
            <a:spLocks/>
          </p:cNvSpPr>
          <p:nvPr/>
        </p:nvSpPr>
        <p:spPr>
          <a:xfrm>
            <a:off x="7005917" y="4199608"/>
            <a:ext cx="3165671" cy="1277888"/>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Début rituximab hebdomadaire 4 perfusions au total </a:t>
            </a:r>
          </a:p>
        </p:txBody>
      </p:sp>
      <p:cxnSp>
        <p:nvCxnSpPr>
          <p:cNvPr id="34" name="Connecteur droit avec flèche 33">
            <a:extLst>
              <a:ext uri="{FF2B5EF4-FFF2-40B4-BE49-F238E27FC236}">
                <a16:creationId xmlns:a16="http://schemas.microsoft.com/office/drawing/2014/main" id="{CE6F98A1-1C9A-2018-2712-06CEE5BDFA22}"/>
              </a:ext>
            </a:extLst>
          </p:cNvPr>
          <p:cNvCxnSpPr>
            <a:cxnSpLocks/>
          </p:cNvCxnSpPr>
          <p:nvPr/>
        </p:nvCxnSpPr>
        <p:spPr>
          <a:xfrm>
            <a:off x="4368971" y="3160060"/>
            <a:ext cx="3228618" cy="13446"/>
          </a:xfrm>
          <a:prstGeom prst="straightConnector1">
            <a:avLst/>
          </a:prstGeom>
          <a:ln w="34925" cap="rnd">
            <a:prstDash val="sysDot"/>
            <a:round/>
            <a:tailEnd type="triangle"/>
          </a:ln>
        </p:spPr>
        <p:style>
          <a:lnRef idx="2">
            <a:schemeClr val="accent1"/>
          </a:lnRef>
          <a:fillRef idx="0">
            <a:schemeClr val="accent1"/>
          </a:fillRef>
          <a:effectRef idx="1">
            <a:schemeClr val="accent1"/>
          </a:effectRef>
          <a:fontRef idx="minor">
            <a:schemeClr val="tx1"/>
          </a:fontRef>
        </p:style>
      </p:cxnSp>
      <p:sp>
        <p:nvSpPr>
          <p:cNvPr id="2" name="ZoneTexte 1">
            <a:extLst>
              <a:ext uri="{FF2B5EF4-FFF2-40B4-BE49-F238E27FC236}">
                <a16:creationId xmlns:a16="http://schemas.microsoft.com/office/drawing/2014/main" id="{63D7D6D1-190A-EFB0-F68E-9E37B98DEB62}"/>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1803592053"/>
      </p:ext>
    </p:extLst>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05691-CD87-1D8D-023D-D2171D6F4F22}"/>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E48A18F1-FF6C-CEB8-188A-DC49F5B0C14E}"/>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1BFBB680-1A30-C4EA-1F38-73A6610DC2B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30" name="Rounded Rectangle 52">
            <a:extLst>
              <a:ext uri="{FF2B5EF4-FFF2-40B4-BE49-F238E27FC236}">
                <a16:creationId xmlns:a16="http://schemas.microsoft.com/office/drawing/2014/main" id="{3D3E5E10-89A3-10C1-9698-76E8B691776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EDEFD066-E5C6-24F0-1EFC-8B2CECEA59D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En cas de charge virale EBV élevée en post-allogreffe,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faut-il envisager une imagerie d’emblée ? </a:t>
            </a:r>
          </a:p>
        </p:txBody>
      </p:sp>
      <p:grpSp>
        <p:nvGrpSpPr>
          <p:cNvPr id="26" name="Groupe 25">
            <a:extLst>
              <a:ext uri="{FF2B5EF4-FFF2-40B4-BE49-F238E27FC236}">
                <a16:creationId xmlns:a16="http://schemas.microsoft.com/office/drawing/2014/main" id="{EAF7D89C-1935-60A6-A257-65DD1458EA7D}"/>
              </a:ext>
            </a:extLst>
          </p:cNvPr>
          <p:cNvGrpSpPr/>
          <p:nvPr/>
        </p:nvGrpSpPr>
        <p:grpSpPr>
          <a:xfrm>
            <a:off x="2854852" y="3211564"/>
            <a:ext cx="6482296" cy="1615930"/>
            <a:chOff x="1595612" y="2727470"/>
            <a:chExt cx="6482296" cy="1615930"/>
          </a:xfrm>
        </p:grpSpPr>
        <p:grpSp>
          <p:nvGrpSpPr>
            <p:cNvPr id="25" name="Groupe 24">
              <a:extLst>
                <a:ext uri="{FF2B5EF4-FFF2-40B4-BE49-F238E27FC236}">
                  <a16:creationId xmlns:a16="http://schemas.microsoft.com/office/drawing/2014/main" id="{7D81AD95-7640-3154-6181-0D6AFD0FD94B}"/>
                </a:ext>
              </a:extLst>
            </p:cNvPr>
            <p:cNvGrpSpPr/>
            <p:nvPr/>
          </p:nvGrpSpPr>
          <p:grpSpPr>
            <a:xfrm>
              <a:off x="1595612" y="2727470"/>
              <a:ext cx="2711044" cy="1615930"/>
              <a:chOff x="156777" y="2727470"/>
              <a:chExt cx="2711044" cy="1615930"/>
            </a:xfrm>
          </p:grpSpPr>
          <p:sp>
            <p:nvSpPr>
              <p:cNvPr id="37" name="Espace réservé du contenu 2, chunk 1">
                <a:extLst>
                  <a:ext uri="{FF2B5EF4-FFF2-40B4-BE49-F238E27FC236}">
                    <a16:creationId xmlns:a16="http://schemas.microsoft.com/office/drawing/2014/main" id="{A8926DA8-158D-331A-D667-993601940360}"/>
                  </a:ext>
                </a:extLst>
              </p:cNvPr>
              <p:cNvSpPr txBox="1"/>
              <p:nvPr/>
            </p:nvSpPr>
            <p:spPr>
              <a:xfrm>
                <a:off x="156777" y="2920015"/>
                <a:ext cx="2711044" cy="1423385"/>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Vrai</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2" name="Rectangle : coins arrondis 41">
                <a:extLst>
                  <a:ext uri="{FF2B5EF4-FFF2-40B4-BE49-F238E27FC236}">
                    <a16:creationId xmlns:a16="http://schemas.microsoft.com/office/drawing/2014/main" id="{FEDE1100-C9B2-E5BD-5615-1EE358F572DB}"/>
                  </a:ext>
                </a:extLst>
              </p:cNvPr>
              <p:cNvSpPr/>
              <p:nvPr/>
            </p:nvSpPr>
            <p:spPr>
              <a:xfrm>
                <a:off x="76670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08124896-C6BB-DB3E-3DA8-97CCD4FCAABE}"/>
                  </a:ext>
                </a:extLst>
              </p:cNvPr>
              <p:cNvSpPr/>
              <p:nvPr/>
            </p:nvSpPr>
            <p:spPr>
              <a:xfrm rot="10800000">
                <a:off x="140911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3D48543C-8997-6229-5625-EAC4E1909D64}"/>
                </a:ext>
              </a:extLst>
            </p:cNvPr>
            <p:cNvGrpSpPr/>
            <p:nvPr/>
          </p:nvGrpSpPr>
          <p:grpSpPr>
            <a:xfrm>
              <a:off x="5366864" y="2727470"/>
              <a:ext cx="2711044" cy="1615930"/>
              <a:chOff x="5366864" y="2727470"/>
              <a:chExt cx="2711044" cy="1615930"/>
            </a:xfrm>
          </p:grpSpPr>
          <p:sp>
            <p:nvSpPr>
              <p:cNvPr id="38" name="Espace réservé du contenu 2, chunk 2">
                <a:extLst>
                  <a:ext uri="{FF2B5EF4-FFF2-40B4-BE49-F238E27FC236}">
                    <a16:creationId xmlns:a16="http://schemas.microsoft.com/office/drawing/2014/main" id="{28F901DA-0F4B-6808-C769-E21C64E5634B}"/>
                  </a:ext>
                </a:extLst>
              </p:cNvPr>
              <p:cNvSpPr txBox="1"/>
              <p:nvPr/>
            </p:nvSpPr>
            <p:spPr>
              <a:xfrm>
                <a:off x="5366864" y="2920015"/>
                <a:ext cx="2711044" cy="1423385"/>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Faux</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4" name="Rectangle : coins arrondis 43">
                <a:extLst>
                  <a:ext uri="{FF2B5EF4-FFF2-40B4-BE49-F238E27FC236}">
                    <a16:creationId xmlns:a16="http://schemas.microsoft.com/office/drawing/2014/main" id="{C35F8B73-D5B6-6702-78B2-97E4CA3C1DC9}"/>
                  </a:ext>
                </a:extLst>
              </p:cNvPr>
              <p:cNvSpPr/>
              <p:nvPr/>
            </p:nvSpPr>
            <p:spPr>
              <a:xfrm>
                <a:off x="5976790"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75CE1BD9-640A-6AB7-EC54-515E3D33F949}"/>
                  </a:ext>
                </a:extLst>
              </p:cNvPr>
              <p:cNvSpPr/>
              <p:nvPr/>
            </p:nvSpPr>
            <p:spPr>
              <a:xfrm rot="10800000">
                <a:off x="6619199"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23" name="Groupe 22">
            <a:extLst>
              <a:ext uri="{FF2B5EF4-FFF2-40B4-BE49-F238E27FC236}">
                <a16:creationId xmlns:a16="http://schemas.microsoft.com/office/drawing/2014/main" id="{9465CBDB-17DD-B128-CA5A-3C2EB6CC271A}"/>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71E62C22-A9EF-7811-46D4-F88CC449125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F16A4938-7F97-445C-58E9-794E0C0BCF44}"/>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0EC6738B-0FC2-21CF-9C57-5E72019AB72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1" name="Chevron 20">
              <a:extLst>
                <a:ext uri="{FF2B5EF4-FFF2-40B4-BE49-F238E27FC236}">
                  <a16:creationId xmlns:a16="http://schemas.microsoft.com/office/drawing/2014/main" id="{C2E4B7EC-CCD4-8C04-A7BD-2ED7103830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2" name="Rectangle 21">
              <a:extLst>
                <a:ext uri="{FF2B5EF4-FFF2-40B4-BE49-F238E27FC236}">
                  <a16:creationId xmlns:a16="http://schemas.microsoft.com/office/drawing/2014/main" id="{D5565CDB-2F20-14E1-2A00-F7E2A633554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EF1BE972-C381-FB3A-1F93-E7CE9903E475}"/>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2249414433"/>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6D24A-8141-EDDC-B241-59E8DD314B17}"/>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156F08B2-8664-8702-D39A-049C098DA52C}"/>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84C8811-D9E6-6CBB-8891-55768B6EAF4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30" name="Rounded Rectangle 52">
            <a:extLst>
              <a:ext uri="{FF2B5EF4-FFF2-40B4-BE49-F238E27FC236}">
                <a16:creationId xmlns:a16="http://schemas.microsoft.com/office/drawing/2014/main" id="{A011C790-216F-7A39-C8A2-1D5AF605682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7ABB6357-E8A8-3934-8F3E-489C003E492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En cas de charge virale EBV élevée en post-allogreffe,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faut-il envisager une imagerie d’emblée ? </a:t>
            </a:r>
          </a:p>
        </p:txBody>
      </p:sp>
      <p:grpSp>
        <p:nvGrpSpPr>
          <p:cNvPr id="26" name="Groupe 25">
            <a:extLst>
              <a:ext uri="{FF2B5EF4-FFF2-40B4-BE49-F238E27FC236}">
                <a16:creationId xmlns:a16="http://schemas.microsoft.com/office/drawing/2014/main" id="{464E9AF1-224D-8F3E-8C36-358FAAAC6DDB}"/>
              </a:ext>
            </a:extLst>
          </p:cNvPr>
          <p:cNvGrpSpPr/>
          <p:nvPr/>
        </p:nvGrpSpPr>
        <p:grpSpPr>
          <a:xfrm>
            <a:off x="2854852" y="3211564"/>
            <a:ext cx="6482296" cy="1615930"/>
            <a:chOff x="1595612" y="2727470"/>
            <a:chExt cx="6482296" cy="1615930"/>
          </a:xfrm>
        </p:grpSpPr>
        <p:grpSp>
          <p:nvGrpSpPr>
            <p:cNvPr id="25" name="Groupe 24">
              <a:extLst>
                <a:ext uri="{FF2B5EF4-FFF2-40B4-BE49-F238E27FC236}">
                  <a16:creationId xmlns:a16="http://schemas.microsoft.com/office/drawing/2014/main" id="{0A0248ED-8C0B-FA91-435A-0D7F4A591377}"/>
                </a:ext>
              </a:extLst>
            </p:cNvPr>
            <p:cNvGrpSpPr/>
            <p:nvPr/>
          </p:nvGrpSpPr>
          <p:grpSpPr>
            <a:xfrm>
              <a:off x="1595612" y="2727470"/>
              <a:ext cx="2711044" cy="1615930"/>
              <a:chOff x="156777" y="2727470"/>
              <a:chExt cx="2711044" cy="1615930"/>
            </a:xfrm>
          </p:grpSpPr>
          <p:sp>
            <p:nvSpPr>
              <p:cNvPr id="37" name="Espace réservé du contenu 2, chunk 1">
                <a:extLst>
                  <a:ext uri="{FF2B5EF4-FFF2-40B4-BE49-F238E27FC236}">
                    <a16:creationId xmlns:a16="http://schemas.microsoft.com/office/drawing/2014/main" id="{7EA87E5A-6342-456D-1BD3-2ED02B7AE344}"/>
                  </a:ext>
                </a:extLst>
              </p:cNvPr>
              <p:cNvSpPr txBox="1"/>
              <p:nvPr/>
            </p:nvSpPr>
            <p:spPr>
              <a:xfrm>
                <a:off x="156777" y="2920015"/>
                <a:ext cx="2711044" cy="1423385"/>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Vrai</a:t>
                </a:r>
              </a:p>
            </p:txBody>
          </p:sp>
          <p:sp>
            <p:nvSpPr>
              <p:cNvPr id="42" name="Rectangle : coins arrondis 41">
                <a:extLst>
                  <a:ext uri="{FF2B5EF4-FFF2-40B4-BE49-F238E27FC236}">
                    <a16:creationId xmlns:a16="http://schemas.microsoft.com/office/drawing/2014/main" id="{21A47144-E461-FA22-2886-1298D221D4C1}"/>
                  </a:ext>
                </a:extLst>
              </p:cNvPr>
              <p:cNvSpPr/>
              <p:nvPr/>
            </p:nvSpPr>
            <p:spPr>
              <a:xfrm>
                <a:off x="76670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FF77C49A-738F-92C9-86EE-F641A90841E5}"/>
                  </a:ext>
                </a:extLst>
              </p:cNvPr>
              <p:cNvSpPr/>
              <p:nvPr/>
            </p:nvSpPr>
            <p:spPr>
              <a:xfrm rot="10800000">
                <a:off x="140911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A74B93ED-0CC5-AB06-D260-E1E208479457}"/>
                </a:ext>
              </a:extLst>
            </p:cNvPr>
            <p:cNvGrpSpPr/>
            <p:nvPr/>
          </p:nvGrpSpPr>
          <p:grpSpPr>
            <a:xfrm>
              <a:off x="5366864" y="2727470"/>
              <a:ext cx="2711044" cy="1615930"/>
              <a:chOff x="5366864" y="2727470"/>
              <a:chExt cx="2711044" cy="1615930"/>
            </a:xfrm>
          </p:grpSpPr>
          <p:sp>
            <p:nvSpPr>
              <p:cNvPr id="38" name="Espace réservé du contenu 2, chunk 2">
                <a:extLst>
                  <a:ext uri="{FF2B5EF4-FFF2-40B4-BE49-F238E27FC236}">
                    <a16:creationId xmlns:a16="http://schemas.microsoft.com/office/drawing/2014/main" id="{2EADB8A8-62EC-7ABC-BF7C-E30E4FE48A9F}"/>
                  </a:ext>
                </a:extLst>
              </p:cNvPr>
              <p:cNvSpPr txBox="1"/>
              <p:nvPr/>
            </p:nvSpPr>
            <p:spPr>
              <a:xfrm>
                <a:off x="5366864" y="2920015"/>
                <a:ext cx="2711044" cy="1423385"/>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Faux</a:t>
                </a:r>
              </a:p>
            </p:txBody>
          </p:sp>
          <p:sp>
            <p:nvSpPr>
              <p:cNvPr id="44" name="Rectangle : coins arrondis 43">
                <a:extLst>
                  <a:ext uri="{FF2B5EF4-FFF2-40B4-BE49-F238E27FC236}">
                    <a16:creationId xmlns:a16="http://schemas.microsoft.com/office/drawing/2014/main" id="{5F182B4D-AEDE-AD4B-1645-624A96C78A82}"/>
                  </a:ext>
                </a:extLst>
              </p:cNvPr>
              <p:cNvSpPr/>
              <p:nvPr/>
            </p:nvSpPr>
            <p:spPr>
              <a:xfrm>
                <a:off x="5976790"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4ABBCB8E-1F7C-D991-671B-7EB8073A183F}"/>
                  </a:ext>
                </a:extLst>
              </p:cNvPr>
              <p:cNvSpPr/>
              <p:nvPr/>
            </p:nvSpPr>
            <p:spPr>
              <a:xfrm rot="10800000">
                <a:off x="6619199"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23" name="Groupe 22">
            <a:extLst>
              <a:ext uri="{FF2B5EF4-FFF2-40B4-BE49-F238E27FC236}">
                <a16:creationId xmlns:a16="http://schemas.microsoft.com/office/drawing/2014/main" id="{8ABA5933-A927-F4EB-F855-5A8FB9A9A403}"/>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9E5E4521-DFA5-A558-8D84-A86702B01300}"/>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6184CD93-0A09-18C8-B0C4-C5238BBE497C}"/>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F0852743-7DEF-20F4-52B2-4604D731B32F}"/>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1" name="Chevron 20">
              <a:extLst>
                <a:ext uri="{FF2B5EF4-FFF2-40B4-BE49-F238E27FC236}">
                  <a16:creationId xmlns:a16="http://schemas.microsoft.com/office/drawing/2014/main" id="{B1F2EA77-A678-1E3C-CAD7-CD3EFE6A9819}"/>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2" name="Rectangle 21">
              <a:extLst>
                <a:ext uri="{FF2B5EF4-FFF2-40B4-BE49-F238E27FC236}">
                  <a16:creationId xmlns:a16="http://schemas.microsoft.com/office/drawing/2014/main" id="{FFEE882E-954D-ABE2-9CA5-345B8B4001E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AC550650-A694-0637-C9EB-25168A84868D}"/>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461000202"/>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93672-6A5E-6FA0-B589-8F0DF7CE3EE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34A85E8-D414-78EA-7746-1037495C3E9A}"/>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En cas de charge virale EBV élevée en post-allogreffe, faut-il envisager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imagerie d’emblée ?</a:t>
            </a:r>
          </a:p>
        </p:txBody>
      </p:sp>
      <p:sp>
        <p:nvSpPr>
          <p:cNvPr id="3" name="Forme libre 2">
            <a:extLst>
              <a:ext uri="{FF2B5EF4-FFF2-40B4-BE49-F238E27FC236}">
                <a16:creationId xmlns:a16="http://schemas.microsoft.com/office/drawing/2014/main" id="{76311DC4-08C5-9B52-6012-D42662AD7413}"/>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 name="Rounded Rectangle 52">
            <a:extLst>
              <a:ext uri="{FF2B5EF4-FFF2-40B4-BE49-F238E27FC236}">
                <a16:creationId xmlns:a16="http://schemas.microsoft.com/office/drawing/2014/main" id="{237A9AD9-D364-F0A6-9BFB-5497AEABBBC5}"/>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C6CCA083-5BFC-2CAC-02EF-52CCF4DC18B1}"/>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23D90436-2F06-96F6-15CB-BA5BCE6A67A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19" name="Groupe 18">
            <a:extLst>
              <a:ext uri="{FF2B5EF4-FFF2-40B4-BE49-F238E27FC236}">
                <a16:creationId xmlns:a16="http://schemas.microsoft.com/office/drawing/2014/main" id="{B2043ADE-EAD1-DB72-D859-51E52B7847FF}"/>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612AE2E4-EB70-7EC5-A796-C6CA2B5AD3C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351D1CCE-0B71-0206-C2AC-F692C0F6262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6" name="Chevron 25">
              <a:extLst>
                <a:ext uri="{FF2B5EF4-FFF2-40B4-BE49-F238E27FC236}">
                  <a16:creationId xmlns:a16="http://schemas.microsoft.com/office/drawing/2014/main" id="{D9B2ACA4-F98B-6454-05D4-A9D5245CB26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7" name="Chevron 26">
              <a:extLst>
                <a:ext uri="{FF2B5EF4-FFF2-40B4-BE49-F238E27FC236}">
                  <a16:creationId xmlns:a16="http://schemas.microsoft.com/office/drawing/2014/main" id="{557A2EDC-AF2C-38A9-FC5B-9898E32B69EB}"/>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8" name="Rectangle 27">
              <a:extLst>
                <a:ext uri="{FF2B5EF4-FFF2-40B4-BE49-F238E27FC236}">
                  <a16:creationId xmlns:a16="http://schemas.microsoft.com/office/drawing/2014/main" id="{324DF0A3-DBBF-184F-9550-C5F98D85A33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9" name="ZoneTexte 28">
            <a:extLst>
              <a:ext uri="{FF2B5EF4-FFF2-40B4-BE49-F238E27FC236}">
                <a16:creationId xmlns:a16="http://schemas.microsoft.com/office/drawing/2014/main" id="{9FC04C1A-9185-8FCE-BD00-9293AC1A6F53}"/>
              </a:ext>
            </a:extLst>
          </p:cNvPr>
          <p:cNvSpPr txBox="1"/>
          <p:nvPr/>
        </p:nvSpPr>
        <p:spPr>
          <a:xfrm>
            <a:off x="376518" y="2412713"/>
            <a:ext cx="11384073" cy="3346429"/>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Plutôt vraie. </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recommandations formelles mais avis d’expert </a:t>
            </a:r>
            <a:r>
              <a:rPr kumimoji="0" lang="fr-FR" sz="18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1</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285750" marR="0" lvl="0" indent="-285750" algn="l" defTabSz="914400" rtl="0" eaLnBrk="1" fontAlgn="auto" latinLnBrk="0" hangingPunct="1">
              <a:lnSpc>
                <a:spcPct val="110000"/>
              </a:lnSpc>
              <a:spcBef>
                <a:spcPts val="0"/>
              </a:spcBef>
              <a:spcAft>
                <a:spcPts val="6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Intérêt notamment de la TEP précoce =&gt; méta-analyse de 2018 en faveur de la TEP précoce </a:t>
            </a:r>
            <a:r>
              <a:rPr kumimoji="0" lang="fr-FR" sz="18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2</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536575" marR="0" lvl="2" indent="-257175"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Diagnostic </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Localisations uniquement révélées par le TEP dans 28% des cas</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Faux négatifs 11% </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lésions précoces </a:t>
            </a:r>
          </a:p>
          <a:p>
            <a:pPr marL="766763" marR="0" lvl="2" indent="-223838"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Faux positifs 5% </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lésions inflammatoires</a:t>
            </a:r>
          </a:p>
          <a:p>
            <a:pPr marL="536575" marR="0" lvl="2" indent="-257175"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Suivi</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Modification de la stratégie dans 29% des cas</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Faux positifs dans 20%</a:t>
            </a:r>
          </a:p>
          <a:p>
            <a:pPr marL="766763" marR="0" lvl="2" indent="-223838"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Intérêt +++ du TEP négatif pour définir la RC</a:t>
            </a:r>
          </a:p>
        </p:txBody>
      </p:sp>
      <p:sp>
        <p:nvSpPr>
          <p:cNvPr id="41" name="ZoneTexte 40">
            <a:extLst>
              <a:ext uri="{FF2B5EF4-FFF2-40B4-BE49-F238E27FC236}">
                <a16:creationId xmlns:a16="http://schemas.microsoft.com/office/drawing/2014/main" id="{C4518478-5A1C-1171-143E-C5D700DCFAC0}"/>
              </a:ext>
            </a:extLst>
          </p:cNvPr>
          <p:cNvSpPr txBox="1"/>
          <p:nvPr/>
        </p:nvSpPr>
        <p:spPr>
          <a:xfrm>
            <a:off x="467999" y="634032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1. Brissot E et al. </a:t>
            </a:r>
            <a:r>
              <a:rPr kumimoji="0" lang="en-US"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Bull Cancer 2017; 104S: S181–S187</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2. Montes de </a:t>
            </a:r>
            <a:r>
              <a:rPr kumimoji="0" lang="fr-FR" alt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Jesus</a:t>
            </a: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Crit </a:t>
            </a:r>
            <a:r>
              <a:rPr kumimoji="0" lang="fr-FR" alt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Rev</a:t>
            </a: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alt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2018 </a:t>
            </a:r>
          </a:p>
        </p:txBody>
      </p:sp>
      <p:sp>
        <p:nvSpPr>
          <p:cNvPr id="8" name="ZoneTexte 7">
            <a:extLst>
              <a:ext uri="{FF2B5EF4-FFF2-40B4-BE49-F238E27FC236}">
                <a16:creationId xmlns:a16="http://schemas.microsoft.com/office/drawing/2014/main" id="{8E30CFBE-CD7F-1F2C-EB29-0AE4F29A946D}"/>
              </a:ext>
            </a:extLst>
          </p:cNvPr>
          <p:cNvSpPr txBox="1"/>
          <p:nvPr/>
        </p:nvSpPr>
        <p:spPr>
          <a:xfrm>
            <a:off x="467999" y="6186435"/>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spTree>
    <p:extLst>
      <p:ext uri="{BB962C8B-B14F-4D97-AF65-F5344CB8AC3E}">
        <p14:creationId xmlns:p14="http://schemas.microsoft.com/office/powerpoint/2010/main" val="3760633582"/>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2A69E-58BD-18B4-3E90-CDCB487463A3}"/>
            </a:ext>
          </a:extLst>
        </p:cNvPr>
        <p:cNvGrpSpPr/>
        <p:nvPr/>
      </p:nvGrpSpPr>
      <p:grpSpPr>
        <a:xfrm>
          <a:off x="0" y="0"/>
          <a:ext cx="0" cy="0"/>
          <a:chOff x="0" y="0"/>
          <a:chExt cx="0" cy="0"/>
        </a:xfrm>
      </p:grpSpPr>
      <p:sp>
        <p:nvSpPr>
          <p:cNvPr id="18" name="Titre 17">
            <a:extLst>
              <a:ext uri="{FF2B5EF4-FFF2-40B4-BE49-F238E27FC236}">
                <a16:creationId xmlns:a16="http://schemas.microsoft.com/office/drawing/2014/main" id="{BCA6CBB0-ADAA-FA4A-3DB6-B3EB6B0E6016}"/>
              </a:ext>
            </a:extLst>
          </p:cNvPr>
          <p:cNvSpPr>
            <a:spLocks noGrp="1"/>
          </p:cNvSpPr>
          <p:nvPr>
            <p:ph type="title"/>
          </p:nvPr>
        </p:nvSpPr>
        <p:spPr/>
        <p:txBody>
          <a:bodyPr/>
          <a:lstStyle/>
          <a:p>
            <a:r>
              <a:rPr lang="fr-FR" dirty="0"/>
              <a:t>Réactivation à EBV (2)</a:t>
            </a:r>
          </a:p>
        </p:txBody>
      </p:sp>
      <p:sp>
        <p:nvSpPr>
          <p:cNvPr id="19" name="Espace réservé pour une image  18">
            <a:extLst>
              <a:ext uri="{FF2B5EF4-FFF2-40B4-BE49-F238E27FC236}">
                <a16:creationId xmlns:a16="http://schemas.microsoft.com/office/drawing/2014/main" id="{A2073E2F-9872-E9F0-2AC1-42A396199F97}"/>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7F3E477F-1B2F-4DD0-5F88-BCF1205716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9" name="Groupe 28">
            <a:extLst>
              <a:ext uri="{FF2B5EF4-FFF2-40B4-BE49-F238E27FC236}">
                <a16:creationId xmlns:a16="http://schemas.microsoft.com/office/drawing/2014/main" id="{1033BC86-9CBD-2CCB-69F9-3CB972E16ED2}"/>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B1B9DC7C-CEAC-2B2D-4879-07A01CAF9451}"/>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03C3DB72-8178-417F-A1C9-53A91A0F094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0" name="Chevron 19">
              <a:extLst>
                <a:ext uri="{FF2B5EF4-FFF2-40B4-BE49-F238E27FC236}">
                  <a16:creationId xmlns:a16="http://schemas.microsoft.com/office/drawing/2014/main" id="{1F17586D-CD7D-C4FF-B4CF-AA55DDB2E2ED}"/>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2" name="Chevron 21">
              <a:extLst>
                <a:ext uri="{FF2B5EF4-FFF2-40B4-BE49-F238E27FC236}">
                  <a16:creationId xmlns:a16="http://schemas.microsoft.com/office/drawing/2014/main" id="{108277D3-D045-1C68-EE85-AF467796DF76}"/>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22B32653-5C30-4CC4-A0F2-7E2C88DD23C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8" name="Rectangle 27">
            <a:extLst>
              <a:ext uri="{FF2B5EF4-FFF2-40B4-BE49-F238E27FC236}">
                <a16:creationId xmlns:a16="http://schemas.microsoft.com/office/drawing/2014/main" id="{3A3428FB-EDC3-833C-3DA2-8B76A4FD4361}"/>
              </a:ext>
            </a:extLst>
          </p:cNvPr>
          <p:cNvSpPr/>
          <p:nvPr/>
        </p:nvSpPr>
        <p:spPr>
          <a:xfrm>
            <a:off x="12132337" y="-675456"/>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Espace réservé du contenu 6">
            <a:extLst>
              <a:ext uri="{FF2B5EF4-FFF2-40B4-BE49-F238E27FC236}">
                <a16:creationId xmlns:a16="http://schemas.microsoft.com/office/drawing/2014/main" id="{EDA771DA-94B4-E1E1-229E-2DB73A898B60}"/>
              </a:ext>
            </a:extLst>
          </p:cNvPr>
          <p:cNvSpPr>
            <a:spLocks noGrp="1"/>
          </p:cNvSpPr>
          <p:nvPr>
            <p:ph idx="1"/>
          </p:nvPr>
        </p:nvSpPr>
        <p:spPr/>
        <p:txBody>
          <a:bodyPr>
            <a:noAutofit/>
          </a:bodyPr>
          <a:lstStyle/>
          <a:p>
            <a:pPr lvl="1"/>
            <a:r>
              <a:rPr lang="fr-FR" sz="2000" dirty="0"/>
              <a:t>Scanner corps entier entre 3</a:t>
            </a:r>
            <a:r>
              <a:rPr lang="fr-FR" sz="2000" baseline="30000" dirty="0"/>
              <a:t>e</a:t>
            </a:r>
            <a:r>
              <a:rPr lang="fr-FR" sz="2000" dirty="0"/>
              <a:t> et 4</a:t>
            </a:r>
            <a:r>
              <a:rPr lang="fr-FR" sz="2000" baseline="30000" dirty="0"/>
              <a:t>e</a:t>
            </a:r>
            <a:r>
              <a:rPr lang="fr-FR" sz="2000" dirty="0"/>
              <a:t> rituximab : adénomégalies lombo-aortiques suspectes au niveau du hile rénal gauche</a:t>
            </a:r>
          </a:p>
          <a:p>
            <a:pPr lvl="1">
              <a:spcBef>
                <a:spcPts val="1100"/>
              </a:spcBef>
            </a:pPr>
            <a:r>
              <a:rPr lang="fr-FR" sz="2000" dirty="0"/>
              <a:t>Confirmation par la TEP (SUV max 16 sur plusieurs ADP)</a:t>
            </a:r>
          </a:p>
          <a:p>
            <a:pPr lvl="1">
              <a:spcBef>
                <a:spcPts val="1100"/>
              </a:spcBef>
            </a:pPr>
            <a:r>
              <a:rPr lang="fr-FR" sz="2000" dirty="0"/>
              <a:t>La charge virale EBV reste élevée &gt; 5 Log après 4 injections</a:t>
            </a:r>
          </a:p>
          <a:p>
            <a:pPr lvl="1">
              <a:spcBef>
                <a:spcPts val="1100"/>
              </a:spcBef>
            </a:pPr>
            <a:r>
              <a:rPr lang="fr-FR" sz="2000" dirty="0"/>
              <a:t>Conduite à tenir :</a:t>
            </a:r>
          </a:p>
          <a:p>
            <a:pPr lvl="2"/>
            <a:r>
              <a:rPr lang="fr-FR" sz="1800" dirty="0"/>
              <a:t>Arrêt rapide de l’immunosuppression </a:t>
            </a:r>
            <a:br>
              <a:rPr lang="fr-FR" sz="1800" dirty="0"/>
            </a:br>
            <a:r>
              <a:rPr lang="fr-FR" sz="1800" dirty="0"/>
              <a:t>devant l’absence de GVH. </a:t>
            </a:r>
          </a:p>
          <a:p>
            <a:pPr lvl="2"/>
            <a:r>
              <a:rPr lang="fr-FR" sz="1800" dirty="0"/>
              <a:t>Réalisation d’une biopsie ganglionnaire </a:t>
            </a:r>
            <a:br>
              <a:rPr lang="fr-FR" sz="1800" dirty="0"/>
            </a:br>
            <a:r>
              <a:rPr lang="fr-FR" sz="1800" dirty="0"/>
              <a:t>=&gt; rechute du lymphome </a:t>
            </a:r>
            <a:r>
              <a:rPr lang="fr-FR" sz="1800" dirty="0" err="1"/>
              <a:t>T</a:t>
            </a:r>
            <a:r>
              <a:rPr lang="fr-FR" sz="1800" dirty="0"/>
              <a:t> ou LPT ?</a:t>
            </a:r>
          </a:p>
          <a:p>
            <a:pPr lvl="2"/>
            <a:r>
              <a:rPr lang="fr-FR" sz="1800" dirty="0"/>
              <a:t>L’anatomopathologie confirme le LPT</a:t>
            </a:r>
            <a:br>
              <a:rPr lang="fr-FR" sz="1800" dirty="0"/>
            </a:br>
            <a:r>
              <a:rPr lang="fr-FR" sz="1800" dirty="0"/>
              <a:t>à J+50</a:t>
            </a:r>
          </a:p>
        </p:txBody>
      </p:sp>
      <p:pic>
        <p:nvPicPr>
          <p:cNvPr id="8" name="Image 7">
            <a:extLst>
              <a:ext uri="{FF2B5EF4-FFF2-40B4-BE49-F238E27FC236}">
                <a16:creationId xmlns:a16="http://schemas.microsoft.com/office/drawing/2014/main" id="{33C8EFAA-4E12-E53A-8B56-0AFADD24993A}"/>
              </a:ext>
            </a:extLst>
          </p:cNvPr>
          <p:cNvPicPr>
            <a:picLocks noChangeAspect="1"/>
          </p:cNvPicPr>
          <p:nvPr/>
        </p:nvPicPr>
        <p:blipFill>
          <a:blip r:embed="rId3"/>
          <a:stretch>
            <a:fillRect/>
          </a:stretch>
        </p:blipFill>
        <p:spPr>
          <a:xfrm>
            <a:off x="6194449" y="3412135"/>
            <a:ext cx="5630662" cy="2543519"/>
          </a:xfrm>
          <a:prstGeom prst="rect">
            <a:avLst/>
          </a:prstGeom>
        </p:spPr>
      </p:pic>
      <p:sp>
        <p:nvSpPr>
          <p:cNvPr id="3" name="ZoneTexte 2">
            <a:extLst>
              <a:ext uri="{FF2B5EF4-FFF2-40B4-BE49-F238E27FC236}">
                <a16:creationId xmlns:a16="http://schemas.microsoft.com/office/drawing/2014/main" id="{66A5C6FA-E3C8-A3F5-BE5A-D6D19069D3CF}"/>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a:t>
            </a:r>
          </a:p>
        </p:txBody>
      </p:sp>
    </p:spTree>
    <p:extLst>
      <p:ext uri="{BB962C8B-B14F-4D97-AF65-F5344CB8AC3E}">
        <p14:creationId xmlns:p14="http://schemas.microsoft.com/office/powerpoint/2010/main" val="1468344071"/>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B249D-B83A-95B5-919D-54B6F595A8B1}"/>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8C21E3E1-DDDC-6FA7-BEC7-A71191F1A10B}"/>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126BE857-452E-C5AA-4136-3A738DD91A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0" name="Rounded Rectangle 52">
            <a:extLst>
              <a:ext uri="{FF2B5EF4-FFF2-40B4-BE49-F238E27FC236}">
                <a16:creationId xmlns:a16="http://schemas.microsoft.com/office/drawing/2014/main" id="{6CC85625-F3A7-E6E2-56D1-C6B74893AD9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B557E83D-309C-22A8-F2A2-E6F22BA793E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de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possible après échec de rituximab ?</a:t>
            </a:r>
          </a:p>
        </p:txBody>
      </p:sp>
      <p:grpSp>
        <p:nvGrpSpPr>
          <p:cNvPr id="48" name="Groupe 47">
            <a:extLst>
              <a:ext uri="{FF2B5EF4-FFF2-40B4-BE49-F238E27FC236}">
                <a16:creationId xmlns:a16="http://schemas.microsoft.com/office/drawing/2014/main" id="{F1BF6D25-71EF-52C7-73E4-4AA7BA1D3A69}"/>
              </a:ext>
            </a:extLst>
          </p:cNvPr>
          <p:cNvGrpSpPr/>
          <p:nvPr/>
        </p:nvGrpSpPr>
        <p:grpSpPr>
          <a:xfrm>
            <a:off x="468297" y="2727470"/>
            <a:ext cx="2516400" cy="2788145"/>
            <a:chOff x="468297" y="2727470"/>
            <a:chExt cx="2516400" cy="2788145"/>
          </a:xfrm>
        </p:grpSpPr>
        <p:sp>
          <p:nvSpPr>
            <p:cNvPr id="22" name="Espace réservé du contenu 2, chunk 1">
              <a:extLst>
                <a:ext uri="{FF2B5EF4-FFF2-40B4-BE49-F238E27FC236}">
                  <a16:creationId xmlns:a16="http://schemas.microsoft.com/office/drawing/2014/main" id="{2AB90390-E499-D8A3-ABEA-3E34808E940F}"/>
                </a:ext>
              </a:extLst>
            </p:cNvPr>
            <p:cNvSpPr txBox="1"/>
            <p:nvPr/>
          </p:nvSpPr>
          <p:spPr>
            <a:xfrm>
              <a:off x="468297"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Polychimiothérapie type CHOP/COP</a:t>
              </a:r>
            </a:p>
          </p:txBody>
        </p:sp>
        <p:sp>
          <p:nvSpPr>
            <p:cNvPr id="23" name="Rectangle : coins arrondis 22">
              <a:extLst>
                <a:ext uri="{FF2B5EF4-FFF2-40B4-BE49-F238E27FC236}">
                  <a16:creationId xmlns:a16="http://schemas.microsoft.com/office/drawing/2014/main" id="{7255EF39-7242-FBF6-6CE6-E30B00279912}"/>
                </a:ext>
              </a:extLst>
            </p:cNvPr>
            <p:cNvSpPr/>
            <p:nvPr/>
          </p:nvSpPr>
          <p:spPr>
            <a:xfrm>
              <a:off x="980901"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4" name="Triangle 23">
              <a:extLst>
                <a:ext uri="{FF2B5EF4-FFF2-40B4-BE49-F238E27FC236}">
                  <a16:creationId xmlns:a16="http://schemas.microsoft.com/office/drawing/2014/main" id="{0A4A8116-80BF-AF34-17D3-87B4E387408C}"/>
                </a:ext>
              </a:extLst>
            </p:cNvPr>
            <p:cNvSpPr/>
            <p:nvPr/>
          </p:nvSpPr>
          <p:spPr>
            <a:xfrm rot="10800000">
              <a:off x="1623310"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2" name="Groupe 41">
            <a:extLst>
              <a:ext uri="{FF2B5EF4-FFF2-40B4-BE49-F238E27FC236}">
                <a16:creationId xmlns:a16="http://schemas.microsoft.com/office/drawing/2014/main" id="{5ADD9D22-04F2-8354-351D-1201C0D0B43B}"/>
              </a:ext>
            </a:extLst>
          </p:cNvPr>
          <p:cNvGrpSpPr/>
          <p:nvPr/>
        </p:nvGrpSpPr>
        <p:grpSpPr>
          <a:xfrm>
            <a:off x="3381598" y="2727470"/>
            <a:ext cx="2516400" cy="2788145"/>
            <a:chOff x="2742374" y="2727470"/>
            <a:chExt cx="2516400" cy="2788145"/>
          </a:xfrm>
        </p:grpSpPr>
        <p:sp>
          <p:nvSpPr>
            <p:cNvPr id="25" name="Espace réservé du contenu 2, chunk 2">
              <a:extLst>
                <a:ext uri="{FF2B5EF4-FFF2-40B4-BE49-F238E27FC236}">
                  <a16:creationId xmlns:a16="http://schemas.microsoft.com/office/drawing/2014/main" id="{EA14D6BB-6238-6EC7-438D-3B604CC8F62B}"/>
                </a:ext>
              </a:extLst>
            </p:cNvPr>
            <p:cNvSpPr txBox="1"/>
            <p:nvPr/>
          </p:nvSpPr>
          <p:spPr>
            <a:xfrm>
              <a:off x="2742374"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CTL anti-EBV</a:t>
              </a:r>
            </a:p>
          </p:txBody>
        </p:sp>
        <p:sp>
          <p:nvSpPr>
            <p:cNvPr id="26" name="Rectangle : coins arrondis 25">
              <a:extLst>
                <a:ext uri="{FF2B5EF4-FFF2-40B4-BE49-F238E27FC236}">
                  <a16:creationId xmlns:a16="http://schemas.microsoft.com/office/drawing/2014/main" id="{A630DE50-8450-AC28-E093-2AF1730CECD3}"/>
                </a:ext>
              </a:extLst>
            </p:cNvPr>
            <p:cNvSpPr/>
            <p:nvPr/>
          </p:nvSpPr>
          <p:spPr>
            <a:xfrm>
              <a:off x="325497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CB10730A-E037-B360-AC45-6015A6450C2E}"/>
                </a:ext>
              </a:extLst>
            </p:cNvPr>
            <p:cNvSpPr/>
            <p:nvPr/>
          </p:nvSpPr>
          <p:spPr>
            <a:xfrm rot="10800000">
              <a:off x="389738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1" name="Groupe 40">
            <a:extLst>
              <a:ext uri="{FF2B5EF4-FFF2-40B4-BE49-F238E27FC236}">
                <a16:creationId xmlns:a16="http://schemas.microsoft.com/office/drawing/2014/main" id="{3E9731C0-7B6D-3CD1-0C34-40B9A1291CA9}"/>
              </a:ext>
            </a:extLst>
          </p:cNvPr>
          <p:cNvGrpSpPr/>
          <p:nvPr/>
        </p:nvGrpSpPr>
        <p:grpSpPr>
          <a:xfrm>
            <a:off x="6294899" y="2727470"/>
            <a:ext cx="2516400" cy="2788145"/>
            <a:chOff x="5016449" y="2727470"/>
            <a:chExt cx="2516400" cy="2788145"/>
          </a:xfrm>
        </p:grpSpPr>
        <p:sp>
          <p:nvSpPr>
            <p:cNvPr id="28" name="Espace réservé du contenu 2, chunk 3">
              <a:extLst>
                <a:ext uri="{FF2B5EF4-FFF2-40B4-BE49-F238E27FC236}">
                  <a16:creationId xmlns:a16="http://schemas.microsoft.com/office/drawing/2014/main" id="{DFFADD40-DE5B-46DC-33FE-AA269604C09D}"/>
                </a:ext>
              </a:extLst>
            </p:cNvPr>
            <p:cNvSpPr txBox="1"/>
            <p:nvPr/>
          </p:nvSpPr>
          <p:spPr>
            <a:xfrm>
              <a:off x="5016449"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Anticorps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bi-spécifique</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9" name="Rectangle : coins arrondis 28">
              <a:extLst>
                <a:ext uri="{FF2B5EF4-FFF2-40B4-BE49-F238E27FC236}">
                  <a16:creationId xmlns:a16="http://schemas.microsoft.com/office/drawing/2014/main" id="{69317A43-CD07-CE7E-D134-C369B451F208}"/>
                </a:ext>
              </a:extLst>
            </p:cNvPr>
            <p:cNvSpPr/>
            <p:nvPr/>
          </p:nvSpPr>
          <p:spPr>
            <a:xfrm>
              <a:off x="552905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076B9AEF-165A-CBCF-4562-D83EEDE25194}"/>
                </a:ext>
              </a:extLst>
            </p:cNvPr>
            <p:cNvSpPr/>
            <p:nvPr/>
          </p:nvSpPr>
          <p:spPr>
            <a:xfrm rot="10800000">
              <a:off x="617146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0" name="Groupe 39">
            <a:extLst>
              <a:ext uri="{FF2B5EF4-FFF2-40B4-BE49-F238E27FC236}">
                <a16:creationId xmlns:a16="http://schemas.microsoft.com/office/drawing/2014/main" id="{A28DEC50-2245-4612-3DA0-D20C8B9C8207}"/>
              </a:ext>
            </a:extLst>
          </p:cNvPr>
          <p:cNvGrpSpPr/>
          <p:nvPr/>
        </p:nvGrpSpPr>
        <p:grpSpPr>
          <a:xfrm>
            <a:off x="9208200" y="2727470"/>
            <a:ext cx="2516400" cy="2788145"/>
            <a:chOff x="7290524" y="2727470"/>
            <a:chExt cx="2516400" cy="2788145"/>
          </a:xfrm>
        </p:grpSpPr>
        <p:sp>
          <p:nvSpPr>
            <p:cNvPr id="34" name="Espace réservé du contenu 2, chunk 4">
              <a:extLst>
                <a:ext uri="{FF2B5EF4-FFF2-40B4-BE49-F238E27FC236}">
                  <a16:creationId xmlns:a16="http://schemas.microsoft.com/office/drawing/2014/main" id="{45540B2E-91D3-AE88-FB5E-6E8BCAAB2564}"/>
                </a:ext>
              </a:extLst>
            </p:cNvPr>
            <p:cNvSpPr txBox="1"/>
            <p:nvPr/>
          </p:nvSpPr>
          <p:spPr>
            <a:xfrm>
              <a:off x="7290524"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CAR-T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cells</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50FB4A43-D9AE-3B39-DFE1-7C6F3C86BD25}"/>
                </a:ext>
              </a:extLst>
            </p:cNvPr>
            <p:cNvSpPr/>
            <p:nvPr/>
          </p:nvSpPr>
          <p:spPr>
            <a:xfrm>
              <a:off x="780312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EF5AC777-2456-E087-CD42-B74F661B7AED}"/>
                </a:ext>
              </a:extLst>
            </p:cNvPr>
            <p:cNvSpPr/>
            <p:nvPr/>
          </p:nvSpPr>
          <p:spPr>
            <a:xfrm rot="10800000">
              <a:off x="844553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407EB30A-9EE7-1AC0-0917-28AC5D19CE31}"/>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4FFD809D-A8DF-0687-4A8B-A44C40EBB41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E4461784-1B1E-DB86-4889-2B4591B311C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7C10035C-9E45-C082-0E9F-FF38BC16F8D1}"/>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37" name="Chevron 36">
              <a:extLst>
                <a:ext uri="{FF2B5EF4-FFF2-40B4-BE49-F238E27FC236}">
                  <a16:creationId xmlns:a16="http://schemas.microsoft.com/office/drawing/2014/main" id="{CFCAA34F-8F99-D569-934F-D6C6C74A8019}"/>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38" name="Rectangle 37">
              <a:extLst>
                <a:ext uri="{FF2B5EF4-FFF2-40B4-BE49-F238E27FC236}">
                  <a16:creationId xmlns:a16="http://schemas.microsoft.com/office/drawing/2014/main" id="{D5FA5494-DC9A-2E25-2077-D1C1FE8F3B2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8" name="ZoneTexte 7">
            <a:extLst>
              <a:ext uri="{FF2B5EF4-FFF2-40B4-BE49-F238E27FC236}">
                <a16:creationId xmlns:a16="http://schemas.microsoft.com/office/drawing/2014/main" id="{2901C3FD-6573-ABEA-EA44-90C941C3EBF5}"/>
              </a:ext>
            </a:extLst>
          </p:cNvPr>
          <p:cNvSpPr txBox="1"/>
          <p:nvPr/>
        </p:nvSpPr>
        <p:spPr>
          <a:xfrm>
            <a:off x="468000" y="6414481"/>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825910743"/>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1C90F-A446-2CAF-1747-83FDE212908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F1A5DE74-9E74-2C28-668F-CFF0D6AC0C27}"/>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2E587E05-D555-C2A7-C6C9-B683349246E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0" name="Rounded Rectangle 52">
            <a:extLst>
              <a:ext uri="{FF2B5EF4-FFF2-40B4-BE49-F238E27FC236}">
                <a16:creationId xmlns:a16="http://schemas.microsoft.com/office/drawing/2014/main" id="{D8FC0DBC-7E85-0191-3DF4-FD5D0396903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8E81911B-7705-0ABF-B12B-D6A5D4D3BB0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de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possible après échec de rituximab ?</a:t>
            </a:r>
          </a:p>
        </p:txBody>
      </p:sp>
      <p:grpSp>
        <p:nvGrpSpPr>
          <p:cNvPr id="10" name="Groupe 9">
            <a:extLst>
              <a:ext uri="{FF2B5EF4-FFF2-40B4-BE49-F238E27FC236}">
                <a16:creationId xmlns:a16="http://schemas.microsoft.com/office/drawing/2014/main" id="{4C1BEAD2-F7C5-EEFF-5AF7-B4EBC2A19D46}"/>
              </a:ext>
            </a:extLst>
          </p:cNvPr>
          <p:cNvGrpSpPr/>
          <p:nvPr/>
        </p:nvGrpSpPr>
        <p:grpSpPr>
          <a:xfrm>
            <a:off x="468297" y="2727470"/>
            <a:ext cx="2516400" cy="2788145"/>
            <a:chOff x="468297" y="2727470"/>
            <a:chExt cx="2516400" cy="2788145"/>
          </a:xfrm>
        </p:grpSpPr>
        <p:sp>
          <p:nvSpPr>
            <p:cNvPr id="22" name="Espace réservé du contenu 2, chunk 1">
              <a:extLst>
                <a:ext uri="{FF2B5EF4-FFF2-40B4-BE49-F238E27FC236}">
                  <a16:creationId xmlns:a16="http://schemas.microsoft.com/office/drawing/2014/main" id="{D71BD311-0773-4599-A226-58FE455CFCA2}"/>
                </a:ext>
              </a:extLst>
            </p:cNvPr>
            <p:cNvSpPr txBox="1"/>
            <p:nvPr/>
          </p:nvSpPr>
          <p:spPr>
            <a:xfrm>
              <a:off x="468297" y="2920015"/>
              <a:ext cx="25164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Polychimiothérapie type CHOP/COP</a:t>
              </a:r>
            </a:p>
          </p:txBody>
        </p:sp>
        <p:sp>
          <p:nvSpPr>
            <p:cNvPr id="23" name="Rectangle : coins arrondis 22">
              <a:extLst>
                <a:ext uri="{FF2B5EF4-FFF2-40B4-BE49-F238E27FC236}">
                  <a16:creationId xmlns:a16="http://schemas.microsoft.com/office/drawing/2014/main" id="{378730D6-EE26-8CDC-FFA8-8D1562A5B057}"/>
                </a:ext>
              </a:extLst>
            </p:cNvPr>
            <p:cNvSpPr/>
            <p:nvPr/>
          </p:nvSpPr>
          <p:spPr>
            <a:xfrm>
              <a:off x="980901"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4" name="Triangle 23">
              <a:extLst>
                <a:ext uri="{FF2B5EF4-FFF2-40B4-BE49-F238E27FC236}">
                  <a16:creationId xmlns:a16="http://schemas.microsoft.com/office/drawing/2014/main" id="{A4E5C991-392B-0768-A0E1-2B61B7C397D1}"/>
                </a:ext>
              </a:extLst>
            </p:cNvPr>
            <p:cNvSpPr/>
            <p:nvPr/>
          </p:nvSpPr>
          <p:spPr>
            <a:xfrm rot="10800000">
              <a:off x="1623310"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 name="Groupe 8">
            <a:extLst>
              <a:ext uri="{FF2B5EF4-FFF2-40B4-BE49-F238E27FC236}">
                <a16:creationId xmlns:a16="http://schemas.microsoft.com/office/drawing/2014/main" id="{509AF268-C8E7-FEEC-20EC-A5CA0E8CFE8E}"/>
              </a:ext>
            </a:extLst>
          </p:cNvPr>
          <p:cNvGrpSpPr/>
          <p:nvPr/>
        </p:nvGrpSpPr>
        <p:grpSpPr>
          <a:xfrm>
            <a:off x="3381598" y="2727470"/>
            <a:ext cx="2516400" cy="2788145"/>
            <a:chOff x="3381598" y="2727470"/>
            <a:chExt cx="2516400" cy="2788145"/>
          </a:xfrm>
        </p:grpSpPr>
        <p:sp>
          <p:nvSpPr>
            <p:cNvPr id="25" name="Espace réservé du contenu 2, chunk 2">
              <a:extLst>
                <a:ext uri="{FF2B5EF4-FFF2-40B4-BE49-F238E27FC236}">
                  <a16:creationId xmlns:a16="http://schemas.microsoft.com/office/drawing/2014/main" id="{2F58A2D2-0B24-9E16-0ADB-C592A9FCA111}"/>
                </a:ext>
              </a:extLst>
            </p:cNvPr>
            <p:cNvSpPr txBox="1"/>
            <p:nvPr/>
          </p:nvSpPr>
          <p:spPr>
            <a:xfrm>
              <a:off x="3381598" y="2920015"/>
              <a:ext cx="25164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CTL anti-EBV</a:t>
              </a:r>
            </a:p>
          </p:txBody>
        </p:sp>
        <p:sp>
          <p:nvSpPr>
            <p:cNvPr id="26" name="Rectangle : coins arrondis 25">
              <a:extLst>
                <a:ext uri="{FF2B5EF4-FFF2-40B4-BE49-F238E27FC236}">
                  <a16:creationId xmlns:a16="http://schemas.microsoft.com/office/drawing/2014/main" id="{BC1BB0CC-530E-2EE3-773A-998F54A8870D}"/>
                </a:ext>
              </a:extLst>
            </p:cNvPr>
            <p:cNvSpPr/>
            <p:nvPr/>
          </p:nvSpPr>
          <p:spPr>
            <a:xfrm>
              <a:off x="389420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73B4329B-3B66-A236-1A35-9F5841E6C8FF}"/>
                </a:ext>
              </a:extLst>
            </p:cNvPr>
            <p:cNvSpPr/>
            <p:nvPr/>
          </p:nvSpPr>
          <p:spPr>
            <a:xfrm rot="10800000">
              <a:off x="453661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 name="Groupe 7">
            <a:extLst>
              <a:ext uri="{FF2B5EF4-FFF2-40B4-BE49-F238E27FC236}">
                <a16:creationId xmlns:a16="http://schemas.microsoft.com/office/drawing/2014/main" id="{91FBACAB-3932-1F14-4A4F-7E3D6D60AAFB}"/>
              </a:ext>
            </a:extLst>
          </p:cNvPr>
          <p:cNvGrpSpPr/>
          <p:nvPr/>
        </p:nvGrpSpPr>
        <p:grpSpPr>
          <a:xfrm>
            <a:off x="6294899" y="2727470"/>
            <a:ext cx="2516400" cy="2788145"/>
            <a:chOff x="6294899" y="2727470"/>
            <a:chExt cx="2516400" cy="2788145"/>
          </a:xfrm>
        </p:grpSpPr>
        <p:sp>
          <p:nvSpPr>
            <p:cNvPr id="28" name="Espace réservé du contenu 2, chunk 3">
              <a:extLst>
                <a:ext uri="{FF2B5EF4-FFF2-40B4-BE49-F238E27FC236}">
                  <a16:creationId xmlns:a16="http://schemas.microsoft.com/office/drawing/2014/main" id="{559F6D04-9368-11E6-AA95-5A194C614A97}"/>
                </a:ext>
              </a:extLst>
            </p:cNvPr>
            <p:cNvSpPr txBox="1"/>
            <p:nvPr/>
          </p:nvSpPr>
          <p:spPr>
            <a:xfrm>
              <a:off x="6294899"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Anticorps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bi-spécifique</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29" name="Rectangle : coins arrondis 28">
              <a:extLst>
                <a:ext uri="{FF2B5EF4-FFF2-40B4-BE49-F238E27FC236}">
                  <a16:creationId xmlns:a16="http://schemas.microsoft.com/office/drawing/2014/main" id="{49C5BCB6-EFB3-9929-49C8-ED82C133224F}"/>
                </a:ext>
              </a:extLst>
            </p:cNvPr>
            <p:cNvSpPr/>
            <p:nvPr/>
          </p:nvSpPr>
          <p:spPr>
            <a:xfrm>
              <a:off x="680750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45D5F2C8-5954-84D3-5DB0-CF578ADABD60}"/>
                </a:ext>
              </a:extLst>
            </p:cNvPr>
            <p:cNvSpPr/>
            <p:nvPr/>
          </p:nvSpPr>
          <p:spPr>
            <a:xfrm rot="10800000">
              <a:off x="744991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 name="Groupe 3">
            <a:extLst>
              <a:ext uri="{FF2B5EF4-FFF2-40B4-BE49-F238E27FC236}">
                <a16:creationId xmlns:a16="http://schemas.microsoft.com/office/drawing/2014/main" id="{E7217B52-AA75-F14A-01E9-D6CA3CF77662}"/>
              </a:ext>
            </a:extLst>
          </p:cNvPr>
          <p:cNvGrpSpPr/>
          <p:nvPr/>
        </p:nvGrpSpPr>
        <p:grpSpPr>
          <a:xfrm>
            <a:off x="9208200" y="2727470"/>
            <a:ext cx="2516400" cy="2788145"/>
            <a:chOff x="9208200" y="2727470"/>
            <a:chExt cx="2516400" cy="2788145"/>
          </a:xfrm>
        </p:grpSpPr>
        <p:sp>
          <p:nvSpPr>
            <p:cNvPr id="34" name="Espace réservé du contenu 2, chunk 4">
              <a:extLst>
                <a:ext uri="{FF2B5EF4-FFF2-40B4-BE49-F238E27FC236}">
                  <a16:creationId xmlns:a16="http://schemas.microsoft.com/office/drawing/2014/main" id="{9D77CB1D-8F5F-BD09-DAA9-7C90EB02E6B1}"/>
                </a:ext>
              </a:extLst>
            </p:cNvPr>
            <p:cNvSpPr txBox="1"/>
            <p:nvPr/>
          </p:nvSpPr>
          <p:spPr>
            <a:xfrm>
              <a:off x="9208200"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CAR-T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cells</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36464004-E4BE-DD14-659A-5BD572880620}"/>
                </a:ext>
              </a:extLst>
            </p:cNvPr>
            <p:cNvSpPr/>
            <p:nvPr/>
          </p:nvSpPr>
          <p:spPr>
            <a:xfrm>
              <a:off x="97208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618E6983-88CA-49AC-4F9B-BA5392EBD8A3}"/>
                </a:ext>
              </a:extLst>
            </p:cNvPr>
            <p:cNvSpPr/>
            <p:nvPr/>
          </p:nvSpPr>
          <p:spPr>
            <a:xfrm rot="10800000">
              <a:off x="103632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9511E020-6408-6486-05D3-C6A600A2351D}"/>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7FAA7F82-7B2B-183A-3006-FA534FB3BD9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DE59E71B-D8B1-91FB-78F3-EC161A00F1A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21A0FDE1-ACDE-5327-698D-8DC8DE12002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37" name="Chevron 36">
              <a:extLst>
                <a:ext uri="{FF2B5EF4-FFF2-40B4-BE49-F238E27FC236}">
                  <a16:creationId xmlns:a16="http://schemas.microsoft.com/office/drawing/2014/main" id="{ADAC548C-CC97-B70F-016F-99CEFAEC726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38" name="Rectangle 37">
              <a:extLst>
                <a:ext uri="{FF2B5EF4-FFF2-40B4-BE49-F238E27FC236}">
                  <a16:creationId xmlns:a16="http://schemas.microsoft.com/office/drawing/2014/main" id="{B1BA63FC-0C6D-27EA-BFCD-CF16BA0B5AF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ZoneTexte 11">
            <a:extLst>
              <a:ext uri="{FF2B5EF4-FFF2-40B4-BE49-F238E27FC236}">
                <a16:creationId xmlns:a16="http://schemas.microsoft.com/office/drawing/2014/main" id="{8BDED04D-31B5-2E1B-E475-573696282AEA}"/>
              </a:ext>
            </a:extLst>
          </p:cNvPr>
          <p:cNvSpPr txBox="1"/>
          <p:nvPr/>
        </p:nvSpPr>
        <p:spPr>
          <a:xfrm>
            <a:off x="468000" y="6414481"/>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640309182"/>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EACC2-E914-C8F2-2C2A-656C90DAA543}"/>
            </a:ext>
          </a:extLst>
        </p:cNvPr>
        <p:cNvGrpSpPr/>
        <p:nvPr/>
      </p:nvGrpSpPr>
      <p:grpSpPr>
        <a:xfrm>
          <a:off x="0" y="0"/>
          <a:ext cx="0" cy="0"/>
          <a:chOff x="0" y="0"/>
          <a:chExt cx="0" cy="0"/>
        </a:xfrm>
      </p:grpSpPr>
      <p:sp>
        <p:nvSpPr>
          <p:cNvPr id="17" name="Forme libre 16">
            <a:extLst>
              <a:ext uri="{FF2B5EF4-FFF2-40B4-BE49-F238E27FC236}">
                <a16:creationId xmlns:a16="http://schemas.microsoft.com/office/drawing/2014/main" id="{ED39DF99-5758-E71C-418B-16125DBC117D}"/>
              </a:ext>
            </a:extLst>
          </p:cNvPr>
          <p:cNvSpPr/>
          <p:nvPr/>
        </p:nvSpPr>
        <p:spPr>
          <a:xfrm flipV="1">
            <a:off x="0" y="2026134"/>
            <a:ext cx="12192000" cy="3668214"/>
          </a:xfrm>
          <a:custGeom>
            <a:avLst/>
            <a:gdLst>
              <a:gd name="connsiteX0" fmla="*/ 5857877 w 12192000"/>
              <a:gd name="connsiteY0" fmla="*/ 3668214 h 3668214"/>
              <a:gd name="connsiteX1" fmla="*/ 6092825 w 12192000"/>
              <a:gd name="connsiteY1" fmla="*/ 3472500 h 3668214"/>
              <a:gd name="connsiteX2" fmla="*/ 6330951 w 12192000"/>
              <a:gd name="connsiteY2" fmla="*/ 3665293 h 3668214"/>
              <a:gd name="connsiteX3" fmla="*/ 12192000 w 12192000"/>
              <a:gd name="connsiteY3" fmla="*/ 3666260 h 3668214"/>
              <a:gd name="connsiteX4" fmla="*/ 12192000 w 12192000"/>
              <a:gd name="connsiteY4" fmla="*/ 3303403 h 3668214"/>
              <a:gd name="connsiteX5" fmla="*/ 12192000 w 12192000"/>
              <a:gd name="connsiteY5" fmla="*/ 3040048 h 3668214"/>
              <a:gd name="connsiteX6" fmla="*/ 12192000 w 12192000"/>
              <a:gd name="connsiteY6" fmla="*/ 2760648 h 3668214"/>
              <a:gd name="connsiteX7" fmla="*/ 12192000 w 12192000"/>
              <a:gd name="connsiteY7" fmla="*/ 5795 h 3668214"/>
              <a:gd name="connsiteX8" fmla="*/ 12192000 w 12192000"/>
              <a:gd name="connsiteY8" fmla="*/ 0 h 3668214"/>
              <a:gd name="connsiteX9" fmla="*/ 0 w 12192000"/>
              <a:gd name="connsiteY9" fmla="*/ 0 h 3668214"/>
              <a:gd name="connsiteX10" fmla="*/ 0 w 12192000"/>
              <a:gd name="connsiteY10" fmla="*/ 5795 h 3668214"/>
              <a:gd name="connsiteX11" fmla="*/ 0 w 12192000"/>
              <a:gd name="connsiteY11" fmla="*/ 2760648 h 3668214"/>
              <a:gd name="connsiteX12" fmla="*/ 0 w 12192000"/>
              <a:gd name="connsiteY12" fmla="*/ 3040048 h 3668214"/>
              <a:gd name="connsiteX13" fmla="*/ 0 w 12192000"/>
              <a:gd name="connsiteY13" fmla="*/ 3303403 h 3668214"/>
              <a:gd name="connsiteX14" fmla="*/ 0 w 12192000"/>
              <a:gd name="connsiteY14" fmla="*/ 3666260 h 3668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3668214">
                <a:moveTo>
                  <a:pt x="5857877" y="3668214"/>
                </a:moveTo>
                <a:lnTo>
                  <a:pt x="6092825" y="3472500"/>
                </a:lnTo>
                <a:lnTo>
                  <a:pt x="6330951" y="3665293"/>
                </a:lnTo>
                <a:lnTo>
                  <a:pt x="12192000" y="3666260"/>
                </a:lnTo>
                <a:lnTo>
                  <a:pt x="12192000" y="3303403"/>
                </a:lnTo>
                <a:lnTo>
                  <a:pt x="12192000" y="3040048"/>
                </a:lnTo>
                <a:lnTo>
                  <a:pt x="12192000" y="2760648"/>
                </a:lnTo>
                <a:lnTo>
                  <a:pt x="12192000" y="5795"/>
                </a:lnTo>
                <a:lnTo>
                  <a:pt x="12192000" y="0"/>
                </a:lnTo>
                <a:lnTo>
                  <a:pt x="0" y="0"/>
                </a:lnTo>
                <a:lnTo>
                  <a:pt x="0" y="5795"/>
                </a:lnTo>
                <a:lnTo>
                  <a:pt x="0" y="2760648"/>
                </a:lnTo>
                <a:lnTo>
                  <a:pt x="0" y="3040048"/>
                </a:lnTo>
                <a:lnTo>
                  <a:pt x="0" y="3303403"/>
                </a:lnTo>
                <a:lnTo>
                  <a:pt x="0" y="3666260"/>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 name="Titre 1">
            <a:extLst>
              <a:ext uri="{FF2B5EF4-FFF2-40B4-BE49-F238E27FC236}">
                <a16:creationId xmlns:a16="http://schemas.microsoft.com/office/drawing/2014/main" id="{78FE6DA4-AE69-CA20-4CC8-A2EA9EE229BF}"/>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de 2</a:t>
            </a:r>
            <a:r>
              <a:rPr kumimoji="0" lang="fr-FR" sz="16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a:t>
            </a: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possible après échec de rituximab ?</a:t>
            </a:r>
          </a:p>
        </p:txBody>
      </p:sp>
      <p:sp>
        <p:nvSpPr>
          <p:cNvPr id="5" name="Rounded Rectangle 52">
            <a:extLst>
              <a:ext uri="{FF2B5EF4-FFF2-40B4-BE49-F238E27FC236}">
                <a16:creationId xmlns:a16="http://schemas.microsoft.com/office/drawing/2014/main" id="{21879C96-7BEC-E571-A9FD-3FECC66ABA42}"/>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4B4B5D55-3197-4A1A-8351-A21CAAFB7059}"/>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A3261E9C-5D25-E03B-4933-124477C00D0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19" name="Groupe 18">
            <a:extLst>
              <a:ext uri="{FF2B5EF4-FFF2-40B4-BE49-F238E27FC236}">
                <a16:creationId xmlns:a16="http://schemas.microsoft.com/office/drawing/2014/main" id="{495A5864-4533-60C6-87E3-56CF3E25EEF6}"/>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98FE2DBA-6375-F167-C413-514D261A788B}"/>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9CC557F5-9C64-162F-5168-D6542C5EED5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6" name="Chevron 25">
              <a:extLst>
                <a:ext uri="{FF2B5EF4-FFF2-40B4-BE49-F238E27FC236}">
                  <a16:creationId xmlns:a16="http://schemas.microsoft.com/office/drawing/2014/main" id="{21DBDF36-9461-FD1C-2F09-6B57D8E8C22D}"/>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7" name="Chevron 26">
              <a:extLst>
                <a:ext uri="{FF2B5EF4-FFF2-40B4-BE49-F238E27FC236}">
                  <a16:creationId xmlns:a16="http://schemas.microsoft.com/office/drawing/2014/main" id="{4B43D127-F535-898B-B477-015D402252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8" name="Rectangle 27">
              <a:extLst>
                <a:ext uri="{FF2B5EF4-FFF2-40B4-BE49-F238E27FC236}">
                  <a16:creationId xmlns:a16="http://schemas.microsoft.com/office/drawing/2014/main" id="{C0E0AA87-C93F-0999-0836-EBBD03CF9B3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9" name="ZoneTexte 28">
            <a:extLst>
              <a:ext uri="{FF2B5EF4-FFF2-40B4-BE49-F238E27FC236}">
                <a16:creationId xmlns:a16="http://schemas.microsoft.com/office/drawing/2014/main" id="{3FE87DEA-439E-09AF-2A95-CF84549AA879}"/>
              </a:ext>
            </a:extLst>
          </p:cNvPr>
          <p:cNvSpPr txBox="1"/>
          <p:nvPr/>
        </p:nvSpPr>
        <p:spPr>
          <a:xfrm>
            <a:off x="367127" y="2072274"/>
            <a:ext cx="11384073" cy="3510128"/>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Polychimiothérapie recommandée si échec après 4 injections de rituximab.</a:t>
            </a:r>
          </a:p>
          <a:p>
            <a:pPr marL="536575" marR="0" lvl="2" indent="-257175"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(Mais plutôt à éviter chez cette patiente car déjà traitée par CHOP pour son lymphome, contexte post-allogreffe).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COP</a:t>
            </a:r>
          </a:p>
          <a:p>
            <a:pPr marL="285750" marR="0" lvl="0" indent="-285750" algn="l" defTabSz="914400" rtl="0" eaLnBrk="1" fontAlgn="auto" latinLnBrk="0" hangingPunct="1">
              <a:lnSpc>
                <a:spcPct val="110000"/>
              </a:lnSpc>
              <a:spcBef>
                <a:spcPts val="6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CTL anti-EBV : </a:t>
            </a:r>
            <a:r>
              <a:rPr kumimoji="0" lang="fr-FR" sz="2000" b="0" i="0" u="none" strike="noStrike" kern="1200" cap="none" spc="0" normalizeH="0" baseline="0" noProof="0" dirty="0">
                <a:ln>
                  <a:noFill/>
                </a:ln>
                <a:solidFill>
                  <a:srgbClr val="3F3F3F"/>
                </a:solidFill>
                <a:effectLst/>
                <a:uLnTx/>
                <a:uFillTx/>
                <a:latin typeface="Century Gothic" panose="020B0502020202020204" pitchFamily="34" charset="0"/>
                <a:ea typeface="+mn-ea"/>
                <a:cs typeface="Arial" panose="020B0604020202020204" pitchFamily="34" charset="0"/>
              </a:rPr>
              <a:t>d</a:t>
            </a:r>
            <a:r>
              <a:rPr kumimoji="0" lang="fr-FR" sz="2000" b="0" i="0" u="none" strike="noStrike" kern="1200" cap="none" spc="0" normalizeH="0" baseline="0" noProof="0" dirty="0">
                <a:ln>
                  <a:noFill/>
                </a:ln>
                <a:solidFill>
                  <a:srgbClr val="3F3F3F"/>
                </a:solidFill>
                <a:effectLst/>
                <a:uLnTx/>
                <a:uFillTx/>
                <a:latin typeface="Century Gothic" panose="020F0302020204030204"/>
                <a:ea typeface="+mn-ea"/>
                <a:cs typeface="+mn-cs"/>
              </a:rPr>
              <a:t>ès la 2</a:t>
            </a:r>
            <a:r>
              <a:rPr kumimoji="0" lang="fr-FR" sz="2000" b="0" i="0" u="none" strike="noStrike" kern="1200" cap="none" spc="0" normalizeH="0" baseline="30000" noProof="0" dirty="0">
                <a:ln>
                  <a:noFill/>
                </a:ln>
                <a:solidFill>
                  <a:srgbClr val="3F3F3F"/>
                </a:solidFill>
                <a:effectLst/>
                <a:uLnTx/>
                <a:uFillTx/>
                <a:latin typeface="Century Gothic" panose="020F0302020204030204"/>
                <a:ea typeface="+mn-ea"/>
                <a:cs typeface="+mn-cs"/>
              </a:rPr>
              <a:t>e</a:t>
            </a:r>
            <a:r>
              <a:rPr kumimoji="0" lang="fr-FR" sz="2000" b="0" i="0" u="none" strike="noStrike" kern="1200" cap="none" spc="0" normalizeH="0" baseline="0" noProof="0" dirty="0">
                <a:ln>
                  <a:noFill/>
                </a:ln>
                <a:solidFill>
                  <a:srgbClr val="3F3F3F"/>
                </a:solidFill>
                <a:effectLst/>
                <a:uLnTx/>
                <a:uFillTx/>
                <a:latin typeface="Century Gothic" panose="020F0302020204030204"/>
                <a:ea typeface="+mn-ea"/>
                <a:cs typeface="+mn-cs"/>
              </a:rPr>
              <a:t> ligne post traitement comprenant une chimiothérapie ou si considérée non candidate à la chimiothérapie, si arrêt de l’immunosuppression possible. </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AMM du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285750" marR="0" lvl="0" indent="-285750" algn="l" defTabSz="914400" rtl="0" eaLnBrk="1" fontAlgn="auto" latinLnBrk="0" hangingPunct="1">
              <a:lnSpc>
                <a:spcPct val="110000"/>
              </a:lnSpc>
              <a:spcBef>
                <a:spcPts val="6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d’indication pour les bispécifiques. Pas de données</a:t>
            </a:r>
          </a:p>
          <a:p>
            <a:pPr marL="285750" marR="0" lvl="0" indent="-285750" algn="l" defTabSz="914400" rtl="0" eaLnBrk="1" fontAlgn="auto" latinLnBrk="0" hangingPunct="1">
              <a:lnSpc>
                <a:spcPct val="110000"/>
              </a:lnSpc>
              <a:spcBef>
                <a:spcPts val="6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CAR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T-cells</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à discuter en rechute ou réfractaire pour les formes EBV négatives en 3</a:t>
            </a:r>
            <a:r>
              <a:rPr kumimoji="0" lang="fr-FR" sz="2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ligne</a:t>
            </a:r>
          </a:p>
        </p:txBody>
      </p:sp>
      <p:sp>
        <p:nvSpPr>
          <p:cNvPr id="41" name="ZoneTexte 40">
            <a:extLst>
              <a:ext uri="{FF2B5EF4-FFF2-40B4-BE49-F238E27FC236}">
                <a16:creationId xmlns:a16="http://schemas.microsoft.com/office/drawing/2014/main" id="{9F4A4CF6-0EF9-0064-3546-EFDFB57373C6}"/>
              </a:ext>
            </a:extLst>
          </p:cNvPr>
          <p:cNvSpPr txBox="1"/>
          <p:nvPr/>
        </p:nvSpPr>
        <p:spPr>
          <a:xfrm>
            <a:off x="367127" y="5708613"/>
            <a:ext cx="8409301" cy="10367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1. Trappe RU, et al. J Clin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2017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Feb</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10;35(5):536-43. DOI: 10.1200/ JCO.2016.69.3564.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2.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Prockop</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 et al.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Hemasphere</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2022 Jun;6:157-8. DOI: 10.1097/01. HS9.0000843916.04522.0a.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3. https://</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www.has-sante.fr</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jcms</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/p_3447489/</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fr</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ebvallo</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tabelecleucel</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hemopathie</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-maligne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4.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Styczynski</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 et al. Anticancer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Res</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2022 Nov;42(11):5181-6. DOI: 10.21873/ anticanres.16024.</a:t>
            </a:r>
          </a:p>
        </p:txBody>
      </p:sp>
      <p:sp>
        <p:nvSpPr>
          <p:cNvPr id="3" name="ZoneTexte 2">
            <a:extLst>
              <a:ext uri="{FF2B5EF4-FFF2-40B4-BE49-F238E27FC236}">
                <a16:creationId xmlns:a16="http://schemas.microsoft.com/office/drawing/2014/main" id="{3B3DB509-5BB6-A163-F3D0-7B36C97529D8}"/>
              </a:ext>
            </a:extLst>
          </p:cNvPr>
          <p:cNvSpPr txBox="1"/>
          <p:nvPr/>
        </p:nvSpPr>
        <p:spPr>
          <a:xfrm>
            <a:off x="367127" y="5821866"/>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265371394"/>
      </p:ext>
    </p:extLst>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1275A-5878-085E-4FD7-6657C6A13A6D}"/>
            </a:ext>
          </a:extLst>
        </p:cNvPr>
        <p:cNvGrpSpPr/>
        <p:nvPr/>
      </p:nvGrpSpPr>
      <p:grpSpPr>
        <a:xfrm>
          <a:off x="0" y="0"/>
          <a:ext cx="0" cy="0"/>
          <a:chOff x="0" y="0"/>
          <a:chExt cx="0" cy="0"/>
        </a:xfrm>
      </p:grpSpPr>
      <p:sp>
        <p:nvSpPr>
          <p:cNvPr id="18" name="Titre 17">
            <a:extLst>
              <a:ext uri="{FF2B5EF4-FFF2-40B4-BE49-F238E27FC236}">
                <a16:creationId xmlns:a16="http://schemas.microsoft.com/office/drawing/2014/main" id="{80C2C739-972B-C55B-4BF5-AF9425C9083D}"/>
              </a:ext>
            </a:extLst>
          </p:cNvPr>
          <p:cNvSpPr>
            <a:spLocks noGrp="1"/>
          </p:cNvSpPr>
          <p:nvPr>
            <p:ph type="title"/>
          </p:nvPr>
        </p:nvSpPr>
        <p:spPr/>
        <p:txBody>
          <a:bodyPr/>
          <a:lstStyle/>
          <a:p>
            <a:r>
              <a:rPr lang="fr-FR" dirty="0"/>
              <a:t>Suite de la prise en charge</a:t>
            </a:r>
          </a:p>
        </p:txBody>
      </p:sp>
      <p:sp>
        <p:nvSpPr>
          <p:cNvPr id="7" name="Espace réservé du contenu 6">
            <a:extLst>
              <a:ext uri="{FF2B5EF4-FFF2-40B4-BE49-F238E27FC236}">
                <a16:creationId xmlns:a16="http://schemas.microsoft.com/office/drawing/2014/main" id="{13316E19-28F3-2B61-09CA-C45AB13679C7}"/>
              </a:ext>
            </a:extLst>
          </p:cNvPr>
          <p:cNvSpPr>
            <a:spLocks noGrp="1"/>
          </p:cNvSpPr>
          <p:nvPr>
            <p:ph idx="1"/>
          </p:nvPr>
        </p:nvSpPr>
        <p:spPr>
          <a:xfrm>
            <a:off x="467999" y="1510273"/>
            <a:ext cx="6104250" cy="2399538"/>
          </a:xfrm>
        </p:spPr>
        <p:txBody>
          <a:bodyPr>
            <a:noAutofit/>
          </a:bodyPr>
          <a:lstStyle/>
          <a:p>
            <a:pPr marL="11113" lvl="1" indent="0">
              <a:lnSpc>
                <a:spcPct val="110000"/>
              </a:lnSpc>
              <a:spcBef>
                <a:spcPts val="1100"/>
              </a:spcBef>
              <a:spcAft>
                <a:spcPts val="1200"/>
              </a:spcAft>
              <a:buNone/>
            </a:pPr>
            <a:r>
              <a:rPr lang="fr-FR" sz="2000" b="1" dirty="0">
                <a:solidFill>
                  <a:schemeClr val="tx2"/>
                </a:solidFill>
              </a:rPr>
              <a:t>Décision en RCP en d'un traitement </a:t>
            </a:r>
            <a:br>
              <a:rPr lang="fr-FR" sz="2000" b="1" dirty="0">
                <a:solidFill>
                  <a:schemeClr val="tx2"/>
                </a:solidFill>
              </a:rPr>
            </a:br>
            <a:r>
              <a:rPr lang="fr-FR" sz="2000" b="1" dirty="0">
                <a:solidFill>
                  <a:schemeClr val="tx2"/>
                </a:solidFill>
              </a:rPr>
              <a:t>par CTL anti EBV. </a:t>
            </a:r>
            <a:br>
              <a:rPr lang="fr-FR" sz="1800" b="1" dirty="0">
                <a:solidFill>
                  <a:schemeClr val="accent2"/>
                </a:solidFill>
              </a:rPr>
            </a:br>
            <a:r>
              <a:rPr lang="fr-FR" sz="1800" dirty="0"/>
              <a:t>1 cure de COP d’attente </a:t>
            </a:r>
          </a:p>
          <a:p>
            <a:pPr lvl="1">
              <a:lnSpc>
                <a:spcPct val="110000"/>
              </a:lnSpc>
            </a:pPr>
            <a:r>
              <a:rPr lang="fr-FR" sz="1800" dirty="0"/>
              <a:t>Début 1</a:t>
            </a:r>
            <a:r>
              <a:rPr lang="fr-FR" sz="1800" baseline="30000" dirty="0"/>
              <a:t>er</a:t>
            </a:r>
            <a:r>
              <a:rPr lang="fr-FR" sz="1800" dirty="0"/>
              <a:t> cycle </a:t>
            </a:r>
            <a:r>
              <a:rPr lang="fr-FR" sz="1800" dirty="0" err="1"/>
              <a:t>tabelecleucel</a:t>
            </a:r>
            <a:r>
              <a:rPr lang="fr-FR" sz="1800" dirty="0"/>
              <a:t> à J+87 </a:t>
            </a:r>
          </a:p>
          <a:p>
            <a:pPr lvl="1">
              <a:lnSpc>
                <a:spcPct val="110000"/>
              </a:lnSpc>
            </a:pPr>
            <a:r>
              <a:rPr lang="fr-FR" sz="1800" dirty="0"/>
              <a:t>3 cycles complets (même lot), dernier cycle (C</a:t>
            </a:r>
            <a:r>
              <a:rPr lang="fr-FR" sz="1800" baseline="-25000" dirty="0"/>
              <a:t>3</a:t>
            </a:r>
            <a:r>
              <a:rPr lang="fr-FR" sz="1800" dirty="0"/>
              <a:t>J</a:t>
            </a:r>
            <a:r>
              <a:rPr lang="fr-FR" sz="1800" baseline="-25000" dirty="0"/>
              <a:t>15</a:t>
            </a:r>
            <a:r>
              <a:rPr lang="fr-FR" sz="1800" dirty="0"/>
              <a:t> : J+177). </a:t>
            </a:r>
          </a:p>
          <a:p>
            <a:pPr lvl="1">
              <a:lnSpc>
                <a:spcPct val="110000"/>
              </a:lnSpc>
            </a:pPr>
            <a:r>
              <a:rPr lang="fr-FR" sz="1800" dirty="0"/>
              <a:t>TEP de contrôle 1 mois après : rémission complète</a:t>
            </a:r>
          </a:p>
        </p:txBody>
      </p:sp>
      <p:sp>
        <p:nvSpPr>
          <p:cNvPr id="25" name="Espace réservé pour une image  24">
            <a:extLst>
              <a:ext uri="{FF2B5EF4-FFF2-40B4-BE49-F238E27FC236}">
                <a16:creationId xmlns:a16="http://schemas.microsoft.com/office/drawing/2014/main" id="{6549929F-4825-1B22-21FD-8A7650BF1B5A}"/>
              </a:ext>
            </a:extLst>
          </p:cNvPr>
          <p:cNvSpPr>
            <a:spLocks noGrp="1"/>
          </p:cNvSpPr>
          <p:nvPr>
            <p:ph type="pic" sz="quarter" idx="13"/>
          </p:nvPr>
        </p:nvSpPr>
        <p:spPr/>
        <p:txBody>
          <a:bodyPr/>
          <a:lstStyle/>
          <a:p>
            <a:endParaRPr lang="fr-FR"/>
          </a:p>
        </p:txBody>
      </p:sp>
      <p:sp>
        <p:nvSpPr>
          <p:cNvPr id="26" name="Espace réservé du contenu 25">
            <a:extLst>
              <a:ext uri="{FF2B5EF4-FFF2-40B4-BE49-F238E27FC236}">
                <a16:creationId xmlns:a16="http://schemas.microsoft.com/office/drawing/2014/main" id="{71220DEB-745B-42E9-ABD7-896F063A85BD}"/>
              </a:ext>
            </a:extLst>
          </p:cNvPr>
          <p:cNvSpPr>
            <a:spLocks noGrp="1"/>
          </p:cNvSpPr>
          <p:nvPr>
            <p:ph idx="14"/>
          </p:nvPr>
        </p:nvSpPr>
        <p:spPr>
          <a:xfrm>
            <a:off x="6972300" y="1658112"/>
            <a:ext cx="4745700" cy="4518851"/>
          </a:xfrm>
        </p:spPr>
        <p:txBody>
          <a:bodyPr/>
          <a:lstStyle/>
          <a:p>
            <a:r>
              <a:rPr lang="fr-FR" sz="2000" b="1" dirty="0">
                <a:solidFill>
                  <a:schemeClr val="tx2"/>
                </a:solidFill>
              </a:rPr>
              <a:t>Dernières nouvelles à J+220 </a:t>
            </a:r>
          </a:p>
          <a:p>
            <a:pPr lvl="1">
              <a:lnSpc>
                <a:spcPct val="110000"/>
              </a:lnSpc>
              <a:spcBef>
                <a:spcPts val="1100"/>
              </a:spcBef>
              <a:spcAft>
                <a:spcPts val="600"/>
              </a:spcAft>
            </a:pPr>
            <a:r>
              <a:rPr lang="fr-FR" sz="1800" dirty="0"/>
              <a:t>Retour à domicile depuis 1 mois</a:t>
            </a:r>
          </a:p>
          <a:p>
            <a:pPr lvl="1">
              <a:lnSpc>
                <a:spcPct val="110000"/>
              </a:lnSpc>
              <a:spcAft>
                <a:spcPts val="600"/>
              </a:spcAft>
            </a:pPr>
            <a:r>
              <a:rPr lang="fr-FR" sz="1800" dirty="0"/>
              <a:t>Charge virale sanguine indétectable depuis J+157</a:t>
            </a:r>
          </a:p>
          <a:p>
            <a:pPr lvl="1">
              <a:lnSpc>
                <a:spcPct val="110000"/>
              </a:lnSpc>
              <a:spcAft>
                <a:spcPts val="600"/>
              </a:spcAft>
            </a:pPr>
            <a:r>
              <a:rPr lang="fr-FR" sz="1800" dirty="0">
                <a:solidFill>
                  <a:schemeClr val="accent2"/>
                </a:solidFill>
              </a:rPr>
              <a:t>En cours traitement pour réactivation à CMV par CTL-CMV (2 doses)</a:t>
            </a:r>
          </a:p>
          <a:p>
            <a:pPr lvl="1">
              <a:lnSpc>
                <a:spcPct val="110000"/>
              </a:lnSpc>
              <a:spcAft>
                <a:spcPts val="600"/>
              </a:spcAft>
            </a:pPr>
            <a:r>
              <a:rPr lang="fr-FR" sz="1800" dirty="0"/>
              <a:t>Rémission complète du lymphome </a:t>
            </a:r>
            <a:r>
              <a:rPr lang="fr-FR" sz="1800" dirty="0" err="1"/>
              <a:t>T</a:t>
            </a:r>
            <a:r>
              <a:rPr lang="fr-FR" sz="1800" dirty="0"/>
              <a:t> </a:t>
            </a:r>
            <a:br>
              <a:rPr lang="fr-FR" sz="1800" dirty="0"/>
            </a:br>
            <a:r>
              <a:rPr lang="fr-FR" sz="1800" dirty="0"/>
              <a:t>et du LPT</a:t>
            </a:r>
          </a:p>
          <a:p>
            <a:pPr lvl="1">
              <a:lnSpc>
                <a:spcPct val="110000"/>
              </a:lnSpc>
            </a:pPr>
            <a:r>
              <a:rPr lang="fr-FR" sz="1800" dirty="0"/>
              <a:t>Pas de </a:t>
            </a:r>
            <a:r>
              <a:rPr lang="fr-FR" sz="1800" dirty="0" err="1"/>
              <a:t>GvH</a:t>
            </a:r>
            <a:r>
              <a:rPr lang="fr-FR" sz="1800" dirty="0"/>
              <a:t> chronique</a:t>
            </a:r>
          </a:p>
          <a:p>
            <a:endParaRPr lang="fr-FR" sz="1200" dirty="0"/>
          </a:p>
        </p:txBody>
      </p:sp>
      <p:sp>
        <p:nvSpPr>
          <p:cNvPr id="6" name="Titre 1">
            <a:extLst>
              <a:ext uri="{FF2B5EF4-FFF2-40B4-BE49-F238E27FC236}">
                <a16:creationId xmlns:a16="http://schemas.microsoft.com/office/drawing/2014/main" id="{BEF84050-F897-C321-4D94-675DDBC6D1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1" name="Groupe 20">
            <a:extLst>
              <a:ext uri="{FF2B5EF4-FFF2-40B4-BE49-F238E27FC236}">
                <a16:creationId xmlns:a16="http://schemas.microsoft.com/office/drawing/2014/main" id="{DF651B31-4094-D148-BE05-F79FD67F814C}"/>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CC283DE5-3FEB-0A73-7433-DE0D1175F824}"/>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FD52A682-48B5-F8C0-1A93-1A1734B6F61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0" name="Chevron 19">
              <a:extLst>
                <a:ext uri="{FF2B5EF4-FFF2-40B4-BE49-F238E27FC236}">
                  <a16:creationId xmlns:a16="http://schemas.microsoft.com/office/drawing/2014/main" id="{8FF64939-8C22-D147-70F0-BF4593E7434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22" name="Chevron 21">
              <a:extLst>
                <a:ext uri="{FF2B5EF4-FFF2-40B4-BE49-F238E27FC236}">
                  <a16:creationId xmlns:a16="http://schemas.microsoft.com/office/drawing/2014/main" id="{6AEBB796-AD7A-16EA-18A7-51361CBB406D}"/>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5CBA7B92-F46D-B4AD-F631-5088BDB08C6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grpSp>
      <p:pic>
        <p:nvPicPr>
          <p:cNvPr id="27" name="Image 26">
            <a:extLst>
              <a:ext uri="{FF2B5EF4-FFF2-40B4-BE49-F238E27FC236}">
                <a16:creationId xmlns:a16="http://schemas.microsoft.com/office/drawing/2014/main" id="{BEE09720-364E-28A4-149C-8CE731595285}"/>
              </a:ext>
            </a:extLst>
          </p:cNvPr>
          <p:cNvPicPr>
            <a:picLocks noChangeAspect="1"/>
          </p:cNvPicPr>
          <p:nvPr/>
        </p:nvPicPr>
        <p:blipFill>
          <a:blip r:embed="rId3"/>
          <a:stretch>
            <a:fillRect/>
          </a:stretch>
        </p:blipFill>
        <p:spPr>
          <a:xfrm>
            <a:off x="1441296" y="4195834"/>
            <a:ext cx="3666213" cy="2062245"/>
          </a:xfrm>
          <a:prstGeom prst="rect">
            <a:avLst/>
          </a:prstGeom>
        </p:spPr>
      </p:pic>
      <p:sp>
        <p:nvSpPr>
          <p:cNvPr id="3" name="ZoneTexte 2">
            <a:extLst>
              <a:ext uri="{FF2B5EF4-FFF2-40B4-BE49-F238E27FC236}">
                <a16:creationId xmlns:a16="http://schemas.microsoft.com/office/drawing/2014/main" id="{DF11EE16-2622-7690-3347-F2D66FEF8730}"/>
              </a:ext>
            </a:extLst>
          </p:cNvPr>
          <p:cNvSpPr txBox="1"/>
          <p:nvPr/>
        </p:nvSpPr>
        <p:spPr>
          <a:xfrm>
            <a:off x="468000" y="6414481"/>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CMV</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cytomégalovirus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GvH</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réaction du greffon contre l'hôte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603957353"/>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Graphique 5">
            <a:extLst>
              <a:ext uri="{FF2B5EF4-FFF2-40B4-BE49-F238E27FC236}">
                <a16:creationId xmlns:a16="http://schemas.microsoft.com/office/drawing/2014/main" id="{26F13FC0-6070-49B9-A941-12993BA5CD6A}"/>
              </a:ext>
            </a:extLst>
          </p:cNvPr>
          <p:cNvGraphicFramePr>
            <a:graphicFrameLocks/>
          </p:cNvGraphicFramePr>
          <p:nvPr/>
        </p:nvGraphicFramePr>
        <p:xfrm>
          <a:off x="314325" y="1871663"/>
          <a:ext cx="11687175" cy="4071937"/>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Connecteur droit avec flèche 6">
            <a:extLst>
              <a:ext uri="{FF2B5EF4-FFF2-40B4-BE49-F238E27FC236}">
                <a16:creationId xmlns:a16="http://schemas.microsoft.com/office/drawing/2014/main" id="{E5A98314-4FF9-4F43-8E17-D3B5A60E06F2}"/>
              </a:ext>
            </a:extLst>
          </p:cNvPr>
          <p:cNvCxnSpPr>
            <a:cxnSpLocks/>
          </p:cNvCxnSpPr>
          <p:nvPr/>
        </p:nvCxnSpPr>
        <p:spPr>
          <a:xfrm>
            <a:off x="6350000" y="2385132"/>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Connecteur droit avec flèche 7">
            <a:extLst>
              <a:ext uri="{FF2B5EF4-FFF2-40B4-BE49-F238E27FC236}">
                <a16:creationId xmlns:a16="http://schemas.microsoft.com/office/drawing/2014/main" id="{DDB3374F-9C7F-449E-B87E-2CA9FE7C3C60}"/>
              </a:ext>
            </a:extLst>
          </p:cNvPr>
          <p:cNvCxnSpPr>
            <a:cxnSpLocks/>
          </p:cNvCxnSpPr>
          <p:nvPr/>
        </p:nvCxnSpPr>
        <p:spPr>
          <a:xfrm>
            <a:off x="6759575" y="2385132"/>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Connecteur droit avec flèche 8">
            <a:extLst>
              <a:ext uri="{FF2B5EF4-FFF2-40B4-BE49-F238E27FC236}">
                <a16:creationId xmlns:a16="http://schemas.microsoft.com/office/drawing/2014/main" id="{039AAC2A-D292-4922-90B0-FB7D49A1FD2A}"/>
              </a:ext>
            </a:extLst>
          </p:cNvPr>
          <p:cNvCxnSpPr>
            <a:cxnSpLocks/>
          </p:cNvCxnSpPr>
          <p:nvPr/>
        </p:nvCxnSpPr>
        <p:spPr>
          <a:xfrm>
            <a:off x="7115175" y="2385132"/>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Connecteur droit avec flèche 9">
            <a:extLst>
              <a:ext uri="{FF2B5EF4-FFF2-40B4-BE49-F238E27FC236}">
                <a16:creationId xmlns:a16="http://schemas.microsoft.com/office/drawing/2014/main" id="{E5A98314-4FF9-4F43-8E17-D3B5A60E06F2}"/>
              </a:ext>
            </a:extLst>
          </p:cNvPr>
          <p:cNvCxnSpPr/>
          <p:nvPr/>
        </p:nvCxnSpPr>
        <p:spPr>
          <a:xfrm>
            <a:off x="8664575" y="2383828"/>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Connecteur droit avec flèche 10">
            <a:extLst>
              <a:ext uri="{FF2B5EF4-FFF2-40B4-BE49-F238E27FC236}">
                <a16:creationId xmlns:a16="http://schemas.microsoft.com/office/drawing/2014/main" id="{DDB3374F-9C7F-449E-B87E-2CA9FE7C3C60}"/>
              </a:ext>
            </a:extLst>
          </p:cNvPr>
          <p:cNvCxnSpPr/>
          <p:nvPr/>
        </p:nvCxnSpPr>
        <p:spPr>
          <a:xfrm>
            <a:off x="9074150" y="2390064"/>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Connecteur droit avec flèche 11">
            <a:extLst>
              <a:ext uri="{FF2B5EF4-FFF2-40B4-BE49-F238E27FC236}">
                <a16:creationId xmlns:a16="http://schemas.microsoft.com/office/drawing/2014/main" id="{039AAC2A-D292-4922-90B0-FB7D49A1FD2A}"/>
              </a:ext>
            </a:extLst>
          </p:cNvPr>
          <p:cNvCxnSpPr/>
          <p:nvPr/>
        </p:nvCxnSpPr>
        <p:spPr>
          <a:xfrm>
            <a:off x="9429750" y="2392566"/>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Connecteur droit avec flèche 12">
            <a:extLst>
              <a:ext uri="{FF2B5EF4-FFF2-40B4-BE49-F238E27FC236}">
                <a16:creationId xmlns:a16="http://schemas.microsoft.com/office/drawing/2014/main" id="{A6625BC2-5AC6-417A-BCCB-983C1A272477}"/>
              </a:ext>
            </a:extLst>
          </p:cNvPr>
          <p:cNvCxnSpPr/>
          <p:nvPr/>
        </p:nvCxnSpPr>
        <p:spPr>
          <a:xfrm>
            <a:off x="3594100" y="2275260"/>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ZoneTexte 13">
            <a:extLst>
              <a:ext uri="{FF2B5EF4-FFF2-40B4-BE49-F238E27FC236}">
                <a16:creationId xmlns:a16="http://schemas.microsoft.com/office/drawing/2014/main" id="{D398400E-BB88-47D4-9232-16469FCABCEE}"/>
              </a:ext>
            </a:extLst>
          </p:cNvPr>
          <p:cNvSpPr txBox="1"/>
          <p:nvPr/>
        </p:nvSpPr>
        <p:spPr>
          <a:xfrm>
            <a:off x="1148862" y="1803564"/>
            <a:ext cx="949569"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Rituximab</a:t>
            </a:r>
          </a:p>
        </p:txBody>
      </p:sp>
      <p:sp>
        <p:nvSpPr>
          <p:cNvPr id="15" name="ZoneTexte 14">
            <a:extLst>
              <a:ext uri="{FF2B5EF4-FFF2-40B4-BE49-F238E27FC236}">
                <a16:creationId xmlns:a16="http://schemas.microsoft.com/office/drawing/2014/main" id="{B3E00350-6A68-4F66-A1B2-6D13B32331CF}"/>
              </a:ext>
            </a:extLst>
          </p:cNvPr>
          <p:cNvSpPr txBox="1"/>
          <p:nvPr/>
        </p:nvSpPr>
        <p:spPr>
          <a:xfrm>
            <a:off x="3318741" y="2039714"/>
            <a:ext cx="549026"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dirty="0">
                <a:ln>
                  <a:noFill/>
                </a:ln>
                <a:solidFill>
                  <a:srgbClr val="000000"/>
                </a:solidFill>
                <a:effectLst/>
                <a:uLnTx/>
                <a:uFillTx/>
                <a:latin typeface="Century Gothic" panose="020F0302020204030204"/>
                <a:ea typeface="+mn-ea"/>
                <a:cs typeface="+mn-cs"/>
              </a:rPr>
              <a:t>COP</a:t>
            </a:r>
          </a:p>
        </p:txBody>
      </p:sp>
      <p:sp>
        <p:nvSpPr>
          <p:cNvPr id="16" name="ZoneTexte 15">
            <a:extLst>
              <a:ext uri="{FF2B5EF4-FFF2-40B4-BE49-F238E27FC236}">
                <a16:creationId xmlns:a16="http://schemas.microsoft.com/office/drawing/2014/main" id="{73E4CE69-2991-4173-8975-F7A642112D27}"/>
              </a:ext>
            </a:extLst>
          </p:cNvPr>
          <p:cNvSpPr txBox="1"/>
          <p:nvPr/>
        </p:nvSpPr>
        <p:spPr>
          <a:xfrm>
            <a:off x="3857404" y="2060167"/>
            <a:ext cx="1777567"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C1</a:t>
            </a:r>
          </a:p>
        </p:txBody>
      </p:sp>
      <p:sp>
        <p:nvSpPr>
          <p:cNvPr id="17" name="ZoneTexte 16">
            <a:extLst>
              <a:ext uri="{FF2B5EF4-FFF2-40B4-BE49-F238E27FC236}">
                <a16:creationId xmlns:a16="http://schemas.microsoft.com/office/drawing/2014/main" id="{A0663B0E-FBEF-4239-8988-88A960261CE7}"/>
              </a:ext>
            </a:extLst>
          </p:cNvPr>
          <p:cNvSpPr txBox="1"/>
          <p:nvPr/>
        </p:nvSpPr>
        <p:spPr>
          <a:xfrm>
            <a:off x="8129096" y="2058273"/>
            <a:ext cx="183303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C3</a:t>
            </a:r>
          </a:p>
        </p:txBody>
      </p:sp>
      <p:sp>
        <p:nvSpPr>
          <p:cNvPr id="18" name="ZoneTexte 17">
            <a:extLst>
              <a:ext uri="{FF2B5EF4-FFF2-40B4-BE49-F238E27FC236}">
                <a16:creationId xmlns:a16="http://schemas.microsoft.com/office/drawing/2014/main" id="{8A95321C-14E2-4D44-BDD2-AC37417C3918}"/>
              </a:ext>
            </a:extLst>
          </p:cNvPr>
          <p:cNvSpPr txBox="1"/>
          <p:nvPr/>
        </p:nvSpPr>
        <p:spPr>
          <a:xfrm>
            <a:off x="6007331" y="2061629"/>
            <a:ext cx="148510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C2</a:t>
            </a:r>
          </a:p>
        </p:txBody>
      </p:sp>
      <p:sp>
        <p:nvSpPr>
          <p:cNvPr id="19" name="ZoneTexte 18">
            <a:extLst>
              <a:ext uri="{FF2B5EF4-FFF2-40B4-BE49-F238E27FC236}">
                <a16:creationId xmlns:a16="http://schemas.microsoft.com/office/drawing/2014/main" id="{5F9A6123-6239-4C34-9D9E-2F64A02EFBFC}"/>
              </a:ext>
            </a:extLst>
          </p:cNvPr>
          <p:cNvSpPr txBox="1"/>
          <p:nvPr/>
        </p:nvSpPr>
        <p:spPr>
          <a:xfrm>
            <a:off x="9947273" y="3139945"/>
            <a:ext cx="97155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TEP/RC</a:t>
            </a:r>
          </a:p>
        </p:txBody>
      </p:sp>
      <p:sp>
        <p:nvSpPr>
          <p:cNvPr id="22" name="ZoneTexte 21">
            <a:extLst>
              <a:ext uri="{FF2B5EF4-FFF2-40B4-BE49-F238E27FC236}">
                <a16:creationId xmlns:a16="http://schemas.microsoft.com/office/drawing/2014/main" id="{D8F3D87F-302C-4516-8172-E8A416676A1C}"/>
              </a:ext>
            </a:extLst>
          </p:cNvPr>
          <p:cNvSpPr txBox="1"/>
          <p:nvPr/>
        </p:nvSpPr>
        <p:spPr>
          <a:xfrm>
            <a:off x="7603816" y="3141387"/>
            <a:ext cx="97155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TEP/RC</a:t>
            </a:r>
          </a:p>
        </p:txBody>
      </p:sp>
      <p:sp>
        <p:nvSpPr>
          <p:cNvPr id="23" name="ZoneTexte 22">
            <a:extLst>
              <a:ext uri="{FF2B5EF4-FFF2-40B4-BE49-F238E27FC236}">
                <a16:creationId xmlns:a16="http://schemas.microsoft.com/office/drawing/2014/main" id="{ED35F39D-A289-488E-BC9D-7B83327F2A81}"/>
              </a:ext>
            </a:extLst>
          </p:cNvPr>
          <p:cNvSpPr txBox="1"/>
          <p:nvPr/>
        </p:nvSpPr>
        <p:spPr>
          <a:xfrm>
            <a:off x="314325" y="5981022"/>
            <a:ext cx="232727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rPr>
              <a:t>Jours post greffe</a:t>
            </a:r>
          </a:p>
        </p:txBody>
      </p:sp>
      <p:sp>
        <p:nvSpPr>
          <p:cNvPr id="3" name="Titre 2">
            <a:extLst>
              <a:ext uri="{FF2B5EF4-FFF2-40B4-BE49-F238E27FC236}">
                <a16:creationId xmlns:a16="http://schemas.microsoft.com/office/drawing/2014/main" id="{7D89AE33-C7C6-85F3-2CE5-3A6CCFFEBF7A}"/>
              </a:ext>
            </a:extLst>
          </p:cNvPr>
          <p:cNvSpPr>
            <a:spLocks noGrp="1"/>
          </p:cNvSpPr>
          <p:nvPr>
            <p:ph type="title"/>
          </p:nvPr>
        </p:nvSpPr>
        <p:spPr/>
        <p:txBody>
          <a:bodyPr/>
          <a:lstStyle/>
          <a:p>
            <a:r>
              <a:rPr lang="fr-FR" dirty="0"/>
              <a:t>Évolution de la charge virale EBV (log UI/</a:t>
            </a:r>
            <a:r>
              <a:rPr lang="fr-FR" dirty="0" err="1"/>
              <a:t>mL</a:t>
            </a:r>
            <a:r>
              <a:rPr lang="fr-FR" dirty="0"/>
              <a:t>)</a:t>
            </a:r>
          </a:p>
        </p:txBody>
      </p:sp>
      <p:sp>
        <p:nvSpPr>
          <p:cNvPr id="5" name="Espace réservé pour une image  4">
            <a:extLst>
              <a:ext uri="{FF2B5EF4-FFF2-40B4-BE49-F238E27FC236}">
                <a16:creationId xmlns:a16="http://schemas.microsoft.com/office/drawing/2014/main" id="{A7FE8DCE-D979-3AC8-4C30-2D8B5B89E68C}"/>
              </a:ext>
            </a:extLst>
          </p:cNvPr>
          <p:cNvSpPr>
            <a:spLocks noGrp="1"/>
          </p:cNvSpPr>
          <p:nvPr>
            <p:ph type="pic" sz="quarter" idx="13"/>
          </p:nvPr>
        </p:nvSpPr>
        <p:spPr/>
        <p:txBody>
          <a:bodyPr/>
          <a:lstStyle/>
          <a:p>
            <a:endParaRPr lang="fr-FR"/>
          </a:p>
        </p:txBody>
      </p:sp>
      <p:grpSp>
        <p:nvGrpSpPr>
          <p:cNvPr id="21" name="Groupe 20">
            <a:extLst>
              <a:ext uri="{FF2B5EF4-FFF2-40B4-BE49-F238E27FC236}">
                <a16:creationId xmlns:a16="http://schemas.microsoft.com/office/drawing/2014/main" id="{E4A5CC25-A103-0010-DE98-AB2163F2EB5A}"/>
              </a:ext>
            </a:extLst>
          </p:cNvPr>
          <p:cNvGrpSpPr/>
          <p:nvPr/>
        </p:nvGrpSpPr>
        <p:grpSpPr>
          <a:xfrm>
            <a:off x="-1" y="0"/>
            <a:ext cx="12192001" cy="213160"/>
            <a:chOff x="-1" y="0"/>
            <a:chExt cx="12192001" cy="213160"/>
          </a:xfrm>
        </p:grpSpPr>
        <p:sp>
          <p:nvSpPr>
            <p:cNvPr id="24" name="Signalisation droite 23">
              <a:extLst>
                <a:ext uri="{FF2B5EF4-FFF2-40B4-BE49-F238E27FC236}">
                  <a16:creationId xmlns:a16="http://schemas.microsoft.com/office/drawing/2014/main" id="{70F0A1C2-798F-821B-D9C4-3EDC3075E84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A1A7FE9D-BC84-91D5-6364-72A18C501B49}"/>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6" name="Chevron 25">
              <a:extLst>
                <a:ext uri="{FF2B5EF4-FFF2-40B4-BE49-F238E27FC236}">
                  <a16:creationId xmlns:a16="http://schemas.microsoft.com/office/drawing/2014/main" id="{C2D315D3-EC5C-4F5E-9FD3-A29CB778E32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27" name="Chevron 26">
              <a:extLst>
                <a:ext uri="{FF2B5EF4-FFF2-40B4-BE49-F238E27FC236}">
                  <a16:creationId xmlns:a16="http://schemas.microsoft.com/office/drawing/2014/main" id="{6D30DC03-E7C9-8A26-EE73-4B7C7E0A2663}"/>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8" name="Rectangle 27">
              <a:extLst>
                <a:ext uri="{FF2B5EF4-FFF2-40B4-BE49-F238E27FC236}">
                  <a16:creationId xmlns:a16="http://schemas.microsoft.com/office/drawing/2014/main" id="{E9644FC1-A01C-D409-307B-44C85C611B5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grpSp>
      <p:sp>
        <p:nvSpPr>
          <p:cNvPr id="31" name="Titre 1">
            <a:extLst>
              <a:ext uri="{FF2B5EF4-FFF2-40B4-BE49-F238E27FC236}">
                <a16:creationId xmlns:a16="http://schemas.microsoft.com/office/drawing/2014/main" id="{59A03205-2BB9-DA76-6F5C-B8057DE7A08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0" name="ZoneTexte 19">
            <a:extLst>
              <a:ext uri="{FF2B5EF4-FFF2-40B4-BE49-F238E27FC236}">
                <a16:creationId xmlns:a16="http://schemas.microsoft.com/office/drawing/2014/main" id="{8E8DABD9-E1B7-D493-EF30-19627BF1C016}"/>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réponse complète</a:t>
            </a:r>
          </a:p>
        </p:txBody>
      </p:sp>
    </p:spTree>
    <p:extLst>
      <p:ext uri="{BB962C8B-B14F-4D97-AF65-F5344CB8AC3E}">
        <p14:creationId xmlns:p14="http://schemas.microsoft.com/office/powerpoint/2010/main" val="274994840"/>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E0FAE0F-1D1F-534C-BC62-71F1A6B780D1}"/>
              </a:ext>
            </a:extLst>
          </p:cNvPr>
          <p:cNvSpPr/>
          <p:nvPr/>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4" name="Groupe 13">
            <a:extLst>
              <a:ext uri="{FF2B5EF4-FFF2-40B4-BE49-F238E27FC236}">
                <a16:creationId xmlns:a16="http://schemas.microsoft.com/office/drawing/2014/main" id="{48640646-5420-3F49-166F-9CF7F1460B72}"/>
              </a:ext>
            </a:extLst>
          </p:cNvPr>
          <p:cNvGrpSpPr/>
          <p:nvPr/>
        </p:nvGrpSpPr>
        <p:grpSpPr>
          <a:xfrm>
            <a:off x="4413338" y="9441"/>
            <a:ext cx="7365534" cy="6858000"/>
            <a:chOff x="4748169" y="9441"/>
            <a:chExt cx="7365534" cy="6858000"/>
          </a:xfrm>
        </p:grpSpPr>
        <p:grpSp>
          <p:nvGrpSpPr>
            <p:cNvPr id="4" name="Groupe 3">
              <a:extLst>
                <a:ext uri="{FF2B5EF4-FFF2-40B4-BE49-F238E27FC236}">
                  <a16:creationId xmlns:a16="http://schemas.microsoft.com/office/drawing/2014/main" id="{B908FEA3-9A1A-70F7-0BD9-0F1493E4C4B3}"/>
                </a:ext>
              </a:extLst>
            </p:cNvPr>
            <p:cNvGrpSpPr/>
            <p:nvPr/>
          </p:nvGrpSpPr>
          <p:grpSpPr>
            <a:xfrm>
              <a:off x="4748169" y="9441"/>
              <a:ext cx="7365534" cy="6858000"/>
              <a:chOff x="-1034061" y="285226"/>
              <a:chExt cx="7515374" cy="6858000"/>
            </a:xfrm>
          </p:grpSpPr>
          <p:pic>
            <p:nvPicPr>
              <p:cNvPr id="7" name="Image 6">
                <a:extLst>
                  <a:ext uri="{FF2B5EF4-FFF2-40B4-BE49-F238E27FC236}">
                    <a16:creationId xmlns:a16="http://schemas.microsoft.com/office/drawing/2014/main" id="{16FA7EBD-1CF3-6CC1-1827-C7B49E1A8E59}"/>
                  </a:ext>
                </a:extLst>
              </p:cNvPr>
              <p:cNvPicPr>
                <a:picLocks noChangeAspect="1"/>
              </p:cNvPicPr>
              <p:nvPr/>
            </p:nvPicPr>
            <p:blipFill>
              <a:blip r:embed="rId3"/>
              <a:stretch>
                <a:fillRect/>
              </a:stretch>
            </p:blipFill>
            <p:spPr>
              <a:xfrm>
                <a:off x="-1034061" y="285226"/>
                <a:ext cx="7515374" cy="6858000"/>
              </a:xfrm>
              <a:prstGeom prst="rect">
                <a:avLst/>
              </a:prstGeom>
            </p:spPr>
          </p:pic>
          <p:sp>
            <p:nvSpPr>
              <p:cNvPr id="8" name="Rectangle 7">
                <a:extLst>
                  <a:ext uri="{FF2B5EF4-FFF2-40B4-BE49-F238E27FC236}">
                    <a16:creationId xmlns:a16="http://schemas.microsoft.com/office/drawing/2014/main" id="{7687F079-A3C0-12F2-E3CE-B02CFA4C4E20}"/>
                  </a:ext>
                </a:extLst>
              </p:cNvPr>
              <p:cNvSpPr/>
              <p:nvPr/>
            </p:nvSpPr>
            <p:spPr>
              <a:xfrm>
                <a:off x="1580972" y="418744"/>
                <a:ext cx="1059678" cy="69220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 name="Rectangle 8">
                <a:extLst>
                  <a:ext uri="{FF2B5EF4-FFF2-40B4-BE49-F238E27FC236}">
                    <a16:creationId xmlns:a16="http://schemas.microsoft.com/office/drawing/2014/main" id="{54D8BE00-A521-6DCE-633B-373678DB8FC6}"/>
                  </a:ext>
                </a:extLst>
              </p:cNvPr>
              <p:cNvSpPr/>
              <p:nvPr/>
            </p:nvSpPr>
            <p:spPr>
              <a:xfrm>
                <a:off x="1580972" y="3704785"/>
                <a:ext cx="1059678" cy="69220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5" name="Rectangle 4">
              <a:extLst>
                <a:ext uri="{FF2B5EF4-FFF2-40B4-BE49-F238E27FC236}">
                  <a16:creationId xmlns:a16="http://schemas.microsoft.com/office/drawing/2014/main" id="{0308D8F8-12E9-5DB5-9B21-4554BF97657A}"/>
                </a:ext>
              </a:extLst>
            </p:cNvPr>
            <p:cNvSpPr/>
            <p:nvPr/>
          </p:nvSpPr>
          <p:spPr>
            <a:xfrm>
              <a:off x="10869934" y="160050"/>
              <a:ext cx="1038550"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C3</a:t>
              </a:r>
            </a:p>
          </p:txBody>
        </p:sp>
        <p:sp>
          <p:nvSpPr>
            <p:cNvPr id="6" name="Rectangle 5">
              <a:extLst>
                <a:ext uri="{FF2B5EF4-FFF2-40B4-BE49-F238E27FC236}">
                  <a16:creationId xmlns:a16="http://schemas.microsoft.com/office/drawing/2014/main" id="{3393B46C-F354-B898-8CBC-5446D10F02CB}"/>
                </a:ext>
              </a:extLst>
            </p:cNvPr>
            <p:cNvSpPr/>
            <p:nvPr/>
          </p:nvSpPr>
          <p:spPr>
            <a:xfrm>
              <a:off x="10869934" y="3508577"/>
              <a:ext cx="1038550"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C2</a:t>
              </a:r>
            </a:p>
          </p:txBody>
        </p:sp>
      </p:grpSp>
      <p:grpSp>
        <p:nvGrpSpPr>
          <p:cNvPr id="15" name="Groupe 14">
            <a:extLst>
              <a:ext uri="{FF2B5EF4-FFF2-40B4-BE49-F238E27FC236}">
                <a16:creationId xmlns:a16="http://schemas.microsoft.com/office/drawing/2014/main" id="{2BC4CE3E-DC8C-FC52-6A15-940FC98C948E}"/>
              </a:ext>
            </a:extLst>
          </p:cNvPr>
          <p:cNvGrpSpPr/>
          <p:nvPr/>
        </p:nvGrpSpPr>
        <p:grpSpPr>
          <a:xfrm>
            <a:off x="394129" y="0"/>
            <a:ext cx="3581400" cy="6858000"/>
            <a:chOff x="647494" y="0"/>
            <a:chExt cx="3581400" cy="6858000"/>
          </a:xfrm>
        </p:grpSpPr>
        <p:pic>
          <p:nvPicPr>
            <p:cNvPr id="11" name="Image 10">
              <a:extLst>
                <a:ext uri="{FF2B5EF4-FFF2-40B4-BE49-F238E27FC236}">
                  <a16:creationId xmlns:a16="http://schemas.microsoft.com/office/drawing/2014/main" id="{22222F07-3AC8-5EBB-F6A9-4F381EC14EC8}"/>
                </a:ext>
              </a:extLst>
            </p:cNvPr>
            <p:cNvPicPr>
              <a:picLocks noChangeAspect="1"/>
            </p:cNvPicPr>
            <p:nvPr/>
          </p:nvPicPr>
          <p:blipFill>
            <a:blip r:embed="rId4"/>
            <a:stretch>
              <a:fillRect/>
            </a:stretch>
          </p:blipFill>
          <p:spPr>
            <a:xfrm>
              <a:off x="647494" y="0"/>
              <a:ext cx="3581400" cy="6858000"/>
            </a:xfrm>
            <a:prstGeom prst="rect">
              <a:avLst/>
            </a:prstGeom>
          </p:spPr>
        </p:pic>
        <p:sp>
          <p:nvSpPr>
            <p:cNvPr id="12" name="Rectangle 11">
              <a:extLst>
                <a:ext uri="{FF2B5EF4-FFF2-40B4-BE49-F238E27FC236}">
                  <a16:creationId xmlns:a16="http://schemas.microsoft.com/office/drawing/2014/main" id="{3264AA18-B4AA-060C-B7F6-E5B8E7FF567F}"/>
                </a:ext>
              </a:extLst>
            </p:cNvPr>
            <p:cNvSpPr/>
            <p:nvPr/>
          </p:nvSpPr>
          <p:spPr>
            <a:xfrm>
              <a:off x="717858" y="177225"/>
              <a:ext cx="1003848"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Avant C1</a:t>
              </a:r>
            </a:p>
          </p:txBody>
        </p:sp>
        <p:sp>
          <p:nvSpPr>
            <p:cNvPr id="13" name="Rectangle 12">
              <a:extLst>
                <a:ext uri="{FF2B5EF4-FFF2-40B4-BE49-F238E27FC236}">
                  <a16:creationId xmlns:a16="http://schemas.microsoft.com/office/drawing/2014/main" id="{57A2D8B2-372E-C69E-EE6C-61DD0C966054}"/>
                </a:ext>
              </a:extLst>
            </p:cNvPr>
            <p:cNvSpPr/>
            <p:nvPr/>
          </p:nvSpPr>
          <p:spPr>
            <a:xfrm>
              <a:off x="700507" y="3650217"/>
              <a:ext cx="1038550"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C2</a:t>
              </a:r>
            </a:p>
          </p:txBody>
        </p:sp>
      </p:grpSp>
    </p:spTree>
    <p:extLst>
      <p:ext uri="{BB962C8B-B14F-4D97-AF65-F5344CB8AC3E}">
        <p14:creationId xmlns:p14="http://schemas.microsoft.com/office/powerpoint/2010/main" val="2748102858"/>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E1078-4A60-D525-E333-C7CF59CB681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70243FE-91AD-AFCC-B23E-419BBF1F07AB}"/>
              </a:ext>
            </a:extLst>
          </p:cNvPr>
          <p:cNvSpPr>
            <a:spLocks noGrp="1"/>
          </p:cNvSpPr>
          <p:nvPr>
            <p:ph type="title"/>
          </p:nvPr>
        </p:nvSpPr>
        <p:spPr/>
        <p:txBody>
          <a:bodyPr>
            <a:normAutofit/>
          </a:bodyPr>
          <a:lstStyle/>
          <a:p>
            <a:r>
              <a:rPr lang="fr-FR" dirty="0"/>
              <a:t>Messages clés</a:t>
            </a:r>
          </a:p>
        </p:txBody>
      </p:sp>
      <p:sp>
        <p:nvSpPr>
          <p:cNvPr id="6" name="Espace réservé pour une image  5">
            <a:extLst>
              <a:ext uri="{FF2B5EF4-FFF2-40B4-BE49-F238E27FC236}">
                <a16:creationId xmlns:a16="http://schemas.microsoft.com/office/drawing/2014/main" id="{33CF4C40-D288-4C45-B511-D774E5CD0F0C}"/>
              </a:ext>
            </a:extLst>
          </p:cNvPr>
          <p:cNvSpPr>
            <a:spLocks noGrp="1"/>
          </p:cNvSpPr>
          <p:nvPr>
            <p:ph type="pic" sz="quarter" idx="13"/>
          </p:nvPr>
        </p:nvSpPr>
        <p:spPr/>
        <p:txBody>
          <a:bodyPr/>
          <a:lstStyle/>
          <a:p>
            <a:endParaRPr lang="fr-FR"/>
          </a:p>
        </p:txBody>
      </p:sp>
      <p:sp>
        <p:nvSpPr>
          <p:cNvPr id="34" name="Titre 1">
            <a:extLst>
              <a:ext uri="{FF2B5EF4-FFF2-40B4-BE49-F238E27FC236}">
                <a16:creationId xmlns:a16="http://schemas.microsoft.com/office/drawing/2014/main" id="{47F73416-5611-06AD-BAE7-3E4B22F929E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7" name="Groupe 6">
            <a:extLst>
              <a:ext uri="{FF2B5EF4-FFF2-40B4-BE49-F238E27FC236}">
                <a16:creationId xmlns:a16="http://schemas.microsoft.com/office/drawing/2014/main" id="{D3830DAB-1BB6-E169-7FD3-1300DB3FD100}"/>
              </a:ext>
            </a:extLst>
          </p:cNvPr>
          <p:cNvGrpSpPr/>
          <p:nvPr/>
        </p:nvGrpSpPr>
        <p:grpSpPr>
          <a:xfrm>
            <a:off x="468000" y="1320412"/>
            <a:ext cx="10028241" cy="448853"/>
            <a:chOff x="468000" y="1320412"/>
            <a:chExt cx="10028241" cy="448853"/>
          </a:xfrm>
        </p:grpSpPr>
        <p:sp>
          <p:nvSpPr>
            <p:cNvPr id="96" name="TextBox 2, chunk 1">
              <a:extLst>
                <a:ext uri="{FF2B5EF4-FFF2-40B4-BE49-F238E27FC236}">
                  <a16:creationId xmlns:a16="http://schemas.microsoft.com/office/drawing/2014/main" id="{7714E9CD-27B5-FD4A-6E0B-184E9889E619}"/>
                </a:ext>
              </a:extLst>
            </p:cNvPr>
            <p:cNvSpPr txBox="1"/>
            <p:nvPr/>
          </p:nvSpPr>
          <p:spPr>
            <a:xfrm>
              <a:off x="1099395" y="1320412"/>
              <a:ext cx="9396846" cy="382733"/>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6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Une imagerie précoce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doit être réalisée en cas de charge virale EBV élevée.</a:t>
              </a:r>
            </a:p>
          </p:txBody>
        </p:sp>
        <p:grpSp>
          <p:nvGrpSpPr>
            <p:cNvPr id="120" name="Groupe 119">
              <a:extLst>
                <a:ext uri="{FF2B5EF4-FFF2-40B4-BE49-F238E27FC236}">
                  <a16:creationId xmlns:a16="http://schemas.microsoft.com/office/drawing/2014/main" id="{80DC4A21-D165-C727-ED66-7EB015E4733B}"/>
                </a:ext>
              </a:extLst>
            </p:cNvPr>
            <p:cNvGrpSpPr/>
            <p:nvPr/>
          </p:nvGrpSpPr>
          <p:grpSpPr>
            <a:xfrm>
              <a:off x="468000" y="1382579"/>
              <a:ext cx="386626" cy="386686"/>
              <a:chOff x="423529" y="2082622"/>
              <a:chExt cx="537479" cy="537565"/>
            </a:xfrm>
          </p:grpSpPr>
          <p:sp>
            <p:nvSpPr>
              <p:cNvPr id="121" name="Forme libre 120">
                <a:extLst>
                  <a:ext uri="{FF2B5EF4-FFF2-40B4-BE49-F238E27FC236}">
                    <a16:creationId xmlns:a16="http://schemas.microsoft.com/office/drawing/2014/main" id="{E51E80B2-BD1D-06EF-931B-F8FDF0B1F1D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2" name="Forme libre 121">
                <a:extLst>
                  <a:ext uri="{FF2B5EF4-FFF2-40B4-BE49-F238E27FC236}">
                    <a16:creationId xmlns:a16="http://schemas.microsoft.com/office/drawing/2014/main" id="{5BC1C936-D8BB-00F2-FD65-C738C68BAE47}"/>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8" name="Groupe 7">
            <a:extLst>
              <a:ext uri="{FF2B5EF4-FFF2-40B4-BE49-F238E27FC236}">
                <a16:creationId xmlns:a16="http://schemas.microsoft.com/office/drawing/2014/main" id="{EDD10487-96D3-E380-C151-6501F7F25F8B}"/>
              </a:ext>
            </a:extLst>
          </p:cNvPr>
          <p:cNvGrpSpPr/>
          <p:nvPr/>
        </p:nvGrpSpPr>
        <p:grpSpPr>
          <a:xfrm>
            <a:off x="468000" y="3163984"/>
            <a:ext cx="11135559" cy="425148"/>
            <a:chOff x="468000" y="3380736"/>
            <a:chExt cx="11135559" cy="425148"/>
          </a:xfrm>
        </p:grpSpPr>
        <p:sp>
          <p:nvSpPr>
            <p:cNvPr id="98" name="TextBox 2, chunk 4">
              <a:extLst>
                <a:ext uri="{FF2B5EF4-FFF2-40B4-BE49-F238E27FC236}">
                  <a16:creationId xmlns:a16="http://schemas.microsoft.com/office/drawing/2014/main" id="{D95A4E06-04C7-3F53-6CB8-F23220D60B6F}"/>
                </a:ext>
              </a:extLst>
            </p:cNvPr>
            <p:cNvSpPr txBox="1"/>
            <p:nvPr/>
          </p:nvSpPr>
          <p:spPr>
            <a:xfrm>
              <a:off x="1099395" y="3380736"/>
              <a:ext cx="10504164" cy="382733"/>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6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L’arrêt de l’immunosuppression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doit être le plus rapide possible en l’absence de GVH. </a:t>
              </a:r>
            </a:p>
          </p:txBody>
        </p:sp>
        <p:grpSp>
          <p:nvGrpSpPr>
            <p:cNvPr id="123" name="Groupe 122">
              <a:extLst>
                <a:ext uri="{FF2B5EF4-FFF2-40B4-BE49-F238E27FC236}">
                  <a16:creationId xmlns:a16="http://schemas.microsoft.com/office/drawing/2014/main" id="{1214D78F-E3DB-A254-AE6B-1619C1FCFFDA}"/>
                </a:ext>
              </a:extLst>
            </p:cNvPr>
            <p:cNvGrpSpPr/>
            <p:nvPr/>
          </p:nvGrpSpPr>
          <p:grpSpPr>
            <a:xfrm>
              <a:off x="468000" y="3419198"/>
              <a:ext cx="386626" cy="386686"/>
              <a:chOff x="423529" y="2082622"/>
              <a:chExt cx="537479" cy="537565"/>
            </a:xfrm>
          </p:grpSpPr>
          <p:sp>
            <p:nvSpPr>
              <p:cNvPr id="124" name="Forme libre 123">
                <a:extLst>
                  <a:ext uri="{FF2B5EF4-FFF2-40B4-BE49-F238E27FC236}">
                    <a16:creationId xmlns:a16="http://schemas.microsoft.com/office/drawing/2014/main" id="{2EE6BD75-5F7D-D485-F502-D59A26B3D8B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5" name="Forme libre 124">
                <a:extLst>
                  <a:ext uri="{FF2B5EF4-FFF2-40B4-BE49-F238E27FC236}">
                    <a16:creationId xmlns:a16="http://schemas.microsoft.com/office/drawing/2014/main" id="{16861687-BEC8-FACB-458C-82055C7EDC1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3A9ABFF4-41A8-6399-1B62-FAC244C0C7FA}"/>
              </a:ext>
            </a:extLst>
          </p:cNvPr>
          <p:cNvGrpSpPr/>
          <p:nvPr/>
        </p:nvGrpSpPr>
        <p:grpSpPr>
          <a:xfrm>
            <a:off x="468000" y="5538654"/>
            <a:ext cx="11135559" cy="632930"/>
            <a:chOff x="468000" y="5358545"/>
            <a:chExt cx="11135559" cy="632930"/>
          </a:xfrm>
        </p:grpSpPr>
        <p:sp>
          <p:nvSpPr>
            <p:cNvPr id="100" name="TextBox 2, chunk 6">
              <a:extLst>
                <a:ext uri="{FF2B5EF4-FFF2-40B4-BE49-F238E27FC236}">
                  <a16:creationId xmlns:a16="http://schemas.microsoft.com/office/drawing/2014/main" id="{5DE03EA7-1A7D-21A1-9FE3-2F877544B091}"/>
                </a:ext>
              </a:extLst>
            </p:cNvPr>
            <p:cNvSpPr txBox="1"/>
            <p:nvPr/>
          </p:nvSpPr>
          <p:spPr>
            <a:xfrm>
              <a:off x="1099395" y="5358545"/>
              <a:ext cx="10504164" cy="632930"/>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La réalisation de plusieurs types de CTL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est faisable avec un risque faible de GVH dans les études prospectives.</a:t>
              </a:r>
            </a:p>
          </p:txBody>
        </p:sp>
        <p:grpSp>
          <p:nvGrpSpPr>
            <p:cNvPr id="126" name="Groupe 125">
              <a:extLst>
                <a:ext uri="{FF2B5EF4-FFF2-40B4-BE49-F238E27FC236}">
                  <a16:creationId xmlns:a16="http://schemas.microsoft.com/office/drawing/2014/main" id="{09C556CC-5161-0892-E012-9332C0B81E38}"/>
                </a:ext>
              </a:extLst>
            </p:cNvPr>
            <p:cNvGrpSpPr/>
            <p:nvPr/>
          </p:nvGrpSpPr>
          <p:grpSpPr>
            <a:xfrm>
              <a:off x="468000" y="5400398"/>
              <a:ext cx="386626" cy="386686"/>
              <a:chOff x="423529" y="2082622"/>
              <a:chExt cx="537479" cy="537565"/>
            </a:xfrm>
          </p:grpSpPr>
          <p:sp>
            <p:nvSpPr>
              <p:cNvPr id="127" name="Forme libre 126">
                <a:extLst>
                  <a:ext uri="{FF2B5EF4-FFF2-40B4-BE49-F238E27FC236}">
                    <a16:creationId xmlns:a16="http://schemas.microsoft.com/office/drawing/2014/main" id="{AA17BE37-6158-FE1E-3603-DD2DE6BDEB9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8" name="Forme libre 127">
                <a:extLst>
                  <a:ext uri="{FF2B5EF4-FFF2-40B4-BE49-F238E27FC236}">
                    <a16:creationId xmlns:a16="http://schemas.microsoft.com/office/drawing/2014/main" id="{13224EA6-E09A-8919-904A-FC72E7D1248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 name="Groupe 4">
            <a:extLst>
              <a:ext uri="{FF2B5EF4-FFF2-40B4-BE49-F238E27FC236}">
                <a16:creationId xmlns:a16="http://schemas.microsoft.com/office/drawing/2014/main" id="{E4925EEB-0465-5243-BF6D-BF4F58B1CBEF}"/>
              </a:ext>
            </a:extLst>
          </p:cNvPr>
          <p:cNvGrpSpPr/>
          <p:nvPr/>
        </p:nvGrpSpPr>
        <p:grpSpPr>
          <a:xfrm>
            <a:off x="1884551" y="2251254"/>
            <a:ext cx="8464794" cy="430741"/>
            <a:chOff x="1884551" y="2364429"/>
            <a:chExt cx="8464794" cy="430741"/>
          </a:xfrm>
        </p:grpSpPr>
        <p:sp>
          <p:nvSpPr>
            <p:cNvPr id="97" name="TextBox 2, chunk 2">
              <a:extLst>
                <a:ext uri="{FF2B5EF4-FFF2-40B4-BE49-F238E27FC236}">
                  <a16:creationId xmlns:a16="http://schemas.microsoft.com/office/drawing/2014/main" id="{9B83BE8A-F8DA-8512-DD8F-4F884FB9BF2E}"/>
                </a:ext>
              </a:extLst>
            </p:cNvPr>
            <p:cNvSpPr txBox="1"/>
            <p:nvPr/>
          </p:nvSpPr>
          <p:spPr>
            <a:xfrm>
              <a:off x="2515946" y="2364429"/>
              <a:ext cx="7833399" cy="382733"/>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6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Un lymphome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peut en cacher un autre.</a:t>
              </a:r>
            </a:p>
          </p:txBody>
        </p:sp>
        <p:grpSp>
          <p:nvGrpSpPr>
            <p:cNvPr id="129" name="Groupe 128">
              <a:extLst>
                <a:ext uri="{FF2B5EF4-FFF2-40B4-BE49-F238E27FC236}">
                  <a16:creationId xmlns:a16="http://schemas.microsoft.com/office/drawing/2014/main" id="{82026F00-2742-770B-8445-5437ACF3860B}"/>
                </a:ext>
              </a:extLst>
            </p:cNvPr>
            <p:cNvGrpSpPr/>
            <p:nvPr/>
          </p:nvGrpSpPr>
          <p:grpSpPr>
            <a:xfrm>
              <a:off x="1884551" y="2408484"/>
              <a:ext cx="386626" cy="386686"/>
              <a:chOff x="423529" y="2082622"/>
              <a:chExt cx="537479" cy="537565"/>
            </a:xfrm>
          </p:grpSpPr>
          <p:sp>
            <p:nvSpPr>
              <p:cNvPr id="130" name="Forme libre 129">
                <a:extLst>
                  <a:ext uri="{FF2B5EF4-FFF2-40B4-BE49-F238E27FC236}">
                    <a16:creationId xmlns:a16="http://schemas.microsoft.com/office/drawing/2014/main" id="{429D0A20-C3D4-C83D-3EFD-FD7723E8F7C3}"/>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1" name="Forme libre 130">
                <a:extLst>
                  <a:ext uri="{FF2B5EF4-FFF2-40B4-BE49-F238E27FC236}">
                    <a16:creationId xmlns:a16="http://schemas.microsoft.com/office/drawing/2014/main" id="{FD1A7689-4B92-4688-AE8A-7E72D7B4160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0" name="Groupe 9">
            <a:extLst>
              <a:ext uri="{FF2B5EF4-FFF2-40B4-BE49-F238E27FC236}">
                <a16:creationId xmlns:a16="http://schemas.microsoft.com/office/drawing/2014/main" id="{2A920F20-6E1C-BF10-A83B-9EE3E7ABD3B9}"/>
              </a:ext>
            </a:extLst>
          </p:cNvPr>
          <p:cNvGrpSpPr/>
          <p:nvPr/>
        </p:nvGrpSpPr>
        <p:grpSpPr>
          <a:xfrm>
            <a:off x="1884551" y="4071121"/>
            <a:ext cx="9600867" cy="985546"/>
            <a:chOff x="1884551" y="4181537"/>
            <a:chExt cx="9600867" cy="985546"/>
          </a:xfrm>
        </p:grpSpPr>
        <p:sp>
          <p:nvSpPr>
            <p:cNvPr id="99" name="TextBox 2, chunk 5">
              <a:extLst>
                <a:ext uri="{FF2B5EF4-FFF2-40B4-BE49-F238E27FC236}">
                  <a16:creationId xmlns:a16="http://schemas.microsoft.com/office/drawing/2014/main" id="{DDA427C4-765E-29A5-0C7E-A0956B8B9D60}"/>
                </a:ext>
              </a:extLst>
            </p:cNvPr>
            <p:cNvSpPr txBox="1"/>
            <p:nvPr/>
          </p:nvSpPr>
          <p:spPr>
            <a:xfrm>
              <a:off x="2515947" y="4201819"/>
              <a:ext cx="8969471" cy="965264"/>
            </a:xfrm>
            <a:prstGeom prst="rect">
              <a:avLst/>
            </a:prstGeom>
            <a:noFill/>
          </p:spPr>
          <p:txBody>
            <a:bodyPr wrap="square" lIns="0" tIns="0" rIns="0" bIns="0">
              <a:spAutoFit/>
            </a:bodyPr>
            <a:lstStyle>
              <a:defPPr>
                <a:defRPr lang="fr-FR"/>
              </a:defPPr>
              <a:lvl1pPr>
                <a:lnSpc>
                  <a:spcPct val="120000"/>
                </a:lnSpc>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Un traitement par CTL anti-EBV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peut s’envisager dès l’échec du rituximab plutôt qu’une chimiothérapie, surtout chez des patients ayant été lourdement traités au préalable. </a:t>
              </a:r>
            </a:p>
          </p:txBody>
        </p:sp>
        <p:grpSp>
          <p:nvGrpSpPr>
            <p:cNvPr id="135" name="Groupe 134">
              <a:extLst>
                <a:ext uri="{FF2B5EF4-FFF2-40B4-BE49-F238E27FC236}">
                  <a16:creationId xmlns:a16="http://schemas.microsoft.com/office/drawing/2014/main" id="{468474CD-76D9-B1A0-C2B3-2E110CB7FC9A}"/>
                </a:ext>
              </a:extLst>
            </p:cNvPr>
            <p:cNvGrpSpPr/>
            <p:nvPr/>
          </p:nvGrpSpPr>
          <p:grpSpPr>
            <a:xfrm>
              <a:off x="1884551" y="4181537"/>
              <a:ext cx="386626" cy="386686"/>
              <a:chOff x="423529" y="2082622"/>
              <a:chExt cx="537479" cy="537565"/>
            </a:xfrm>
          </p:grpSpPr>
          <p:sp>
            <p:nvSpPr>
              <p:cNvPr id="136" name="Forme libre 135">
                <a:extLst>
                  <a:ext uri="{FF2B5EF4-FFF2-40B4-BE49-F238E27FC236}">
                    <a16:creationId xmlns:a16="http://schemas.microsoft.com/office/drawing/2014/main" id="{CCFEC5EB-F87A-4551-A3E1-BD224C0804A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7" name="Forme libre 136">
                <a:extLst>
                  <a:ext uri="{FF2B5EF4-FFF2-40B4-BE49-F238E27FC236}">
                    <a16:creationId xmlns:a16="http://schemas.microsoft.com/office/drawing/2014/main" id="{0CFFA9F1-A9E9-4028-F71D-032574B7BAD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 name="ZoneTexte 3">
            <a:extLst>
              <a:ext uri="{FF2B5EF4-FFF2-40B4-BE49-F238E27FC236}">
                <a16:creationId xmlns:a16="http://schemas.microsoft.com/office/drawing/2014/main" id="{3CA9DF93-0E1B-EF19-062F-EBA77F8165A7}"/>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GvH</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réaction du greffon contre l'hôte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404121994"/>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A0C72-326C-BCC8-4C3C-804213EE212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14841F9-49B4-CE1B-0A6A-CDAA314FD4A1}"/>
              </a:ext>
            </a:extLst>
          </p:cNvPr>
          <p:cNvSpPr>
            <a:spLocks noGrp="1"/>
          </p:cNvSpPr>
          <p:nvPr>
            <p:ph type="ctrTitle"/>
          </p:nvPr>
        </p:nvSpPr>
        <p:spPr/>
        <p:txBody>
          <a:bodyPr/>
          <a:lstStyle/>
          <a:p>
            <a:r>
              <a:rPr lang="fr-FR" dirty="0"/>
              <a:t>Cas clinique 19</a:t>
            </a:r>
          </a:p>
        </p:txBody>
      </p:sp>
      <p:sp>
        <p:nvSpPr>
          <p:cNvPr id="3" name="Sous-titre 2">
            <a:extLst>
              <a:ext uri="{FF2B5EF4-FFF2-40B4-BE49-F238E27FC236}">
                <a16:creationId xmlns:a16="http://schemas.microsoft.com/office/drawing/2014/main" id="{F9CA2191-7969-92E6-4D75-7B934501FA60}"/>
              </a:ext>
            </a:extLst>
          </p:cNvPr>
          <p:cNvSpPr>
            <a:spLocks noGrp="1"/>
          </p:cNvSpPr>
          <p:nvPr>
            <p:ph type="subTitle" idx="1"/>
          </p:nvPr>
        </p:nvSpPr>
        <p:spPr>
          <a:xfrm>
            <a:off x="4392751" y="3743320"/>
            <a:ext cx="6999149" cy="1721045"/>
          </a:xfrm>
        </p:spPr>
        <p:txBody>
          <a:bodyPr>
            <a:normAutofit/>
          </a:bodyPr>
          <a:lstStyle/>
          <a:p>
            <a:r>
              <a:rPr lang="fr-FR" b="1" dirty="0"/>
              <a:t>LPT </a:t>
            </a:r>
            <a:r>
              <a:rPr lang="fr-FR" b="1" dirty="0" err="1"/>
              <a:t>kTX</a:t>
            </a:r>
            <a:r>
              <a:rPr lang="fr-FR" b="1" dirty="0"/>
              <a:t> pédiatrique</a:t>
            </a:r>
          </a:p>
          <a:p>
            <a:r>
              <a:rPr lang="fr-FR" sz="1600" dirty="0"/>
              <a:t>Pr Julien Hogan (Robert Debré)</a:t>
            </a:r>
            <a:br>
              <a:rPr lang="fr-FR" sz="1600" dirty="0"/>
            </a:br>
            <a:r>
              <a:rPr lang="fr-FR" sz="1600" dirty="0" err="1"/>
              <a:t>Julien.hogan@aphp.fr</a:t>
            </a:r>
            <a:endParaRPr lang="fr-FR" sz="1600" dirty="0"/>
          </a:p>
          <a:p>
            <a:endParaRPr lang="fr-FR" sz="1600" dirty="0"/>
          </a:p>
        </p:txBody>
      </p:sp>
      <p:pic>
        <p:nvPicPr>
          <p:cNvPr id="5" name="Graphique 4" descr="Envoyer avec un remplissage uni">
            <a:extLst>
              <a:ext uri="{FF2B5EF4-FFF2-40B4-BE49-F238E27FC236}">
                <a16:creationId xmlns:a16="http://schemas.microsoft.com/office/drawing/2014/main" id="{0B3B363B-C6AE-C9D4-05E6-E58A9893D1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36510" y="4494173"/>
            <a:ext cx="233313" cy="233313"/>
          </a:xfrm>
          <a:prstGeom prst="rect">
            <a:avLst/>
          </a:prstGeom>
        </p:spPr>
      </p:pic>
      <p:pic>
        <p:nvPicPr>
          <p:cNvPr id="11" name="Graphique 10" descr="Jouer contour">
            <a:extLst>
              <a:ext uri="{FF2B5EF4-FFF2-40B4-BE49-F238E27FC236}">
                <a16:creationId xmlns:a16="http://schemas.microsoft.com/office/drawing/2014/main" id="{9AAE75D4-DD5B-DCBD-B417-81613E32CED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14ADD9A-4F91-9D49-E01B-AEC5BF7744A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FEDE5AE3-0C71-4B07-806D-8F474A0C342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67EF717-EA09-1C2F-8C93-654C48B804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4E03E672-8688-07A6-71A4-CFC763FD6BD6}"/>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657C097A-6224-2792-45B5-6308DF68B13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BB97171-C786-A95A-F3C6-6731302A2F8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88511C92-3083-E3B4-8AEF-C82F8FAF0460}"/>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92C89998-1994-C613-0AAD-E207D427B01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B218244-ADDC-ED04-424C-1FE27501E39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613885893"/>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B3D396D-A0B5-4039-8049-E11500555224}"/>
              </a:ext>
            </a:extLst>
          </p:cNvPr>
          <p:cNvSpPr>
            <a:spLocks noGrp="1"/>
          </p:cNvSpPr>
          <p:nvPr>
            <p:ph type="title"/>
          </p:nvPr>
        </p:nvSpPr>
        <p:spPr/>
        <p:txBody>
          <a:bodyPr/>
          <a:lstStyle/>
          <a:p>
            <a:r>
              <a:rPr lang="fr-FR" dirty="0"/>
              <a:t>Caractéristiques de la transplantation (1)</a:t>
            </a:r>
          </a:p>
        </p:txBody>
      </p:sp>
      <p:sp>
        <p:nvSpPr>
          <p:cNvPr id="3" name="Espace réservé du contenu 2">
            <a:extLst>
              <a:ext uri="{FF2B5EF4-FFF2-40B4-BE49-F238E27FC236}">
                <a16:creationId xmlns:a16="http://schemas.microsoft.com/office/drawing/2014/main" id="{F8998C8D-E220-48D1-80BC-CF742B9EED67}"/>
              </a:ext>
            </a:extLst>
          </p:cNvPr>
          <p:cNvSpPr>
            <a:spLocks noGrp="1"/>
          </p:cNvSpPr>
          <p:nvPr>
            <p:ph idx="1"/>
          </p:nvPr>
        </p:nvSpPr>
        <p:spPr>
          <a:xfrm>
            <a:off x="468000" y="1659600"/>
            <a:ext cx="11250000" cy="4518851"/>
          </a:xfrm>
        </p:spPr>
        <p:txBody>
          <a:bodyPr>
            <a:normAutofit/>
          </a:bodyPr>
          <a:lstStyle/>
          <a:p>
            <a:pPr lvl="1" algn="just">
              <a:lnSpc>
                <a:spcPct val="120000"/>
              </a:lnSpc>
              <a:spcAft>
                <a:spcPts val="1200"/>
              </a:spcAft>
            </a:pPr>
            <a:r>
              <a:rPr lang="fr-FR" sz="2000" dirty="0" err="1">
                <a:solidFill>
                  <a:srgbClr val="202122"/>
                </a:solidFill>
              </a:rPr>
              <a:t>Néphronophtise</a:t>
            </a:r>
            <a:r>
              <a:rPr lang="fr-FR" sz="2000" dirty="0">
                <a:solidFill>
                  <a:srgbClr val="202122"/>
                </a:solidFill>
              </a:rPr>
              <a:t> avec atteinte extra-rénale par mutation TTC21B.</a:t>
            </a:r>
          </a:p>
          <a:p>
            <a:pPr lvl="1" algn="just">
              <a:lnSpc>
                <a:spcPct val="120000"/>
              </a:lnSpc>
              <a:spcAft>
                <a:spcPts val="1200"/>
              </a:spcAft>
            </a:pPr>
            <a:r>
              <a:rPr lang="fr-FR" sz="2000" dirty="0">
                <a:solidFill>
                  <a:srgbClr val="202122"/>
                </a:solidFill>
              </a:rPr>
              <a:t>Mise en dialyse péritonéale en novembre 2011 à l’âge de 3 ans et 3 mois</a:t>
            </a:r>
          </a:p>
          <a:p>
            <a:pPr lvl="1" algn="just">
              <a:lnSpc>
                <a:spcPct val="120000"/>
              </a:lnSpc>
              <a:spcAft>
                <a:spcPts val="1200"/>
              </a:spcAft>
            </a:pPr>
            <a:r>
              <a:rPr lang="fr-FR" sz="2000" dirty="0">
                <a:solidFill>
                  <a:srgbClr val="202122"/>
                </a:solidFill>
              </a:rPr>
              <a:t>Transplantation rénale intra-familiale en octobre 2016</a:t>
            </a:r>
          </a:p>
          <a:p>
            <a:pPr lvl="2" algn="just">
              <a:lnSpc>
                <a:spcPct val="120000"/>
              </a:lnSpc>
              <a:spcAft>
                <a:spcPts val="1200"/>
              </a:spcAft>
            </a:pPr>
            <a:r>
              <a:rPr lang="fr-FR" sz="2000" dirty="0">
                <a:solidFill>
                  <a:srgbClr val="202122"/>
                </a:solidFill>
              </a:rPr>
              <a:t>Le donneur et le receveur sont tous les deux de groupe B.</a:t>
            </a:r>
          </a:p>
          <a:p>
            <a:pPr lvl="2" algn="just">
              <a:lnSpc>
                <a:spcPct val="120000"/>
              </a:lnSpc>
              <a:spcAft>
                <a:spcPts val="1200"/>
              </a:spcAft>
            </a:pPr>
            <a:r>
              <a:rPr lang="fr-FR" sz="2000" dirty="0">
                <a:solidFill>
                  <a:srgbClr val="202122"/>
                </a:solidFill>
              </a:rPr>
              <a:t>Typage HLA  receveur : A2 A3 B18 B45 C6 C7 DR4 DR11 DQ7 DQ4 DP3 DP10.</a:t>
            </a:r>
          </a:p>
          <a:p>
            <a:pPr lvl="2" algn="just">
              <a:lnSpc>
                <a:spcPct val="120000"/>
              </a:lnSpc>
              <a:spcAft>
                <a:spcPts val="1200"/>
              </a:spcAft>
            </a:pPr>
            <a:r>
              <a:rPr lang="fr-FR" sz="2000" dirty="0">
                <a:solidFill>
                  <a:srgbClr val="202122"/>
                </a:solidFill>
              </a:rPr>
              <a:t>Typage HLA du donneur : A2 A3 B45 B18 C6 C7 DR4 DR4 DQ8 DQ4 DP3 DP5. Donc 1 miss match DQ et DP.</a:t>
            </a:r>
          </a:p>
        </p:txBody>
      </p:sp>
      <p:sp>
        <p:nvSpPr>
          <p:cNvPr id="19" name="Espace réservé pour une image  18">
            <a:extLst>
              <a:ext uri="{FF2B5EF4-FFF2-40B4-BE49-F238E27FC236}">
                <a16:creationId xmlns:a16="http://schemas.microsoft.com/office/drawing/2014/main" id="{012C7937-1823-2543-2FE5-02CED2505EF7}"/>
              </a:ext>
            </a:extLst>
          </p:cNvPr>
          <p:cNvSpPr>
            <a:spLocks noGrp="1"/>
          </p:cNvSpPr>
          <p:nvPr>
            <p:ph type="pic" sz="quarter" idx="13"/>
          </p:nvPr>
        </p:nvSpPr>
        <p:spPr/>
        <p:txBody>
          <a:bodyPr/>
          <a:lstStyle/>
          <a:p>
            <a:endParaRPr lang="fr-FR"/>
          </a:p>
        </p:txBody>
      </p:sp>
      <p:sp>
        <p:nvSpPr>
          <p:cNvPr id="5" name="ZoneTexte 4">
            <a:extLst>
              <a:ext uri="{FF2B5EF4-FFF2-40B4-BE49-F238E27FC236}">
                <a16:creationId xmlns:a16="http://schemas.microsoft.com/office/drawing/2014/main" id="{0AEB27CC-CB2A-332E-5B53-C32871ADD21B}"/>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HLA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Human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Leukocyte</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Antigen</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p>
        </p:txBody>
      </p:sp>
      <p:grpSp>
        <p:nvGrpSpPr>
          <p:cNvPr id="8" name="Groupe 7">
            <a:extLst>
              <a:ext uri="{FF2B5EF4-FFF2-40B4-BE49-F238E27FC236}">
                <a16:creationId xmlns:a16="http://schemas.microsoft.com/office/drawing/2014/main" id="{CC0D2FEC-2FF5-C029-A444-69F2598BEE68}"/>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8315F68-119E-824D-E120-1F0B07F39A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9648208E-5186-044A-23C7-38A7983EFD8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716A5189-1306-71C0-B4DC-39B66FD6535C}"/>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66528C99-5726-9BF7-C13A-17633293DB1D}"/>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44B53001-F248-86B1-8DBA-FA4CFE43C62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19F89C06-DA1C-2FA2-7F95-92C7106E2165}"/>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FEE485B8-D7F1-E6DE-24D3-77CC9CA88B33}"/>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6" name="Chevron 15">
              <a:extLst>
                <a:ext uri="{FF2B5EF4-FFF2-40B4-BE49-F238E27FC236}">
                  <a16:creationId xmlns:a16="http://schemas.microsoft.com/office/drawing/2014/main" id="{4CECEDAF-5B75-DA82-1AFC-9375C9B92BED}"/>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7" name="Chevron 16">
              <a:extLst>
                <a:ext uri="{FF2B5EF4-FFF2-40B4-BE49-F238E27FC236}">
                  <a16:creationId xmlns:a16="http://schemas.microsoft.com/office/drawing/2014/main" id="{66545B2D-EB0A-6391-EC99-5C85F5FA6CF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8" name="Titre 1">
            <a:extLst>
              <a:ext uri="{FF2B5EF4-FFF2-40B4-BE49-F238E27FC236}">
                <a16:creationId xmlns:a16="http://schemas.microsoft.com/office/drawing/2014/main" id="{D05A9275-246E-FA58-2F3C-F6217179B7A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2047179758"/>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re 1">
            <a:extLst>
              <a:ext uri="{FF2B5EF4-FFF2-40B4-BE49-F238E27FC236}">
                <a16:creationId xmlns:a16="http://schemas.microsoft.com/office/drawing/2014/main" id="{E9D0ED2A-0523-4BB0-B6EF-5B8BB9AC32DF}"/>
              </a:ext>
            </a:extLst>
          </p:cNvPr>
          <p:cNvSpPr>
            <a:spLocks noGrp="1"/>
          </p:cNvSpPr>
          <p:nvPr>
            <p:ph type="title"/>
          </p:nvPr>
        </p:nvSpPr>
        <p:spPr/>
        <p:txBody>
          <a:bodyPr/>
          <a:lstStyle/>
          <a:p>
            <a:r>
              <a:rPr lang="fr-FR" dirty="0"/>
              <a:t>Caractéristiques de la transplantation (2)</a:t>
            </a:r>
          </a:p>
        </p:txBody>
      </p:sp>
      <p:sp>
        <p:nvSpPr>
          <p:cNvPr id="3" name="Espace réservé du contenu 2">
            <a:extLst>
              <a:ext uri="{FF2B5EF4-FFF2-40B4-BE49-F238E27FC236}">
                <a16:creationId xmlns:a16="http://schemas.microsoft.com/office/drawing/2014/main" id="{F8998C8D-E220-48D1-80BC-CF742B9EED67}"/>
              </a:ext>
            </a:extLst>
          </p:cNvPr>
          <p:cNvSpPr>
            <a:spLocks noGrp="1"/>
          </p:cNvSpPr>
          <p:nvPr>
            <p:ph idx="1"/>
          </p:nvPr>
        </p:nvSpPr>
        <p:spPr/>
        <p:txBody>
          <a:bodyPr>
            <a:normAutofit/>
          </a:bodyPr>
          <a:lstStyle/>
          <a:p>
            <a:pPr lvl="1"/>
            <a:r>
              <a:rPr lang="fr-FR" sz="2000" dirty="0">
                <a:solidFill>
                  <a:srgbClr val="202122"/>
                </a:solidFill>
              </a:rPr>
              <a:t>Protocole d’immunosuppression</a:t>
            </a:r>
          </a:p>
          <a:p>
            <a:pPr lvl="2"/>
            <a:r>
              <a:rPr lang="fr-FR" sz="2000" dirty="0">
                <a:solidFill>
                  <a:srgbClr val="202122"/>
                </a:solidFill>
              </a:rPr>
              <a:t>SIMULECT</a:t>
            </a:r>
            <a:r>
              <a:rPr lang="fr-FR" sz="2000" baseline="30000" dirty="0">
                <a:solidFill>
                  <a:srgbClr val="202122"/>
                </a:solidFill>
              </a:rPr>
              <a:t>®</a:t>
            </a:r>
            <a:r>
              <a:rPr lang="fr-FR" sz="2000" dirty="0">
                <a:solidFill>
                  <a:srgbClr val="202122"/>
                </a:solidFill>
              </a:rPr>
              <a:t> (</a:t>
            </a:r>
            <a:r>
              <a:rPr lang="fr-FR" sz="2000" dirty="0" err="1">
                <a:solidFill>
                  <a:srgbClr val="202122"/>
                </a:solidFill>
              </a:rPr>
              <a:t>basiliximab</a:t>
            </a:r>
            <a:r>
              <a:rPr lang="fr-FR" sz="2000" dirty="0">
                <a:solidFill>
                  <a:srgbClr val="202122"/>
                </a:solidFill>
              </a:rPr>
              <a:t>) à J0 et J4</a:t>
            </a:r>
          </a:p>
          <a:p>
            <a:pPr lvl="2"/>
            <a:r>
              <a:rPr lang="fr-FR" sz="2000" dirty="0">
                <a:solidFill>
                  <a:srgbClr val="202122"/>
                </a:solidFill>
              </a:rPr>
              <a:t>PROGRAF</a:t>
            </a:r>
            <a:r>
              <a:rPr lang="fr-FR" sz="2000" baseline="30000" dirty="0">
                <a:solidFill>
                  <a:srgbClr val="202122"/>
                </a:solidFill>
              </a:rPr>
              <a:t>®</a:t>
            </a:r>
            <a:r>
              <a:rPr lang="fr-FR" sz="2000" dirty="0">
                <a:solidFill>
                  <a:srgbClr val="202122"/>
                </a:solidFill>
              </a:rPr>
              <a:t> (tacrolimus), CELLCEPT</a:t>
            </a:r>
            <a:r>
              <a:rPr lang="fr-FR" sz="2000" baseline="30000" dirty="0">
                <a:solidFill>
                  <a:srgbClr val="202122"/>
                </a:solidFill>
              </a:rPr>
              <a:t>®</a:t>
            </a:r>
            <a:r>
              <a:rPr lang="fr-FR" sz="2000" dirty="0">
                <a:solidFill>
                  <a:srgbClr val="202122"/>
                </a:solidFill>
              </a:rPr>
              <a:t> (</a:t>
            </a:r>
            <a:r>
              <a:rPr lang="fr-FR" sz="2000" dirty="0" err="1">
                <a:solidFill>
                  <a:srgbClr val="202122"/>
                </a:solidFill>
              </a:rPr>
              <a:t>mycophénolate</a:t>
            </a:r>
            <a:r>
              <a:rPr lang="fr-FR" sz="2000" dirty="0">
                <a:solidFill>
                  <a:srgbClr val="202122"/>
                </a:solidFill>
              </a:rPr>
              <a:t> </a:t>
            </a:r>
            <a:r>
              <a:rPr lang="fr-FR" sz="2000" dirty="0" err="1">
                <a:solidFill>
                  <a:srgbClr val="202122"/>
                </a:solidFill>
              </a:rPr>
              <a:t>mofétil</a:t>
            </a:r>
            <a:r>
              <a:rPr lang="fr-FR" sz="2000" dirty="0">
                <a:solidFill>
                  <a:srgbClr val="202122"/>
                </a:solidFill>
              </a:rPr>
              <a:t>)</a:t>
            </a:r>
          </a:p>
          <a:p>
            <a:pPr lvl="2">
              <a:spcAft>
                <a:spcPts val="2400"/>
              </a:spcAft>
            </a:pPr>
            <a:r>
              <a:rPr lang="fr-FR" sz="2000" dirty="0">
                <a:solidFill>
                  <a:srgbClr val="202122"/>
                </a:solidFill>
              </a:rPr>
              <a:t>PREDNISONE arrêté à J0 - J4, SIMULECT</a:t>
            </a:r>
            <a:r>
              <a:rPr lang="fr-FR" sz="2000" baseline="30000" dirty="0">
                <a:solidFill>
                  <a:srgbClr val="202122"/>
                </a:solidFill>
              </a:rPr>
              <a:t>®</a:t>
            </a:r>
            <a:r>
              <a:rPr lang="fr-FR" sz="2000" dirty="0">
                <a:solidFill>
                  <a:srgbClr val="202122"/>
                </a:solidFill>
              </a:rPr>
              <a:t> (</a:t>
            </a:r>
            <a:r>
              <a:rPr lang="fr-FR" sz="2000" dirty="0" err="1">
                <a:solidFill>
                  <a:srgbClr val="202122"/>
                </a:solidFill>
              </a:rPr>
              <a:t>basiliximab</a:t>
            </a:r>
            <a:r>
              <a:rPr lang="fr-FR" sz="2000" dirty="0">
                <a:solidFill>
                  <a:srgbClr val="202122"/>
                </a:solidFill>
              </a:rPr>
              <a:t>) </a:t>
            </a:r>
          </a:p>
          <a:p>
            <a:pPr lvl="1">
              <a:spcAft>
                <a:spcPts val="2400"/>
              </a:spcAft>
            </a:pPr>
            <a:r>
              <a:rPr lang="fr-FR" sz="2000" dirty="0">
                <a:solidFill>
                  <a:srgbClr val="202122"/>
                </a:solidFill>
              </a:rPr>
              <a:t>Pas d’histoire de rejet.</a:t>
            </a:r>
          </a:p>
          <a:p>
            <a:pPr lvl="1">
              <a:spcAft>
                <a:spcPts val="2400"/>
              </a:spcAft>
            </a:pPr>
            <a:r>
              <a:rPr lang="fr-FR" sz="2000" dirty="0">
                <a:solidFill>
                  <a:srgbClr val="202122"/>
                </a:solidFill>
              </a:rPr>
              <a:t>Pas de DSA.</a:t>
            </a:r>
          </a:p>
          <a:p>
            <a:pPr lvl="1">
              <a:spcAft>
                <a:spcPts val="2400"/>
              </a:spcAft>
            </a:pPr>
            <a:r>
              <a:rPr lang="fr-FR" sz="2000" dirty="0">
                <a:solidFill>
                  <a:srgbClr val="202122"/>
                </a:solidFill>
              </a:rPr>
              <a:t>Fonction rénale stable.</a:t>
            </a:r>
          </a:p>
        </p:txBody>
      </p:sp>
      <p:sp>
        <p:nvSpPr>
          <p:cNvPr id="18" name="Espace réservé pour une image  17">
            <a:extLst>
              <a:ext uri="{FF2B5EF4-FFF2-40B4-BE49-F238E27FC236}">
                <a16:creationId xmlns:a16="http://schemas.microsoft.com/office/drawing/2014/main" id="{D2A926FA-F610-51E2-17D4-CD2049EF10F2}"/>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68395D9D-C424-B6B7-E08C-1015530EEBE1}"/>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DSA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anticorps anti-HLA anti-donneur</a:t>
            </a:r>
          </a:p>
        </p:txBody>
      </p:sp>
      <p:grpSp>
        <p:nvGrpSpPr>
          <p:cNvPr id="7" name="Groupe 6">
            <a:extLst>
              <a:ext uri="{FF2B5EF4-FFF2-40B4-BE49-F238E27FC236}">
                <a16:creationId xmlns:a16="http://schemas.microsoft.com/office/drawing/2014/main" id="{064E27E6-AEBB-FE2B-233C-97B5A61679AA}"/>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00291B1F-DF55-A04C-1F02-772B5F463CF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025A7FA-F089-884E-30F8-C1F6CE9998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F6E0821A-FA01-CA8B-D221-F912D38A9098}"/>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EB3583B2-F1E3-CE61-C138-622C5B1977B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E3C98F78-652B-0871-81AC-B987CC23F7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E7050DB5-47C7-7D45-7875-1C80EAA7B122}"/>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E44D2020-FE96-938E-DA98-CE419CC88025}"/>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5" name="Chevron 14">
              <a:extLst>
                <a:ext uri="{FF2B5EF4-FFF2-40B4-BE49-F238E27FC236}">
                  <a16:creationId xmlns:a16="http://schemas.microsoft.com/office/drawing/2014/main" id="{C7FB02FE-F147-D045-D78D-D0BDC0789875}"/>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6" name="Chevron 15">
              <a:extLst>
                <a:ext uri="{FF2B5EF4-FFF2-40B4-BE49-F238E27FC236}">
                  <a16:creationId xmlns:a16="http://schemas.microsoft.com/office/drawing/2014/main" id="{3A210098-0569-4462-DFE4-847AF92E641C}"/>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7" name="Titre 1">
            <a:extLst>
              <a:ext uri="{FF2B5EF4-FFF2-40B4-BE49-F238E27FC236}">
                <a16:creationId xmlns:a16="http://schemas.microsoft.com/office/drawing/2014/main" id="{07ED1B09-14FE-320B-12AD-0E5639E1494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1876272252"/>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43BB50D-1081-4FB0-BA3B-CCA0555D4058}"/>
              </a:ext>
            </a:extLst>
          </p:cNvPr>
          <p:cNvSpPr>
            <a:spLocks noGrp="1"/>
          </p:cNvSpPr>
          <p:nvPr>
            <p:ph type="title"/>
          </p:nvPr>
        </p:nvSpPr>
        <p:spPr/>
        <p:txBody>
          <a:bodyPr/>
          <a:lstStyle/>
          <a:p>
            <a:r>
              <a:rPr lang="fr-FR" dirty="0"/>
              <a:t>Sur le plan virologique</a:t>
            </a:r>
          </a:p>
        </p:txBody>
      </p:sp>
      <p:sp>
        <p:nvSpPr>
          <p:cNvPr id="5" name="Espace réservé pour une image  4">
            <a:extLst>
              <a:ext uri="{FF2B5EF4-FFF2-40B4-BE49-F238E27FC236}">
                <a16:creationId xmlns:a16="http://schemas.microsoft.com/office/drawing/2014/main" id="{4545D034-8CDC-6035-03D5-5187FB079408}"/>
              </a:ext>
            </a:extLst>
          </p:cNvPr>
          <p:cNvSpPr>
            <a:spLocks noGrp="1"/>
          </p:cNvSpPr>
          <p:nvPr>
            <p:ph type="pic" sz="quarter" idx="13"/>
          </p:nvPr>
        </p:nvSpPr>
        <p:spPr/>
        <p:txBody>
          <a:bodyPr/>
          <a:lstStyle/>
          <a:p>
            <a:endParaRPr lang="fr-FR"/>
          </a:p>
        </p:txBody>
      </p:sp>
      <p:graphicFrame>
        <p:nvGraphicFramePr>
          <p:cNvPr id="4" name="Tableau 4">
            <a:extLst>
              <a:ext uri="{FF2B5EF4-FFF2-40B4-BE49-F238E27FC236}">
                <a16:creationId xmlns:a16="http://schemas.microsoft.com/office/drawing/2014/main" id="{F4019551-9374-4C2B-A73F-66FE205875E1}"/>
              </a:ext>
            </a:extLst>
          </p:cNvPr>
          <p:cNvGraphicFramePr>
            <a:graphicFrameLocks noGrp="1"/>
          </p:cNvGraphicFramePr>
          <p:nvPr/>
        </p:nvGraphicFramePr>
        <p:xfrm>
          <a:off x="468000" y="3188369"/>
          <a:ext cx="11246400" cy="2199640"/>
        </p:xfrm>
        <a:graphic>
          <a:graphicData uri="http://schemas.openxmlformats.org/drawingml/2006/table">
            <a:tbl>
              <a:tblPr firstRow="1" bandRow="1">
                <a:tableStyleId>{5C22544A-7EE6-4342-B048-85BDC9FD1C3A}</a:tableStyleId>
              </a:tblPr>
              <a:tblGrid>
                <a:gridCol w="1823680">
                  <a:extLst>
                    <a:ext uri="{9D8B030D-6E8A-4147-A177-3AD203B41FA5}">
                      <a16:colId xmlns:a16="http://schemas.microsoft.com/office/drawing/2014/main" val="1382163653"/>
                    </a:ext>
                  </a:extLst>
                </a:gridCol>
                <a:gridCol w="1823680">
                  <a:extLst>
                    <a:ext uri="{9D8B030D-6E8A-4147-A177-3AD203B41FA5}">
                      <a16:colId xmlns:a16="http://schemas.microsoft.com/office/drawing/2014/main" val="1416627125"/>
                    </a:ext>
                  </a:extLst>
                </a:gridCol>
                <a:gridCol w="1823680">
                  <a:extLst>
                    <a:ext uri="{9D8B030D-6E8A-4147-A177-3AD203B41FA5}">
                      <a16:colId xmlns:a16="http://schemas.microsoft.com/office/drawing/2014/main" val="1304246132"/>
                    </a:ext>
                  </a:extLst>
                </a:gridCol>
                <a:gridCol w="1823680">
                  <a:extLst>
                    <a:ext uri="{9D8B030D-6E8A-4147-A177-3AD203B41FA5}">
                      <a16:colId xmlns:a16="http://schemas.microsoft.com/office/drawing/2014/main" val="3007774550"/>
                    </a:ext>
                  </a:extLst>
                </a:gridCol>
                <a:gridCol w="2128000">
                  <a:extLst>
                    <a:ext uri="{9D8B030D-6E8A-4147-A177-3AD203B41FA5}">
                      <a16:colId xmlns:a16="http://schemas.microsoft.com/office/drawing/2014/main" val="2274237432"/>
                    </a:ext>
                  </a:extLst>
                </a:gridCol>
                <a:gridCol w="1823680">
                  <a:extLst>
                    <a:ext uri="{9D8B030D-6E8A-4147-A177-3AD203B41FA5}">
                      <a16:colId xmlns:a16="http://schemas.microsoft.com/office/drawing/2014/main" val="2777153730"/>
                    </a:ext>
                  </a:extLst>
                </a:gridCol>
              </a:tblGrid>
              <a:tr h="370840">
                <a:tc>
                  <a:txBody>
                    <a:bodyPr/>
                    <a:lstStyle/>
                    <a:p>
                      <a:pPr algn="ctr"/>
                      <a:r>
                        <a:rPr lang="fr-FR" dirty="0"/>
                        <a:t>Date</a:t>
                      </a:r>
                    </a:p>
                  </a:txBody>
                  <a:tcPr anchor="ctr">
                    <a:solidFill>
                      <a:schemeClr val="tx2"/>
                    </a:solidFill>
                  </a:tcPr>
                </a:tc>
                <a:tc>
                  <a:txBody>
                    <a:bodyPr/>
                    <a:lstStyle/>
                    <a:p>
                      <a:pPr algn="ctr"/>
                      <a:r>
                        <a:rPr lang="fr-FR" dirty="0"/>
                        <a:t>M1</a:t>
                      </a:r>
                    </a:p>
                  </a:txBody>
                  <a:tcPr anchor="ctr">
                    <a:solidFill>
                      <a:schemeClr val="tx2"/>
                    </a:solidFill>
                  </a:tcPr>
                </a:tc>
                <a:tc>
                  <a:txBody>
                    <a:bodyPr/>
                    <a:lstStyle/>
                    <a:p>
                      <a:pPr algn="ctr"/>
                      <a:r>
                        <a:rPr lang="fr-FR" dirty="0"/>
                        <a:t>M6</a:t>
                      </a:r>
                    </a:p>
                  </a:txBody>
                  <a:tcPr anchor="ctr">
                    <a:solidFill>
                      <a:schemeClr val="tx2"/>
                    </a:solidFill>
                  </a:tcPr>
                </a:tc>
                <a:tc>
                  <a:txBody>
                    <a:bodyPr/>
                    <a:lstStyle/>
                    <a:p>
                      <a:pPr algn="ctr"/>
                      <a:r>
                        <a:rPr lang="fr-FR" dirty="0"/>
                        <a:t>M8</a:t>
                      </a:r>
                    </a:p>
                  </a:txBody>
                  <a:tcPr anchor="ctr">
                    <a:solidFill>
                      <a:schemeClr val="tx2"/>
                    </a:solidFill>
                  </a:tcPr>
                </a:tc>
                <a:tc>
                  <a:txBody>
                    <a:bodyPr/>
                    <a:lstStyle/>
                    <a:p>
                      <a:pPr algn="ctr"/>
                      <a:r>
                        <a:rPr lang="fr-FR" dirty="0"/>
                        <a:t>M10</a:t>
                      </a:r>
                    </a:p>
                  </a:txBody>
                  <a:tcPr anchor="ctr">
                    <a:solidFill>
                      <a:schemeClr val="tx2"/>
                    </a:solidFill>
                  </a:tcPr>
                </a:tc>
                <a:tc>
                  <a:txBody>
                    <a:bodyPr/>
                    <a:lstStyle/>
                    <a:p>
                      <a:pPr algn="ctr"/>
                      <a:r>
                        <a:rPr lang="fr-FR" dirty="0"/>
                        <a:t>M12</a:t>
                      </a:r>
                    </a:p>
                  </a:txBody>
                  <a:tcPr anchor="ctr">
                    <a:solidFill>
                      <a:schemeClr val="tx2"/>
                    </a:solidFill>
                  </a:tcPr>
                </a:tc>
                <a:extLst>
                  <a:ext uri="{0D108BD9-81ED-4DB2-BD59-A6C34878D82A}">
                    <a16:rowId xmlns:a16="http://schemas.microsoft.com/office/drawing/2014/main" val="1522406342"/>
                  </a:ext>
                </a:extLst>
              </a:tr>
              <a:tr h="370840">
                <a:tc>
                  <a:txBody>
                    <a:bodyPr/>
                    <a:lstStyle/>
                    <a:p>
                      <a:pPr algn="ctr"/>
                      <a:r>
                        <a:rPr lang="fr-FR" dirty="0">
                          <a:solidFill>
                            <a:srgbClr val="202122"/>
                          </a:solidFill>
                        </a:rPr>
                        <a:t>PCR EBV</a:t>
                      </a:r>
                    </a:p>
                    <a:p>
                      <a:pPr algn="ctr"/>
                      <a:r>
                        <a:rPr lang="fr-FR" dirty="0">
                          <a:solidFill>
                            <a:srgbClr val="202122"/>
                          </a:solidFill>
                        </a:rPr>
                        <a:t>Log/copies</a:t>
                      </a:r>
                    </a:p>
                  </a:txBody>
                  <a:tcPr anchor="ctr"/>
                </a:tc>
                <a:tc>
                  <a:txBody>
                    <a:bodyPr/>
                    <a:lstStyle/>
                    <a:p>
                      <a:pPr algn="ctr"/>
                      <a:r>
                        <a:rPr lang="fr-FR" dirty="0">
                          <a:solidFill>
                            <a:srgbClr val="202122"/>
                          </a:solidFill>
                        </a:rPr>
                        <a:t>2.5</a:t>
                      </a:r>
                    </a:p>
                    <a:p>
                      <a:pPr algn="ctr"/>
                      <a:r>
                        <a:rPr lang="fr-FR" dirty="0">
                          <a:solidFill>
                            <a:srgbClr val="202122"/>
                          </a:solidFill>
                        </a:rPr>
                        <a:t>316</a:t>
                      </a:r>
                    </a:p>
                  </a:txBody>
                  <a:tcPr anchor="ctr"/>
                </a:tc>
                <a:tc>
                  <a:txBody>
                    <a:bodyPr/>
                    <a:lstStyle/>
                    <a:p>
                      <a:pPr algn="ctr"/>
                      <a:r>
                        <a:rPr lang="fr-FR" dirty="0">
                          <a:solidFill>
                            <a:srgbClr val="202122"/>
                          </a:solidFill>
                        </a:rPr>
                        <a:t>4.73</a:t>
                      </a:r>
                    </a:p>
                    <a:p>
                      <a:pPr algn="ctr"/>
                      <a:r>
                        <a:rPr lang="fr-FR" dirty="0">
                          <a:solidFill>
                            <a:srgbClr val="202122"/>
                          </a:solidFill>
                        </a:rPr>
                        <a:t>53551</a:t>
                      </a:r>
                    </a:p>
                  </a:txBody>
                  <a:tcPr anchor="ctr"/>
                </a:tc>
                <a:tc>
                  <a:txBody>
                    <a:bodyPr/>
                    <a:lstStyle/>
                    <a:p>
                      <a:pPr algn="ctr"/>
                      <a:r>
                        <a:rPr lang="fr-FR" dirty="0">
                          <a:solidFill>
                            <a:srgbClr val="202122"/>
                          </a:solidFill>
                        </a:rPr>
                        <a:t>4.42</a:t>
                      </a:r>
                    </a:p>
                    <a:p>
                      <a:pPr algn="ctr"/>
                      <a:r>
                        <a:rPr lang="fr-FR" dirty="0">
                          <a:solidFill>
                            <a:srgbClr val="202122"/>
                          </a:solidFill>
                        </a:rPr>
                        <a:t>26302</a:t>
                      </a:r>
                    </a:p>
                  </a:txBody>
                  <a:tcPr anchor="ctr"/>
                </a:tc>
                <a:tc>
                  <a:txBody>
                    <a:bodyPr/>
                    <a:lstStyle/>
                    <a:p>
                      <a:pPr algn="ctr"/>
                      <a:r>
                        <a:rPr lang="fr-FR">
                          <a:solidFill>
                            <a:srgbClr val="202122"/>
                          </a:solidFill>
                        </a:rPr>
                        <a:t>5.38</a:t>
                      </a:r>
                    </a:p>
                    <a:p>
                      <a:pPr algn="ctr"/>
                      <a:r>
                        <a:rPr lang="fr-FR">
                          <a:solidFill>
                            <a:srgbClr val="202122"/>
                          </a:solidFill>
                        </a:rPr>
                        <a:t>238434</a:t>
                      </a:r>
                    </a:p>
                  </a:txBody>
                  <a:tcPr anchor="ctr"/>
                </a:tc>
                <a:tc>
                  <a:txBody>
                    <a:bodyPr/>
                    <a:lstStyle/>
                    <a:p>
                      <a:pPr algn="ctr"/>
                      <a:r>
                        <a:rPr lang="fr-FR" dirty="0">
                          <a:solidFill>
                            <a:srgbClr val="202122"/>
                          </a:solidFill>
                        </a:rPr>
                        <a:t>5.75</a:t>
                      </a:r>
                    </a:p>
                    <a:p>
                      <a:pPr algn="ctr"/>
                      <a:r>
                        <a:rPr lang="fr-FR" dirty="0">
                          <a:solidFill>
                            <a:srgbClr val="202122"/>
                          </a:solidFill>
                        </a:rPr>
                        <a:t>562467</a:t>
                      </a:r>
                    </a:p>
                  </a:txBody>
                  <a:tcPr anchor="ctr"/>
                </a:tc>
                <a:extLst>
                  <a:ext uri="{0D108BD9-81ED-4DB2-BD59-A6C34878D82A}">
                    <a16:rowId xmlns:a16="http://schemas.microsoft.com/office/drawing/2014/main" val="2903591361"/>
                  </a:ext>
                </a:extLst>
              </a:tr>
              <a:tr h="370840">
                <a:tc>
                  <a:txBody>
                    <a:bodyPr/>
                    <a:lstStyle/>
                    <a:p>
                      <a:pPr algn="ctr"/>
                      <a:r>
                        <a:rPr lang="fr-FR" dirty="0">
                          <a:solidFill>
                            <a:srgbClr val="202122"/>
                          </a:solidFill>
                        </a:rPr>
                        <a:t>Sérologie</a:t>
                      </a:r>
                    </a:p>
                  </a:txBody>
                  <a:tcPr anchor="ctr"/>
                </a:tc>
                <a:tc>
                  <a:txBody>
                    <a:bodyPr/>
                    <a:lstStyle/>
                    <a:p>
                      <a:pPr algn="ctr"/>
                      <a:endParaRPr lang="fr-FR" dirty="0">
                        <a:solidFill>
                          <a:srgbClr val="202122"/>
                        </a:solidFill>
                      </a:endParaRPr>
                    </a:p>
                  </a:txBody>
                  <a:tcPr anchor="ctr"/>
                </a:tc>
                <a:tc>
                  <a:txBody>
                    <a:bodyPr/>
                    <a:lstStyle/>
                    <a:p>
                      <a:pPr algn="ctr"/>
                      <a:endParaRPr lang="fr-FR" dirty="0">
                        <a:solidFill>
                          <a:srgbClr val="202122"/>
                        </a:solidFill>
                      </a:endParaRPr>
                    </a:p>
                  </a:txBody>
                  <a:tcPr anchor="ctr"/>
                </a:tc>
                <a:tc>
                  <a:txBody>
                    <a:bodyPr/>
                    <a:lstStyle/>
                    <a:p>
                      <a:pPr algn="ctr"/>
                      <a:endParaRPr lang="fr-FR" dirty="0">
                        <a:solidFill>
                          <a:srgbClr val="202122"/>
                        </a:solidFill>
                      </a:endParaRPr>
                    </a:p>
                  </a:txBody>
                  <a:tcPr anchor="ctr"/>
                </a:tc>
                <a:tc>
                  <a:txBody>
                    <a:bodyPr/>
                    <a:lstStyle/>
                    <a:p>
                      <a:pPr algn="ctr"/>
                      <a:r>
                        <a:rPr lang="fr-FR" dirty="0">
                          <a:solidFill>
                            <a:srgbClr val="202122"/>
                          </a:solidFill>
                        </a:rPr>
                        <a:t>IgG VCA 68 UI/</a:t>
                      </a:r>
                      <a:r>
                        <a:rPr lang="fr-FR" dirty="0" err="1">
                          <a:solidFill>
                            <a:srgbClr val="202122"/>
                          </a:solidFill>
                        </a:rPr>
                        <a:t>mL</a:t>
                      </a:r>
                      <a:endParaRPr lang="fr-FR" dirty="0">
                        <a:solidFill>
                          <a:srgbClr val="202122"/>
                        </a:solidFill>
                      </a:endParaRPr>
                    </a:p>
                    <a:p>
                      <a:pPr algn="ctr"/>
                      <a:r>
                        <a:rPr lang="fr-FR" dirty="0">
                          <a:solidFill>
                            <a:srgbClr val="202122"/>
                          </a:solidFill>
                        </a:rPr>
                        <a:t>IgM VCA -</a:t>
                      </a:r>
                    </a:p>
                    <a:p>
                      <a:pPr algn="ctr"/>
                      <a:r>
                        <a:rPr lang="fr-FR" dirty="0">
                          <a:solidFill>
                            <a:srgbClr val="202122"/>
                          </a:solidFill>
                        </a:rPr>
                        <a:t>IgG EBNA 8 UI/</a:t>
                      </a:r>
                      <a:r>
                        <a:rPr lang="fr-FR" dirty="0" err="1">
                          <a:solidFill>
                            <a:srgbClr val="202122"/>
                          </a:solidFill>
                        </a:rPr>
                        <a:t>mL</a:t>
                      </a:r>
                      <a:endParaRPr lang="fr-FR" dirty="0">
                        <a:solidFill>
                          <a:srgbClr val="202122"/>
                        </a:solidFill>
                      </a:endParaRPr>
                    </a:p>
                  </a:txBody>
                  <a:tcPr anchor="ctr"/>
                </a:tc>
                <a:tc>
                  <a:txBody>
                    <a:bodyPr/>
                    <a:lstStyle/>
                    <a:p>
                      <a:pPr algn="ctr"/>
                      <a:endParaRPr lang="fr-FR" dirty="0">
                        <a:solidFill>
                          <a:srgbClr val="202122"/>
                        </a:solidFill>
                      </a:endParaRPr>
                    </a:p>
                  </a:txBody>
                  <a:tcPr anchor="ctr"/>
                </a:tc>
                <a:extLst>
                  <a:ext uri="{0D108BD9-81ED-4DB2-BD59-A6C34878D82A}">
                    <a16:rowId xmlns:a16="http://schemas.microsoft.com/office/drawing/2014/main" val="112151527"/>
                  </a:ext>
                </a:extLst>
              </a:tr>
            </a:tbl>
          </a:graphicData>
        </a:graphic>
      </p:graphicFrame>
      <p:sp>
        <p:nvSpPr>
          <p:cNvPr id="6" name="ZoneTexte 5">
            <a:extLst>
              <a:ext uri="{FF2B5EF4-FFF2-40B4-BE49-F238E27FC236}">
                <a16:creationId xmlns:a16="http://schemas.microsoft.com/office/drawing/2014/main" id="{891BDCE2-296D-162A-7C73-2E1A4461F8A8}"/>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CMV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cytomégalovirus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a:t>
            </a:r>
          </a:p>
        </p:txBody>
      </p:sp>
      <p:sp>
        <p:nvSpPr>
          <p:cNvPr id="8" name="Espace réservé du contenu 7">
            <a:extLst>
              <a:ext uri="{FF2B5EF4-FFF2-40B4-BE49-F238E27FC236}">
                <a16:creationId xmlns:a16="http://schemas.microsoft.com/office/drawing/2014/main" id="{BE889638-8A79-0C88-8AC5-0AA2FCAFEE01}"/>
              </a:ext>
            </a:extLst>
          </p:cNvPr>
          <p:cNvSpPr>
            <a:spLocks noGrp="1"/>
          </p:cNvSpPr>
          <p:nvPr>
            <p:ph idx="1"/>
          </p:nvPr>
        </p:nvSpPr>
        <p:spPr>
          <a:xfrm>
            <a:off x="468000" y="1658113"/>
            <a:ext cx="11246400" cy="2609088"/>
          </a:xfrm>
        </p:spPr>
        <p:txBody>
          <a:bodyPr>
            <a:normAutofit/>
          </a:bodyPr>
          <a:lstStyle/>
          <a:p>
            <a:pPr lvl="1">
              <a:spcAft>
                <a:spcPts val="1200"/>
              </a:spcAft>
            </a:pPr>
            <a:r>
              <a:rPr lang="fr-FR" sz="2000" dirty="0">
                <a:solidFill>
                  <a:srgbClr val="202122"/>
                </a:solidFill>
              </a:rPr>
              <a:t>Risque intermédiaire CMV : D+/R+, réplication post-greffe précoce traitée par ROVALCYTE</a:t>
            </a:r>
            <a:r>
              <a:rPr lang="fr-FR" sz="2000" baseline="30000" dirty="0">
                <a:solidFill>
                  <a:srgbClr val="202122"/>
                </a:solidFill>
              </a:rPr>
              <a:t>®</a:t>
            </a:r>
            <a:r>
              <a:rPr lang="fr-FR" sz="2000" dirty="0">
                <a:solidFill>
                  <a:srgbClr val="202122"/>
                </a:solidFill>
              </a:rPr>
              <a:t> (</a:t>
            </a:r>
            <a:r>
              <a:rPr lang="fr-FR" sz="2000" dirty="0" err="1">
                <a:solidFill>
                  <a:srgbClr val="202122"/>
                </a:solidFill>
              </a:rPr>
              <a:t>valganciclovir</a:t>
            </a:r>
            <a:r>
              <a:rPr lang="fr-FR" sz="2000" dirty="0">
                <a:solidFill>
                  <a:srgbClr val="202122"/>
                </a:solidFill>
              </a:rPr>
              <a:t>), pas de maladie à CMV.</a:t>
            </a:r>
          </a:p>
          <a:p>
            <a:pPr lvl="1">
              <a:spcAft>
                <a:spcPts val="1200"/>
              </a:spcAft>
            </a:pPr>
            <a:r>
              <a:rPr lang="fr-FR" sz="2000" dirty="0">
                <a:solidFill>
                  <a:srgbClr val="202122"/>
                </a:solidFill>
              </a:rPr>
              <a:t>Haut risque EBV : D+/R-, primo-infection à M1.</a:t>
            </a:r>
          </a:p>
        </p:txBody>
      </p:sp>
      <p:grpSp>
        <p:nvGrpSpPr>
          <p:cNvPr id="19" name="Groupe 18">
            <a:extLst>
              <a:ext uri="{FF2B5EF4-FFF2-40B4-BE49-F238E27FC236}">
                <a16:creationId xmlns:a16="http://schemas.microsoft.com/office/drawing/2014/main" id="{956DD43E-D826-80BF-495D-AB4090C13696}"/>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245A7C59-E70F-1917-9BA5-451F6F80B5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E2752E6F-1B42-1AF0-6E38-0D4924EBEE4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C71DA218-B14A-634A-429E-DB5C9186ADD8}"/>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DFADC90D-00B3-26FB-873D-21F763F35C37}"/>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853A97C9-06AC-C65C-3DBE-6B3AC2D6BE3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6CA5E8ED-2F17-F26B-3D22-CCD044D2138F}"/>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07C95008-37AD-16D1-6C4A-C67F10AC2B47}"/>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7" name="Chevron 16">
              <a:extLst>
                <a:ext uri="{FF2B5EF4-FFF2-40B4-BE49-F238E27FC236}">
                  <a16:creationId xmlns:a16="http://schemas.microsoft.com/office/drawing/2014/main" id="{A43F362C-6DC5-152A-467B-1B21456E90AF}"/>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Chevron 17">
              <a:extLst>
                <a:ext uri="{FF2B5EF4-FFF2-40B4-BE49-F238E27FC236}">
                  <a16:creationId xmlns:a16="http://schemas.microsoft.com/office/drawing/2014/main" id="{87C04771-DA9C-D47A-8BCA-D16ABFDC4960}"/>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20" name="Titre 1">
            <a:extLst>
              <a:ext uri="{FF2B5EF4-FFF2-40B4-BE49-F238E27FC236}">
                <a16:creationId xmlns:a16="http://schemas.microsoft.com/office/drawing/2014/main" id="{7C798B77-27F4-86AE-3DCC-F0F82FE195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175963999"/>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782B288-DAF5-4695-8810-571318A7B8E3}"/>
              </a:ext>
            </a:extLst>
          </p:cNvPr>
          <p:cNvSpPr>
            <a:spLocks noGrp="1"/>
          </p:cNvSpPr>
          <p:nvPr>
            <p:ph type="title"/>
          </p:nvPr>
        </p:nvSpPr>
        <p:spPr/>
        <p:txBody>
          <a:bodyPr>
            <a:normAutofit/>
          </a:bodyPr>
          <a:lstStyle/>
          <a:p>
            <a:pPr algn="ctr"/>
            <a:r>
              <a:rPr lang="fr-FR" sz="4400" dirty="0"/>
              <a:t>Discussion - 1</a:t>
            </a:r>
          </a:p>
        </p:txBody>
      </p:sp>
      <p:sp>
        <p:nvSpPr>
          <p:cNvPr id="5" name="Espace réservé pour une image  4">
            <a:extLst>
              <a:ext uri="{FF2B5EF4-FFF2-40B4-BE49-F238E27FC236}">
                <a16:creationId xmlns:a16="http://schemas.microsoft.com/office/drawing/2014/main" id="{256A5033-B7F9-B4E2-D12D-F21D8E775B40}"/>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EA1E8B8-01D7-C3D5-AB8B-997B51EEA7A7}"/>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517984894"/>
      </p:ext>
    </p:extLst>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contenu 5">
            <a:extLst>
              <a:ext uri="{FF2B5EF4-FFF2-40B4-BE49-F238E27FC236}">
                <a16:creationId xmlns:a16="http://schemas.microsoft.com/office/drawing/2014/main" id="{16EBD730-130D-D33C-2D82-690E705F1199}"/>
              </a:ext>
            </a:extLst>
          </p:cNvPr>
          <p:cNvSpPr>
            <a:spLocks noGrp="1"/>
          </p:cNvSpPr>
          <p:nvPr>
            <p:ph idx="1"/>
          </p:nvPr>
        </p:nvSpPr>
        <p:spPr>
          <a:xfrm>
            <a:off x="468000" y="1658112"/>
            <a:ext cx="3013137" cy="4518851"/>
          </a:xfrm>
        </p:spPr>
        <p:txBody>
          <a:bodyPr>
            <a:normAutofit/>
          </a:bodyPr>
          <a:lstStyle/>
          <a:p>
            <a:pPr lvl="1" algn="just">
              <a:spcAft>
                <a:spcPts val="1200"/>
              </a:spcAft>
            </a:pPr>
            <a:r>
              <a:rPr lang="fr-FR" sz="1800" dirty="0" err="1">
                <a:solidFill>
                  <a:srgbClr val="202122"/>
                </a:solidFill>
              </a:rPr>
              <a:t>Based</a:t>
            </a:r>
            <a:r>
              <a:rPr lang="fr-FR" sz="1800" dirty="0">
                <a:solidFill>
                  <a:srgbClr val="202122"/>
                </a:solidFill>
              </a:rPr>
              <a:t> on EBV viral </a:t>
            </a:r>
            <a:r>
              <a:rPr lang="fr-FR" sz="1800" dirty="0" err="1">
                <a:solidFill>
                  <a:srgbClr val="202122"/>
                </a:solidFill>
              </a:rPr>
              <a:t>load</a:t>
            </a:r>
            <a:endParaRPr lang="fr-FR" sz="1800" dirty="0">
              <a:solidFill>
                <a:srgbClr val="202122"/>
              </a:solidFill>
            </a:endParaRPr>
          </a:p>
          <a:p>
            <a:pPr lvl="1" algn="just">
              <a:spcAft>
                <a:spcPts val="1200"/>
              </a:spcAft>
            </a:pPr>
            <a:r>
              <a:rPr lang="fr-FR" sz="1800" dirty="0">
                <a:solidFill>
                  <a:srgbClr val="202122"/>
                </a:solidFill>
              </a:rPr>
              <a:t>No consensus on the </a:t>
            </a:r>
            <a:r>
              <a:rPr lang="fr-FR" sz="1800" dirty="0" err="1">
                <a:solidFill>
                  <a:srgbClr val="202122"/>
                </a:solidFill>
              </a:rPr>
              <a:t>threshold</a:t>
            </a:r>
            <a:r>
              <a:rPr lang="fr-FR" sz="1800" dirty="0">
                <a:solidFill>
                  <a:srgbClr val="202122"/>
                </a:solidFill>
              </a:rPr>
              <a:t> (in SOT &gt;105/</a:t>
            </a:r>
            <a:r>
              <a:rPr lang="fr-FR" sz="1800" dirty="0" err="1">
                <a:solidFill>
                  <a:srgbClr val="202122"/>
                </a:solidFill>
              </a:rPr>
              <a:t>mL</a:t>
            </a:r>
            <a:r>
              <a:rPr lang="fr-FR" sz="1800" dirty="0">
                <a:solidFill>
                  <a:srgbClr val="202122"/>
                </a:solidFill>
              </a:rPr>
              <a:t> in commun)</a:t>
            </a:r>
          </a:p>
        </p:txBody>
      </p:sp>
      <p:pic>
        <p:nvPicPr>
          <p:cNvPr id="19" name="Image 18"/>
          <p:cNvPicPr>
            <a:picLocks noChangeAspect="1"/>
          </p:cNvPicPr>
          <p:nvPr/>
        </p:nvPicPr>
        <p:blipFill>
          <a:blip r:embed="rId3"/>
          <a:stretch>
            <a:fillRect/>
          </a:stretch>
        </p:blipFill>
        <p:spPr>
          <a:xfrm>
            <a:off x="3704676" y="1658112"/>
            <a:ext cx="7870203" cy="4308826"/>
          </a:xfrm>
          <a:prstGeom prst="rect">
            <a:avLst/>
          </a:prstGeom>
          <a:noFill/>
          <a:ln w="19050">
            <a:solidFill>
              <a:schemeClr val="accent2"/>
            </a:solidFill>
          </a:ln>
        </p:spPr>
      </p:pic>
      <p:sp>
        <p:nvSpPr>
          <p:cNvPr id="5" name="ZoneTexte 4">
            <a:extLst>
              <a:ext uri="{FF2B5EF4-FFF2-40B4-BE49-F238E27FC236}">
                <a16:creationId xmlns:a16="http://schemas.microsoft.com/office/drawing/2014/main" id="{363B9AAC-458D-3E02-4CB3-7B64EB0FCB52}"/>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a:t>
            </a:r>
            <a:b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b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Choquet S, et al. American Journal of Transplantation. </a:t>
            </a:r>
            <a:r>
              <a:rPr kumimoji="0" lang="fr-FR" sz="1000" b="0"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Avr</a:t>
            </a: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2014;14(4):857-66</a:t>
            </a:r>
          </a:p>
        </p:txBody>
      </p:sp>
      <p:sp>
        <p:nvSpPr>
          <p:cNvPr id="4" name="Titre 3">
            <a:extLst>
              <a:ext uri="{FF2B5EF4-FFF2-40B4-BE49-F238E27FC236}">
                <a16:creationId xmlns:a16="http://schemas.microsoft.com/office/drawing/2014/main" id="{FA10DF55-74F7-86E6-78D6-4A0DD9ADF916}"/>
              </a:ext>
            </a:extLst>
          </p:cNvPr>
          <p:cNvSpPr>
            <a:spLocks noGrp="1"/>
          </p:cNvSpPr>
          <p:nvPr>
            <p:ph type="title"/>
          </p:nvPr>
        </p:nvSpPr>
        <p:spPr/>
        <p:txBody>
          <a:bodyPr/>
          <a:lstStyle/>
          <a:p>
            <a:r>
              <a:rPr lang="fr-FR" dirty="0"/>
              <a:t>Traitement </a:t>
            </a:r>
            <a:r>
              <a:rPr lang="fr-FR" dirty="0" err="1"/>
              <a:t>pré-emptif</a:t>
            </a:r>
            <a:endParaRPr lang="fr-FR" dirty="0"/>
          </a:p>
        </p:txBody>
      </p:sp>
      <p:sp>
        <p:nvSpPr>
          <p:cNvPr id="7" name="Espace réservé pour une image  6">
            <a:extLst>
              <a:ext uri="{FF2B5EF4-FFF2-40B4-BE49-F238E27FC236}">
                <a16:creationId xmlns:a16="http://schemas.microsoft.com/office/drawing/2014/main" id="{0E884E3F-152C-2E5B-8663-98498EBD411B}"/>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3E6A0A6F-CA33-4335-5676-6FDE54B05575}"/>
              </a:ext>
            </a:extLst>
          </p:cNvPr>
          <p:cNvGrpSpPr/>
          <p:nvPr/>
        </p:nvGrpSpPr>
        <p:grpSpPr>
          <a:xfrm>
            <a:off x="-2" y="0"/>
            <a:ext cx="12192002" cy="213160"/>
            <a:chOff x="-2" y="0"/>
            <a:chExt cx="12192002" cy="213160"/>
          </a:xfrm>
        </p:grpSpPr>
        <p:sp>
          <p:nvSpPr>
            <p:cNvPr id="25" name="Rectangle 24">
              <a:extLst>
                <a:ext uri="{FF2B5EF4-FFF2-40B4-BE49-F238E27FC236}">
                  <a16:creationId xmlns:a16="http://schemas.microsoft.com/office/drawing/2014/main" id="{AB2A92ED-DB11-19EE-E288-F92C69DFC5D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Rectangle 25">
              <a:extLst>
                <a:ext uri="{FF2B5EF4-FFF2-40B4-BE49-F238E27FC236}">
                  <a16:creationId xmlns:a16="http://schemas.microsoft.com/office/drawing/2014/main" id="{F8602242-FF27-A50B-C23C-1647612F121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Signalisation droite 26">
              <a:extLst>
                <a:ext uri="{FF2B5EF4-FFF2-40B4-BE49-F238E27FC236}">
                  <a16:creationId xmlns:a16="http://schemas.microsoft.com/office/drawing/2014/main" id="{19DF9434-85D4-019E-8FA5-D3F12CEF92E2}"/>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E9DF7AE5-0693-F195-5DE2-0CB8352B1BA8}"/>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0" name="Rectangle 29">
              <a:extLst>
                <a:ext uri="{FF2B5EF4-FFF2-40B4-BE49-F238E27FC236}">
                  <a16:creationId xmlns:a16="http://schemas.microsoft.com/office/drawing/2014/main" id="{96C47651-7CC5-FD19-1818-06038D47299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Chevron 30">
              <a:extLst>
                <a:ext uri="{FF2B5EF4-FFF2-40B4-BE49-F238E27FC236}">
                  <a16:creationId xmlns:a16="http://schemas.microsoft.com/office/drawing/2014/main" id="{95E1EB21-23D8-1E6D-4FC9-1ED5AED8483E}"/>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9524515D-21DE-35D9-EC83-58EECE8194B3}"/>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33" name="Chevron 32">
              <a:extLst>
                <a:ext uri="{FF2B5EF4-FFF2-40B4-BE49-F238E27FC236}">
                  <a16:creationId xmlns:a16="http://schemas.microsoft.com/office/drawing/2014/main" id="{307D31E5-92AC-8BAE-6CE6-9E9F39F98243}"/>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4" name="Chevron 33">
              <a:extLst>
                <a:ext uri="{FF2B5EF4-FFF2-40B4-BE49-F238E27FC236}">
                  <a16:creationId xmlns:a16="http://schemas.microsoft.com/office/drawing/2014/main" id="{06D4AF7D-3206-E7FD-90DD-6FECD530B625}"/>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35" name="Titre 1">
            <a:extLst>
              <a:ext uri="{FF2B5EF4-FFF2-40B4-BE49-F238E27FC236}">
                <a16:creationId xmlns:a16="http://schemas.microsoft.com/office/drawing/2014/main" id="{E4F17478-CD96-C313-E160-9B870FE23D7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1769521569"/>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3">
            <a:extLst>
              <a:ext uri="{FF2B5EF4-FFF2-40B4-BE49-F238E27FC236}">
                <a16:creationId xmlns:a16="http://schemas.microsoft.com/office/drawing/2014/main" id="{DB9C410D-25F0-54A3-94F3-4BF234293613}"/>
              </a:ext>
            </a:extLst>
          </p:cNvPr>
          <p:cNvSpPr>
            <a:spLocks noGrp="1"/>
          </p:cNvSpPr>
          <p:nvPr>
            <p:ph type="title"/>
          </p:nvPr>
        </p:nvSpPr>
        <p:spPr/>
        <p:txBody>
          <a:bodyPr/>
          <a:lstStyle/>
          <a:p>
            <a:r>
              <a:rPr lang="fr-FR" dirty="0"/>
              <a:t>Traitement </a:t>
            </a:r>
            <a:r>
              <a:rPr lang="fr-FR" dirty="0" err="1"/>
              <a:t>pré-emptif</a:t>
            </a:r>
            <a:endParaRPr lang="fr-FR" dirty="0"/>
          </a:p>
        </p:txBody>
      </p:sp>
      <p:sp>
        <p:nvSpPr>
          <p:cNvPr id="5" name="Espace réservé pour une image  4">
            <a:extLst>
              <a:ext uri="{FF2B5EF4-FFF2-40B4-BE49-F238E27FC236}">
                <a16:creationId xmlns:a16="http://schemas.microsoft.com/office/drawing/2014/main" id="{DA313B7F-7A73-E6A8-D437-FDDE64DE130C}"/>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13494A98-3BD9-405B-DD96-98850FC839E8}"/>
              </a:ext>
            </a:extLst>
          </p:cNvPr>
          <p:cNvSpPr txBox="1"/>
          <p:nvPr/>
        </p:nvSpPr>
        <p:spPr>
          <a:xfrm>
            <a:off x="244170" y="5720688"/>
            <a:ext cx="10362911" cy="912549"/>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1. Lee, Am J Transplant 2005 – Bakker, Transplantation 2007 ; 2. Van Esser, Blood 2002 - Choquet S, Am J Transplant 2014 ; 3. </a:t>
            </a:r>
            <a:r>
              <a:rPr kumimoji="0" lang="fr-FR" sz="1000" b="0"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Savoldo</a:t>
            </a: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Blood 2006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HSCT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Hematopoietic</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stem-</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cell</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transplantation </a:t>
            </a:r>
            <a:endParaRPr kumimoji="0" lang="en-CA"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endParaRPr>
          </a:p>
        </p:txBody>
      </p:sp>
      <p:grpSp>
        <p:nvGrpSpPr>
          <p:cNvPr id="6" name="Groupe 5">
            <a:extLst>
              <a:ext uri="{FF2B5EF4-FFF2-40B4-BE49-F238E27FC236}">
                <a16:creationId xmlns:a16="http://schemas.microsoft.com/office/drawing/2014/main" id="{069B8437-A65F-0B24-FCA3-522F0527F31C}"/>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04239FE-6A11-C151-CDDD-BE1B508F6E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2A2047D8-C6D3-E53B-AFF7-F3605A55F7A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3D706E66-66C7-8457-5D3D-68D2977C7E57}"/>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0D78CE29-81C2-A609-C111-7D83766F38E7}"/>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F50A7767-6CB1-D8D0-DA26-8F42ED8D0FF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1A2F44C9-1682-24FF-3D7E-8377C70162EF}"/>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00842FF-C030-0457-23D8-A3CD72E35FBB}"/>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7" name="Chevron 16">
              <a:extLst>
                <a:ext uri="{FF2B5EF4-FFF2-40B4-BE49-F238E27FC236}">
                  <a16:creationId xmlns:a16="http://schemas.microsoft.com/office/drawing/2014/main" id="{D2B2C0DF-52A0-C8E8-AF85-E6FA10E366FD}"/>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Chevron 17">
              <a:extLst>
                <a:ext uri="{FF2B5EF4-FFF2-40B4-BE49-F238E27FC236}">
                  <a16:creationId xmlns:a16="http://schemas.microsoft.com/office/drawing/2014/main" id="{C85BEDE5-FFB8-BB36-89C9-90641BC18AB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9" name="Titre 1">
            <a:extLst>
              <a:ext uri="{FF2B5EF4-FFF2-40B4-BE49-F238E27FC236}">
                <a16:creationId xmlns:a16="http://schemas.microsoft.com/office/drawing/2014/main" id="{2DF9C2DF-E1D4-B2E2-5477-D44AF23EAC3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21" name="Espace réservé du contenu 20">
            <a:extLst>
              <a:ext uri="{FF2B5EF4-FFF2-40B4-BE49-F238E27FC236}">
                <a16:creationId xmlns:a16="http://schemas.microsoft.com/office/drawing/2014/main" id="{9CFD2CBB-BEDF-81DD-3E8D-4C2DD939DF03}"/>
              </a:ext>
            </a:extLst>
          </p:cNvPr>
          <p:cNvSpPr>
            <a:spLocks noGrp="1"/>
          </p:cNvSpPr>
          <p:nvPr>
            <p:ph idx="1"/>
          </p:nvPr>
        </p:nvSpPr>
        <p:spPr/>
        <p:txBody>
          <a:bodyPr/>
          <a:lstStyle/>
          <a:p>
            <a:pPr lvl="1"/>
            <a:r>
              <a:rPr lang="fr-FR" sz="2000" dirty="0">
                <a:solidFill>
                  <a:srgbClr val="202122"/>
                </a:solidFill>
              </a:rPr>
              <a:t>Reduction of immunosuppression (RIS)</a:t>
            </a:r>
            <a:r>
              <a:rPr lang="fr-FR" sz="2000" baseline="30000" dirty="0">
                <a:solidFill>
                  <a:srgbClr val="202122"/>
                </a:solidFill>
              </a:rPr>
              <a:t>1</a:t>
            </a:r>
          </a:p>
          <a:p>
            <a:pPr lvl="1"/>
            <a:r>
              <a:rPr lang="fr-FR" sz="2000" dirty="0">
                <a:solidFill>
                  <a:srgbClr val="202122"/>
                </a:solidFill>
              </a:rPr>
              <a:t>Rituximab</a:t>
            </a:r>
            <a:r>
              <a:rPr lang="fr-FR" sz="2000" baseline="30000" dirty="0">
                <a:solidFill>
                  <a:srgbClr val="202122"/>
                </a:solidFill>
              </a:rPr>
              <a:t>2</a:t>
            </a:r>
            <a:r>
              <a:rPr lang="fr-FR" sz="2000" dirty="0">
                <a:solidFill>
                  <a:srgbClr val="202122"/>
                </a:solidFill>
              </a:rPr>
              <a:t> (</a:t>
            </a:r>
            <a:r>
              <a:rPr lang="fr-FR" sz="2000" dirty="0" err="1">
                <a:solidFill>
                  <a:srgbClr val="202122"/>
                </a:solidFill>
              </a:rPr>
              <a:t>number</a:t>
            </a:r>
            <a:r>
              <a:rPr lang="fr-FR" sz="2000" dirty="0">
                <a:solidFill>
                  <a:srgbClr val="202122"/>
                </a:solidFill>
              </a:rPr>
              <a:t> of injections? 1 à 4?), no </a:t>
            </a:r>
            <a:r>
              <a:rPr lang="fr-FR" sz="2000" dirty="0" err="1">
                <a:solidFill>
                  <a:srgbClr val="202122"/>
                </a:solidFill>
              </a:rPr>
              <a:t>approval</a:t>
            </a:r>
            <a:endParaRPr lang="fr-FR" sz="2000" dirty="0">
              <a:solidFill>
                <a:srgbClr val="202122"/>
              </a:solidFill>
            </a:endParaRPr>
          </a:p>
          <a:p>
            <a:endParaRPr lang="fr-FR" sz="2000" dirty="0"/>
          </a:p>
          <a:p>
            <a:r>
              <a:rPr lang="fr-FR" sz="2000" b="1" dirty="0">
                <a:solidFill>
                  <a:schemeClr val="accent1"/>
                </a:solidFill>
              </a:rPr>
              <a:t>In case of </a:t>
            </a:r>
            <a:r>
              <a:rPr lang="fr-FR" sz="2000" b="1" dirty="0" err="1">
                <a:solidFill>
                  <a:schemeClr val="accent1"/>
                </a:solidFill>
              </a:rPr>
              <a:t>treatment</a:t>
            </a:r>
            <a:r>
              <a:rPr lang="fr-FR" sz="2000" b="1" dirty="0">
                <a:solidFill>
                  <a:schemeClr val="accent1"/>
                </a:solidFill>
              </a:rPr>
              <a:t> </a:t>
            </a:r>
            <a:r>
              <a:rPr lang="fr-FR" sz="2000" b="1" dirty="0" err="1">
                <a:solidFill>
                  <a:schemeClr val="accent1"/>
                </a:solidFill>
              </a:rPr>
              <a:t>failure</a:t>
            </a:r>
            <a:r>
              <a:rPr lang="fr-FR" sz="2000" b="1" dirty="0">
                <a:solidFill>
                  <a:schemeClr val="accent1"/>
                </a:solidFill>
              </a:rPr>
              <a:t> (rare ++)</a:t>
            </a:r>
          </a:p>
          <a:p>
            <a:pPr lvl="1"/>
            <a:r>
              <a:rPr lang="fr-FR" sz="2000" i="1" dirty="0" err="1">
                <a:solidFill>
                  <a:srgbClr val="202122"/>
                </a:solidFill>
              </a:rPr>
              <a:t>Donor</a:t>
            </a:r>
            <a:r>
              <a:rPr lang="fr-FR" sz="2000" i="1" dirty="0">
                <a:solidFill>
                  <a:srgbClr val="202122"/>
                </a:solidFill>
              </a:rPr>
              <a:t> </a:t>
            </a:r>
            <a:r>
              <a:rPr lang="fr-FR" sz="2000" i="1" dirty="0" err="1">
                <a:solidFill>
                  <a:srgbClr val="202122"/>
                </a:solidFill>
              </a:rPr>
              <a:t>derived</a:t>
            </a:r>
            <a:r>
              <a:rPr lang="fr-FR" sz="2000" i="1" dirty="0">
                <a:solidFill>
                  <a:srgbClr val="202122"/>
                </a:solidFill>
              </a:rPr>
              <a:t> </a:t>
            </a:r>
            <a:r>
              <a:rPr lang="fr-FR" sz="2000" i="1" dirty="0" err="1">
                <a:solidFill>
                  <a:srgbClr val="202122"/>
                </a:solidFill>
              </a:rPr>
              <a:t>T-cell</a:t>
            </a:r>
            <a:r>
              <a:rPr lang="fr-FR" sz="2000" i="1" dirty="0">
                <a:solidFill>
                  <a:srgbClr val="202122"/>
                </a:solidFill>
              </a:rPr>
              <a:t> (if EBV positive, </a:t>
            </a:r>
            <a:r>
              <a:rPr lang="fr-FR" sz="2000" i="1" dirty="0" err="1">
                <a:solidFill>
                  <a:srgbClr val="202122"/>
                </a:solidFill>
              </a:rPr>
              <a:t>only</a:t>
            </a:r>
            <a:r>
              <a:rPr lang="fr-FR" sz="2000" i="1" dirty="0">
                <a:solidFill>
                  <a:srgbClr val="202122"/>
                </a:solidFill>
              </a:rPr>
              <a:t> in HSCT)</a:t>
            </a:r>
          </a:p>
          <a:p>
            <a:pPr lvl="1"/>
            <a:r>
              <a:rPr lang="fr-FR" sz="2000" i="1" dirty="0">
                <a:solidFill>
                  <a:srgbClr val="202122"/>
                </a:solidFill>
              </a:rPr>
              <a:t>EBV-</a:t>
            </a:r>
            <a:r>
              <a:rPr lang="fr-FR" sz="2000" i="1" dirty="0" err="1">
                <a:solidFill>
                  <a:srgbClr val="202122"/>
                </a:solidFill>
              </a:rPr>
              <a:t>specific</a:t>
            </a:r>
            <a:r>
              <a:rPr lang="fr-FR" sz="2000" i="1" dirty="0">
                <a:solidFill>
                  <a:srgbClr val="202122"/>
                </a:solidFill>
              </a:rPr>
              <a:t> </a:t>
            </a:r>
            <a:r>
              <a:rPr lang="fr-FR" sz="2000" i="1" dirty="0" err="1">
                <a:solidFill>
                  <a:srgbClr val="202122"/>
                </a:solidFill>
              </a:rPr>
              <a:t>allogenic</a:t>
            </a:r>
            <a:r>
              <a:rPr lang="fr-FR" sz="2000" i="1" dirty="0">
                <a:solidFill>
                  <a:srgbClr val="202122"/>
                </a:solidFill>
              </a:rPr>
              <a:t> </a:t>
            </a:r>
            <a:r>
              <a:rPr lang="fr-FR" sz="2000" i="1" dirty="0" err="1">
                <a:solidFill>
                  <a:srgbClr val="202122"/>
                </a:solidFill>
              </a:rPr>
              <a:t>T</a:t>
            </a:r>
            <a:r>
              <a:rPr lang="fr-FR" sz="2000" i="1" dirty="0">
                <a:solidFill>
                  <a:srgbClr val="202122"/>
                </a:solidFill>
              </a:rPr>
              <a:t> cells</a:t>
            </a:r>
            <a:r>
              <a:rPr lang="fr-FR" sz="2000" i="1" baseline="30000" dirty="0">
                <a:solidFill>
                  <a:srgbClr val="202122"/>
                </a:solidFill>
              </a:rPr>
              <a:t>3</a:t>
            </a:r>
            <a:r>
              <a:rPr lang="fr-FR" sz="2000" i="1" dirty="0">
                <a:solidFill>
                  <a:srgbClr val="202122"/>
                </a:solidFill>
              </a:rPr>
              <a:t> </a:t>
            </a:r>
          </a:p>
          <a:p>
            <a:endParaRPr lang="fr-FR" dirty="0"/>
          </a:p>
        </p:txBody>
      </p:sp>
    </p:spTree>
    <p:extLst>
      <p:ext uri="{BB962C8B-B14F-4D97-AF65-F5344CB8AC3E}">
        <p14:creationId xmlns:p14="http://schemas.microsoft.com/office/powerpoint/2010/main" val="2866724821"/>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e 37">
            <a:extLst>
              <a:ext uri="{FF2B5EF4-FFF2-40B4-BE49-F238E27FC236}">
                <a16:creationId xmlns:a16="http://schemas.microsoft.com/office/drawing/2014/main" id="{BE26262E-B611-31F1-1FBD-0EF693DE8011}"/>
              </a:ext>
            </a:extLst>
          </p:cNvPr>
          <p:cNvGrpSpPr/>
          <p:nvPr/>
        </p:nvGrpSpPr>
        <p:grpSpPr>
          <a:xfrm>
            <a:off x="2187991" y="1699233"/>
            <a:ext cx="8281543" cy="4176798"/>
            <a:chOff x="2254251" y="1593215"/>
            <a:chExt cx="8281543" cy="4176798"/>
          </a:xfrm>
        </p:grpSpPr>
        <p:sp>
          <p:nvSpPr>
            <p:cNvPr id="9" name="Rectangle : coins arrondis 8">
              <a:extLst>
                <a:ext uri="{FF2B5EF4-FFF2-40B4-BE49-F238E27FC236}">
                  <a16:creationId xmlns:a16="http://schemas.microsoft.com/office/drawing/2014/main" id="{4DB916BB-BBBA-AC83-B22D-2DD64010D7C6}"/>
                </a:ext>
              </a:extLst>
            </p:cNvPr>
            <p:cNvSpPr/>
            <p:nvPr/>
          </p:nvSpPr>
          <p:spPr>
            <a:xfrm>
              <a:off x="4287810" y="2974269"/>
              <a:ext cx="1300057" cy="313828"/>
            </a:xfrm>
            <a:prstGeom prst="roundRect">
              <a:avLst>
                <a:gd name="adj" fmla="val 50000"/>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Times New Roman" panose="02020603050405020304" pitchFamily="18" charset="0"/>
                </a:rPr>
                <a:t>PET-TDM</a:t>
              </a:r>
            </a:p>
          </p:txBody>
        </p:sp>
        <p:sp>
          <p:nvSpPr>
            <p:cNvPr id="11" name="ZoneTexte 10">
              <a:extLst>
                <a:ext uri="{FF2B5EF4-FFF2-40B4-BE49-F238E27FC236}">
                  <a16:creationId xmlns:a16="http://schemas.microsoft.com/office/drawing/2014/main" id="{1F460C1D-9E00-034C-4546-C96BD7BAAC7B}"/>
                </a:ext>
              </a:extLst>
            </p:cNvPr>
            <p:cNvSpPr txBox="1"/>
            <p:nvPr/>
          </p:nvSpPr>
          <p:spPr>
            <a:xfrm>
              <a:off x="2254251" y="1593215"/>
              <a:ext cx="5367175"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High EBV viral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load</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rapid</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increase</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 in viral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load</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endParaRPr>
            </a:p>
          </p:txBody>
        </p:sp>
        <p:cxnSp>
          <p:nvCxnSpPr>
            <p:cNvPr id="12" name="Connecteur droit avec flèche 11">
              <a:extLst>
                <a:ext uri="{FF2B5EF4-FFF2-40B4-BE49-F238E27FC236}">
                  <a16:creationId xmlns:a16="http://schemas.microsoft.com/office/drawing/2014/main" id="{068A9ACF-F767-3F53-D537-6B5169B1F1EC}"/>
                </a:ext>
              </a:extLst>
            </p:cNvPr>
            <p:cNvCxnSpPr>
              <a:cxnSpLocks/>
            </p:cNvCxnSpPr>
            <p:nvPr/>
          </p:nvCxnSpPr>
          <p:spPr>
            <a:xfrm>
              <a:off x="4937838" y="2087033"/>
              <a:ext cx="0" cy="800100"/>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4" name="ZoneTexte 13">
              <a:extLst>
                <a:ext uri="{FF2B5EF4-FFF2-40B4-BE49-F238E27FC236}">
                  <a16:creationId xmlns:a16="http://schemas.microsoft.com/office/drawing/2014/main" id="{871E00DD-A0AA-4330-631F-5E05F6DC08E1}"/>
                </a:ext>
              </a:extLst>
            </p:cNvPr>
            <p:cNvSpPr txBox="1"/>
            <p:nvPr/>
          </p:nvSpPr>
          <p:spPr>
            <a:xfrm>
              <a:off x="3253553" y="2278084"/>
              <a:ext cx="1627370" cy="369332"/>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RIS if possible</a:t>
              </a:r>
            </a:p>
          </p:txBody>
        </p:sp>
        <p:sp>
          <p:nvSpPr>
            <p:cNvPr id="15" name="ZoneTexte 14">
              <a:extLst>
                <a:ext uri="{FF2B5EF4-FFF2-40B4-BE49-F238E27FC236}">
                  <a16:creationId xmlns:a16="http://schemas.microsoft.com/office/drawing/2014/main" id="{EAEB6205-6F73-FD6F-2E9F-FE52FCB1341A}"/>
                </a:ext>
              </a:extLst>
            </p:cNvPr>
            <p:cNvSpPr txBox="1"/>
            <p:nvPr/>
          </p:nvSpPr>
          <p:spPr>
            <a:xfrm>
              <a:off x="2979925" y="4086916"/>
              <a:ext cx="1011815"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Positive</a:t>
              </a:r>
            </a:p>
          </p:txBody>
        </p:sp>
        <p:sp>
          <p:nvSpPr>
            <p:cNvPr id="16" name="ZoneTexte 15">
              <a:extLst>
                <a:ext uri="{FF2B5EF4-FFF2-40B4-BE49-F238E27FC236}">
                  <a16:creationId xmlns:a16="http://schemas.microsoft.com/office/drawing/2014/main" id="{F681EE3A-0C20-8CC1-D542-6C78E7137766}"/>
                </a:ext>
              </a:extLst>
            </p:cNvPr>
            <p:cNvSpPr txBox="1"/>
            <p:nvPr/>
          </p:nvSpPr>
          <p:spPr>
            <a:xfrm>
              <a:off x="5848082" y="4086916"/>
              <a:ext cx="1223412"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Negative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endParaRPr>
            </a:p>
          </p:txBody>
        </p:sp>
        <p:sp>
          <p:nvSpPr>
            <p:cNvPr id="17" name="ZoneTexte 16">
              <a:extLst>
                <a:ext uri="{FF2B5EF4-FFF2-40B4-BE49-F238E27FC236}">
                  <a16:creationId xmlns:a16="http://schemas.microsoft.com/office/drawing/2014/main" id="{399DB46E-AEEE-62E8-046E-19779F1AF7F6}"/>
                </a:ext>
              </a:extLst>
            </p:cNvPr>
            <p:cNvSpPr txBox="1"/>
            <p:nvPr/>
          </p:nvSpPr>
          <p:spPr>
            <a:xfrm>
              <a:off x="3043243" y="5084129"/>
              <a:ext cx="885179"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Biopsy</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endParaRPr>
            </a:p>
          </p:txBody>
        </p:sp>
        <p:sp>
          <p:nvSpPr>
            <p:cNvPr id="18" name="ZoneTexte 17">
              <a:extLst>
                <a:ext uri="{FF2B5EF4-FFF2-40B4-BE49-F238E27FC236}">
                  <a16:creationId xmlns:a16="http://schemas.microsoft.com/office/drawing/2014/main" id="{47090C47-B5A3-8A2B-1D37-AC90FEC6C215}"/>
                </a:ext>
              </a:extLst>
            </p:cNvPr>
            <p:cNvSpPr txBox="1"/>
            <p:nvPr/>
          </p:nvSpPr>
          <p:spPr>
            <a:xfrm>
              <a:off x="5820831" y="5123682"/>
              <a:ext cx="1277915"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Rituximab</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1 infusion</a:t>
              </a:r>
            </a:p>
          </p:txBody>
        </p:sp>
        <p:sp>
          <p:nvSpPr>
            <p:cNvPr id="19" name="ZoneTexte 18">
              <a:extLst>
                <a:ext uri="{FF2B5EF4-FFF2-40B4-BE49-F238E27FC236}">
                  <a16:creationId xmlns:a16="http://schemas.microsoft.com/office/drawing/2014/main" id="{61DF7D7E-9000-7B03-9EAA-C9FCA90AB5AF}"/>
                </a:ext>
              </a:extLst>
            </p:cNvPr>
            <p:cNvSpPr txBox="1"/>
            <p:nvPr/>
          </p:nvSpPr>
          <p:spPr>
            <a:xfrm>
              <a:off x="8089290" y="5117273"/>
              <a:ext cx="24465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CV EBV à 1 semaine</a:t>
              </a:r>
            </a:p>
          </p:txBody>
        </p:sp>
        <p:grpSp>
          <p:nvGrpSpPr>
            <p:cNvPr id="37" name="Groupe 36">
              <a:extLst>
                <a:ext uri="{FF2B5EF4-FFF2-40B4-BE49-F238E27FC236}">
                  <a16:creationId xmlns:a16="http://schemas.microsoft.com/office/drawing/2014/main" id="{B5676075-CFCB-59C4-E3F7-A0D31744BDFA}"/>
                </a:ext>
              </a:extLst>
            </p:cNvPr>
            <p:cNvGrpSpPr/>
            <p:nvPr/>
          </p:nvGrpSpPr>
          <p:grpSpPr>
            <a:xfrm>
              <a:off x="3997365" y="3401850"/>
              <a:ext cx="1880947" cy="685066"/>
              <a:chOff x="3907688" y="3401850"/>
              <a:chExt cx="1880947" cy="685066"/>
            </a:xfrm>
          </p:grpSpPr>
          <p:cxnSp>
            <p:nvCxnSpPr>
              <p:cNvPr id="20" name="Connecteur droit avec flèche 19">
                <a:extLst>
                  <a:ext uri="{FF2B5EF4-FFF2-40B4-BE49-F238E27FC236}">
                    <a16:creationId xmlns:a16="http://schemas.microsoft.com/office/drawing/2014/main" id="{2A9A58DC-560C-7A94-8BEA-B4DBCBDE057D}"/>
                  </a:ext>
                </a:extLst>
              </p:cNvPr>
              <p:cNvCxnSpPr/>
              <p:nvPr/>
            </p:nvCxnSpPr>
            <p:spPr>
              <a:xfrm flipH="1">
                <a:off x="3907688" y="3401850"/>
                <a:ext cx="826479" cy="68506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1" name="Connecteur droit avec flèche 20">
                <a:extLst>
                  <a:ext uri="{FF2B5EF4-FFF2-40B4-BE49-F238E27FC236}">
                    <a16:creationId xmlns:a16="http://schemas.microsoft.com/office/drawing/2014/main" id="{0C3C2E4D-9F15-7B73-010B-1AEB406594CA}"/>
                  </a:ext>
                </a:extLst>
              </p:cNvPr>
              <p:cNvCxnSpPr/>
              <p:nvPr/>
            </p:nvCxnSpPr>
            <p:spPr>
              <a:xfrm>
                <a:off x="5099572" y="3401850"/>
                <a:ext cx="689063" cy="68506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grpSp>
        <p:cxnSp>
          <p:nvCxnSpPr>
            <p:cNvPr id="22" name="Connecteur droit avec flèche 21">
              <a:extLst>
                <a:ext uri="{FF2B5EF4-FFF2-40B4-BE49-F238E27FC236}">
                  <a16:creationId xmlns:a16="http://schemas.microsoft.com/office/drawing/2014/main" id="{08F74854-3B8C-70EA-3E3C-65110E9F08EB}"/>
                </a:ext>
              </a:extLst>
            </p:cNvPr>
            <p:cNvCxnSpPr>
              <a:cxnSpLocks/>
            </p:cNvCxnSpPr>
            <p:nvPr/>
          </p:nvCxnSpPr>
          <p:spPr>
            <a:xfrm flipH="1">
              <a:off x="3483043" y="4456248"/>
              <a:ext cx="5579" cy="627881"/>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onnecteur droit avec flèche 22">
              <a:extLst>
                <a:ext uri="{FF2B5EF4-FFF2-40B4-BE49-F238E27FC236}">
                  <a16:creationId xmlns:a16="http://schemas.microsoft.com/office/drawing/2014/main" id="{17BA060F-1BCF-A4BA-8CC8-B2DC0FC7DED1}"/>
                </a:ext>
              </a:extLst>
            </p:cNvPr>
            <p:cNvCxnSpPr>
              <a:cxnSpLocks/>
            </p:cNvCxnSpPr>
            <p:nvPr/>
          </p:nvCxnSpPr>
          <p:spPr>
            <a:xfrm>
              <a:off x="6459788" y="4456248"/>
              <a:ext cx="0" cy="621268"/>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eur droit avec flèche 23">
              <a:extLst>
                <a:ext uri="{FF2B5EF4-FFF2-40B4-BE49-F238E27FC236}">
                  <a16:creationId xmlns:a16="http://schemas.microsoft.com/office/drawing/2014/main" id="{FD1DC5B4-2AE9-6448-6E3A-B90303DFC021}"/>
                </a:ext>
              </a:extLst>
            </p:cNvPr>
            <p:cNvCxnSpPr>
              <a:cxnSpLocks/>
              <a:endCxn id="19" idx="1"/>
            </p:cNvCxnSpPr>
            <p:nvPr/>
          </p:nvCxnSpPr>
          <p:spPr>
            <a:xfrm>
              <a:off x="7099827" y="5301939"/>
              <a:ext cx="989463" cy="0"/>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5" name="ZoneTexte 24">
              <a:extLst>
                <a:ext uri="{FF2B5EF4-FFF2-40B4-BE49-F238E27FC236}">
                  <a16:creationId xmlns:a16="http://schemas.microsoft.com/office/drawing/2014/main" id="{523AB8A8-5F6C-D277-A15D-4567EB8082D7}"/>
                </a:ext>
              </a:extLst>
            </p:cNvPr>
            <p:cNvSpPr txBox="1"/>
            <p:nvPr/>
          </p:nvSpPr>
          <p:spPr>
            <a:xfrm>
              <a:off x="6453808" y="4543510"/>
              <a:ext cx="2199861" cy="36933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800" b="0" i="1" u="none" strike="noStrike" kern="1200" cap="none" spc="0" normalizeH="0" baseline="0" noProof="0" dirty="0">
                  <a:ln>
                    <a:noFill/>
                  </a:ln>
                  <a:solidFill>
                    <a:srgbClr val="E6EEEE">
                      <a:lumMod val="50000"/>
                    </a:srgbClr>
                  </a:solidFill>
                  <a:effectLst/>
                  <a:uLnTx/>
                  <a:uFillTx/>
                  <a:latin typeface="Century Gothic" panose="020F0302020204030204"/>
                  <a:ea typeface="+mn-ea"/>
                  <a:cs typeface="Times New Roman" panose="02020603050405020304" pitchFamily="18" charset="0"/>
                </a:rPr>
                <a:t>Persistant high CV</a:t>
              </a:r>
            </a:p>
          </p:txBody>
        </p:sp>
        <p:cxnSp>
          <p:nvCxnSpPr>
            <p:cNvPr id="30" name="Connecteur : en angle 31">
              <a:extLst>
                <a:ext uri="{FF2B5EF4-FFF2-40B4-BE49-F238E27FC236}">
                  <a16:creationId xmlns:a16="http://schemas.microsoft.com/office/drawing/2014/main" id="{FDA8FAE1-CA23-9375-2902-0CADF061A2E5}"/>
                </a:ext>
              </a:extLst>
            </p:cNvPr>
            <p:cNvCxnSpPr>
              <a:stCxn id="19" idx="0"/>
            </p:cNvCxnSpPr>
            <p:nvPr/>
          </p:nvCxnSpPr>
          <p:spPr>
            <a:xfrm rot="16200000" flipV="1">
              <a:off x="8795737" y="4600468"/>
              <a:ext cx="349341" cy="684270"/>
            </a:xfrm>
            <a:prstGeom prst="bentConnector2">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grpSp>
      <p:sp>
        <p:nvSpPr>
          <p:cNvPr id="4" name="ZoneTexte 3">
            <a:extLst>
              <a:ext uri="{FF2B5EF4-FFF2-40B4-BE49-F238E27FC236}">
                <a16:creationId xmlns:a16="http://schemas.microsoft.com/office/drawing/2014/main" id="{DC6343D8-EC03-1B4E-EAD8-74CF03D182F6}"/>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RIS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Reduction of immunosuppression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CV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charge virale  </a:t>
            </a:r>
          </a:p>
        </p:txBody>
      </p:sp>
      <p:sp>
        <p:nvSpPr>
          <p:cNvPr id="3" name="Titre 2">
            <a:extLst>
              <a:ext uri="{FF2B5EF4-FFF2-40B4-BE49-F238E27FC236}">
                <a16:creationId xmlns:a16="http://schemas.microsoft.com/office/drawing/2014/main" id="{537E3CBF-5DA8-9C0F-0D98-61035F566A80}"/>
              </a:ext>
            </a:extLst>
          </p:cNvPr>
          <p:cNvSpPr>
            <a:spLocks noGrp="1"/>
          </p:cNvSpPr>
          <p:nvPr>
            <p:ph type="title"/>
          </p:nvPr>
        </p:nvSpPr>
        <p:spPr/>
        <p:txBody>
          <a:bodyPr/>
          <a:lstStyle/>
          <a:p>
            <a:r>
              <a:rPr lang="fr-FR" dirty="0"/>
              <a:t>Traitement </a:t>
            </a:r>
            <a:r>
              <a:rPr lang="fr-FR" dirty="0" err="1"/>
              <a:t>pré-emptif</a:t>
            </a:r>
            <a:endParaRPr lang="fr-FR" dirty="0"/>
          </a:p>
        </p:txBody>
      </p:sp>
      <p:sp>
        <p:nvSpPr>
          <p:cNvPr id="6" name="Espace réservé pour une image  5">
            <a:extLst>
              <a:ext uri="{FF2B5EF4-FFF2-40B4-BE49-F238E27FC236}">
                <a16:creationId xmlns:a16="http://schemas.microsoft.com/office/drawing/2014/main" id="{1960D59B-1572-C8A6-BCEC-17ECFE8C91CA}"/>
              </a:ext>
            </a:extLst>
          </p:cNvPr>
          <p:cNvSpPr>
            <a:spLocks noGrp="1"/>
          </p:cNvSpPr>
          <p:nvPr>
            <p:ph type="pic" sz="quarter" idx="13"/>
          </p:nvPr>
        </p:nvSpPr>
        <p:spPr/>
        <p:txBody>
          <a:bodyPr/>
          <a:lstStyle/>
          <a:p>
            <a:endParaRPr lang="fr-FR"/>
          </a:p>
        </p:txBody>
      </p:sp>
      <p:grpSp>
        <p:nvGrpSpPr>
          <p:cNvPr id="7" name="Groupe 6">
            <a:extLst>
              <a:ext uri="{FF2B5EF4-FFF2-40B4-BE49-F238E27FC236}">
                <a16:creationId xmlns:a16="http://schemas.microsoft.com/office/drawing/2014/main" id="{90640BB3-3563-20C4-423A-6BF7690A0632}"/>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3F36EA34-2E47-69C9-603E-FD9C1E3D2BD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Rectangle 25">
              <a:extLst>
                <a:ext uri="{FF2B5EF4-FFF2-40B4-BE49-F238E27FC236}">
                  <a16:creationId xmlns:a16="http://schemas.microsoft.com/office/drawing/2014/main" id="{DB6A1B28-248F-F1C2-ECC6-C5E00023239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Signalisation droite 26">
              <a:extLst>
                <a:ext uri="{FF2B5EF4-FFF2-40B4-BE49-F238E27FC236}">
                  <a16:creationId xmlns:a16="http://schemas.microsoft.com/office/drawing/2014/main" id="{31CA2122-8536-8366-B4E7-53981FA037FA}"/>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127A4619-8BA9-E2AA-99A0-4FB2FE18C3A2}"/>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9" name="Rectangle 28">
              <a:extLst>
                <a:ext uri="{FF2B5EF4-FFF2-40B4-BE49-F238E27FC236}">
                  <a16:creationId xmlns:a16="http://schemas.microsoft.com/office/drawing/2014/main" id="{B44B6A1D-C61C-DF85-9B87-919C0D3843E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Chevron 30">
              <a:extLst>
                <a:ext uri="{FF2B5EF4-FFF2-40B4-BE49-F238E27FC236}">
                  <a16:creationId xmlns:a16="http://schemas.microsoft.com/office/drawing/2014/main" id="{A172051C-158B-8CE1-3462-4B4915A4E73E}"/>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90A914A8-4749-E8CE-828A-794C1EC2EE1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33" name="Chevron 32">
              <a:extLst>
                <a:ext uri="{FF2B5EF4-FFF2-40B4-BE49-F238E27FC236}">
                  <a16:creationId xmlns:a16="http://schemas.microsoft.com/office/drawing/2014/main" id="{A4296B26-6CF3-630B-4EFE-949456E7B320}"/>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4" name="Chevron 33">
              <a:extLst>
                <a:ext uri="{FF2B5EF4-FFF2-40B4-BE49-F238E27FC236}">
                  <a16:creationId xmlns:a16="http://schemas.microsoft.com/office/drawing/2014/main" id="{0F4E7395-C4B5-DE28-B6AC-EE3FFCEEBBBD}"/>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36" name="Titre 1">
            <a:extLst>
              <a:ext uri="{FF2B5EF4-FFF2-40B4-BE49-F238E27FC236}">
                <a16:creationId xmlns:a16="http://schemas.microsoft.com/office/drawing/2014/main" id="{DCFB82A7-B8C7-CBC9-FB2F-61E8E8426EE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431458595"/>
      </p:ext>
    </p:extLst>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1C94B05-C7F2-4312-8AE3-C31446775BCE}"/>
              </a:ext>
            </a:extLst>
          </p:cNvPr>
          <p:cNvSpPr>
            <a:spLocks noGrp="1"/>
          </p:cNvSpPr>
          <p:nvPr>
            <p:ph type="title"/>
          </p:nvPr>
        </p:nvSpPr>
        <p:spPr/>
        <p:txBody>
          <a:bodyPr/>
          <a:lstStyle/>
          <a:p>
            <a:r>
              <a:rPr lang="fr-FR" dirty="0"/>
              <a:t>Suivi</a:t>
            </a:r>
          </a:p>
        </p:txBody>
      </p:sp>
      <p:sp>
        <p:nvSpPr>
          <p:cNvPr id="5" name="Espace réservé pour une image  4">
            <a:extLst>
              <a:ext uri="{FF2B5EF4-FFF2-40B4-BE49-F238E27FC236}">
                <a16:creationId xmlns:a16="http://schemas.microsoft.com/office/drawing/2014/main" id="{902E1811-98EA-C9D1-82FE-B826B9220E6A}"/>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309C15E4-6C2D-A33D-FE5D-9CD122BEAA78}"/>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LPT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maladie lymphoproliférative post transplantation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PET-scan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SUV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valeur de fixation normalisée   </a:t>
            </a:r>
          </a:p>
        </p:txBody>
      </p:sp>
      <p:grpSp>
        <p:nvGrpSpPr>
          <p:cNvPr id="6" name="Groupe 5">
            <a:extLst>
              <a:ext uri="{FF2B5EF4-FFF2-40B4-BE49-F238E27FC236}">
                <a16:creationId xmlns:a16="http://schemas.microsoft.com/office/drawing/2014/main" id="{FD596758-F91D-7A6A-D371-1CB865E94D77}"/>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7DE3485B-5381-5946-F785-7FF8AF0382D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0FBD304E-D347-3794-F50D-0AD4B3AF3E2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6D2CC172-9C1A-DACB-792A-5437CB0EE1FC}"/>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8CBD30CE-DAF2-5D8C-ED3C-33D940DD7F3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5D25C418-7B9F-3034-2506-7A88452B5EF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6B88DF7-7BD6-5BD2-87BF-E7A4771837E3}"/>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61B4260F-2558-CF8C-6618-8780E2100772}"/>
                </a:ext>
              </a:extLst>
            </p:cNvPr>
            <p:cNvSpPr/>
            <p:nvPr/>
          </p:nvSpPr>
          <p:spPr>
            <a:xfrm>
              <a:off x="40775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1BFECA18-B975-FFB4-74D9-22E12A930704}"/>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124C3A92-3075-0F67-ADA6-577A1909AAFC}"/>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2F73096D-1A6E-962C-9DE7-6350E183976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8" name="Espace réservé du contenu 17">
            <a:extLst>
              <a:ext uri="{FF2B5EF4-FFF2-40B4-BE49-F238E27FC236}">
                <a16:creationId xmlns:a16="http://schemas.microsoft.com/office/drawing/2014/main" id="{E1CEC293-07C0-607A-672C-17D9238A69FE}"/>
              </a:ext>
            </a:extLst>
          </p:cNvPr>
          <p:cNvSpPr>
            <a:spLocks noGrp="1"/>
          </p:cNvSpPr>
          <p:nvPr>
            <p:ph idx="1"/>
          </p:nvPr>
        </p:nvSpPr>
        <p:spPr/>
        <p:txBody>
          <a:bodyPr>
            <a:normAutofit/>
          </a:bodyPr>
          <a:lstStyle/>
          <a:p>
            <a:pPr lvl="1" algn="just">
              <a:spcAft>
                <a:spcPts val="1200"/>
              </a:spcAft>
            </a:pPr>
            <a:r>
              <a:rPr lang="fr-FR" sz="1800" dirty="0"/>
              <a:t>Amygdalectomie partielle et une adénoïdectomie à M12 en raison d’une obstruction nasale. Diagnostic de LPT, phénotype B, CD20 +, EBV +, type histologique polymorphe. </a:t>
            </a:r>
            <a:endParaRPr lang="fr-FR" sz="1800" dirty="0">
              <a:highlight>
                <a:srgbClr val="FFFF00"/>
              </a:highlight>
            </a:endParaRPr>
          </a:p>
          <a:p>
            <a:pPr lvl="1" algn="just">
              <a:spcAft>
                <a:spcPts val="1200"/>
              </a:spcAft>
            </a:pPr>
            <a:r>
              <a:rPr lang="fr-FR" sz="1800" dirty="0"/>
              <a:t>Bilan d’extension</a:t>
            </a:r>
          </a:p>
          <a:p>
            <a:pPr lvl="2" algn="just"/>
            <a:r>
              <a:rPr lang="fr-FR" sz="1800" dirty="0"/>
              <a:t>Echographie abdominale : </a:t>
            </a:r>
            <a:r>
              <a:rPr lang="fr-FR" sz="1800" dirty="0" err="1"/>
              <a:t>polysplénie</a:t>
            </a:r>
            <a:endParaRPr lang="fr-FR" sz="1800" dirty="0"/>
          </a:p>
          <a:p>
            <a:pPr lvl="2" algn="just"/>
            <a:r>
              <a:rPr lang="fr-FR" sz="1800" dirty="0"/>
              <a:t>TDM injecté : adénopathies abdominales</a:t>
            </a:r>
          </a:p>
          <a:p>
            <a:pPr lvl="2" algn="just"/>
            <a:r>
              <a:rPr lang="fr-FR" sz="1800" dirty="0"/>
              <a:t>TEP-scanner (M12  post-amygdalectomie)</a:t>
            </a:r>
          </a:p>
          <a:p>
            <a:pPr lvl="3" algn="just"/>
            <a:r>
              <a:rPr lang="fr-FR" sz="1800" dirty="0"/>
              <a:t>Asymétrie de fixation des régions amygdaliennes en rapport avec un foyer </a:t>
            </a:r>
            <a:r>
              <a:rPr lang="fr-FR" sz="1800" dirty="0" err="1"/>
              <a:t>hypermétabolique</a:t>
            </a:r>
            <a:r>
              <a:rPr lang="fr-FR" sz="1800" dirty="0"/>
              <a:t> de la région amygdalienne droite (</a:t>
            </a:r>
            <a:r>
              <a:rPr lang="fr-FR" sz="1800" dirty="0" err="1"/>
              <a:t>SUVmax</a:t>
            </a:r>
            <a:r>
              <a:rPr lang="fr-FR" sz="1800" dirty="0"/>
              <a:t>=4.4)</a:t>
            </a:r>
          </a:p>
          <a:p>
            <a:pPr lvl="3" algn="just"/>
            <a:r>
              <a:rPr lang="fr-FR" sz="1800" dirty="0"/>
              <a:t>Présence de plusieurs foyers </a:t>
            </a:r>
            <a:r>
              <a:rPr lang="fr-FR" sz="1800" dirty="0" err="1"/>
              <a:t>hypermétaboliques</a:t>
            </a:r>
            <a:r>
              <a:rPr lang="fr-FR" sz="1800" dirty="0"/>
              <a:t> abdominaux (</a:t>
            </a:r>
            <a:r>
              <a:rPr lang="fr-FR" sz="1800" dirty="0" err="1"/>
              <a:t>SUVmax</a:t>
            </a:r>
            <a:r>
              <a:rPr lang="fr-FR" sz="1800" dirty="0"/>
              <a:t>=7.9) évocateurs de formations ganglionnaires actives</a:t>
            </a:r>
          </a:p>
          <a:p>
            <a:pPr lvl="3" algn="just"/>
            <a:r>
              <a:rPr lang="fr-FR" sz="1800" dirty="0"/>
              <a:t>Foyer </a:t>
            </a:r>
            <a:r>
              <a:rPr lang="fr-FR" sz="1800" dirty="0" err="1"/>
              <a:t>hypermétabolique</a:t>
            </a:r>
            <a:r>
              <a:rPr lang="fr-FR" sz="1800" dirty="0"/>
              <a:t> médiastinal d’intensité faible douteux</a:t>
            </a:r>
          </a:p>
        </p:txBody>
      </p:sp>
    </p:spTree>
    <p:extLst>
      <p:ext uri="{BB962C8B-B14F-4D97-AF65-F5344CB8AC3E}">
        <p14:creationId xmlns:p14="http://schemas.microsoft.com/office/powerpoint/2010/main" val="3323093943"/>
      </p:ext>
    </p:extLst>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Espace réservé du contenu 20">
            <a:extLst>
              <a:ext uri="{FF2B5EF4-FFF2-40B4-BE49-F238E27FC236}">
                <a16:creationId xmlns:a16="http://schemas.microsoft.com/office/drawing/2014/main" id="{C868E9E5-7392-BAD5-9581-277AEC61C06E}"/>
              </a:ext>
            </a:extLst>
          </p:cNvPr>
          <p:cNvSpPr>
            <a:spLocks noGrp="1"/>
          </p:cNvSpPr>
          <p:nvPr>
            <p:ph idx="1"/>
          </p:nvPr>
        </p:nvSpPr>
        <p:spPr>
          <a:xfrm>
            <a:off x="468000" y="1658112"/>
            <a:ext cx="11246400" cy="4518851"/>
          </a:xfrm>
        </p:spPr>
        <p:txBody>
          <a:bodyPr>
            <a:normAutofit/>
          </a:bodyPr>
          <a:lstStyle/>
          <a:p>
            <a:r>
              <a:rPr lang="fr-FR" sz="1600" b="1" dirty="0">
                <a:solidFill>
                  <a:schemeClr val="accent1"/>
                </a:solidFill>
              </a:rPr>
              <a:t>Adaptation traitement</a:t>
            </a:r>
          </a:p>
          <a:p>
            <a:pPr lvl="1"/>
            <a:r>
              <a:rPr lang="fr-FR" sz="1600" dirty="0">
                <a:solidFill>
                  <a:srgbClr val="202122"/>
                </a:solidFill>
              </a:rPr>
              <a:t>Diminution PROGRAF</a:t>
            </a:r>
            <a:r>
              <a:rPr lang="fr-FR" sz="1600" baseline="30000" dirty="0">
                <a:solidFill>
                  <a:srgbClr val="202122"/>
                </a:solidFill>
              </a:rPr>
              <a:t>®</a:t>
            </a:r>
            <a:r>
              <a:rPr lang="fr-FR" sz="1600" dirty="0">
                <a:solidFill>
                  <a:srgbClr val="202122"/>
                </a:solidFill>
              </a:rPr>
              <a:t> (tacrolimus)  de moitié</a:t>
            </a:r>
          </a:p>
          <a:p>
            <a:pPr lvl="1"/>
            <a:r>
              <a:rPr lang="fr-FR" sz="1600" dirty="0">
                <a:solidFill>
                  <a:srgbClr val="202122"/>
                </a:solidFill>
              </a:rPr>
              <a:t>Arrêt MMF</a:t>
            </a:r>
          </a:p>
          <a:p>
            <a:pPr lvl="1"/>
            <a:r>
              <a:rPr lang="fr-FR" sz="1600" dirty="0">
                <a:solidFill>
                  <a:srgbClr val="202122"/>
                </a:solidFill>
              </a:rPr>
              <a:t>Introduction corticothérapie</a:t>
            </a:r>
          </a:p>
          <a:p>
            <a:pPr lvl="1"/>
            <a:r>
              <a:rPr lang="fr-FR" sz="1600" dirty="0">
                <a:solidFill>
                  <a:srgbClr val="202122"/>
                </a:solidFill>
              </a:rPr>
              <a:t>Rituximab x 4</a:t>
            </a:r>
          </a:p>
          <a:p>
            <a:pPr lvl="1"/>
            <a:endParaRPr lang="fr-FR" dirty="0">
              <a:solidFill>
                <a:srgbClr val="202122"/>
              </a:solidFill>
            </a:endParaRPr>
          </a:p>
          <a:p>
            <a:pPr lvl="1"/>
            <a:endParaRPr lang="fr-FR" dirty="0">
              <a:solidFill>
                <a:srgbClr val="202122"/>
              </a:solidFill>
            </a:endParaRPr>
          </a:p>
          <a:p>
            <a:pPr lvl="1"/>
            <a:endParaRPr lang="fr-FR" dirty="0">
              <a:solidFill>
                <a:srgbClr val="202122"/>
              </a:solidFill>
            </a:endParaRPr>
          </a:p>
          <a:p>
            <a:pPr lvl="1"/>
            <a:endParaRPr lang="fr-FR" dirty="0">
              <a:solidFill>
                <a:srgbClr val="202122"/>
              </a:solidFill>
            </a:endParaRPr>
          </a:p>
          <a:p>
            <a:endParaRPr lang="fr-FR" dirty="0"/>
          </a:p>
          <a:p>
            <a:r>
              <a:rPr lang="fr-FR" sz="1600" b="1" dirty="0">
                <a:solidFill>
                  <a:schemeClr val="accent1"/>
                </a:solidFill>
              </a:rPr>
              <a:t>TEP-scanner</a:t>
            </a:r>
          </a:p>
          <a:p>
            <a:pPr lvl="1"/>
            <a:r>
              <a:rPr lang="fr-FR" sz="1600" dirty="0">
                <a:solidFill>
                  <a:srgbClr val="202122"/>
                </a:solidFill>
              </a:rPr>
              <a:t>Régression métabolique du foyer hyper métabolique amygdalien droit (persistance asymétrie au profit de la région amygdalienne droite, peu spécifique)</a:t>
            </a:r>
          </a:p>
          <a:p>
            <a:pPr lvl="1"/>
            <a:r>
              <a:rPr lang="fr-FR" sz="1600" dirty="0">
                <a:solidFill>
                  <a:srgbClr val="202122"/>
                </a:solidFill>
              </a:rPr>
              <a:t>Disparition des foyers </a:t>
            </a:r>
            <a:r>
              <a:rPr lang="fr-FR" sz="1600" dirty="0" err="1">
                <a:solidFill>
                  <a:srgbClr val="202122"/>
                </a:solidFill>
              </a:rPr>
              <a:t>hypermétaboliques</a:t>
            </a:r>
            <a:r>
              <a:rPr lang="fr-FR" sz="1600" dirty="0">
                <a:solidFill>
                  <a:srgbClr val="202122"/>
                </a:solidFill>
              </a:rPr>
              <a:t> abdominaux </a:t>
            </a:r>
          </a:p>
          <a:p>
            <a:pPr lvl="1"/>
            <a:r>
              <a:rPr lang="fr-FR" sz="1600" dirty="0">
                <a:solidFill>
                  <a:srgbClr val="202122"/>
                </a:solidFill>
              </a:rPr>
              <a:t>Disparition du foyer </a:t>
            </a:r>
            <a:r>
              <a:rPr lang="fr-FR" sz="1600" dirty="0" err="1">
                <a:solidFill>
                  <a:srgbClr val="202122"/>
                </a:solidFill>
              </a:rPr>
              <a:t>hypermétabolique</a:t>
            </a:r>
            <a:r>
              <a:rPr lang="fr-FR" sz="1600" dirty="0">
                <a:solidFill>
                  <a:srgbClr val="202122"/>
                </a:solidFill>
              </a:rPr>
              <a:t> médiastinal</a:t>
            </a:r>
          </a:p>
          <a:p>
            <a:endParaRPr lang="fr-FR" dirty="0"/>
          </a:p>
        </p:txBody>
      </p:sp>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5" name="Espace réservé pour une image  4">
            <a:extLst>
              <a:ext uri="{FF2B5EF4-FFF2-40B4-BE49-F238E27FC236}">
                <a16:creationId xmlns:a16="http://schemas.microsoft.com/office/drawing/2014/main" id="{F037F33F-B718-3996-3A58-F1267998093A}"/>
              </a:ext>
            </a:extLst>
          </p:cNvPr>
          <p:cNvSpPr>
            <a:spLocks noGrp="1"/>
          </p:cNvSpPr>
          <p:nvPr>
            <p:ph type="pic" sz="quarter" idx="13"/>
          </p:nvPr>
        </p:nvSpPr>
        <p:spPr/>
        <p:txBody>
          <a:bodyPr/>
          <a:lstStyle/>
          <a:p>
            <a:endParaRPr lang="fr-FR"/>
          </a:p>
        </p:txBody>
      </p:sp>
      <p:graphicFrame>
        <p:nvGraphicFramePr>
          <p:cNvPr id="4" name="Tableau 4">
            <a:extLst>
              <a:ext uri="{FF2B5EF4-FFF2-40B4-BE49-F238E27FC236}">
                <a16:creationId xmlns:a16="http://schemas.microsoft.com/office/drawing/2014/main" id="{BCFA3BC0-6D6B-4FB0-B880-B73456A440BD}"/>
              </a:ext>
            </a:extLst>
          </p:cNvPr>
          <p:cNvGraphicFramePr>
            <a:graphicFrameLocks noGrp="1"/>
          </p:cNvGraphicFramePr>
          <p:nvPr/>
        </p:nvGraphicFramePr>
        <p:xfrm>
          <a:off x="468000" y="3262569"/>
          <a:ext cx="11246400" cy="1127760"/>
        </p:xfrm>
        <a:graphic>
          <a:graphicData uri="http://schemas.openxmlformats.org/drawingml/2006/table">
            <a:tbl>
              <a:tblPr firstRow="1" bandRow="1">
                <a:tableStyleId>{5C22544A-7EE6-4342-B048-85BDC9FD1C3A}</a:tableStyleId>
              </a:tblPr>
              <a:tblGrid>
                <a:gridCol w="2811600">
                  <a:extLst>
                    <a:ext uri="{9D8B030D-6E8A-4147-A177-3AD203B41FA5}">
                      <a16:colId xmlns:a16="http://schemas.microsoft.com/office/drawing/2014/main" val="1382163653"/>
                    </a:ext>
                  </a:extLst>
                </a:gridCol>
                <a:gridCol w="2811600">
                  <a:extLst>
                    <a:ext uri="{9D8B030D-6E8A-4147-A177-3AD203B41FA5}">
                      <a16:colId xmlns:a16="http://schemas.microsoft.com/office/drawing/2014/main" val="2777153730"/>
                    </a:ext>
                  </a:extLst>
                </a:gridCol>
                <a:gridCol w="2811600">
                  <a:extLst>
                    <a:ext uri="{9D8B030D-6E8A-4147-A177-3AD203B41FA5}">
                      <a16:colId xmlns:a16="http://schemas.microsoft.com/office/drawing/2014/main" val="1494067935"/>
                    </a:ext>
                  </a:extLst>
                </a:gridCol>
                <a:gridCol w="2811600">
                  <a:extLst>
                    <a:ext uri="{9D8B030D-6E8A-4147-A177-3AD203B41FA5}">
                      <a16:colId xmlns:a16="http://schemas.microsoft.com/office/drawing/2014/main" val="2080618041"/>
                    </a:ext>
                  </a:extLst>
                </a:gridCol>
              </a:tblGrid>
              <a:tr h="243789">
                <a:tc>
                  <a:txBody>
                    <a:bodyPr/>
                    <a:lstStyle/>
                    <a:p>
                      <a:pPr algn="ctr"/>
                      <a:r>
                        <a:rPr lang="fr-FR" sz="1400" dirty="0"/>
                        <a:t>Date</a:t>
                      </a:r>
                    </a:p>
                  </a:txBody>
                  <a:tcPr>
                    <a:solidFill>
                      <a:schemeClr val="tx2"/>
                    </a:solidFill>
                  </a:tcPr>
                </a:tc>
                <a:tc>
                  <a:txBody>
                    <a:bodyPr/>
                    <a:lstStyle/>
                    <a:p>
                      <a:pPr algn="ctr"/>
                      <a:r>
                        <a:rPr lang="fr-FR" sz="1400" dirty="0"/>
                        <a:t>M12</a:t>
                      </a:r>
                    </a:p>
                  </a:txBody>
                  <a:tcPr>
                    <a:solidFill>
                      <a:schemeClr val="tx2"/>
                    </a:solidFill>
                  </a:tcPr>
                </a:tc>
                <a:tc>
                  <a:txBody>
                    <a:bodyPr/>
                    <a:lstStyle/>
                    <a:p>
                      <a:pPr algn="ctr"/>
                      <a:r>
                        <a:rPr lang="fr-FR" sz="1400" dirty="0"/>
                        <a:t>M13</a:t>
                      </a:r>
                    </a:p>
                  </a:txBody>
                  <a:tcPr>
                    <a:solidFill>
                      <a:schemeClr val="tx2"/>
                    </a:solidFill>
                  </a:tcPr>
                </a:tc>
                <a:tc>
                  <a:txBody>
                    <a:bodyPr/>
                    <a:lstStyle/>
                    <a:p>
                      <a:pPr algn="ctr"/>
                      <a:r>
                        <a:rPr lang="fr-FR" sz="1400" dirty="0"/>
                        <a:t>M14</a:t>
                      </a:r>
                    </a:p>
                  </a:txBody>
                  <a:tcPr>
                    <a:solidFill>
                      <a:schemeClr val="tx2"/>
                    </a:solidFill>
                  </a:tcPr>
                </a:tc>
                <a:extLst>
                  <a:ext uri="{0D108BD9-81ED-4DB2-BD59-A6C34878D82A}">
                    <a16:rowId xmlns:a16="http://schemas.microsoft.com/office/drawing/2014/main" val="1522406342"/>
                  </a:ext>
                </a:extLst>
              </a:tr>
              <a:tr h="385756">
                <a:tc>
                  <a:txBody>
                    <a:bodyPr/>
                    <a:lstStyle/>
                    <a:p>
                      <a:pPr algn="ctr"/>
                      <a:r>
                        <a:rPr lang="fr-FR" sz="1400" dirty="0">
                          <a:solidFill>
                            <a:srgbClr val="202122"/>
                          </a:solidFill>
                        </a:rPr>
                        <a:t>PCR EBV</a:t>
                      </a:r>
                    </a:p>
                    <a:p>
                      <a:pPr algn="ctr"/>
                      <a:r>
                        <a:rPr lang="fr-FR" sz="1400" dirty="0">
                          <a:solidFill>
                            <a:srgbClr val="202122"/>
                          </a:solidFill>
                        </a:rPr>
                        <a:t>Log/copies</a:t>
                      </a:r>
                    </a:p>
                  </a:txBody>
                  <a:tcPr/>
                </a:tc>
                <a:tc>
                  <a:txBody>
                    <a:bodyPr/>
                    <a:lstStyle/>
                    <a:p>
                      <a:pPr algn="ctr"/>
                      <a:r>
                        <a:rPr lang="fr-FR" sz="1400" dirty="0">
                          <a:solidFill>
                            <a:srgbClr val="202122"/>
                          </a:solidFill>
                        </a:rPr>
                        <a:t>5.75</a:t>
                      </a:r>
                    </a:p>
                    <a:p>
                      <a:pPr algn="ctr"/>
                      <a:r>
                        <a:rPr lang="fr-FR" sz="1400" dirty="0">
                          <a:solidFill>
                            <a:srgbClr val="202122"/>
                          </a:solidFill>
                        </a:rPr>
                        <a:t>562467</a:t>
                      </a:r>
                    </a:p>
                  </a:txBody>
                  <a:tcPr/>
                </a:tc>
                <a:tc>
                  <a:txBody>
                    <a:bodyPr/>
                    <a:lstStyle/>
                    <a:p>
                      <a:pPr algn="ctr"/>
                      <a:r>
                        <a:rPr lang="fr-FR" sz="1400" dirty="0">
                          <a:solidFill>
                            <a:srgbClr val="202122"/>
                          </a:solidFill>
                        </a:rPr>
                        <a:t>2.51</a:t>
                      </a:r>
                    </a:p>
                    <a:p>
                      <a:pPr algn="ctr"/>
                      <a:r>
                        <a:rPr lang="fr-FR" sz="1400" dirty="0">
                          <a:solidFill>
                            <a:srgbClr val="202122"/>
                          </a:solidFill>
                        </a:rPr>
                        <a:t>324</a:t>
                      </a:r>
                    </a:p>
                  </a:txBody>
                  <a:tcPr/>
                </a:tc>
                <a:tc>
                  <a:txBody>
                    <a:bodyPr/>
                    <a:lstStyle/>
                    <a:p>
                      <a:pPr algn="ctr"/>
                      <a:r>
                        <a:rPr lang="fr-FR" sz="1400" dirty="0">
                          <a:solidFill>
                            <a:srgbClr val="202122"/>
                          </a:solidFill>
                        </a:rPr>
                        <a:t>&lt; 2.18</a:t>
                      </a:r>
                    </a:p>
                    <a:p>
                      <a:pPr algn="ctr"/>
                      <a:r>
                        <a:rPr lang="fr-FR" sz="1400" dirty="0">
                          <a:solidFill>
                            <a:srgbClr val="202122"/>
                          </a:solidFill>
                        </a:rPr>
                        <a:t>&lt; 150</a:t>
                      </a:r>
                    </a:p>
                  </a:txBody>
                  <a:tcPr/>
                </a:tc>
                <a:extLst>
                  <a:ext uri="{0D108BD9-81ED-4DB2-BD59-A6C34878D82A}">
                    <a16:rowId xmlns:a16="http://schemas.microsoft.com/office/drawing/2014/main" val="2903591361"/>
                  </a:ext>
                </a:extLst>
              </a:tr>
              <a:tr h="243789">
                <a:tc>
                  <a:txBody>
                    <a:bodyPr/>
                    <a:lstStyle/>
                    <a:p>
                      <a:pPr algn="ctr"/>
                      <a:r>
                        <a:rPr lang="fr-FR" sz="1400" dirty="0">
                          <a:solidFill>
                            <a:srgbClr val="202122"/>
                          </a:solidFill>
                        </a:rPr>
                        <a:t>CD20 (/mm3)</a:t>
                      </a:r>
                    </a:p>
                  </a:txBody>
                  <a:tcPr/>
                </a:tc>
                <a:tc>
                  <a:txBody>
                    <a:bodyPr/>
                    <a:lstStyle/>
                    <a:p>
                      <a:pPr algn="ctr"/>
                      <a:r>
                        <a:rPr lang="fr-FR" sz="1400" dirty="0">
                          <a:solidFill>
                            <a:srgbClr val="202122"/>
                          </a:solidFill>
                        </a:rPr>
                        <a:t>250</a:t>
                      </a:r>
                    </a:p>
                  </a:txBody>
                  <a:tcPr/>
                </a:tc>
                <a:tc>
                  <a:txBody>
                    <a:bodyPr/>
                    <a:lstStyle/>
                    <a:p>
                      <a:pPr algn="ctr"/>
                      <a:r>
                        <a:rPr lang="fr-FR" sz="1400" dirty="0">
                          <a:solidFill>
                            <a:srgbClr val="202122"/>
                          </a:solidFill>
                        </a:rPr>
                        <a:t>0</a:t>
                      </a:r>
                    </a:p>
                  </a:txBody>
                  <a:tcPr/>
                </a:tc>
                <a:tc>
                  <a:txBody>
                    <a:bodyPr/>
                    <a:lstStyle/>
                    <a:p>
                      <a:pPr algn="ctr"/>
                      <a:r>
                        <a:rPr lang="fr-FR" sz="1400" dirty="0">
                          <a:solidFill>
                            <a:srgbClr val="202122"/>
                          </a:solidFill>
                        </a:rPr>
                        <a:t>0</a:t>
                      </a:r>
                    </a:p>
                  </a:txBody>
                  <a:tcPr/>
                </a:tc>
                <a:extLst>
                  <a:ext uri="{0D108BD9-81ED-4DB2-BD59-A6C34878D82A}">
                    <a16:rowId xmlns:a16="http://schemas.microsoft.com/office/drawing/2014/main" val="3108896577"/>
                  </a:ext>
                </a:extLst>
              </a:tr>
            </a:tbl>
          </a:graphicData>
        </a:graphic>
      </p:graphicFrame>
      <p:sp>
        <p:nvSpPr>
          <p:cNvPr id="3" name="ZoneTexte 2">
            <a:extLst>
              <a:ext uri="{FF2B5EF4-FFF2-40B4-BE49-F238E27FC236}">
                <a16:creationId xmlns:a16="http://schemas.microsoft.com/office/drawing/2014/main" id="{AD8F31A9-4B6B-E4EF-FB30-DDA67EE867BA}"/>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TEP-scan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MMF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mycophénolate</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mofétil</a:t>
            </a:r>
            <a:endPar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endParaRPr>
          </a:p>
        </p:txBody>
      </p:sp>
      <p:grpSp>
        <p:nvGrpSpPr>
          <p:cNvPr id="18" name="Groupe 17">
            <a:extLst>
              <a:ext uri="{FF2B5EF4-FFF2-40B4-BE49-F238E27FC236}">
                <a16:creationId xmlns:a16="http://schemas.microsoft.com/office/drawing/2014/main" id="{B3DA6387-EF9E-A7BD-765C-7C53C61FDBD5}"/>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B1B39590-B84D-F02B-6E90-E7961FF0E23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52D83FDE-913D-F3A0-42FC-4248B06E5A9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67230E14-123B-7F5A-F026-D4566B12E83F}"/>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5AC26767-2FE8-B031-F5E5-A0A5729911D8}"/>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7DA7E860-DF24-3126-978E-7A473F3E6D7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1346F20A-398F-24EE-B87C-099230FF0629}"/>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192A7062-2104-218B-9A67-5C70AC28F49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6" name="Chevron 15">
              <a:extLst>
                <a:ext uri="{FF2B5EF4-FFF2-40B4-BE49-F238E27FC236}">
                  <a16:creationId xmlns:a16="http://schemas.microsoft.com/office/drawing/2014/main" id="{DD6E111F-1241-9DB1-0ADD-D01650E2A2A7}"/>
                </a:ext>
              </a:extLst>
            </p:cNvPr>
            <p:cNvSpPr/>
            <p:nvPr/>
          </p:nvSpPr>
          <p:spPr>
            <a:xfrm>
              <a:off x="61163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7" name="Chevron 16">
              <a:extLst>
                <a:ext uri="{FF2B5EF4-FFF2-40B4-BE49-F238E27FC236}">
                  <a16:creationId xmlns:a16="http://schemas.microsoft.com/office/drawing/2014/main" id="{901ED415-0923-A24E-C7AE-4DBEE88269E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9" name="Titre 1">
            <a:extLst>
              <a:ext uri="{FF2B5EF4-FFF2-40B4-BE49-F238E27FC236}">
                <a16:creationId xmlns:a16="http://schemas.microsoft.com/office/drawing/2014/main" id="{EB3D8794-3C5D-43F7-3775-7EECF96A9B4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4112314164"/>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FD03B-768A-CEB9-D36D-134505E1950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6C86666-8028-3C6D-AE06-D3F76CD7F21F}"/>
              </a:ext>
            </a:extLst>
          </p:cNvPr>
          <p:cNvSpPr>
            <a:spLocks noGrp="1"/>
          </p:cNvSpPr>
          <p:nvPr>
            <p:ph type="title"/>
          </p:nvPr>
        </p:nvSpPr>
        <p:spPr/>
        <p:txBody>
          <a:bodyPr>
            <a:normAutofit/>
          </a:bodyPr>
          <a:lstStyle/>
          <a:p>
            <a:pPr algn="ctr"/>
            <a:r>
              <a:rPr lang="fr-FR" sz="4400" dirty="0"/>
              <a:t>Discussion - 2</a:t>
            </a:r>
          </a:p>
        </p:txBody>
      </p:sp>
      <p:sp>
        <p:nvSpPr>
          <p:cNvPr id="5" name="Espace réservé pour une image  4">
            <a:extLst>
              <a:ext uri="{FF2B5EF4-FFF2-40B4-BE49-F238E27FC236}">
                <a16:creationId xmlns:a16="http://schemas.microsoft.com/office/drawing/2014/main" id="{E1D442CE-2864-9D04-B060-0DC1C7BD10B5}"/>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78312EC5-31EC-B2B9-0057-E7B0898C232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435747159"/>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e 20">
            <a:extLst>
              <a:ext uri="{FF2B5EF4-FFF2-40B4-BE49-F238E27FC236}">
                <a16:creationId xmlns:a16="http://schemas.microsoft.com/office/drawing/2014/main" id="{BE185A73-289E-F358-E478-CBAFE3FA9B06}"/>
              </a:ext>
            </a:extLst>
          </p:cNvPr>
          <p:cNvGrpSpPr/>
          <p:nvPr/>
        </p:nvGrpSpPr>
        <p:grpSpPr>
          <a:xfrm>
            <a:off x="1436247" y="3997192"/>
            <a:ext cx="9711821" cy="1895067"/>
            <a:chOff x="1436247" y="4264479"/>
            <a:chExt cx="9711821" cy="1895067"/>
          </a:xfrm>
        </p:grpSpPr>
        <p:grpSp>
          <p:nvGrpSpPr>
            <p:cNvPr id="26" name="Group 51">
              <a:extLst>
                <a:ext uri="{FF2B5EF4-FFF2-40B4-BE49-F238E27FC236}">
                  <a16:creationId xmlns:a16="http://schemas.microsoft.com/office/drawing/2014/main" id="{30ABC6EA-C03B-C501-815A-AB20E251F6D3}"/>
                </a:ext>
              </a:extLst>
            </p:cNvPr>
            <p:cNvGrpSpPr/>
            <p:nvPr/>
          </p:nvGrpSpPr>
          <p:grpSpPr>
            <a:xfrm>
              <a:off x="6045143" y="4483718"/>
              <a:ext cx="2711989" cy="361812"/>
              <a:chOff x="6171102" y="4597607"/>
              <a:chExt cx="2757359" cy="367865"/>
            </a:xfrm>
          </p:grpSpPr>
          <p:cxnSp>
            <p:nvCxnSpPr>
              <p:cNvPr id="27" name="Straight Connector 49">
                <a:extLst>
                  <a:ext uri="{FF2B5EF4-FFF2-40B4-BE49-F238E27FC236}">
                    <a16:creationId xmlns:a16="http://schemas.microsoft.com/office/drawing/2014/main" id="{5D02FAD8-6899-5E63-95EB-5876039BF193}"/>
                  </a:ext>
                </a:extLst>
              </p:cNvPr>
              <p:cNvCxnSpPr/>
              <p:nvPr/>
            </p:nvCxnSpPr>
            <p:spPr>
              <a:xfrm>
                <a:off x="6171102" y="4623636"/>
                <a:ext cx="2757359" cy="0"/>
              </a:xfrm>
              <a:prstGeom prst="line">
                <a:avLst/>
              </a:prstGeom>
              <a:ln w="34925">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28" name="Line 14">
                <a:extLst>
                  <a:ext uri="{FF2B5EF4-FFF2-40B4-BE49-F238E27FC236}">
                    <a16:creationId xmlns:a16="http://schemas.microsoft.com/office/drawing/2014/main" id="{CB16FEE0-C53E-C7B1-DF49-D80381B7EB12}"/>
                  </a:ext>
                </a:extLst>
              </p:cNvPr>
              <p:cNvSpPr>
                <a:spLocks noChangeShapeType="1"/>
              </p:cNvSpPr>
              <p:nvPr/>
            </p:nvSpPr>
            <p:spPr bwMode="auto">
              <a:xfrm rot="10800000" flipV="1">
                <a:off x="8912830" y="4597607"/>
                <a:ext cx="0" cy="367865"/>
              </a:xfrm>
              <a:prstGeom prst="line">
                <a:avLst/>
              </a:prstGeom>
              <a:noFill/>
              <a:ln w="34925">
                <a:solidFill>
                  <a:schemeClr val="tx2"/>
                </a:solidFill>
                <a:prstDash val="sysDot"/>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grpSp>
        <p:grpSp>
          <p:nvGrpSpPr>
            <p:cNvPr id="29" name="Group 54">
              <a:extLst>
                <a:ext uri="{FF2B5EF4-FFF2-40B4-BE49-F238E27FC236}">
                  <a16:creationId xmlns:a16="http://schemas.microsoft.com/office/drawing/2014/main" id="{BB83B972-1624-C2BD-E8C5-84F4F8667FC8}"/>
                </a:ext>
              </a:extLst>
            </p:cNvPr>
            <p:cNvGrpSpPr/>
            <p:nvPr/>
          </p:nvGrpSpPr>
          <p:grpSpPr>
            <a:xfrm flipH="1">
              <a:off x="2943026" y="4492862"/>
              <a:ext cx="2711989" cy="361812"/>
              <a:chOff x="6171102" y="4606751"/>
              <a:chExt cx="2757359" cy="367865"/>
            </a:xfrm>
          </p:grpSpPr>
          <p:cxnSp>
            <p:nvCxnSpPr>
              <p:cNvPr id="31" name="Straight Connector 55">
                <a:extLst>
                  <a:ext uri="{FF2B5EF4-FFF2-40B4-BE49-F238E27FC236}">
                    <a16:creationId xmlns:a16="http://schemas.microsoft.com/office/drawing/2014/main" id="{DB1D8687-4328-A926-66C8-FA0E2380E34D}"/>
                  </a:ext>
                </a:extLst>
              </p:cNvPr>
              <p:cNvCxnSpPr/>
              <p:nvPr/>
            </p:nvCxnSpPr>
            <p:spPr>
              <a:xfrm>
                <a:off x="6171102" y="4623636"/>
                <a:ext cx="2757359" cy="0"/>
              </a:xfrm>
              <a:prstGeom prst="line">
                <a:avLst/>
              </a:prstGeom>
              <a:ln w="34925">
                <a:solidFill>
                  <a:schemeClr val="tx2"/>
                </a:solidFill>
                <a:prstDash val="solid"/>
              </a:ln>
            </p:spPr>
            <p:style>
              <a:lnRef idx="1">
                <a:schemeClr val="accent1"/>
              </a:lnRef>
              <a:fillRef idx="0">
                <a:schemeClr val="accent1"/>
              </a:fillRef>
              <a:effectRef idx="0">
                <a:schemeClr val="accent1"/>
              </a:effectRef>
              <a:fontRef idx="minor">
                <a:schemeClr val="tx1"/>
              </a:fontRef>
            </p:style>
          </p:cxnSp>
          <p:sp>
            <p:nvSpPr>
              <p:cNvPr id="32" name="Line 14">
                <a:extLst>
                  <a:ext uri="{FF2B5EF4-FFF2-40B4-BE49-F238E27FC236}">
                    <a16:creationId xmlns:a16="http://schemas.microsoft.com/office/drawing/2014/main" id="{B4BCE414-B1AF-B37A-C777-713FD85A56CF}"/>
                  </a:ext>
                </a:extLst>
              </p:cNvPr>
              <p:cNvSpPr>
                <a:spLocks noChangeShapeType="1"/>
              </p:cNvSpPr>
              <p:nvPr/>
            </p:nvSpPr>
            <p:spPr bwMode="auto">
              <a:xfrm rot="10800000" flipV="1">
                <a:off x="8912830" y="4606751"/>
                <a:ext cx="0" cy="367865"/>
              </a:xfrm>
              <a:prstGeom prst="line">
                <a:avLst/>
              </a:prstGeom>
              <a:noFill/>
              <a:ln w="34925">
                <a:solidFill>
                  <a:schemeClr val="tx2"/>
                </a:solidFill>
                <a:prstDash val="solid"/>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grpSp>
        <p:sp>
          <p:nvSpPr>
            <p:cNvPr id="33" name="Text Box 3">
              <a:extLst>
                <a:ext uri="{FF2B5EF4-FFF2-40B4-BE49-F238E27FC236}">
                  <a16:creationId xmlns:a16="http://schemas.microsoft.com/office/drawing/2014/main" id="{1CEA922B-5856-7DEC-BB18-3F6FE7CA15EB}"/>
                </a:ext>
              </a:extLst>
            </p:cNvPr>
            <p:cNvSpPr txBox="1">
              <a:spLocks noChangeArrowheads="1"/>
            </p:cNvSpPr>
            <p:nvPr/>
          </p:nvSpPr>
          <p:spPr bwMode="auto">
            <a:xfrm>
              <a:off x="4911743" y="4826063"/>
              <a:ext cx="1897427" cy="574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95000"/>
                </a:lnSpc>
                <a:spcBef>
                  <a:spcPct val="0"/>
                </a:spcBef>
                <a:spcAft>
                  <a:spcPct val="20000"/>
                </a:spcAft>
                <a:buClr>
                  <a:srgbClr val="2FB3E9"/>
                </a:buClr>
                <a:buSzPct val="90000"/>
                <a:buFontTx/>
                <a:buNone/>
                <a:tabLst/>
                <a:defRPr/>
              </a:pPr>
              <a:r>
                <a:rPr kumimoji="0" lang="de-DE" altLang="de-DE" sz="1100" b="0" i="0" u="none" strike="noStrike" kern="1200" cap="none" spc="0" normalizeH="0" baseline="0" noProof="0">
                  <a:ln>
                    <a:noFill/>
                  </a:ln>
                  <a:solidFill>
                    <a:srgbClr val="000000"/>
                  </a:solidFill>
                  <a:effectLst/>
                  <a:uLnTx/>
                  <a:uFillTx/>
                  <a:latin typeface="Montserrat Medium" panose="00000600000000000000" pitchFamily="2" charset="0"/>
                  <a:ea typeface="ＭＳ Ｐゴシック" panose="020B0600070205080204" pitchFamily="34" charset="-128"/>
                  <a:cs typeface="Arial" panose="020B0604020202020204" pitchFamily="34" charset="0"/>
                </a:rPr>
                <a:t>*Risk stratification according to results of restaging</a:t>
              </a:r>
              <a:endParaRPr kumimoji="0" lang="de-DE" altLang="de-DE" sz="1000" b="0" i="0" u="none" strike="noStrike" kern="1200" cap="none" spc="0" normalizeH="0" baseline="0" noProof="0">
                <a:ln>
                  <a:noFill/>
                </a:ln>
                <a:solidFill>
                  <a:srgbClr val="000000"/>
                </a:solidFill>
                <a:effectLst/>
                <a:uLnTx/>
                <a:uFillTx/>
                <a:latin typeface="Montserrat Medium" panose="00000600000000000000" pitchFamily="2" charset="0"/>
                <a:ea typeface="ＭＳ Ｐゴシック" panose="020B0600070205080204" pitchFamily="34" charset="-128"/>
                <a:cs typeface="Arial" panose="020B0604020202020204" pitchFamily="34" charset="0"/>
              </a:endParaRPr>
            </a:p>
          </p:txBody>
        </p:sp>
        <p:sp>
          <p:nvSpPr>
            <p:cNvPr id="50" name="Rounded Rectangle 43">
              <a:extLst>
                <a:ext uri="{FF2B5EF4-FFF2-40B4-BE49-F238E27FC236}">
                  <a16:creationId xmlns:a16="http://schemas.microsoft.com/office/drawing/2014/main" id="{B92BDC7B-447C-21D0-6E74-EFEE4C907CD2}"/>
                </a:ext>
              </a:extLst>
            </p:cNvPr>
            <p:cNvSpPr/>
            <p:nvPr/>
          </p:nvSpPr>
          <p:spPr bwMode="auto">
            <a:xfrm>
              <a:off x="5385322" y="4264479"/>
              <a:ext cx="934156" cy="561029"/>
            </a:xfrm>
            <a:prstGeom prst="roundRect">
              <a:avLst/>
            </a:prstGeom>
            <a:solidFill>
              <a:srgbClr val="103D64"/>
            </a:solidFill>
            <a:ln w="34925">
              <a:noFill/>
              <a:miter lim="800000"/>
              <a:headEnd/>
              <a:tailEnd/>
            </a:ln>
          </p:spPr>
          <p:txBody>
            <a:bodyPr wrap="none" rtlCol="0" anchor="ct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de-DE" sz="3200" b="1" i="0" u="none" strike="noStrike" kern="1200" cap="none" spc="0" normalizeH="0" baseline="0" noProof="0">
                  <a:ln>
                    <a:noFill/>
                  </a:ln>
                  <a:solidFill>
                    <a:srgbClr val="2FB3E9"/>
                  </a:solidFill>
                  <a:effectLst/>
                  <a:uLnTx/>
                  <a:uFillTx/>
                  <a:latin typeface="Montserrat" pitchFamily="2" charset="77"/>
                  <a:ea typeface="+mn-ea"/>
                  <a:cs typeface="+mn-cs"/>
                </a:rPr>
                <a:t>S</a:t>
              </a:r>
              <a:r>
                <a:rPr kumimoji="0" lang="en-GB" altLang="de-DE" sz="3200" b="1" i="0" u="none" strike="noStrike" kern="1200" cap="none" spc="0" normalizeH="0" baseline="30000" noProof="0">
                  <a:ln>
                    <a:noFill/>
                  </a:ln>
                  <a:solidFill>
                    <a:srgbClr val="2FB3E9"/>
                  </a:solidFill>
                  <a:effectLst/>
                  <a:uLnTx/>
                  <a:uFillTx/>
                  <a:latin typeface="Montserrat" pitchFamily="2" charset="77"/>
                  <a:ea typeface="+mn-ea"/>
                  <a:cs typeface="+mn-cs"/>
                </a:rPr>
                <a:t>*</a:t>
              </a:r>
              <a:endParaRPr kumimoji="0" lang="en-US" sz="2800" b="1" i="0" u="none" strike="noStrike" kern="1200" cap="none" spc="0" normalizeH="0" baseline="30000" noProof="0">
                <a:ln>
                  <a:noFill/>
                </a:ln>
                <a:solidFill>
                  <a:srgbClr val="2FB3E9"/>
                </a:solidFill>
                <a:effectLst/>
                <a:uLnTx/>
                <a:uFillTx/>
                <a:latin typeface="Montserrat" pitchFamily="2" charset="77"/>
                <a:ea typeface="+mn-ea"/>
                <a:cs typeface="+mn-cs"/>
              </a:endParaRPr>
            </a:p>
          </p:txBody>
        </p:sp>
        <p:sp>
          <p:nvSpPr>
            <p:cNvPr id="51" name="Text Box 9">
              <a:extLst>
                <a:ext uri="{FF2B5EF4-FFF2-40B4-BE49-F238E27FC236}">
                  <a16:creationId xmlns:a16="http://schemas.microsoft.com/office/drawing/2014/main" id="{AF3982FA-37C1-7913-ECAD-0185B62AF1CA}"/>
                </a:ext>
              </a:extLst>
            </p:cNvPr>
            <p:cNvSpPr txBox="1">
              <a:spLocks noChangeArrowheads="1"/>
            </p:cNvSpPr>
            <p:nvPr/>
          </p:nvSpPr>
          <p:spPr bwMode="auto">
            <a:xfrm>
              <a:off x="7195855" y="4353607"/>
              <a:ext cx="1056163" cy="307777"/>
            </a:xfrm>
            <a:prstGeom prst="rect">
              <a:avLst/>
            </a:prstGeom>
            <a:solidFill>
              <a:srgbClr val="103D6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1"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CR </a:t>
              </a:r>
            </a:p>
          </p:txBody>
        </p:sp>
        <p:sp>
          <p:nvSpPr>
            <p:cNvPr id="52" name="Text Box 9">
              <a:extLst>
                <a:ext uri="{FF2B5EF4-FFF2-40B4-BE49-F238E27FC236}">
                  <a16:creationId xmlns:a16="http://schemas.microsoft.com/office/drawing/2014/main" id="{D91811A8-F4E3-2348-B168-B458CED3AF59}"/>
                </a:ext>
              </a:extLst>
            </p:cNvPr>
            <p:cNvSpPr txBox="1">
              <a:spLocks noChangeArrowheads="1"/>
            </p:cNvSpPr>
            <p:nvPr/>
          </p:nvSpPr>
          <p:spPr bwMode="auto">
            <a:xfrm>
              <a:off x="3453089" y="4353607"/>
              <a:ext cx="1126354" cy="523220"/>
            </a:xfrm>
            <a:prstGeom prst="rect">
              <a:avLst/>
            </a:prstGeom>
            <a:solidFill>
              <a:srgbClr val="103D6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PR, SD, PD</a:t>
              </a:r>
            </a:p>
          </p:txBody>
        </p:sp>
        <p:sp>
          <p:nvSpPr>
            <p:cNvPr id="53" name="Text Box 9">
              <a:extLst>
                <a:ext uri="{FF2B5EF4-FFF2-40B4-BE49-F238E27FC236}">
                  <a16:creationId xmlns:a16="http://schemas.microsoft.com/office/drawing/2014/main" id="{1CF2B810-72E5-7F67-3358-2CA68805304B}"/>
                </a:ext>
              </a:extLst>
            </p:cNvPr>
            <p:cNvSpPr txBox="1">
              <a:spLocks noChangeArrowheads="1"/>
            </p:cNvSpPr>
            <p:nvPr/>
          </p:nvSpPr>
          <p:spPr bwMode="auto">
            <a:xfrm>
              <a:off x="3157507" y="4894016"/>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D50</a:t>
              </a:r>
            </a:p>
          </p:txBody>
        </p:sp>
        <p:sp>
          <p:nvSpPr>
            <p:cNvPr id="54" name="Text Box 9">
              <a:extLst>
                <a:ext uri="{FF2B5EF4-FFF2-40B4-BE49-F238E27FC236}">
                  <a16:creationId xmlns:a16="http://schemas.microsoft.com/office/drawing/2014/main" id="{572DFBD3-589E-D146-31D9-04727DF58FFB}"/>
                </a:ext>
              </a:extLst>
            </p:cNvPr>
            <p:cNvSpPr txBox="1">
              <a:spLocks noChangeArrowheads="1"/>
            </p:cNvSpPr>
            <p:nvPr/>
          </p:nvSpPr>
          <p:spPr bwMode="auto">
            <a:xfrm>
              <a:off x="3157507" y="5211785"/>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D72</a:t>
              </a:r>
            </a:p>
          </p:txBody>
        </p:sp>
        <p:sp>
          <p:nvSpPr>
            <p:cNvPr id="55" name="Text Box 9">
              <a:extLst>
                <a:ext uri="{FF2B5EF4-FFF2-40B4-BE49-F238E27FC236}">
                  <a16:creationId xmlns:a16="http://schemas.microsoft.com/office/drawing/2014/main" id="{CE496E63-F03A-C81D-C31C-F979EC40A683}"/>
                </a:ext>
              </a:extLst>
            </p:cNvPr>
            <p:cNvSpPr txBox="1">
              <a:spLocks noChangeArrowheads="1"/>
            </p:cNvSpPr>
            <p:nvPr/>
          </p:nvSpPr>
          <p:spPr bwMode="auto">
            <a:xfrm>
              <a:off x="3157507" y="5531729"/>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D94</a:t>
              </a:r>
            </a:p>
          </p:txBody>
        </p:sp>
        <p:sp>
          <p:nvSpPr>
            <p:cNvPr id="56" name="Text Box 9">
              <a:extLst>
                <a:ext uri="{FF2B5EF4-FFF2-40B4-BE49-F238E27FC236}">
                  <a16:creationId xmlns:a16="http://schemas.microsoft.com/office/drawing/2014/main" id="{4429726A-D08E-A067-14B8-9F6123BE1BDC}"/>
                </a:ext>
              </a:extLst>
            </p:cNvPr>
            <p:cNvSpPr txBox="1">
              <a:spLocks noChangeArrowheads="1"/>
            </p:cNvSpPr>
            <p:nvPr/>
          </p:nvSpPr>
          <p:spPr bwMode="auto">
            <a:xfrm>
              <a:off x="3157507" y="5851769"/>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D116</a:t>
              </a:r>
            </a:p>
          </p:txBody>
        </p:sp>
        <p:grpSp>
          <p:nvGrpSpPr>
            <p:cNvPr id="57" name="Group 387072">
              <a:extLst>
                <a:ext uri="{FF2B5EF4-FFF2-40B4-BE49-F238E27FC236}">
                  <a16:creationId xmlns:a16="http://schemas.microsoft.com/office/drawing/2014/main" id="{B4E60731-FCEA-BCD8-01EB-70510CA4938D}"/>
                </a:ext>
              </a:extLst>
            </p:cNvPr>
            <p:cNvGrpSpPr/>
            <p:nvPr/>
          </p:nvGrpSpPr>
          <p:grpSpPr>
            <a:xfrm>
              <a:off x="8783546" y="4894016"/>
              <a:ext cx="2279900" cy="1249133"/>
              <a:chOff x="1792467" y="4804924"/>
              <a:chExt cx="2318042" cy="1270031"/>
            </a:xfrm>
          </p:grpSpPr>
          <p:sp>
            <p:nvSpPr>
              <p:cNvPr id="58" name="Text Box 9">
                <a:extLst>
                  <a:ext uri="{FF2B5EF4-FFF2-40B4-BE49-F238E27FC236}">
                    <a16:creationId xmlns:a16="http://schemas.microsoft.com/office/drawing/2014/main" id="{1D066083-D614-69FD-32D6-D70C2E701A7D}"/>
                  </a:ext>
                </a:extLst>
              </p:cNvPr>
              <p:cNvSpPr txBox="1">
                <a:spLocks noChangeArrowheads="1"/>
              </p:cNvSpPr>
              <p:nvPr/>
            </p:nvSpPr>
            <p:spPr bwMode="auto">
              <a:xfrm>
                <a:off x="1792467" y="4804924"/>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59" name="Text Box 9">
                <a:extLst>
                  <a:ext uri="{FF2B5EF4-FFF2-40B4-BE49-F238E27FC236}">
                    <a16:creationId xmlns:a16="http://schemas.microsoft.com/office/drawing/2014/main" id="{0F0B07C1-CA33-DF1C-8301-4AAC07493EBC}"/>
                  </a:ext>
                </a:extLst>
              </p:cNvPr>
              <p:cNvSpPr txBox="1">
                <a:spLocks noChangeArrowheads="1"/>
              </p:cNvSpPr>
              <p:nvPr/>
            </p:nvSpPr>
            <p:spPr bwMode="auto">
              <a:xfrm>
                <a:off x="3446248" y="4804924"/>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D50</a:t>
                </a:r>
              </a:p>
            </p:txBody>
          </p:sp>
          <p:sp>
            <p:nvSpPr>
              <p:cNvPr id="60" name="Text Box 9">
                <a:extLst>
                  <a:ext uri="{FF2B5EF4-FFF2-40B4-BE49-F238E27FC236}">
                    <a16:creationId xmlns:a16="http://schemas.microsoft.com/office/drawing/2014/main" id="{73DDE6FB-A3D3-BF3A-FBD8-5D6C97125AAD}"/>
                  </a:ext>
                </a:extLst>
              </p:cNvPr>
              <p:cNvSpPr txBox="1">
                <a:spLocks noChangeArrowheads="1"/>
              </p:cNvSpPr>
              <p:nvPr/>
            </p:nvSpPr>
            <p:spPr bwMode="auto">
              <a:xfrm>
                <a:off x="3446248" y="5125611"/>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D72</a:t>
                </a:r>
              </a:p>
            </p:txBody>
          </p:sp>
          <p:sp>
            <p:nvSpPr>
              <p:cNvPr id="61" name="Text Box 9">
                <a:extLst>
                  <a:ext uri="{FF2B5EF4-FFF2-40B4-BE49-F238E27FC236}">
                    <a16:creationId xmlns:a16="http://schemas.microsoft.com/office/drawing/2014/main" id="{908C18F2-75FA-7A63-485B-349D0A91EEF3}"/>
                  </a:ext>
                </a:extLst>
              </p:cNvPr>
              <p:cNvSpPr txBox="1">
                <a:spLocks noChangeArrowheads="1"/>
              </p:cNvSpPr>
              <p:nvPr/>
            </p:nvSpPr>
            <p:spPr bwMode="auto">
              <a:xfrm>
                <a:off x="3446248" y="5444067"/>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D94</a:t>
                </a:r>
              </a:p>
            </p:txBody>
          </p:sp>
          <p:sp>
            <p:nvSpPr>
              <p:cNvPr id="62" name="Text Box 9">
                <a:extLst>
                  <a:ext uri="{FF2B5EF4-FFF2-40B4-BE49-F238E27FC236}">
                    <a16:creationId xmlns:a16="http://schemas.microsoft.com/office/drawing/2014/main" id="{3D492A40-820B-4365-7AB5-8A8D4EA75D0F}"/>
                  </a:ext>
                </a:extLst>
              </p:cNvPr>
              <p:cNvSpPr txBox="1">
                <a:spLocks noChangeArrowheads="1"/>
              </p:cNvSpPr>
              <p:nvPr/>
            </p:nvSpPr>
            <p:spPr bwMode="auto">
              <a:xfrm>
                <a:off x="3446248" y="5764717"/>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D116</a:t>
                </a:r>
              </a:p>
            </p:txBody>
          </p:sp>
          <p:sp>
            <p:nvSpPr>
              <p:cNvPr id="63" name="Text Box 9">
                <a:extLst>
                  <a:ext uri="{FF2B5EF4-FFF2-40B4-BE49-F238E27FC236}">
                    <a16:creationId xmlns:a16="http://schemas.microsoft.com/office/drawing/2014/main" id="{23DA4CFE-2DB7-42DE-2AFF-54D9045F6B06}"/>
                  </a:ext>
                </a:extLst>
              </p:cNvPr>
              <p:cNvSpPr txBox="1">
                <a:spLocks noChangeArrowheads="1"/>
              </p:cNvSpPr>
              <p:nvPr/>
            </p:nvSpPr>
            <p:spPr bwMode="auto">
              <a:xfrm>
                <a:off x="1792467" y="5124964"/>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64" name="Text Box 9">
                <a:extLst>
                  <a:ext uri="{FF2B5EF4-FFF2-40B4-BE49-F238E27FC236}">
                    <a16:creationId xmlns:a16="http://schemas.microsoft.com/office/drawing/2014/main" id="{2301977F-E42E-3CED-B3BA-B8E4C76A3514}"/>
                  </a:ext>
                </a:extLst>
              </p:cNvPr>
              <p:cNvSpPr txBox="1">
                <a:spLocks noChangeArrowheads="1"/>
              </p:cNvSpPr>
              <p:nvPr/>
            </p:nvSpPr>
            <p:spPr bwMode="auto">
              <a:xfrm>
                <a:off x="1792467" y="5444908"/>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65" name="Text Box 9">
                <a:extLst>
                  <a:ext uri="{FF2B5EF4-FFF2-40B4-BE49-F238E27FC236}">
                    <a16:creationId xmlns:a16="http://schemas.microsoft.com/office/drawing/2014/main" id="{379432BF-87C0-6AFB-8C79-832481FF6FE0}"/>
                  </a:ext>
                </a:extLst>
              </p:cNvPr>
              <p:cNvSpPr txBox="1">
                <a:spLocks noChangeArrowheads="1"/>
              </p:cNvSpPr>
              <p:nvPr/>
            </p:nvSpPr>
            <p:spPr bwMode="auto">
              <a:xfrm>
                <a:off x="1792467" y="5764948"/>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VIII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grpSp>
        <p:sp>
          <p:nvSpPr>
            <p:cNvPr id="66" name="Text Box 3">
              <a:extLst>
                <a:ext uri="{FF2B5EF4-FFF2-40B4-BE49-F238E27FC236}">
                  <a16:creationId xmlns:a16="http://schemas.microsoft.com/office/drawing/2014/main" id="{629B7002-2698-0010-F2B3-33CD267A06F5}"/>
                </a:ext>
              </a:extLst>
            </p:cNvPr>
            <p:cNvSpPr txBox="1">
              <a:spLocks noChangeArrowheads="1"/>
            </p:cNvSpPr>
            <p:nvPr/>
          </p:nvSpPr>
          <p:spPr bwMode="auto">
            <a:xfrm>
              <a:off x="1436247" y="4624673"/>
              <a:ext cx="1328361" cy="297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95000"/>
                </a:lnSpc>
                <a:spcBef>
                  <a:spcPct val="0"/>
                </a:spcBef>
                <a:spcAft>
                  <a:spcPct val="20000"/>
                </a:spcAft>
                <a:buClr>
                  <a:srgbClr val="2FB3E9"/>
                </a:buClr>
                <a:buSzPct val="90000"/>
                <a:buFontTx/>
                <a:buNone/>
                <a:tabLst/>
                <a:defRPr/>
              </a:pPr>
              <a:r>
                <a:rPr kumimoji="0" lang="de-DE" altLang="de-DE" sz="14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rPr>
                <a:t>HIGH RISK</a:t>
              </a:r>
              <a:endParaRPr kumimoji="0" lang="de-DE" altLang="de-DE" sz="11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endParaRPr>
            </a:p>
          </p:txBody>
        </p:sp>
        <p:sp>
          <p:nvSpPr>
            <p:cNvPr id="67" name="Text Box 3">
              <a:extLst>
                <a:ext uri="{FF2B5EF4-FFF2-40B4-BE49-F238E27FC236}">
                  <a16:creationId xmlns:a16="http://schemas.microsoft.com/office/drawing/2014/main" id="{2B1F5F0B-473E-AD72-E338-B282D08D9686}"/>
                </a:ext>
              </a:extLst>
            </p:cNvPr>
            <p:cNvSpPr txBox="1">
              <a:spLocks noChangeArrowheads="1"/>
            </p:cNvSpPr>
            <p:nvPr/>
          </p:nvSpPr>
          <p:spPr bwMode="auto">
            <a:xfrm>
              <a:off x="9250641" y="4609175"/>
              <a:ext cx="1897427" cy="297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95000"/>
                </a:lnSpc>
                <a:spcBef>
                  <a:spcPct val="0"/>
                </a:spcBef>
                <a:spcAft>
                  <a:spcPct val="20000"/>
                </a:spcAft>
                <a:buClr>
                  <a:srgbClr val="2FB3E9"/>
                </a:buClr>
                <a:buSzPct val="90000"/>
                <a:buFontTx/>
                <a:buNone/>
                <a:tabLst/>
                <a:defRPr/>
              </a:pPr>
              <a:r>
                <a:rPr kumimoji="0" lang="de-DE" altLang="de-DE" sz="14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rPr>
                <a:t>LOW RISK (36%)</a:t>
              </a:r>
              <a:endParaRPr kumimoji="0" lang="de-DE" altLang="de-DE" sz="11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endParaRPr>
            </a:p>
          </p:txBody>
        </p:sp>
        <p:sp>
          <p:nvSpPr>
            <p:cNvPr id="70" name="Text Box 9">
              <a:extLst>
                <a:ext uri="{FF2B5EF4-FFF2-40B4-BE49-F238E27FC236}">
                  <a16:creationId xmlns:a16="http://schemas.microsoft.com/office/drawing/2014/main" id="{13E5D22B-9DB1-B537-FC63-3BB71A7F5BEF}"/>
                </a:ext>
              </a:extLst>
            </p:cNvPr>
            <p:cNvSpPr txBox="1">
              <a:spLocks noChangeArrowheads="1"/>
            </p:cNvSpPr>
            <p:nvPr/>
          </p:nvSpPr>
          <p:spPr bwMode="auto">
            <a:xfrm>
              <a:off x="1519721" y="4894016"/>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1" name="Text Box 9">
              <a:extLst>
                <a:ext uri="{FF2B5EF4-FFF2-40B4-BE49-F238E27FC236}">
                  <a16:creationId xmlns:a16="http://schemas.microsoft.com/office/drawing/2014/main" id="{1F2B4E52-FA01-D639-B01A-694ECFE4B48B}"/>
                </a:ext>
              </a:extLst>
            </p:cNvPr>
            <p:cNvSpPr txBox="1">
              <a:spLocks noChangeArrowheads="1"/>
            </p:cNvSpPr>
            <p:nvPr/>
          </p:nvSpPr>
          <p:spPr bwMode="auto">
            <a:xfrm>
              <a:off x="1519721" y="5211785"/>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2" name="Text Box 9">
              <a:extLst>
                <a:ext uri="{FF2B5EF4-FFF2-40B4-BE49-F238E27FC236}">
                  <a16:creationId xmlns:a16="http://schemas.microsoft.com/office/drawing/2014/main" id="{6A9A14FD-8055-5AA8-5703-5A8C615E268B}"/>
                </a:ext>
              </a:extLst>
            </p:cNvPr>
            <p:cNvSpPr txBox="1">
              <a:spLocks noChangeArrowheads="1"/>
            </p:cNvSpPr>
            <p:nvPr/>
          </p:nvSpPr>
          <p:spPr bwMode="auto">
            <a:xfrm>
              <a:off x="1519721" y="5531729"/>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3" name="Text Box 9">
              <a:extLst>
                <a:ext uri="{FF2B5EF4-FFF2-40B4-BE49-F238E27FC236}">
                  <a16:creationId xmlns:a16="http://schemas.microsoft.com/office/drawing/2014/main" id="{531AC55B-0BE9-002D-3C58-163302541A7E}"/>
                </a:ext>
              </a:extLst>
            </p:cNvPr>
            <p:cNvSpPr txBox="1">
              <a:spLocks noChangeArrowheads="1"/>
            </p:cNvSpPr>
            <p:nvPr/>
          </p:nvSpPr>
          <p:spPr bwMode="auto">
            <a:xfrm>
              <a:off x="1519721" y="5851769"/>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IV</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4" name="Textfeld 1">
              <a:extLst>
                <a:ext uri="{FF2B5EF4-FFF2-40B4-BE49-F238E27FC236}">
                  <a16:creationId xmlns:a16="http://schemas.microsoft.com/office/drawing/2014/main" id="{50FE6783-C327-FD2E-753D-762DD2DDD65D}"/>
                </a:ext>
              </a:extLst>
            </p:cNvPr>
            <p:cNvSpPr txBox="1"/>
            <p:nvPr/>
          </p:nvSpPr>
          <p:spPr bwMode="auto">
            <a:xfrm flipH="1">
              <a:off x="11100528" y="4492974"/>
              <a:ext cx="45719" cy="45719"/>
            </a:xfrm>
            <a:prstGeom prst="rect">
              <a:avLst/>
            </a:prstGeom>
            <a:solidFill>
              <a:schemeClr val="bg1"/>
            </a:solidFill>
            <a:ln w="28575">
              <a:noFill/>
              <a:miter lim="800000"/>
              <a:headEnd/>
              <a:tailEnd/>
            </a:ln>
          </p:spPr>
          <p:txBody>
            <a:bodyPr wrap="none" rtlCol="0">
              <a:noAutofit/>
            </a:bodyPr>
            <a:lstStyle/>
            <a:p>
              <a:pPr marL="0" marR="0" lvl="0" indent="0" algn="ctr" defTabSz="914400" rtl="0" eaLnBrk="1" fontAlgn="auto" latinLnBrk="0" hangingPunct="1">
                <a:lnSpc>
                  <a:spcPct val="85000"/>
                </a:lnSpc>
                <a:spcBef>
                  <a:spcPct val="50000"/>
                </a:spcBef>
                <a:spcAft>
                  <a:spcPts val="0"/>
                </a:spcAft>
                <a:buClrTx/>
                <a:buSzTx/>
                <a:buFontTx/>
                <a:buNone/>
                <a:tabLst/>
                <a:defRPr/>
              </a:pPr>
              <a:endParaRPr kumimoji="0" lang="de-DE" sz="1400" b="1" i="0" u="none" strike="noStrike" kern="1200" cap="none" spc="0" normalizeH="0" baseline="0" noProof="0">
                <a:ln>
                  <a:noFill/>
                </a:ln>
                <a:solidFill>
                  <a:srgbClr val="003A78"/>
                </a:solidFill>
                <a:effectLst/>
                <a:uLnTx/>
                <a:uFillTx/>
                <a:latin typeface="Montserrat" pitchFamily="2" charset="77"/>
                <a:ea typeface="+mn-ea"/>
                <a:cs typeface="+mn-cs"/>
              </a:endParaRPr>
            </a:p>
          </p:txBody>
        </p:sp>
      </p:grpSp>
      <p:grpSp>
        <p:nvGrpSpPr>
          <p:cNvPr id="22" name="Groupe 21">
            <a:extLst>
              <a:ext uri="{FF2B5EF4-FFF2-40B4-BE49-F238E27FC236}">
                <a16:creationId xmlns:a16="http://schemas.microsoft.com/office/drawing/2014/main" id="{AC541B20-1A7F-7FF6-E80D-206ACAAC566E}"/>
              </a:ext>
            </a:extLst>
          </p:cNvPr>
          <p:cNvGrpSpPr/>
          <p:nvPr/>
        </p:nvGrpSpPr>
        <p:grpSpPr>
          <a:xfrm>
            <a:off x="1520002" y="1301900"/>
            <a:ext cx="8920932" cy="2731401"/>
            <a:chOff x="1520002" y="1428510"/>
            <a:chExt cx="8920932" cy="2731401"/>
          </a:xfrm>
        </p:grpSpPr>
        <p:sp>
          <p:nvSpPr>
            <p:cNvPr id="34" name="Line 14">
              <a:extLst>
                <a:ext uri="{FF2B5EF4-FFF2-40B4-BE49-F238E27FC236}">
                  <a16:creationId xmlns:a16="http://schemas.microsoft.com/office/drawing/2014/main" id="{0F769CDA-2898-601E-6D4F-5880B9445902}"/>
                </a:ext>
              </a:extLst>
            </p:cNvPr>
            <p:cNvSpPr>
              <a:spLocks noChangeShapeType="1"/>
            </p:cNvSpPr>
            <p:nvPr/>
          </p:nvSpPr>
          <p:spPr bwMode="auto">
            <a:xfrm flipH="1">
              <a:off x="5844587" y="3771562"/>
              <a:ext cx="1" cy="239394"/>
            </a:xfrm>
            <a:prstGeom prst="line">
              <a:avLst/>
            </a:prstGeom>
            <a:noFill/>
            <a:ln w="50800">
              <a:solidFill>
                <a:schemeClr val="tx2"/>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35" name="Text Box 9">
              <a:extLst>
                <a:ext uri="{FF2B5EF4-FFF2-40B4-BE49-F238E27FC236}">
                  <a16:creationId xmlns:a16="http://schemas.microsoft.com/office/drawing/2014/main" id="{3F40FA09-30DA-6DE1-E1C9-E77983D2F6F1}"/>
                </a:ext>
              </a:extLst>
            </p:cNvPr>
            <p:cNvSpPr txBox="1">
              <a:spLocks noChangeArrowheads="1"/>
            </p:cNvSpPr>
            <p:nvPr/>
          </p:nvSpPr>
          <p:spPr bwMode="auto">
            <a:xfrm>
              <a:off x="3513519" y="1428510"/>
              <a:ext cx="4738500" cy="307777"/>
            </a:xfrm>
            <a:prstGeom prst="rect">
              <a:avLst/>
            </a:prstGeom>
            <a:solidFill>
              <a:schemeClr val="tx1">
                <a:lumMod val="50000"/>
                <a:lumOff val="50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No response to tapering of </a:t>
              </a:r>
              <a:r>
                <a:rPr kumimoji="0" lang="en-GB" altLang="de-DE" sz="1400" b="0" i="0" u="none" strike="noStrike" kern="1200" cap="none" spc="0" normalizeH="0" baseline="0" noProof="0" dirty="0" err="1">
                  <a:ln>
                    <a:noFill/>
                  </a:ln>
                  <a:solidFill>
                    <a:srgbClr val="FFFFFF"/>
                  </a:solidFill>
                  <a:effectLst/>
                  <a:uLnTx/>
                  <a:uFillTx/>
                  <a:latin typeface="Montserrat" pitchFamily="2" charset="77"/>
                  <a:ea typeface="ＭＳ Ｐゴシック" panose="020B0600070205080204" pitchFamily="34" charset="-128"/>
                  <a:cs typeface="+mn-cs"/>
                </a:rPr>
                <a:t>immunesuppression</a:t>
              </a:r>
              <a:endPar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6" name="Text Box 9">
              <a:extLst>
                <a:ext uri="{FF2B5EF4-FFF2-40B4-BE49-F238E27FC236}">
                  <a16:creationId xmlns:a16="http://schemas.microsoft.com/office/drawing/2014/main" id="{B50BEEAF-7FC5-F2AB-F4DE-B62AAEE50548}"/>
                </a:ext>
              </a:extLst>
            </p:cNvPr>
            <p:cNvSpPr txBox="1">
              <a:spLocks noChangeArrowheads="1"/>
            </p:cNvSpPr>
            <p:nvPr/>
          </p:nvSpPr>
          <p:spPr bwMode="auto">
            <a:xfrm>
              <a:off x="4552060" y="2396354"/>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7" name="Text Box 9">
              <a:extLst>
                <a:ext uri="{FF2B5EF4-FFF2-40B4-BE49-F238E27FC236}">
                  <a16:creationId xmlns:a16="http://schemas.microsoft.com/office/drawing/2014/main" id="{137C44B8-85B9-8E43-EA5D-4D5EA5FA97D6}"/>
                </a:ext>
              </a:extLst>
            </p:cNvPr>
            <p:cNvSpPr txBox="1">
              <a:spLocks noChangeArrowheads="1"/>
            </p:cNvSpPr>
            <p:nvPr/>
          </p:nvSpPr>
          <p:spPr bwMode="auto">
            <a:xfrm>
              <a:off x="4552060" y="2725336"/>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Rituximab II</a:t>
              </a:r>
              <a:endPar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8" name="Text Box 9">
              <a:extLst>
                <a:ext uri="{FF2B5EF4-FFF2-40B4-BE49-F238E27FC236}">
                  <a16:creationId xmlns:a16="http://schemas.microsoft.com/office/drawing/2014/main" id="{FBEBA398-2D16-2475-5B6D-C23C52FC00BA}"/>
                </a:ext>
              </a:extLst>
            </p:cNvPr>
            <p:cNvSpPr txBox="1">
              <a:spLocks noChangeArrowheads="1"/>
            </p:cNvSpPr>
            <p:nvPr/>
          </p:nvSpPr>
          <p:spPr bwMode="auto">
            <a:xfrm>
              <a:off x="4552060" y="3054317"/>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III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9" name="Text Box 9">
              <a:extLst>
                <a:ext uri="{FF2B5EF4-FFF2-40B4-BE49-F238E27FC236}">
                  <a16:creationId xmlns:a16="http://schemas.microsoft.com/office/drawing/2014/main" id="{AB62AB23-6510-41C2-2DF9-29B6A0C53027}"/>
                </a:ext>
              </a:extLst>
            </p:cNvPr>
            <p:cNvSpPr txBox="1">
              <a:spLocks noChangeArrowheads="1"/>
            </p:cNvSpPr>
            <p:nvPr/>
          </p:nvSpPr>
          <p:spPr bwMode="auto">
            <a:xfrm>
              <a:off x="4552060" y="3383299"/>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IV</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40" name="Line 14">
              <a:extLst>
                <a:ext uri="{FF2B5EF4-FFF2-40B4-BE49-F238E27FC236}">
                  <a16:creationId xmlns:a16="http://schemas.microsoft.com/office/drawing/2014/main" id="{093C2211-2730-9E3D-EC86-9E1AE2B585BB}"/>
                </a:ext>
              </a:extLst>
            </p:cNvPr>
            <p:cNvSpPr>
              <a:spLocks noChangeShapeType="1"/>
            </p:cNvSpPr>
            <p:nvPr/>
          </p:nvSpPr>
          <p:spPr bwMode="auto">
            <a:xfrm rot="16200000" flipH="1" flipV="1">
              <a:off x="3979997" y="1995237"/>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1" name="Line 14">
              <a:extLst>
                <a:ext uri="{FF2B5EF4-FFF2-40B4-BE49-F238E27FC236}">
                  <a16:creationId xmlns:a16="http://schemas.microsoft.com/office/drawing/2014/main" id="{E26F0061-9974-2817-DFB9-D5317B57EAA4}"/>
                </a:ext>
              </a:extLst>
            </p:cNvPr>
            <p:cNvSpPr>
              <a:spLocks noChangeShapeType="1"/>
            </p:cNvSpPr>
            <p:nvPr/>
          </p:nvSpPr>
          <p:spPr bwMode="auto">
            <a:xfrm rot="16200000" flipH="1" flipV="1">
              <a:off x="3979997" y="2331870"/>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2" name="Line 14">
              <a:extLst>
                <a:ext uri="{FF2B5EF4-FFF2-40B4-BE49-F238E27FC236}">
                  <a16:creationId xmlns:a16="http://schemas.microsoft.com/office/drawing/2014/main" id="{DDC5754D-098A-8BBD-14D7-492AB7E4585E}"/>
                </a:ext>
              </a:extLst>
            </p:cNvPr>
            <p:cNvSpPr>
              <a:spLocks noChangeShapeType="1"/>
            </p:cNvSpPr>
            <p:nvPr/>
          </p:nvSpPr>
          <p:spPr bwMode="auto">
            <a:xfrm rot="16200000" flipH="1" flipV="1">
              <a:off x="3979997" y="2668502"/>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3" name="Line 14">
              <a:extLst>
                <a:ext uri="{FF2B5EF4-FFF2-40B4-BE49-F238E27FC236}">
                  <a16:creationId xmlns:a16="http://schemas.microsoft.com/office/drawing/2014/main" id="{CA94B9DF-A292-4EAB-C0B6-FCEDED4D9900}"/>
                </a:ext>
              </a:extLst>
            </p:cNvPr>
            <p:cNvSpPr>
              <a:spLocks noChangeShapeType="1"/>
            </p:cNvSpPr>
            <p:nvPr/>
          </p:nvSpPr>
          <p:spPr bwMode="auto">
            <a:xfrm rot="16200000" flipH="1" flipV="1">
              <a:off x="3979997" y="2997485"/>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4" name="Text Box 9">
              <a:extLst>
                <a:ext uri="{FF2B5EF4-FFF2-40B4-BE49-F238E27FC236}">
                  <a16:creationId xmlns:a16="http://schemas.microsoft.com/office/drawing/2014/main" id="{A2B987EA-D97F-F542-3369-2ADE5FCE47FC}"/>
                </a:ext>
              </a:extLst>
            </p:cNvPr>
            <p:cNvSpPr txBox="1">
              <a:spLocks noChangeArrowheads="1"/>
            </p:cNvSpPr>
            <p:nvPr/>
          </p:nvSpPr>
          <p:spPr bwMode="auto">
            <a:xfrm>
              <a:off x="4552060" y="3712280"/>
              <a:ext cx="2629035" cy="307777"/>
            </a:xfrm>
            <a:prstGeom prst="rect">
              <a:avLst/>
            </a:prstGeom>
            <a:solidFill>
              <a:srgbClr val="103D6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Restaging</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45" name="Text Box 9">
              <a:extLst>
                <a:ext uri="{FF2B5EF4-FFF2-40B4-BE49-F238E27FC236}">
                  <a16:creationId xmlns:a16="http://schemas.microsoft.com/office/drawing/2014/main" id="{58BB3754-DFFA-B9DD-6C87-5C8CE24A2501}"/>
                </a:ext>
              </a:extLst>
            </p:cNvPr>
            <p:cNvSpPr txBox="1">
              <a:spLocks noChangeArrowheads="1"/>
            </p:cNvSpPr>
            <p:nvPr/>
          </p:nvSpPr>
          <p:spPr bwMode="auto">
            <a:xfrm>
              <a:off x="7195855" y="2396354"/>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a:t>
              </a:r>
            </a:p>
          </p:txBody>
        </p:sp>
        <p:sp>
          <p:nvSpPr>
            <p:cNvPr id="46" name="Text Box 9">
              <a:extLst>
                <a:ext uri="{FF2B5EF4-FFF2-40B4-BE49-F238E27FC236}">
                  <a16:creationId xmlns:a16="http://schemas.microsoft.com/office/drawing/2014/main" id="{E5CB9601-C815-0430-C617-AA9C906D66E4}"/>
                </a:ext>
              </a:extLst>
            </p:cNvPr>
            <p:cNvSpPr txBox="1">
              <a:spLocks noChangeArrowheads="1"/>
            </p:cNvSpPr>
            <p:nvPr/>
          </p:nvSpPr>
          <p:spPr bwMode="auto">
            <a:xfrm>
              <a:off x="7195855" y="2725336"/>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D8</a:t>
              </a:r>
            </a:p>
          </p:txBody>
        </p:sp>
        <p:sp>
          <p:nvSpPr>
            <p:cNvPr id="47" name="Text Box 9">
              <a:extLst>
                <a:ext uri="{FF2B5EF4-FFF2-40B4-BE49-F238E27FC236}">
                  <a16:creationId xmlns:a16="http://schemas.microsoft.com/office/drawing/2014/main" id="{BF17B2FF-BA49-FC9E-AEF1-4E91F3D139A8}"/>
                </a:ext>
              </a:extLst>
            </p:cNvPr>
            <p:cNvSpPr txBox="1">
              <a:spLocks noChangeArrowheads="1"/>
            </p:cNvSpPr>
            <p:nvPr/>
          </p:nvSpPr>
          <p:spPr bwMode="auto">
            <a:xfrm>
              <a:off x="7195855" y="3054317"/>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D15</a:t>
              </a:r>
            </a:p>
          </p:txBody>
        </p:sp>
        <p:sp>
          <p:nvSpPr>
            <p:cNvPr id="48" name="Text Box 9">
              <a:extLst>
                <a:ext uri="{FF2B5EF4-FFF2-40B4-BE49-F238E27FC236}">
                  <a16:creationId xmlns:a16="http://schemas.microsoft.com/office/drawing/2014/main" id="{8A7DB1EB-FACA-305D-F095-7A5AAC1EF2D0}"/>
                </a:ext>
              </a:extLst>
            </p:cNvPr>
            <p:cNvSpPr txBox="1">
              <a:spLocks noChangeArrowheads="1"/>
            </p:cNvSpPr>
            <p:nvPr/>
          </p:nvSpPr>
          <p:spPr bwMode="auto">
            <a:xfrm>
              <a:off x="7195855" y="3383299"/>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D22</a:t>
              </a:r>
            </a:p>
          </p:txBody>
        </p:sp>
        <p:sp>
          <p:nvSpPr>
            <p:cNvPr id="49" name="Text Box 9">
              <a:extLst>
                <a:ext uri="{FF2B5EF4-FFF2-40B4-BE49-F238E27FC236}">
                  <a16:creationId xmlns:a16="http://schemas.microsoft.com/office/drawing/2014/main" id="{57B11573-B299-D58E-87DA-4840CCCBD091}"/>
                </a:ext>
              </a:extLst>
            </p:cNvPr>
            <p:cNvSpPr txBox="1">
              <a:spLocks noChangeArrowheads="1"/>
            </p:cNvSpPr>
            <p:nvPr/>
          </p:nvSpPr>
          <p:spPr bwMode="auto">
            <a:xfrm>
              <a:off x="7195855" y="3712280"/>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 40–50</a:t>
              </a:r>
            </a:p>
          </p:txBody>
        </p:sp>
        <p:sp>
          <p:nvSpPr>
            <p:cNvPr id="68" name="Line 14">
              <a:extLst>
                <a:ext uri="{FF2B5EF4-FFF2-40B4-BE49-F238E27FC236}">
                  <a16:creationId xmlns:a16="http://schemas.microsoft.com/office/drawing/2014/main" id="{7FA74CDC-9D50-FDAC-5EBF-E4022C695A9F}"/>
                </a:ext>
              </a:extLst>
            </p:cNvPr>
            <p:cNvSpPr>
              <a:spLocks noChangeShapeType="1"/>
            </p:cNvSpPr>
            <p:nvPr/>
          </p:nvSpPr>
          <p:spPr bwMode="auto">
            <a:xfrm rot="10800000" flipV="1">
              <a:off x="2689161" y="3383300"/>
              <a:ext cx="1" cy="776611"/>
            </a:xfrm>
            <a:prstGeom prst="line">
              <a:avLst/>
            </a:prstGeom>
            <a:noFill/>
            <a:ln w="34925">
              <a:solidFill>
                <a:schemeClr val="accent2"/>
              </a:solidFill>
              <a:prstDash val="solid"/>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69" name="Text Box 9">
              <a:extLst>
                <a:ext uri="{FF2B5EF4-FFF2-40B4-BE49-F238E27FC236}">
                  <a16:creationId xmlns:a16="http://schemas.microsoft.com/office/drawing/2014/main" id="{B5AED9DE-16E8-8098-3438-21336090533B}"/>
                </a:ext>
              </a:extLst>
            </p:cNvPr>
            <p:cNvSpPr txBox="1">
              <a:spLocks noChangeArrowheads="1"/>
            </p:cNvSpPr>
            <p:nvPr/>
          </p:nvSpPr>
          <p:spPr bwMode="auto">
            <a:xfrm>
              <a:off x="1520002" y="2394308"/>
              <a:ext cx="1626291" cy="1274635"/>
            </a:xfrm>
            <a:prstGeom prst="rect">
              <a:avLst/>
            </a:prstGeom>
            <a:solidFill>
              <a:srgbClr val="E01084"/>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In case of progressive disease, </a:t>
              </a:r>
              <a:b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br>
              <a: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proceed to </a:t>
              </a:r>
              <a:b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br>
              <a: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R-CHOP at once</a:t>
              </a:r>
            </a:p>
          </p:txBody>
        </p:sp>
        <p:sp>
          <p:nvSpPr>
            <p:cNvPr id="75" name="Text Box 9">
              <a:extLst>
                <a:ext uri="{FF2B5EF4-FFF2-40B4-BE49-F238E27FC236}">
                  <a16:creationId xmlns:a16="http://schemas.microsoft.com/office/drawing/2014/main" id="{54ED940B-F3C2-F5C6-08A5-B0B470071309}"/>
                </a:ext>
              </a:extLst>
            </p:cNvPr>
            <p:cNvSpPr txBox="1">
              <a:spLocks noChangeArrowheads="1"/>
            </p:cNvSpPr>
            <p:nvPr/>
          </p:nvSpPr>
          <p:spPr bwMode="auto">
            <a:xfrm>
              <a:off x="3513518" y="1907596"/>
              <a:ext cx="4738500" cy="307777"/>
            </a:xfrm>
            <a:prstGeom prst="rect">
              <a:avLst/>
            </a:prstGeom>
            <a:solidFill>
              <a:schemeClr val="tx1">
                <a:lumMod val="50000"/>
                <a:lumOff val="50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Study inclusion, registration</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6" name="Flèche vers le bas 4">
              <a:extLst>
                <a:ext uri="{FF2B5EF4-FFF2-40B4-BE49-F238E27FC236}">
                  <a16:creationId xmlns:a16="http://schemas.microsoft.com/office/drawing/2014/main" id="{E7152A5A-A97F-C1C5-E6EC-96CB504BFFEC}"/>
                </a:ext>
              </a:extLst>
            </p:cNvPr>
            <p:cNvSpPr/>
            <p:nvPr/>
          </p:nvSpPr>
          <p:spPr>
            <a:xfrm>
              <a:off x="5658111" y="1736288"/>
              <a:ext cx="185020" cy="190760"/>
            </a:xfrm>
            <a:prstGeom prst="downArrow">
              <a:avLst/>
            </a:prstGeom>
            <a:solidFill>
              <a:schemeClr val="tx1">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7" name="Flèche vers le bas 5">
              <a:extLst>
                <a:ext uri="{FF2B5EF4-FFF2-40B4-BE49-F238E27FC236}">
                  <a16:creationId xmlns:a16="http://schemas.microsoft.com/office/drawing/2014/main" id="{E95DA3B3-8185-0AE9-787F-CC4247190A5F}"/>
                </a:ext>
              </a:extLst>
            </p:cNvPr>
            <p:cNvSpPr/>
            <p:nvPr/>
          </p:nvSpPr>
          <p:spPr>
            <a:xfrm>
              <a:off x="5655528" y="2214153"/>
              <a:ext cx="185020" cy="190760"/>
            </a:xfrm>
            <a:prstGeom prst="downArrow">
              <a:avLst/>
            </a:prstGeom>
            <a:solidFill>
              <a:schemeClr val="tx1">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8" name="Ellipse 77">
              <a:extLst>
                <a:ext uri="{FF2B5EF4-FFF2-40B4-BE49-F238E27FC236}">
                  <a16:creationId xmlns:a16="http://schemas.microsoft.com/office/drawing/2014/main" id="{BF3B004A-E9F3-28A7-E4F8-E6FD58D6C40C}"/>
                </a:ext>
              </a:extLst>
            </p:cNvPr>
            <p:cNvSpPr/>
            <p:nvPr/>
          </p:nvSpPr>
          <p:spPr>
            <a:xfrm>
              <a:off x="9384771" y="2394308"/>
              <a:ext cx="1056163" cy="1090029"/>
            </a:xfrm>
            <a:prstGeom prst="ellipse">
              <a:avLst/>
            </a:prstGeom>
            <a:solidFill>
              <a:srgbClr val="103D6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rPr>
                <a:t>1</a:t>
              </a:r>
              <a:r>
                <a:rPr kumimoji="0" lang="fr-FR" sz="1800" b="0" i="0" u="none" strike="noStrike" kern="1200" cap="none" spc="0" normalizeH="0" baseline="30000" noProof="0">
                  <a:ln>
                    <a:noFill/>
                  </a:ln>
                  <a:solidFill>
                    <a:srgbClr val="FFFFFF"/>
                  </a:solidFill>
                  <a:effectLst/>
                  <a:uLnTx/>
                  <a:uFillTx/>
                  <a:latin typeface="Century Gothic" panose="020F0302020204030204"/>
                  <a:ea typeface="+mn-ea"/>
                  <a:cs typeface="+mn-cs"/>
                </a:rPr>
                <a:t>st</a:t>
              </a:r>
            </a:p>
          </p:txBody>
        </p:sp>
      </p:grpSp>
      <p:sp>
        <p:nvSpPr>
          <p:cNvPr id="79" name="ZoneTexte 78">
            <a:extLst>
              <a:ext uri="{FF2B5EF4-FFF2-40B4-BE49-F238E27FC236}">
                <a16:creationId xmlns:a16="http://schemas.microsoft.com/office/drawing/2014/main" id="{EBCBE569-B9F7-2C59-D4D5-C3D5CA998DD7}"/>
              </a:ext>
            </a:extLst>
          </p:cNvPr>
          <p:cNvSpPr txBox="1"/>
          <p:nvPr/>
        </p:nvSpPr>
        <p:spPr>
          <a:xfrm>
            <a:off x="468000" y="5972728"/>
            <a:ext cx="6417563" cy="184666"/>
          </a:xfrm>
          <a:prstGeom prst="rect">
            <a:avLst/>
          </a:prstGeom>
          <a:noFill/>
          <a:ln>
            <a:noFill/>
          </a:ln>
        </p:spPr>
        <p:txBody>
          <a:bodyPr spcFirstLastPara="1" wrap="square" lIns="0" tIns="0" rIns="0" bIns="0" anchor="t" anchorCtr="0">
            <a:normAutofit/>
          </a:bodyPr>
          <a:lstStyle>
            <a:defPPr>
              <a:defRPr lang="fr-FR"/>
            </a:defPPr>
            <a:lvl1pPr>
              <a:defRPr sz="1200">
                <a:cs typeface="Calibri"/>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Calibri"/>
              </a:rPr>
              <a:t>Validated</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 in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Calibri"/>
              </a:rPr>
              <a:t>polymorphic</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 PTLD and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Calibri"/>
              </a:rPr>
              <a:t>lymphoma</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 EBV+ and EBV-</a:t>
            </a:r>
          </a:p>
        </p:txBody>
      </p:sp>
      <p:sp>
        <p:nvSpPr>
          <p:cNvPr id="4" name="ZoneTexte 3">
            <a:extLst>
              <a:ext uri="{FF2B5EF4-FFF2-40B4-BE49-F238E27FC236}">
                <a16:creationId xmlns:a16="http://schemas.microsoft.com/office/drawing/2014/main" id="{F69F925E-7DD9-7D20-17A6-02C78E450979}"/>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PTLD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maladie lymphoproliférative post-transplantation</a:t>
            </a:r>
            <a:b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b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Trappe RU et al. J Clin </a:t>
            </a:r>
            <a:r>
              <a:rPr kumimoji="0" lang="fr-FR" sz="1000" b="0"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Oncol</a:t>
            </a: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2016 </a:t>
            </a:r>
          </a:p>
        </p:txBody>
      </p:sp>
      <p:sp>
        <p:nvSpPr>
          <p:cNvPr id="5" name="Titre 4">
            <a:extLst>
              <a:ext uri="{FF2B5EF4-FFF2-40B4-BE49-F238E27FC236}">
                <a16:creationId xmlns:a16="http://schemas.microsoft.com/office/drawing/2014/main" id="{5F84C131-A519-9500-0E49-885FE6DC44AF}"/>
              </a:ext>
            </a:extLst>
          </p:cNvPr>
          <p:cNvSpPr>
            <a:spLocks noGrp="1"/>
          </p:cNvSpPr>
          <p:nvPr>
            <p:ph type="title"/>
          </p:nvPr>
        </p:nvSpPr>
        <p:spPr/>
        <p:txBody>
          <a:bodyPr>
            <a:normAutofit/>
          </a:bodyPr>
          <a:lstStyle/>
          <a:p>
            <a:pPr>
              <a:tabLst>
                <a:tab pos="3949700" algn="l"/>
              </a:tabLst>
            </a:pPr>
            <a:r>
              <a:rPr lang="fr-FR" dirty="0"/>
              <a:t>Traitement curatif</a:t>
            </a:r>
            <a:br>
              <a:rPr lang="fr-FR" dirty="0"/>
            </a:br>
            <a:r>
              <a:rPr lang="fr-FR" dirty="0"/>
              <a:t>Risk </a:t>
            </a:r>
            <a:r>
              <a:rPr lang="fr-FR" dirty="0" err="1"/>
              <a:t>stratified</a:t>
            </a:r>
            <a:r>
              <a:rPr lang="fr-FR" dirty="0"/>
              <a:t> </a:t>
            </a:r>
            <a:r>
              <a:rPr lang="fr-FR" dirty="0" err="1"/>
              <a:t>sequential</a:t>
            </a:r>
            <a:r>
              <a:rPr lang="fr-FR" dirty="0"/>
              <a:t> </a:t>
            </a:r>
            <a:r>
              <a:rPr lang="fr-FR" dirty="0" err="1"/>
              <a:t>treatment</a:t>
            </a:r>
            <a:r>
              <a:rPr lang="fr-FR" dirty="0"/>
              <a:t> (RSST)</a:t>
            </a:r>
          </a:p>
        </p:txBody>
      </p:sp>
      <p:sp>
        <p:nvSpPr>
          <p:cNvPr id="7" name="Espace réservé pour une image  6">
            <a:extLst>
              <a:ext uri="{FF2B5EF4-FFF2-40B4-BE49-F238E27FC236}">
                <a16:creationId xmlns:a16="http://schemas.microsoft.com/office/drawing/2014/main" id="{1864CDEF-00EB-F9C4-C22F-E6D72810F315}"/>
              </a:ext>
            </a:extLst>
          </p:cNvPr>
          <p:cNvSpPr>
            <a:spLocks noGrp="1"/>
          </p:cNvSpPr>
          <p:nvPr>
            <p:ph type="pic" sz="quarter" idx="13"/>
          </p:nvPr>
        </p:nvSpPr>
        <p:spPr/>
        <p:txBody>
          <a:bodyPr/>
          <a:lstStyle/>
          <a:p>
            <a:endParaRPr lang="fr-FR"/>
          </a:p>
        </p:txBody>
      </p:sp>
      <p:grpSp>
        <p:nvGrpSpPr>
          <p:cNvPr id="19" name="Groupe 18">
            <a:extLst>
              <a:ext uri="{FF2B5EF4-FFF2-40B4-BE49-F238E27FC236}">
                <a16:creationId xmlns:a16="http://schemas.microsoft.com/office/drawing/2014/main" id="{0B13177A-CA01-265D-8582-9EE18D0710B9}"/>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0FC2B355-E34B-C714-76C8-60351862530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3858262D-11B5-DB2D-2433-39329352744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35621F78-030E-5FB1-1EAE-187A536048FB}"/>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33217651-C8F9-3310-5D11-C999E61C7E8F}"/>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696D0E39-E6D5-AEDF-525C-E5A4DA5D3EF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58165274-CC23-C38F-0D2F-AF0940C0EF5D}"/>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C36E8EE-A71F-D255-38D6-864A924F7932}"/>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7" name="Chevron 16">
              <a:extLst>
                <a:ext uri="{FF2B5EF4-FFF2-40B4-BE49-F238E27FC236}">
                  <a16:creationId xmlns:a16="http://schemas.microsoft.com/office/drawing/2014/main" id="{627777E8-FF28-6215-33F9-97F31CEA3E4E}"/>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Chevron 17">
              <a:extLst>
                <a:ext uri="{FF2B5EF4-FFF2-40B4-BE49-F238E27FC236}">
                  <a16:creationId xmlns:a16="http://schemas.microsoft.com/office/drawing/2014/main" id="{6B61A3A4-6238-1347-AAE0-2C4F901325FA}"/>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curatif</a:t>
              </a:r>
            </a:p>
          </p:txBody>
        </p:sp>
      </p:grpSp>
      <p:sp>
        <p:nvSpPr>
          <p:cNvPr id="20" name="Titre 1">
            <a:extLst>
              <a:ext uri="{FF2B5EF4-FFF2-40B4-BE49-F238E27FC236}">
                <a16:creationId xmlns:a16="http://schemas.microsoft.com/office/drawing/2014/main" id="{3B258B93-9052-CF80-1EDF-F5E971599FD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996376884"/>
      </p:ext>
    </p:extLst>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3" name="Espace réservé pour une image  2">
            <a:extLst>
              <a:ext uri="{FF2B5EF4-FFF2-40B4-BE49-F238E27FC236}">
                <a16:creationId xmlns:a16="http://schemas.microsoft.com/office/drawing/2014/main" id="{86FC7878-BE1E-AFAB-8E28-DB021FF2D560}"/>
              </a:ext>
            </a:extLst>
          </p:cNvPr>
          <p:cNvSpPr>
            <a:spLocks noGrp="1"/>
          </p:cNvSpPr>
          <p:nvPr>
            <p:ph type="pic" sz="quarter" idx="13"/>
          </p:nvPr>
        </p:nvSpPr>
        <p:spPr/>
        <p:txBody>
          <a:bodyPr/>
          <a:lstStyle/>
          <a:p>
            <a:endParaRPr lang="fr-FR"/>
          </a:p>
        </p:txBody>
      </p:sp>
      <p:graphicFrame>
        <p:nvGraphicFramePr>
          <p:cNvPr id="4" name="Tableau 4">
            <a:extLst>
              <a:ext uri="{FF2B5EF4-FFF2-40B4-BE49-F238E27FC236}">
                <a16:creationId xmlns:a16="http://schemas.microsoft.com/office/drawing/2014/main" id="{BCFA3BC0-6D6B-4FB0-B880-B73456A440BD}"/>
              </a:ext>
            </a:extLst>
          </p:cNvPr>
          <p:cNvGraphicFramePr>
            <a:graphicFrameLocks noGrp="1"/>
          </p:cNvGraphicFramePr>
          <p:nvPr/>
        </p:nvGraphicFramePr>
        <p:xfrm>
          <a:off x="468000" y="1760400"/>
          <a:ext cx="11246403" cy="1651000"/>
        </p:xfrm>
        <a:graphic>
          <a:graphicData uri="http://schemas.openxmlformats.org/drawingml/2006/table">
            <a:tbl>
              <a:tblPr firstRow="1" bandRow="1">
                <a:tableStyleId>{5C22544A-7EE6-4342-B048-85BDC9FD1C3A}</a:tableStyleId>
              </a:tblPr>
              <a:tblGrid>
                <a:gridCol w="1606629">
                  <a:extLst>
                    <a:ext uri="{9D8B030D-6E8A-4147-A177-3AD203B41FA5}">
                      <a16:colId xmlns:a16="http://schemas.microsoft.com/office/drawing/2014/main" val="1382163653"/>
                    </a:ext>
                  </a:extLst>
                </a:gridCol>
                <a:gridCol w="1606629">
                  <a:extLst>
                    <a:ext uri="{9D8B030D-6E8A-4147-A177-3AD203B41FA5}">
                      <a16:colId xmlns:a16="http://schemas.microsoft.com/office/drawing/2014/main" val="2777153730"/>
                    </a:ext>
                  </a:extLst>
                </a:gridCol>
                <a:gridCol w="1606629">
                  <a:extLst>
                    <a:ext uri="{9D8B030D-6E8A-4147-A177-3AD203B41FA5}">
                      <a16:colId xmlns:a16="http://schemas.microsoft.com/office/drawing/2014/main" val="1494067935"/>
                    </a:ext>
                  </a:extLst>
                </a:gridCol>
                <a:gridCol w="1606629">
                  <a:extLst>
                    <a:ext uri="{9D8B030D-6E8A-4147-A177-3AD203B41FA5}">
                      <a16:colId xmlns:a16="http://schemas.microsoft.com/office/drawing/2014/main" val="2080618041"/>
                    </a:ext>
                  </a:extLst>
                </a:gridCol>
                <a:gridCol w="1606629">
                  <a:extLst>
                    <a:ext uri="{9D8B030D-6E8A-4147-A177-3AD203B41FA5}">
                      <a16:colId xmlns:a16="http://schemas.microsoft.com/office/drawing/2014/main" val="3843095135"/>
                    </a:ext>
                  </a:extLst>
                </a:gridCol>
                <a:gridCol w="1606629">
                  <a:extLst>
                    <a:ext uri="{9D8B030D-6E8A-4147-A177-3AD203B41FA5}">
                      <a16:colId xmlns:a16="http://schemas.microsoft.com/office/drawing/2014/main" val="3406730043"/>
                    </a:ext>
                  </a:extLst>
                </a:gridCol>
                <a:gridCol w="1606629">
                  <a:extLst>
                    <a:ext uri="{9D8B030D-6E8A-4147-A177-3AD203B41FA5}">
                      <a16:colId xmlns:a16="http://schemas.microsoft.com/office/drawing/2014/main" val="3089214701"/>
                    </a:ext>
                  </a:extLst>
                </a:gridCol>
              </a:tblGrid>
              <a:tr h="370840">
                <a:tc>
                  <a:txBody>
                    <a:bodyPr/>
                    <a:lstStyle/>
                    <a:p>
                      <a:pPr algn="ctr"/>
                      <a:r>
                        <a:rPr lang="fr-FR" dirty="0"/>
                        <a:t>Date</a:t>
                      </a:r>
                    </a:p>
                  </a:txBody>
                  <a:tcPr>
                    <a:solidFill>
                      <a:schemeClr val="tx2"/>
                    </a:solidFill>
                  </a:tcPr>
                </a:tc>
                <a:tc>
                  <a:txBody>
                    <a:bodyPr/>
                    <a:lstStyle/>
                    <a:p>
                      <a:pPr algn="ctr"/>
                      <a:r>
                        <a:rPr lang="fr-FR" dirty="0"/>
                        <a:t>M12</a:t>
                      </a:r>
                    </a:p>
                  </a:txBody>
                  <a:tcPr>
                    <a:solidFill>
                      <a:schemeClr val="tx2"/>
                    </a:solidFill>
                  </a:tcPr>
                </a:tc>
                <a:tc>
                  <a:txBody>
                    <a:bodyPr/>
                    <a:lstStyle/>
                    <a:p>
                      <a:pPr algn="ctr"/>
                      <a:r>
                        <a:rPr lang="fr-FR" dirty="0"/>
                        <a:t>M13</a:t>
                      </a:r>
                    </a:p>
                  </a:txBody>
                  <a:tcPr>
                    <a:solidFill>
                      <a:schemeClr val="tx2"/>
                    </a:solidFill>
                  </a:tcPr>
                </a:tc>
                <a:tc>
                  <a:txBody>
                    <a:bodyPr/>
                    <a:lstStyle/>
                    <a:p>
                      <a:pPr algn="ctr"/>
                      <a:r>
                        <a:rPr lang="fr-FR" dirty="0"/>
                        <a:t>M14</a:t>
                      </a:r>
                    </a:p>
                  </a:txBody>
                  <a:tcPr>
                    <a:solidFill>
                      <a:schemeClr val="tx2"/>
                    </a:solidFill>
                  </a:tcPr>
                </a:tc>
                <a:tc>
                  <a:txBody>
                    <a:bodyPr/>
                    <a:lstStyle/>
                    <a:p>
                      <a:pPr algn="ctr"/>
                      <a:r>
                        <a:rPr lang="fr-FR" dirty="0"/>
                        <a:t>M15</a:t>
                      </a:r>
                    </a:p>
                  </a:txBody>
                  <a:tcPr>
                    <a:solidFill>
                      <a:schemeClr val="tx2"/>
                    </a:solidFill>
                  </a:tcPr>
                </a:tc>
                <a:tc>
                  <a:txBody>
                    <a:bodyPr/>
                    <a:lstStyle/>
                    <a:p>
                      <a:pPr algn="ctr"/>
                      <a:r>
                        <a:rPr lang="fr-FR" dirty="0"/>
                        <a:t>M18</a:t>
                      </a:r>
                    </a:p>
                  </a:txBody>
                  <a:tcPr>
                    <a:solidFill>
                      <a:schemeClr val="tx2"/>
                    </a:solidFill>
                  </a:tcPr>
                </a:tc>
                <a:tc>
                  <a:txBody>
                    <a:bodyPr/>
                    <a:lstStyle/>
                    <a:p>
                      <a:pPr algn="ctr"/>
                      <a:r>
                        <a:rPr lang="fr-FR" dirty="0"/>
                        <a:t>M21</a:t>
                      </a:r>
                    </a:p>
                  </a:txBody>
                  <a:tcPr>
                    <a:solidFill>
                      <a:schemeClr val="tx2"/>
                    </a:solidFill>
                  </a:tcPr>
                </a:tc>
                <a:extLst>
                  <a:ext uri="{0D108BD9-81ED-4DB2-BD59-A6C34878D82A}">
                    <a16:rowId xmlns:a16="http://schemas.microsoft.com/office/drawing/2014/main" val="1522406342"/>
                  </a:ext>
                </a:extLst>
              </a:tr>
              <a:tr h="370840">
                <a:tc>
                  <a:txBody>
                    <a:bodyPr/>
                    <a:lstStyle/>
                    <a:p>
                      <a:pPr algn="ctr"/>
                      <a:r>
                        <a:rPr lang="fr-FR" dirty="0">
                          <a:solidFill>
                            <a:srgbClr val="202122"/>
                          </a:solidFill>
                        </a:rPr>
                        <a:t>PCR EBV</a:t>
                      </a:r>
                    </a:p>
                    <a:p>
                      <a:pPr algn="ctr"/>
                      <a:r>
                        <a:rPr lang="fr-FR" dirty="0">
                          <a:solidFill>
                            <a:srgbClr val="202122"/>
                          </a:solidFill>
                        </a:rPr>
                        <a:t>Log/copies</a:t>
                      </a:r>
                    </a:p>
                  </a:txBody>
                  <a:tcPr/>
                </a:tc>
                <a:tc>
                  <a:txBody>
                    <a:bodyPr/>
                    <a:lstStyle/>
                    <a:p>
                      <a:pPr algn="ctr"/>
                      <a:r>
                        <a:rPr lang="fr-FR" dirty="0">
                          <a:solidFill>
                            <a:srgbClr val="202122"/>
                          </a:solidFill>
                        </a:rPr>
                        <a:t>5.75</a:t>
                      </a:r>
                    </a:p>
                    <a:p>
                      <a:pPr algn="ctr"/>
                      <a:r>
                        <a:rPr lang="fr-FR" dirty="0">
                          <a:solidFill>
                            <a:srgbClr val="202122"/>
                          </a:solidFill>
                        </a:rPr>
                        <a:t>562467</a:t>
                      </a:r>
                    </a:p>
                  </a:txBody>
                  <a:tcPr/>
                </a:tc>
                <a:tc>
                  <a:txBody>
                    <a:bodyPr/>
                    <a:lstStyle/>
                    <a:p>
                      <a:pPr algn="ctr"/>
                      <a:r>
                        <a:rPr lang="fr-FR" dirty="0">
                          <a:solidFill>
                            <a:srgbClr val="202122"/>
                          </a:solidFill>
                        </a:rPr>
                        <a:t>2.51</a:t>
                      </a:r>
                    </a:p>
                    <a:p>
                      <a:pPr algn="ctr"/>
                      <a:r>
                        <a:rPr lang="fr-FR" dirty="0">
                          <a:solidFill>
                            <a:srgbClr val="202122"/>
                          </a:solidFill>
                        </a:rPr>
                        <a:t>324</a:t>
                      </a:r>
                    </a:p>
                  </a:txBody>
                  <a:tcPr/>
                </a:tc>
                <a:tc>
                  <a:txBody>
                    <a:bodyPr/>
                    <a:lstStyle/>
                    <a:p>
                      <a:pPr algn="ctr"/>
                      <a:r>
                        <a:rPr lang="fr-FR" dirty="0">
                          <a:solidFill>
                            <a:srgbClr val="202122"/>
                          </a:solidFill>
                        </a:rPr>
                        <a:t>&lt; 2.18</a:t>
                      </a:r>
                    </a:p>
                    <a:p>
                      <a:pPr algn="ctr"/>
                      <a:r>
                        <a:rPr lang="fr-FR" dirty="0">
                          <a:solidFill>
                            <a:srgbClr val="202122"/>
                          </a:solidFill>
                        </a:rPr>
                        <a:t>&lt; 150</a:t>
                      </a:r>
                    </a:p>
                  </a:txBody>
                  <a:tcPr/>
                </a:tc>
                <a:tc>
                  <a:txBody>
                    <a:bodyPr/>
                    <a:lstStyle/>
                    <a:p>
                      <a:pPr algn="ctr"/>
                      <a:r>
                        <a:rPr lang="fr-FR" dirty="0">
                          <a:solidFill>
                            <a:srgbClr val="202122"/>
                          </a:solidFill>
                        </a:rPr>
                        <a:t>2.42</a:t>
                      </a:r>
                    </a:p>
                    <a:p>
                      <a:pPr algn="ctr"/>
                      <a:r>
                        <a:rPr lang="fr-FR" dirty="0">
                          <a:solidFill>
                            <a:srgbClr val="202122"/>
                          </a:solidFill>
                        </a:rPr>
                        <a:t>263</a:t>
                      </a:r>
                    </a:p>
                  </a:txBody>
                  <a:tcPr/>
                </a:tc>
                <a:tc>
                  <a:txBody>
                    <a:bodyPr/>
                    <a:lstStyle/>
                    <a:p>
                      <a:pPr algn="ctr"/>
                      <a:r>
                        <a:rPr lang="fr-FR" dirty="0">
                          <a:solidFill>
                            <a:srgbClr val="202122"/>
                          </a:solidFill>
                        </a:rPr>
                        <a:t>2.58</a:t>
                      </a:r>
                    </a:p>
                    <a:p>
                      <a:pPr algn="ctr"/>
                      <a:r>
                        <a:rPr lang="fr-FR" dirty="0">
                          <a:solidFill>
                            <a:srgbClr val="202122"/>
                          </a:solidFill>
                        </a:rPr>
                        <a:t>378</a:t>
                      </a:r>
                    </a:p>
                  </a:txBody>
                  <a:tcPr/>
                </a:tc>
                <a:tc>
                  <a:txBody>
                    <a:bodyPr/>
                    <a:lstStyle/>
                    <a:p>
                      <a:pPr algn="ctr"/>
                      <a:r>
                        <a:rPr lang="fr-FR" dirty="0">
                          <a:solidFill>
                            <a:srgbClr val="202122"/>
                          </a:solidFill>
                        </a:rPr>
                        <a:t>4.34</a:t>
                      </a:r>
                    </a:p>
                    <a:p>
                      <a:pPr algn="ctr"/>
                      <a:r>
                        <a:rPr lang="fr-FR" dirty="0">
                          <a:solidFill>
                            <a:srgbClr val="202122"/>
                          </a:solidFill>
                        </a:rPr>
                        <a:t>1656</a:t>
                      </a:r>
                    </a:p>
                  </a:txBody>
                  <a:tcPr/>
                </a:tc>
                <a:extLst>
                  <a:ext uri="{0D108BD9-81ED-4DB2-BD59-A6C34878D82A}">
                    <a16:rowId xmlns:a16="http://schemas.microsoft.com/office/drawing/2014/main" val="2903591361"/>
                  </a:ext>
                </a:extLst>
              </a:tr>
              <a:tr h="243722">
                <a:tc>
                  <a:txBody>
                    <a:bodyPr/>
                    <a:lstStyle/>
                    <a:p>
                      <a:pPr algn="ctr"/>
                      <a:r>
                        <a:rPr lang="fr-FR" dirty="0">
                          <a:solidFill>
                            <a:srgbClr val="202122"/>
                          </a:solidFill>
                        </a:rPr>
                        <a:t>CD20 (/mm3)</a:t>
                      </a:r>
                    </a:p>
                  </a:txBody>
                  <a:tcPr/>
                </a:tc>
                <a:tc>
                  <a:txBody>
                    <a:bodyPr/>
                    <a:lstStyle/>
                    <a:p>
                      <a:pPr algn="ctr"/>
                      <a:r>
                        <a:rPr lang="fr-FR" dirty="0">
                          <a:solidFill>
                            <a:srgbClr val="202122"/>
                          </a:solidFill>
                        </a:rPr>
                        <a:t>250</a:t>
                      </a:r>
                    </a:p>
                  </a:txBody>
                  <a:tcPr/>
                </a:tc>
                <a:tc>
                  <a:txBody>
                    <a:bodyPr/>
                    <a:lstStyle/>
                    <a:p>
                      <a:pPr algn="ctr"/>
                      <a:r>
                        <a:rPr lang="fr-FR" dirty="0">
                          <a:solidFill>
                            <a:srgbClr val="202122"/>
                          </a:solidFill>
                        </a:rPr>
                        <a:t>0</a:t>
                      </a:r>
                    </a:p>
                  </a:txBody>
                  <a:tcPr/>
                </a:tc>
                <a:tc>
                  <a:txBody>
                    <a:bodyPr/>
                    <a:lstStyle/>
                    <a:p>
                      <a:pPr algn="ctr"/>
                      <a:r>
                        <a:rPr lang="fr-FR" dirty="0">
                          <a:solidFill>
                            <a:srgbClr val="202122"/>
                          </a:solidFill>
                        </a:rPr>
                        <a:t>0</a:t>
                      </a:r>
                    </a:p>
                  </a:txBody>
                  <a:tcPr/>
                </a:tc>
                <a:tc>
                  <a:txBody>
                    <a:bodyPr/>
                    <a:lstStyle/>
                    <a:p>
                      <a:pPr algn="ctr"/>
                      <a:r>
                        <a:rPr lang="fr-FR" dirty="0">
                          <a:solidFill>
                            <a:srgbClr val="202122"/>
                          </a:solidFill>
                        </a:rPr>
                        <a:t>0</a:t>
                      </a:r>
                    </a:p>
                  </a:txBody>
                  <a:tcPr/>
                </a:tc>
                <a:tc>
                  <a:txBody>
                    <a:bodyPr/>
                    <a:lstStyle/>
                    <a:p>
                      <a:pPr algn="ctr"/>
                      <a:r>
                        <a:rPr lang="fr-FR" dirty="0">
                          <a:solidFill>
                            <a:srgbClr val="202122"/>
                          </a:solidFill>
                        </a:rPr>
                        <a:t>10</a:t>
                      </a:r>
                    </a:p>
                  </a:txBody>
                  <a:tcPr/>
                </a:tc>
                <a:tc>
                  <a:txBody>
                    <a:bodyPr/>
                    <a:lstStyle/>
                    <a:p>
                      <a:pPr algn="ctr"/>
                      <a:r>
                        <a:rPr lang="fr-FR" dirty="0">
                          <a:solidFill>
                            <a:srgbClr val="202122"/>
                          </a:solidFill>
                        </a:rPr>
                        <a:t>59</a:t>
                      </a:r>
                    </a:p>
                  </a:txBody>
                  <a:tcPr/>
                </a:tc>
                <a:extLst>
                  <a:ext uri="{0D108BD9-81ED-4DB2-BD59-A6C34878D82A}">
                    <a16:rowId xmlns:a16="http://schemas.microsoft.com/office/drawing/2014/main" val="112151527"/>
                  </a:ext>
                </a:extLst>
              </a:tr>
            </a:tbl>
          </a:graphicData>
        </a:graphic>
      </p:graphicFrame>
      <p:grpSp>
        <p:nvGrpSpPr>
          <p:cNvPr id="17" name="Groupe 16">
            <a:extLst>
              <a:ext uri="{FF2B5EF4-FFF2-40B4-BE49-F238E27FC236}">
                <a16:creationId xmlns:a16="http://schemas.microsoft.com/office/drawing/2014/main" id="{AA6BE3EC-01C0-6E8C-C102-AB2C243E7A17}"/>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EF5B1B9C-49F7-DD7E-9FEF-D59D63DA960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59A9048-1B7D-3D79-A2C1-F64AF56FFA1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8D0259F-E95E-3973-63D4-4E28E19F26B6}"/>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15347D85-E86E-54EA-8D2A-6F9CA70A0A95}"/>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1804A0B1-741C-E5EA-F7F7-043035BF8E8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09A49D8F-032E-AA34-28FE-A245497A42E9}"/>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828239C5-3653-846E-39A5-93DCF8BF630B}"/>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9EE674C2-A78F-0543-F992-92CF4F975919}"/>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019F4242-287D-D7CC-9B2B-73EF5CDD185E}"/>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A738DDDA-71B3-EE40-4214-239CACDD30F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9" name="Espace réservé du contenu 18">
            <a:extLst>
              <a:ext uri="{FF2B5EF4-FFF2-40B4-BE49-F238E27FC236}">
                <a16:creationId xmlns:a16="http://schemas.microsoft.com/office/drawing/2014/main" id="{537F53E0-7A42-21EE-D6B4-D265E2D3BCD4}"/>
              </a:ext>
            </a:extLst>
          </p:cNvPr>
          <p:cNvSpPr>
            <a:spLocks noGrp="1"/>
          </p:cNvSpPr>
          <p:nvPr>
            <p:ph idx="1"/>
          </p:nvPr>
        </p:nvSpPr>
        <p:spPr>
          <a:xfrm>
            <a:off x="468000" y="3784209"/>
            <a:ext cx="11246400" cy="2392754"/>
          </a:xfrm>
        </p:spPr>
        <p:txBody>
          <a:bodyPr>
            <a:normAutofit/>
          </a:bodyPr>
          <a:lstStyle/>
          <a:p>
            <a:pPr lvl="1">
              <a:spcAft>
                <a:spcPts val="1200"/>
              </a:spcAft>
            </a:pPr>
            <a:r>
              <a:rPr lang="fr-FR" sz="2000" dirty="0" err="1"/>
              <a:t>Repositivation</a:t>
            </a:r>
            <a:r>
              <a:rPr lang="fr-FR" sz="2000" dirty="0"/>
              <a:t> de la PCR EBV suite à la déplétion B</a:t>
            </a:r>
          </a:p>
          <a:p>
            <a:pPr lvl="1"/>
            <a:r>
              <a:rPr lang="fr-FR" sz="2000" dirty="0"/>
              <a:t>Poursuite de la minimisation  de l’immunosuppression avec :</a:t>
            </a:r>
          </a:p>
          <a:p>
            <a:pPr lvl="2"/>
            <a:r>
              <a:rPr lang="fr-FR" sz="2000" dirty="0"/>
              <a:t>Diminution progressive du PROGRAF</a:t>
            </a:r>
            <a:r>
              <a:rPr lang="fr-FR" sz="2000" baseline="30000" dirty="0"/>
              <a:t>®</a:t>
            </a:r>
            <a:r>
              <a:rPr lang="fr-FR" sz="2000" dirty="0"/>
              <a:t> (tacrolimus)</a:t>
            </a:r>
          </a:p>
          <a:p>
            <a:pPr lvl="2"/>
            <a:r>
              <a:rPr lang="fr-FR" sz="2000" dirty="0"/>
              <a:t>Puis switch à l’</a:t>
            </a:r>
            <a:r>
              <a:rPr lang="fr-FR" sz="2000" dirty="0" err="1"/>
              <a:t>Everolimus</a:t>
            </a:r>
            <a:endParaRPr lang="fr-FR" sz="2000" dirty="0"/>
          </a:p>
        </p:txBody>
      </p:sp>
    </p:spTree>
    <p:extLst>
      <p:ext uri="{BB962C8B-B14F-4D97-AF65-F5344CB8AC3E}">
        <p14:creationId xmlns:p14="http://schemas.microsoft.com/office/powerpoint/2010/main" val="408655220"/>
      </p:ext>
    </p:extLst>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18" name="Espace réservé pour une image  17">
            <a:extLst>
              <a:ext uri="{FF2B5EF4-FFF2-40B4-BE49-F238E27FC236}">
                <a16:creationId xmlns:a16="http://schemas.microsoft.com/office/drawing/2014/main" id="{F9380613-07E1-EB10-4033-365D0B87DAA7}"/>
              </a:ext>
            </a:extLst>
          </p:cNvPr>
          <p:cNvSpPr>
            <a:spLocks noGrp="1"/>
          </p:cNvSpPr>
          <p:nvPr>
            <p:ph type="pic" sz="quarter" idx="13"/>
          </p:nvPr>
        </p:nvSpPr>
        <p:spPr/>
        <p:txBody>
          <a:bodyPr/>
          <a:lstStyle/>
          <a:p>
            <a:endParaRPr lang="fr-FR"/>
          </a:p>
        </p:txBody>
      </p:sp>
      <p:sp>
        <p:nvSpPr>
          <p:cNvPr id="19" name="Espace réservé du contenu 18">
            <a:extLst>
              <a:ext uri="{FF2B5EF4-FFF2-40B4-BE49-F238E27FC236}">
                <a16:creationId xmlns:a16="http://schemas.microsoft.com/office/drawing/2014/main" id="{4CF77467-C5C6-43D7-ACF3-F11D9A83D361}"/>
              </a:ext>
            </a:extLst>
          </p:cNvPr>
          <p:cNvSpPr>
            <a:spLocks noGrp="1"/>
          </p:cNvSpPr>
          <p:nvPr>
            <p:ph idx="14"/>
          </p:nvPr>
        </p:nvSpPr>
        <p:spPr>
          <a:xfrm>
            <a:off x="6304546" y="3770143"/>
            <a:ext cx="5413454" cy="2335236"/>
          </a:xfrm>
        </p:spPr>
        <p:txBody>
          <a:bodyPr>
            <a:normAutofit/>
          </a:bodyPr>
          <a:lstStyle/>
          <a:p>
            <a:pPr lvl="1" algn="just">
              <a:spcAft>
                <a:spcPts val="1200"/>
              </a:spcAft>
            </a:pPr>
            <a:r>
              <a:rPr lang="fr-FR" sz="1800" dirty="0"/>
              <a:t>Nouvelle amygdalectomie et une adénoïdectomie à M34 : diagnostic de LPT, phénotype B, CD20 +, EBV +, type histologique polymorphe.</a:t>
            </a:r>
          </a:p>
          <a:p>
            <a:pPr lvl="1" algn="just"/>
            <a:r>
              <a:rPr lang="fr-FR" sz="1800" dirty="0"/>
              <a:t>Traitement</a:t>
            </a:r>
          </a:p>
          <a:p>
            <a:pPr lvl="2" algn="just"/>
            <a:r>
              <a:rPr lang="fr-FR" sz="1800" dirty="0"/>
              <a:t>1 injection de GAZYVARO® (</a:t>
            </a:r>
            <a:r>
              <a:rPr lang="fr-FR" sz="1800" dirty="0" err="1"/>
              <a:t>obinutuzumab</a:t>
            </a:r>
            <a:r>
              <a:rPr lang="fr-FR" sz="1800" dirty="0"/>
              <a:t>) 1g</a:t>
            </a:r>
          </a:p>
          <a:p>
            <a:pPr algn="just"/>
            <a:endParaRPr lang="fr-FR" sz="1800" dirty="0"/>
          </a:p>
        </p:txBody>
      </p:sp>
      <p:graphicFrame>
        <p:nvGraphicFramePr>
          <p:cNvPr id="4" name="Tableau 4">
            <a:extLst>
              <a:ext uri="{FF2B5EF4-FFF2-40B4-BE49-F238E27FC236}">
                <a16:creationId xmlns:a16="http://schemas.microsoft.com/office/drawing/2014/main" id="{BCFA3BC0-6D6B-4FB0-B880-B73456A440BD}"/>
              </a:ext>
            </a:extLst>
          </p:cNvPr>
          <p:cNvGraphicFramePr>
            <a:graphicFrameLocks noGrp="1"/>
          </p:cNvGraphicFramePr>
          <p:nvPr/>
        </p:nvGraphicFramePr>
        <p:xfrm>
          <a:off x="468000" y="1760400"/>
          <a:ext cx="11246400" cy="1651000"/>
        </p:xfrm>
        <a:graphic>
          <a:graphicData uri="http://schemas.openxmlformats.org/drawingml/2006/table">
            <a:tbl>
              <a:tblPr firstRow="1" bandRow="1">
                <a:tableStyleId>{5C22544A-7EE6-4342-B048-85BDC9FD1C3A}</a:tableStyleId>
              </a:tblPr>
              <a:tblGrid>
                <a:gridCol w="1477616">
                  <a:extLst>
                    <a:ext uri="{9D8B030D-6E8A-4147-A177-3AD203B41FA5}">
                      <a16:colId xmlns:a16="http://schemas.microsoft.com/office/drawing/2014/main" val="1382163653"/>
                    </a:ext>
                  </a:extLst>
                </a:gridCol>
                <a:gridCol w="1021584">
                  <a:extLst>
                    <a:ext uri="{9D8B030D-6E8A-4147-A177-3AD203B41FA5}">
                      <a16:colId xmlns:a16="http://schemas.microsoft.com/office/drawing/2014/main" val="2777153730"/>
                    </a:ext>
                  </a:extLst>
                </a:gridCol>
                <a:gridCol w="1249600">
                  <a:extLst>
                    <a:ext uri="{9D8B030D-6E8A-4147-A177-3AD203B41FA5}">
                      <a16:colId xmlns:a16="http://schemas.microsoft.com/office/drawing/2014/main" val="1494067935"/>
                    </a:ext>
                  </a:extLst>
                </a:gridCol>
                <a:gridCol w="1249600">
                  <a:extLst>
                    <a:ext uri="{9D8B030D-6E8A-4147-A177-3AD203B41FA5}">
                      <a16:colId xmlns:a16="http://schemas.microsoft.com/office/drawing/2014/main" val="2080618041"/>
                    </a:ext>
                  </a:extLst>
                </a:gridCol>
                <a:gridCol w="1249600">
                  <a:extLst>
                    <a:ext uri="{9D8B030D-6E8A-4147-A177-3AD203B41FA5}">
                      <a16:colId xmlns:a16="http://schemas.microsoft.com/office/drawing/2014/main" val="3843095135"/>
                    </a:ext>
                  </a:extLst>
                </a:gridCol>
                <a:gridCol w="1249600">
                  <a:extLst>
                    <a:ext uri="{9D8B030D-6E8A-4147-A177-3AD203B41FA5}">
                      <a16:colId xmlns:a16="http://schemas.microsoft.com/office/drawing/2014/main" val="3406730043"/>
                    </a:ext>
                  </a:extLst>
                </a:gridCol>
                <a:gridCol w="1249600">
                  <a:extLst>
                    <a:ext uri="{9D8B030D-6E8A-4147-A177-3AD203B41FA5}">
                      <a16:colId xmlns:a16="http://schemas.microsoft.com/office/drawing/2014/main" val="3089214701"/>
                    </a:ext>
                  </a:extLst>
                </a:gridCol>
                <a:gridCol w="1249600">
                  <a:extLst>
                    <a:ext uri="{9D8B030D-6E8A-4147-A177-3AD203B41FA5}">
                      <a16:colId xmlns:a16="http://schemas.microsoft.com/office/drawing/2014/main" val="2493810714"/>
                    </a:ext>
                  </a:extLst>
                </a:gridCol>
                <a:gridCol w="1249600">
                  <a:extLst>
                    <a:ext uri="{9D8B030D-6E8A-4147-A177-3AD203B41FA5}">
                      <a16:colId xmlns:a16="http://schemas.microsoft.com/office/drawing/2014/main" val="2697189621"/>
                    </a:ext>
                  </a:extLst>
                </a:gridCol>
              </a:tblGrid>
              <a:tr h="370840">
                <a:tc>
                  <a:txBody>
                    <a:bodyPr/>
                    <a:lstStyle/>
                    <a:p>
                      <a:pPr algn="ctr"/>
                      <a:r>
                        <a:rPr lang="fr-FR" dirty="0"/>
                        <a:t>Date</a:t>
                      </a:r>
                    </a:p>
                  </a:txBody>
                  <a:tcPr anchor="ctr">
                    <a:solidFill>
                      <a:schemeClr val="tx2"/>
                    </a:solidFill>
                  </a:tcPr>
                </a:tc>
                <a:tc>
                  <a:txBody>
                    <a:bodyPr/>
                    <a:lstStyle/>
                    <a:p>
                      <a:pPr algn="ctr"/>
                      <a:r>
                        <a:rPr lang="fr-FR" dirty="0"/>
                        <a:t>M12</a:t>
                      </a:r>
                    </a:p>
                  </a:txBody>
                  <a:tcPr anchor="ctr">
                    <a:solidFill>
                      <a:schemeClr val="tx2"/>
                    </a:solidFill>
                  </a:tcPr>
                </a:tc>
                <a:tc>
                  <a:txBody>
                    <a:bodyPr/>
                    <a:lstStyle/>
                    <a:p>
                      <a:pPr algn="ctr"/>
                      <a:r>
                        <a:rPr lang="fr-FR" dirty="0"/>
                        <a:t>M13</a:t>
                      </a:r>
                    </a:p>
                  </a:txBody>
                  <a:tcPr anchor="ctr">
                    <a:solidFill>
                      <a:schemeClr val="tx2"/>
                    </a:solidFill>
                  </a:tcPr>
                </a:tc>
                <a:tc>
                  <a:txBody>
                    <a:bodyPr/>
                    <a:lstStyle/>
                    <a:p>
                      <a:pPr algn="ctr"/>
                      <a:r>
                        <a:rPr lang="fr-FR" dirty="0"/>
                        <a:t>M14</a:t>
                      </a:r>
                    </a:p>
                  </a:txBody>
                  <a:tcPr anchor="ctr">
                    <a:solidFill>
                      <a:schemeClr val="tx2"/>
                    </a:solidFill>
                  </a:tcPr>
                </a:tc>
                <a:tc>
                  <a:txBody>
                    <a:bodyPr/>
                    <a:lstStyle/>
                    <a:p>
                      <a:pPr algn="ctr"/>
                      <a:r>
                        <a:rPr lang="fr-FR" dirty="0"/>
                        <a:t>M15</a:t>
                      </a:r>
                    </a:p>
                  </a:txBody>
                  <a:tcPr anchor="ctr">
                    <a:solidFill>
                      <a:schemeClr val="tx2"/>
                    </a:solidFill>
                  </a:tcPr>
                </a:tc>
                <a:tc>
                  <a:txBody>
                    <a:bodyPr/>
                    <a:lstStyle/>
                    <a:p>
                      <a:pPr algn="ctr"/>
                      <a:r>
                        <a:rPr lang="fr-FR" dirty="0"/>
                        <a:t>M18</a:t>
                      </a:r>
                    </a:p>
                  </a:txBody>
                  <a:tcPr anchor="ctr">
                    <a:solidFill>
                      <a:schemeClr val="tx2"/>
                    </a:solidFill>
                  </a:tcPr>
                </a:tc>
                <a:tc>
                  <a:txBody>
                    <a:bodyPr/>
                    <a:lstStyle/>
                    <a:p>
                      <a:pPr algn="ctr"/>
                      <a:r>
                        <a:rPr lang="fr-FR" dirty="0"/>
                        <a:t>M21</a:t>
                      </a:r>
                    </a:p>
                  </a:txBody>
                  <a:tcPr anchor="ctr">
                    <a:solidFill>
                      <a:schemeClr val="tx2"/>
                    </a:solidFill>
                  </a:tcPr>
                </a:tc>
                <a:tc>
                  <a:txBody>
                    <a:bodyPr/>
                    <a:lstStyle/>
                    <a:p>
                      <a:pPr algn="ctr"/>
                      <a:r>
                        <a:rPr lang="fr-FR" dirty="0"/>
                        <a:t>M33</a:t>
                      </a:r>
                    </a:p>
                  </a:txBody>
                  <a:tcPr anchor="ctr">
                    <a:solidFill>
                      <a:schemeClr val="tx2"/>
                    </a:solidFill>
                  </a:tcPr>
                </a:tc>
                <a:tc>
                  <a:txBody>
                    <a:bodyPr/>
                    <a:lstStyle/>
                    <a:p>
                      <a:pPr algn="ctr"/>
                      <a:r>
                        <a:rPr lang="fr-FR" dirty="0"/>
                        <a:t>M34</a:t>
                      </a:r>
                    </a:p>
                  </a:txBody>
                  <a:tcPr anchor="ctr">
                    <a:solidFill>
                      <a:schemeClr val="tx2"/>
                    </a:solidFill>
                  </a:tcPr>
                </a:tc>
                <a:extLst>
                  <a:ext uri="{0D108BD9-81ED-4DB2-BD59-A6C34878D82A}">
                    <a16:rowId xmlns:a16="http://schemas.microsoft.com/office/drawing/2014/main" val="1522406342"/>
                  </a:ext>
                </a:extLst>
              </a:tr>
              <a:tr h="0">
                <a:tc>
                  <a:txBody>
                    <a:bodyPr/>
                    <a:lstStyle/>
                    <a:p>
                      <a:pPr algn="ctr"/>
                      <a:r>
                        <a:rPr lang="fr-FR" dirty="0">
                          <a:solidFill>
                            <a:srgbClr val="202122"/>
                          </a:solidFill>
                        </a:rPr>
                        <a:t>PCR EBV</a:t>
                      </a:r>
                    </a:p>
                    <a:p>
                      <a:pPr algn="ctr"/>
                      <a:r>
                        <a:rPr lang="fr-FR" dirty="0">
                          <a:solidFill>
                            <a:srgbClr val="202122"/>
                          </a:solidFill>
                        </a:rPr>
                        <a:t>Log/copies</a:t>
                      </a:r>
                    </a:p>
                  </a:txBody>
                  <a:tcPr anchor="ctr"/>
                </a:tc>
                <a:tc>
                  <a:txBody>
                    <a:bodyPr/>
                    <a:lstStyle/>
                    <a:p>
                      <a:pPr algn="ctr"/>
                      <a:r>
                        <a:rPr lang="fr-FR" dirty="0">
                          <a:solidFill>
                            <a:srgbClr val="202122"/>
                          </a:solidFill>
                        </a:rPr>
                        <a:t>5.75</a:t>
                      </a:r>
                    </a:p>
                    <a:p>
                      <a:pPr algn="ctr"/>
                      <a:r>
                        <a:rPr lang="fr-FR" dirty="0">
                          <a:solidFill>
                            <a:srgbClr val="202122"/>
                          </a:solidFill>
                        </a:rPr>
                        <a:t>562467</a:t>
                      </a:r>
                    </a:p>
                  </a:txBody>
                  <a:tcPr anchor="ctr"/>
                </a:tc>
                <a:tc>
                  <a:txBody>
                    <a:bodyPr/>
                    <a:lstStyle/>
                    <a:p>
                      <a:pPr algn="ctr"/>
                      <a:r>
                        <a:rPr lang="fr-FR" dirty="0">
                          <a:solidFill>
                            <a:srgbClr val="202122"/>
                          </a:solidFill>
                        </a:rPr>
                        <a:t>2.51</a:t>
                      </a:r>
                    </a:p>
                    <a:p>
                      <a:pPr algn="ctr"/>
                      <a:r>
                        <a:rPr lang="fr-FR" dirty="0">
                          <a:solidFill>
                            <a:srgbClr val="202122"/>
                          </a:solidFill>
                        </a:rPr>
                        <a:t>324</a:t>
                      </a:r>
                    </a:p>
                  </a:txBody>
                  <a:tcPr anchor="ctr"/>
                </a:tc>
                <a:tc>
                  <a:txBody>
                    <a:bodyPr/>
                    <a:lstStyle/>
                    <a:p>
                      <a:pPr algn="ctr"/>
                      <a:r>
                        <a:rPr lang="fr-FR" dirty="0">
                          <a:solidFill>
                            <a:srgbClr val="202122"/>
                          </a:solidFill>
                        </a:rPr>
                        <a:t>&lt; 2.18</a:t>
                      </a:r>
                    </a:p>
                    <a:p>
                      <a:pPr algn="ctr"/>
                      <a:r>
                        <a:rPr lang="fr-FR" dirty="0">
                          <a:solidFill>
                            <a:srgbClr val="202122"/>
                          </a:solidFill>
                        </a:rPr>
                        <a:t>&lt; 150</a:t>
                      </a:r>
                    </a:p>
                  </a:txBody>
                  <a:tcPr anchor="ctr"/>
                </a:tc>
                <a:tc>
                  <a:txBody>
                    <a:bodyPr/>
                    <a:lstStyle/>
                    <a:p>
                      <a:pPr algn="ctr"/>
                      <a:r>
                        <a:rPr lang="fr-FR" dirty="0">
                          <a:solidFill>
                            <a:srgbClr val="202122"/>
                          </a:solidFill>
                        </a:rPr>
                        <a:t>2.42</a:t>
                      </a:r>
                    </a:p>
                    <a:p>
                      <a:pPr algn="ctr"/>
                      <a:r>
                        <a:rPr lang="fr-FR" dirty="0">
                          <a:solidFill>
                            <a:srgbClr val="202122"/>
                          </a:solidFill>
                        </a:rPr>
                        <a:t>263</a:t>
                      </a:r>
                    </a:p>
                  </a:txBody>
                  <a:tcPr anchor="ctr"/>
                </a:tc>
                <a:tc>
                  <a:txBody>
                    <a:bodyPr/>
                    <a:lstStyle/>
                    <a:p>
                      <a:pPr algn="ctr"/>
                      <a:r>
                        <a:rPr lang="fr-FR" dirty="0">
                          <a:solidFill>
                            <a:srgbClr val="202122"/>
                          </a:solidFill>
                        </a:rPr>
                        <a:t>2.58</a:t>
                      </a:r>
                    </a:p>
                    <a:p>
                      <a:pPr algn="ctr"/>
                      <a:r>
                        <a:rPr lang="fr-FR" dirty="0">
                          <a:solidFill>
                            <a:srgbClr val="202122"/>
                          </a:solidFill>
                        </a:rPr>
                        <a:t>378</a:t>
                      </a:r>
                    </a:p>
                  </a:txBody>
                  <a:tcPr anchor="ctr"/>
                </a:tc>
                <a:tc>
                  <a:txBody>
                    <a:bodyPr/>
                    <a:lstStyle/>
                    <a:p>
                      <a:pPr algn="ctr"/>
                      <a:r>
                        <a:rPr lang="fr-FR" dirty="0">
                          <a:solidFill>
                            <a:srgbClr val="202122"/>
                          </a:solidFill>
                        </a:rPr>
                        <a:t>4.34</a:t>
                      </a:r>
                    </a:p>
                    <a:p>
                      <a:pPr algn="ctr"/>
                      <a:r>
                        <a:rPr lang="fr-FR" dirty="0">
                          <a:solidFill>
                            <a:srgbClr val="202122"/>
                          </a:solidFill>
                        </a:rPr>
                        <a:t>1656</a:t>
                      </a:r>
                    </a:p>
                  </a:txBody>
                  <a:tcPr anchor="ctr"/>
                </a:tc>
                <a:tc>
                  <a:txBody>
                    <a:bodyPr/>
                    <a:lstStyle/>
                    <a:p>
                      <a:pPr algn="ctr"/>
                      <a:r>
                        <a:rPr lang="fr-FR" dirty="0">
                          <a:solidFill>
                            <a:srgbClr val="202122"/>
                          </a:solidFill>
                        </a:rPr>
                        <a:t>5.19</a:t>
                      </a:r>
                    </a:p>
                    <a:p>
                      <a:pPr algn="ctr"/>
                      <a:r>
                        <a:rPr lang="fr-FR" dirty="0">
                          <a:solidFill>
                            <a:srgbClr val="202122"/>
                          </a:solidFill>
                        </a:rPr>
                        <a:t>153204</a:t>
                      </a:r>
                    </a:p>
                  </a:txBody>
                  <a:tcPr anchor="ctr"/>
                </a:tc>
                <a:tc>
                  <a:txBody>
                    <a:bodyPr/>
                    <a:lstStyle/>
                    <a:p>
                      <a:pPr algn="ctr"/>
                      <a:r>
                        <a:rPr lang="fr-FR" dirty="0">
                          <a:solidFill>
                            <a:srgbClr val="202122"/>
                          </a:solidFill>
                        </a:rPr>
                        <a:t>5.97</a:t>
                      </a:r>
                    </a:p>
                    <a:p>
                      <a:pPr algn="ctr"/>
                      <a:r>
                        <a:rPr lang="fr-FR" dirty="0">
                          <a:solidFill>
                            <a:srgbClr val="202122"/>
                          </a:solidFill>
                        </a:rPr>
                        <a:t>932606</a:t>
                      </a:r>
                    </a:p>
                  </a:txBody>
                  <a:tcPr anchor="ctr"/>
                </a:tc>
                <a:extLst>
                  <a:ext uri="{0D108BD9-81ED-4DB2-BD59-A6C34878D82A}">
                    <a16:rowId xmlns:a16="http://schemas.microsoft.com/office/drawing/2014/main" val="2903591361"/>
                  </a:ext>
                </a:extLst>
              </a:tr>
              <a:tr h="243722">
                <a:tc>
                  <a:txBody>
                    <a:bodyPr/>
                    <a:lstStyle/>
                    <a:p>
                      <a:pPr algn="ctr"/>
                      <a:r>
                        <a:rPr lang="fr-FR" dirty="0">
                          <a:solidFill>
                            <a:srgbClr val="202122"/>
                          </a:solidFill>
                        </a:rPr>
                        <a:t>CD20 (/mm3)</a:t>
                      </a:r>
                    </a:p>
                  </a:txBody>
                  <a:tcPr anchor="ctr"/>
                </a:tc>
                <a:tc>
                  <a:txBody>
                    <a:bodyPr/>
                    <a:lstStyle/>
                    <a:p>
                      <a:pPr algn="ctr"/>
                      <a:r>
                        <a:rPr lang="fr-FR" dirty="0">
                          <a:solidFill>
                            <a:srgbClr val="202122"/>
                          </a:solidFill>
                        </a:rPr>
                        <a:t>250</a:t>
                      </a:r>
                    </a:p>
                  </a:txBody>
                  <a:tcPr anchor="ctr"/>
                </a:tc>
                <a:tc>
                  <a:txBody>
                    <a:bodyPr/>
                    <a:lstStyle/>
                    <a:p>
                      <a:pPr algn="ctr"/>
                      <a:r>
                        <a:rPr lang="fr-FR" dirty="0">
                          <a:solidFill>
                            <a:srgbClr val="202122"/>
                          </a:solidFill>
                        </a:rPr>
                        <a:t>0</a:t>
                      </a:r>
                    </a:p>
                  </a:txBody>
                  <a:tcPr anchor="ctr"/>
                </a:tc>
                <a:tc>
                  <a:txBody>
                    <a:bodyPr/>
                    <a:lstStyle/>
                    <a:p>
                      <a:pPr algn="ctr"/>
                      <a:r>
                        <a:rPr lang="fr-FR" dirty="0">
                          <a:solidFill>
                            <a:srgbClr val="202122"/>
                          </a:solidFill>
                        </a:rPr>
                        <a:t>0</a:t>
                      </a:r>
                    </a:p>
                  </a:txBody>
                  <a:tcPr anchor="ctr"/>
                </a:tc>
                <a:tc>
                  <a:txBody>
                    <a:bodyPr/>
                    <a:lstStyle/>
                    <a:p>
                      <a:pPr algn="ctr"/>
                      <a:r>
                        <a:rPr lang="fr-FR" dirty="0">
                          <a:solidFill>
                            <a:srgbClr val="202122"/>
                          </a:solidFill>
                        </a:rPr>
                        <a:t>0</a:t>
                      </a:r>
                    </a:p>
                  </a:txBody>
                  <a:tcPr anchor="ctr"/>
                </a:tc>
                <a:tc>
                  <a:txBody>
                    <a:bodyPr/>
                    <a:lstStyle/>
                    <a:p>
                      <a:pPr algn="ctr"/>
                      <a:r>
                        <a:rPr lang="fr-FR" dirty="0">
                          <a:solidFill>
                            <a:srgbClr val="202122"/>
                          </a:solidFill>
                        </a:rPr>
                        <a:t>10</a:t>
                      </a:r>
                    </a:p>
                  </a:txBody>
                  <a:tcPr anchor="ctr"/>
                </a:tc>
                <a:tc>
                  <a:txBody>
                    <a:bodyPr/>
                    <a:lstStyle/>
                    <a:p>
                      <a:pPr algn="ctr"/>
                      <a:r>
                        <a:rPr lang="fr-FR" dirty="0">
                          <a:solidFill>
                            <a:srgbClr val="202122"/>
                          </a:solidFill>
                        </a:rPr>
                        <a:t>59</a:t>
                      </a:r>
                    </a:p>
                  </a:txBody>
                  <a:tcPr anchor="ctr"/>
                </a:tc>
                <a:tc>
                  <a:txBody>
                    <a:bodyPr/>
                    <a:lstStyle/>
                    <a:p>
                      <a:pPr algn="ctr"/>
                      <a:r>
                        <a:rPr lang="fr-FR" dirty="0">
                          <a:solidFill>
                            <a:srgbClr val="202122"/>
                          </a:solidFill>
                        </a:rPr>
                        <a:t>180</a:t>
                      </a:r>
                    </a:p>
                  </a:txBody>
                  <a:tcPr anchor="ctr"/>
                </a:tc>
                <a:tc>
                  <a:txBody>
                    <a:bodyPr/>
                    <a:lstStyle/>
                    <a:p>
                      <a:pPr algn="ctr"/>
                      <a:r>
                        <a:rPr lang="fr-FR" dirty="0">
                          <a:solidFill>
                            <a:srgbClr val="202122"/>
                          </a:solidFill>
                        </a:rPr>
                        <a:t>175</a:t>
                      </a:r>
                    </a:p>
                  </a:txBody>
                  <a:tcPr anchor="ctr"/>
                </a:tc>
                <a:extLst>
                  <a:ext uri="{0D108BD9-81ED-4DB2-BD59-A6C34878D82A}">
                    <a16:rowId xmlns:a16="http://schemas.microsoft.com/office/drawing/2014/main" val="112151527"/>
                  </a:ext>
                </a:extLst>
              </a:tr>
            </a:tbl>
          </a:graphicData>
        </a:graphic>
      </p:graphicFrame>
      <p:sp>
        <p:nvSpPr>
          <p:cNvPr id="3" name="ZoneTexte 2">
            <a:extLst>
              <a:ext uri="{FF2B5EF4-FFF2-40B4-BE49-F238E27FC236}">
                <a16:creationId xmlns:a16="http://schemas.microsoft.com/office/drawing/2014/main" id="{7FC75BC1-E6A9-9DF6-F44E-8B5DAD34A505}"/>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LPT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maladie lymphoproliférative post transplantation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TEP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SUV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valeur de fixation normalisée   </a:t>
            </a:r>
          </a:p>
        </p:txBody>
      </p:sp>
      <p:grpSp>
        <p:nvGrpSpPr>
          <p:cNvPr id="7" name="Groupe 6">
            <a:extLst>
              <a:ext uri="{FF2B5EF4-FFF2-40B4-BE49-F238E27FC236}">
                <a16:creationId xmlns:a16="http://schemas.microsoft.com/office/drawing/2014/main" id="{B94621CF-6A62-461D-F3E9-D125D6EFAF84}"/>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8CEC0EA8-43F1-E8DE-A4CE-3344588E501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8B2EBCF-22ED-B617-D5AA-847CE3876DD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CA10C761-0FFB-428F-1882-3265F3692712}"/>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97CEA70D-890E-E3AB-803B-45C9AC01BAE6}"/>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6406DFFC-407A-FBB2-6FFD-EC552C53F84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E275DAB4-B861-EFB4-5868-81EFC35D4283}"/>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D552468D-B19D-FA78-0B20-2A2B4B2FDDB8}"/>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5" name="Chevron 14">
              <a:extLst>
                <a:ext uri="{FF2B5EF4-FFF2-40B4-BE49-F238E27FC236}">
                  <a16:creationId xmlns:a16="http://schemas.microsoft.com/office/drawing/2014/main" id="{916201F6-6EF7-009E-E999-C4F18322A98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6" name="Chevron 15">
              <a:extLst>
                <a:ext uri="{FF2B5EF4-FFF2-40B4-BE49-F238E27FC236}">
                  <a16:creationId xmlns:a16="http://schemas.microsoft.com/office/drawing/2014/main" id="{A7F0D4AF-173A-2B60-DD66-F91B6B02D1C3}"/>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7" name="Titre 1">
            <a:extLst>
              <a:ext uri="{FF2B5EF4-FFF2-40B4-BE49-F238E27FC236}">
                <a16:creationId xmlns:a16="http://schemas.microsoft.com/office/drawing/2014/main" id="{A28398AC-0F99-650F-A318-68D1D883B18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21" name="Espace réservé du contenu 20">
            <a:extLst>
              <a:ext uri="{FF2B5EF4-FFF2-40B4-BE49-F238E27FC236}">
                <a16:creationId xmlns:a16="http://schemas.microsoft.com/office/drawing/2014/main" id="{90BB834B-3060-167F-2998-F7372BF84A61}"/>
              </a:ext>
            </a:extLst>
          </p:cNvPr>
          <p:cNvSpPr>
            <a:spLocks noGrp="1"/>
          </p:cNvSpPr>
          <p:nvPr>
            <p:ph idx="1"/>
          </p:nvPr>
        </p:nvSpPr>
        <p:spPr>
          <a:xfrm>
            <a:off x="468000" y="3770143"/>
            <a:ext cx="5413454" cy="2335236"/>
          </a:xfrm>
        </p:spPr>
        <p:txBody>
          <a:bodyPr>
            <a:normAutofit/>
          </a:bodyPr>
          <a:lstStyle/>
          <a:p>
            <a:pPr lvl="1" algn="just">
              <a:spcAft>
                <a:spcPts val="1200"/>
              </a:spcAft>
            </a:pPr>
            <a:r>
              <a:rPr lang="fr-FR" sz="1800" dirty="0"/>
              <a:t>M34 : Angine </a:t>
            </a:r>
            <a:r>
              <a:rPr lang="fr-FR" sz="1800" dirty="0" err="1"/>
              <a:t>ulcéronécrisante</a:t>
            </a:r>
            <a:endParaRPr lang="fr-FR" sz="1800" dirty="0"/>
          </a:p>
          <a:p>
            <a:pPr lvl="1" algn="just"/>
            <a:r>
              <a:rPr lang="fr-FR" sz="1800" dirty="0"/>
              <a:t>Bilan d’extension (TDM &amp; TEP-TDM)</a:t>
            </a:r>
          </a:p>
          <a:p>
            <a:pPr lvl="2" algn="just"/>
            <a:r>
              <a:rPr lang="fr-FR" sz="1800" dirty="0"/>
              <a:t>Apparition d’une nouvelle fixation des végétations </a:t>
            </a:r>
            <a:r>
              <a:rPr lang="fr-FR" sz="1800" dirty="0" err="1"/>
              <a:t>adénoides</a:t>
            </a:r>
            <a:endParaRPr lang="fr-FR" sz="1800" dirty="0"/>
          </a:p>
          <a:p>
            <a:pPr lvl="2" algn="just"/>
            <a:r>
              <a:rPr lang="fr-FR" sz="1800" dirty="0"/>
              <a:t>Pas d’autres foyers d’hyperfixation</a:t>
            </a:r>
          </a:p>
        </p:txBody>
      </p:sp>
    </p:spTree>
    <p:extLst>
      <p:ext uri="{BB962C8B-B14F-4D97-AF65-F5344CB8AC3E}">
        <p14:creationId xmlns:p14="http://schemas.microsoft.com/office/powerpoint/2010/main" val="1766056481"/>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17" name="Espace réservé pour une image  16">
            <a:extLst>
              <a:ext uri="{FF2B5EF4-FFF2-40B4-BE49-F238E27FC236}">
                <a16:creationId xmlns:a16="http://schemas.microsoft.com/office/drawing/2014/main" id="{99E746B3-4130-0D6A-D660-E28A77B1F3C9}"/>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F7FC17F4-35E8-04F1-3A24-ED5E6C568F65}"/>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a:t>
            </a:r>
          </a:p>
        </p:txBody>
      </p:sp>
      <p:grpSp>
        <p:nvGrpSpPr>
          <p:cNvPr id="6" name="Groupe 5">
            <a:extLst>
              <a:ext uri="{FF2B5EF4-FFF2-40B4-BE49-F238E27FC236}">
                <a16:creationId xmlns:a16="http://schemas.microsoft.com/office/drawing/2014/main" id="{D094D0F7-CE01-BB3C-9097-869BD8680ACD}"/>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510C1DB8-089B-ADE4-0FFD-65811EE930F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80B8ED79-9AFC-F153-AAAB-2386DCA0D27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B7BA2AF-2AF8-F865-FB52-2AA8A1E06508}"/>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9B00D75B-86C3-D362-2C91-57263D119DB1}"/>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93A69A6D-BECB-FB59-2088-A31CA1F1B2B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8BDD1078-8781-A438-B46A-336C032BBB74}"/>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41D92EED-173D-A06E-AD25-3DD722233D24}"/>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E5AA02D5-9A85-CAD2-8C03-DE341A0B5BE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CC69B7DF-09B2-756F-E6D2-ACA941662C8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87534B77-8DFA-024F-04A0-2035439F7CB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9" name="Espace réservé du contenu 18">
            <a:extLst>
              <a:ext uri="{FF2B5EF4-FFF2-40B4-BE49-F238E27FC236}">
                <a16:creationId xmlns:a16="http://schemas.microsoft.com/office/drawing/2014/main" id="{8B605A3E-03A2-7CA1-EA4E-DFC50FC71037}"/>
              </a:ext>
            </a:extLst>
          </p:cNvPr>
          <p:cNvSpPr>
            <a:spLocks noGrp="1"/>
          </p:cNvSpPr>
          <p:nvPr>
            <p:ph idx="1"/>
          </p:nvPr>
        </p:nvSpPr>
        <p:spPr/>
        <p:txBody>
          <a:bodyPr>
            <a:normAutofit/>
          </a:bodyPr>
          <a:lstStyle/>
          <a:p>
            <a:pPr lvl="1">
              <a:spcAft>
                <a:spcPts val="1800"/>
              </a:spcAft>
            </a:pPr>
            <a:r>
              <a:rPr lang="fr-FR" sz="2400" dirty="0"/>
              <a:t>Déplétion B 12 mois</a:t>
            </a:r>
          </a:p>
          <a:p>
            <a:pPr lvl="1">
              <a:spcAft>
                <a:spcPts val="1800"/>
              </a:spcAft>
            </a:pPr>
            <a:r>
              <a:rPr lang="fr-FR" sz="2400" dirty="0"/>
              <a:t>Négativation de la PCR EBV</a:t>
            </a:r>
          </a:p>
          <a:p>
            <a:pPr lvl="1">
              <a:spcAft>
                <a:spcPts val="1800"/>
              </a:spcAft>
            </a:pPr>
            <a:r>
              <a:rPr lang="fr-FR" sz="2400" dirty="0"/>
              <a:t>Réplétion B à M12 de l’injection d’</a:t>
            </a:r>
            <a:r>
              <a:rPr lang="fr-FR" sz="2400" dirty="0" err="1"/>
              <a:t>Obinutuzumab</a:t>
            </a:r>
            <a:r>
              <a:rPr lang="fr-FR" sz="2400" dirty="0"/>
              <a:t> </a:t>
            </a:r>
            <a:br>
              <a:rPr lang="fr-FR" sz="2400" dirty="0"/>
            </a:br>
            <a:r>
              <a:rPr lang="fr-FR" sz="2400" dirty="0"/>
              <a:t>(4 ans post-transplantation)</a:t>
            </a:r>
          </a:p>
          <a:p>
            <a:pPr lvl="1">
              <a:spcAft>
                <a:spcPts val="1800"/>
              </a:spcAft>
            </a:pPr>
            <a:r>
              <a:rPr lang="fr-FR" sz="2400" dirty="0" err="1"/>
              <a:t>Repositivation</a:t>
            </a:r>
            <a:r>
              <a:rPr lang="fr-FR" sz="2400" dirty="0"/>
              <a:t> de la PCR EBV entre 3.2 et 3.5log</a:t>
            </a:r>
          </a:p>
        </p:txBody>
      </p:sp>
    </p:spTree>
    <p:extLst>
      <p:ext uri="{BB962C8B-B14F-4D97-AF65-F5344CB8AC3E}">
        <p14:creationId xmlns:p14="http://schemas.microsoft.com/office/powerpoint/2010/main" val="916206807"/>
      </p:ext>
    </p:extLst>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7F9BF80D-836C-2EDB-B261-405E30DF388C}"/>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49139C69-004C-1737-5000-BA3BFFAEBADC}"/>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a:t>
            </a:r>
          </a:p>
        </p:txBody>
      </p:sp>
      <p:grpSp>
        <p:nvGrpSpPr>
          <p:cNvPr id="6" name="Groupe 5">
            <a:extLst>
              <a:ext uri="{FF2B5EF4-FFF2-40B4-BE49-F238E27FC236}">
                <a16:creationId xmlns:a16="http://schemas.microsoft.com/office/drawing/2014/main" id="{66FA14CF-6BC1-660E-249A-4B034C79EAE1}"/>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CB095789-5A10-903B-9B5F-33E35E6F359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B8568B0-40EA-6868-20BF-CE6E5D2DF12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BEE9FA50-5D3D-E9E3-09B1-F067C28839B9}"/>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814402A3-12B0-03E5-AC9A-D511EC204E8B}"/>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13949297-CF8A-7A42-3283-A7AB381AC17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F323CD72-A269-8416-964F-C8E91210F5EF}"/>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1080C07-8D1F-9FE0-5DC5-C4D175A63EEB}"/>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73695556-AE05-06E1-6A98-FAA80082A47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403B1F2A-0627-0038-300A-F11CFD180B29}"/>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779D82C7-9B35-A1A7-95A2-8E54A8119D9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8" name="Espace réservé du contenu 17">
            <a:extLst>
              <a:ext uri="{FF2B5EF4-FFF2-40B4-BE49-F238E27FC236}">
                <a16:creationId xmlns:a16="http://schemas.microsoft.com/office/drawing/2014/main" id="{CC42956F-FA97-F369-51E4-B9F3E713B7AF}"/>
              </a:ext>
            </a:extLst>
          </p:cNvPr>
          <p:cNvSpPr>
            <a:spLocks noGrp="1"/>
          </p:cNvSpPr>
          <p:nvPr>
            <p:ph idx="1"/>
          </p:nvPr>
        </p:nvSpPr>
        <p:spPr>
          <a:xfrm>
            <a:off x="468000" y="1658112"/>
            <a:ext cx="11250000" cy="2111783"/>
          </a:xfrm>
        </p:spPr>
        <p:txBody>
          <a:bodyPr>
            <a:noAutofit/>
          </a:bodyPr>
          <a:lstStyle/>
          <a:p>
            <a:pPr>
              <a:spcAft>
                <a:spcPts val="1200"/>
              </a:spcAft>
            </a:pPr>
            <a:r>
              <a:rPr lang="fr-FR" sz="2000" b="1" dirty="0">
                <a:solidFill>
                  <a:schemeClr val="accent1"/>
                </a:solidFill>
              </a:rPr>
              <a:t>À 5 ans post-greffe</a:t>
            </a:r>
          </a:p>
          <a:p>
            <a:pPr lvl="1">
              <a:spcAft>
                <a:spcPts val="1200"/>
              </a:spcAft>
            </a:pPr>
            <a:r>
              <a:rPr lang="fr-FR" sz="2000" dirty="0"/>
              <a:t>Nouvelle augmentation PCR EBV à 5log</a:t>
            </a:r>
          </a:p>
          <a:p>
            <a:pPr lvl="1">
              <a:spcAft>
                <a:spcPts val="1200"/>
              </a:spcAft>
            </a:pPr>
            <a:r>
              <a:rPr lang="fr-FR" sz="2000" dirty="0"/>
              <a:t>Traitement immunosuppresseur : </a:t>
            </a:r>
            <a:r>
              <a:rPr lang="fr-FR" sz="2000" dirty="0" err="1"/>
              <a:t>Everolimus</a:t>
            </a:r>
            <a:r>
              <a:rPr lang="fr-FR" sz="2000" dirty="0"/>
              <a:t> (T0 entre 4 et 5 </a:t>
            </a:r>
            <a:r>
              <a:rPr lang="fr-FR" sz="2000" dirty="0" err="1"/>
              <a:t>ng</a:t>
            </a:r>
            <a:r>
              <a:rPr lang="fr-FR" sz="2000" dirty="0"/>
              <a:t>/</a:t>
            </a:r>
            <a:r>
              <a:rPr lang="fr-FR" sz="2000" dirty="0" err="1"/>
              <a:t>mL</a:t>
            </a:r>
            <a:r>
              <a:rPr lang="fr-FR" sz="2000" dirty="0"/>
              <a:t>) – Prednisone 5mg/j</a:t>
            </a:r>
          </a:p>
          <a:p>
            <a:pPr lvl="1">
              <a:spcAft>
                <a:spcPts val="1200"/>
              </a:spcAft>
            </a:pPr>
            <a:r>
              <a:rPr lang="fr-FR" sz="2000" dirty="0"/>
              <a:t>Echographie &amp; TDM : découverte d'un nodule splénique suspect </a:t>
            </a:r>
          </a:p>
        </p:txBody>
      </p:sp>
    </p:spTree>
    <p:extLst>
      <p:ext uri="{BB962C8B-B14F-4D97-AF65-F5344CB8AC3E}">
        <p14:creationId xmlns:p14="http://schemas.microsoft.com/office/powerpoint/2010/main" val="4091228272"/>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6" name="Espace réservé pour une image  5">
            <a:extLst>
              <a:ext uri="{FF2B5EF4-FFF2-40B4-BE49-F238E27FC236}">
                <a16:creationId xmlns:a16="http://schemas.microsoft.com/office/drawing/2014/main" id="{D257E6FC-A404-5270-A2A8-3D041CEDFED1}"/>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A1EE1648-452B-B1DF-0B8B-DCA1F3C82BC6}"/>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TEP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a:t>
            </a:r>
          </a:p>
        </p:txBody>
      </p:sp>
      <p:grpSp>
        <p:nvGrpSpPr>
          <p:cNvPr id="7" name="Groupe 6">
            <a:extLst>
              <a:ext uri="{FF2B5EF4-FFF2-40B4-BE49-F238E27FC236}">
                <a16:creationId xmlns:a16="http://schemas.microsoft.com/office/drawing/2014/main" id="{BEF89B13-E3AD-8F9E-87CB-770381A9CB4A}"/>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D621B444-ECD6-A8BA-485F-EA6632E4B7F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FBC0D9DC-9018-8E22-E076-DFEE068D8F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0E731B64-BAE4-349C-C8E8-7206DA03ACA6}"/>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81CFBC75-D235-94B5-9EBC-1254BB73B8D9}"/>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4448D306-CDB6-790F-4EF5-68DE7D28950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F7E4098F-A398-6265-997E-455A3B5D5EA7}"/>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AB62E22E-5898-853E-E081-14D344397B6F}"/>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5" name="Chevron 14">
              <a:extLst>
                <a:ext uri="{FF2B5EF4-FFF2-40B4-BE49-F238E27FC236}">
                  <a16:creationId xmlns:a16="http://schemas.microsoft.com/office/drawing/2014/main" id="{846E4F0F-6730-EFD6-D7F1-2A666643208A}"/>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6" name="Chevron 15">
              <a:extLst>
                <a:ext uri="{FF2B5EF4-FFF2-40B4-BE49-F238E27FC236}">
                  <a16:creationId xmlns:a16="http://schemas.microsoft.com/office/drawing/2014/main" id="{D3437491-1088-6192-38DD-EFCD8BED0FC7}"/>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7" name="Titre 1">
            <a:extLst>
              <a:ext uri="{FF2B5EF4-FFF2-40B4-BE49-F238E27FC236}">
                <a16:creationId xmlns:a16="http://schemas.microsoft.com/office/drawing/2014/main" id="{4F78A72C-DBC9-4FD0-88BD-6BDE81878C2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9" name="Espace réservé du contenu 18">
            <a:extLst>
              <a:ext uri="{FF2B5EF4-FFF2-40B4-BE49-F238E27FC236}">
                <a16:creationId xmlns:a16="http://schemas.microsoft.com/office/drawing/2014/main" id="{A74FB103-EC9C-CD20-54CB-F8F2E0FF1D28}"/>
              </a:ext>
            </a:extLst>
          </p:cNvPr>
          <p:cNvSpPr>
            <a:spLocks noGrp="1"/>
          </p:cNvSpPr>
          <p:nvPr>
            <p:ph idx="1"/>
          </p:nvPr>
        </p:nvSpPr>
        <p:spPr/>
        <p:txBody>
          <a:bodyPr/>
          <a:lstStyle/>
          <a:p>
            <a:pPr>
              <a:spcAft>
                <a:spcPts val="1200"/>
              </a:spcAft>
            </a:pPr>
            <a:r>
              <a:rPr lang="fr-FR" sz="2000" b="1" dirty="0">
                <a:solidFill>
                  <a:schemeClr val="accent1"/>
                </a:solidFill>
              </a:rPr>
              <a:t>À 5 ans post-greffe</a:t>
            </a:r>
          </a:p>
          <a:p>
            <a:pPr lvl="1">
              <a:spcAft>
                <a:spcPts val="1200"/>
              </a:spcAft>
            </a:pPr>
            <a:r>
              <a:rPr lang="fr-FR" sz="2000" dirty="0"/>
              <a:t>Nouvelle augmentation PCR EBV à 5log</a:t>
            </a:r>
          </a:p>
          <a:p>
            <a:pPr lvl="1">
              <a:spcAft>
                <a:spcPts val="1200"/>
              </a:spcAft>
            </a:pPr>
            <a:r>
              <a:rPr lang="fr-FR" sz="2000" dirty="0"/>
              <a:t>Traitement immunosuppresseur : </a:t>
            </a:r>
            <a:r>
              <a:rPr lang="fr-FR" sz="2000" dirty="0" err="1"/>
              <a:t>Everolimus</a:t>
            </a:r>
            <a:r>
              <a:rPr lang="fr-FR" sz="2000" dirty="0"/>
              <a:t> (T0 entre 4 et 5 </a:t>
            </a:r>
            <a:r>
              <a:rPr lang="fr-FR" sz="2000" dirty="0" err="1"/>
              <a:t>ng</a:t>
            </a:r>
            <a:r>
              <a:rPr lang="fr-FR" sz="2000" dirty="0"/>
              <a:t>/</a:t>
            </a:r>
            <a:r>
              <a:rPr lang="fr-FR" sz="2000" dirty="0" err="1"/>
              <a:t>mL</a:t>
            </a:r>
            <a:r>
              <a:rPr lang="fr-FR" sz="2000" dirty="0"/>
              <a:t>) – Prednisone 5mg/j</a:t>
            </a:r>
          </a:p>
          <a:p>
            <a:pPr lvl="1">
              <a:spcAft>
                <a:spcPts val="1200"/>
              </a:spcAft>
            </a:pPr>
            <a:r>
              <a:rPr lang="fr-FR" sz="2000" dirty="0"/>
              <a:t>Echographie &amp; TDM : découverte d'un nodule splénique suspect </a:t>
            </a:r>
          </a:p>
          <a:p>
            <a:pPr lvl="1">
              <a:spcAft>
                <a:spcPts val="1200"/>
              </a:spcAft>
            </a:pPr>
            <a:r>
              <a:rPr lang="fr-FR" sz="2000" dirty="0"/>
              <a:t>TEP-TDM : Petit foyer nodulaire colique en fosse iliaque droite peu spécifique, pas de fixation splénique</a:t>
            </a:r>
          </a:p>
          <a:p>
            <a:pPr lvl="1">
              <a:spcAft>
                <a:spcPts val="1200"/>
              </a:spcAft>
            </a:pPr>
            <a:r>
              <a:rPr lang="fr-FR" sz="2000" dirty="0"/>
              <a:t>Décision d’abstention thérapeutique et de surveillance</a:t>
            </a:r>
          </a:p>
        </p:txBody>
      </p:sp>
    </p:spTree>
    <p:extLst>
      <p:ext uri="{BB962C8B-B14F-4D97-AF65-F5344CB8AC3E}">
        <p14:creationId xmlns:p14="http://schemas.microsoft.com/office/powerpoint/2010/main" val="1038493797"/>
      </p:ext>
    </p:extLst>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Actuellement</a:t>
            </a:r>
          </a:p>
        </p:txBody>
      </p:sp>
      <p:sp>
        <p:nvSpPr>
          <p:cNvPr id="4" name="Espace réservé pour une image  3">
            <a:extLst>
              <a:ext uri="{FF2B5EF4-FFF2-40B4-BE49-F238E27FC236}">
                <a16:creationId xmlns:a16="http://schemas.microsoft.com/office/drawing/2014/main" id="{96EA1B81-8842-98A0-7DDF-DB5A18EB7E55}"/>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12463913-86C5-1D26-44D3-25A60ADF9862}"/>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a:t>
            </a:r>
          </a:p>
        </p:txBody>
      </p:sp>
      <p:grpSp>
        <p:nvGrpSpPr>
          <p:cNvPr id="6" name="Groupe 5">
            <a:extLst>
              <a:ext uri="{FF2B5EF4-FFF2-40B4-BE49-F238E27FC236}">
                <a16:creationId xmlns:a16="http://schemas.microsoft.com/office/drawing/2014/main" id="{A87FD2EC-E9EE-0B15-919C-761ECCCB66E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5E0B538D-867E-C9CD-3BCF-03386136FEC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78FE54EA-49C6-09B6-883C-5A97BD9722C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E183CC9-0B57-BF2A-BE59-4717BA412651}"/>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8CAEFD23-309D-82D2-5443-5F33BCA78C4A}"/>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6015BE68-FE0C-886A-F466-BC72DE1F77A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22F742EC-9F5A-B286-86AB-ADF43C479325}"/>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3E114100-C026-FD8A-B5FF-4879394110BC}"/>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EF6E87BD-8E78-E9D7-C58B-4DBFCF834CDA}"/>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B249A6EB-7773-E174-5C38-3186DB203E65}"/>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3BFD719F-7DCF-ADE9-4673-1E205D2CA4E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8" name="Espace réservé du contenu 17">
            <a:extLst>
              <a:ext uri="{FF2B5EF4-FFF2-40B4-BE49-F238E27FC236}">
                <a16:creationId xmlns:a16="http://schemas.microsoft.com/office/drawing/2014/main" id="{FCD05135-0BDE-3AC4-F0BE-CB416C760F63}"/>
              </a:ext>
            </a:extLst>
          </p:cNvPr>
          <p:cNvSpPr>
            <a:spLocks noGrp="1"/>
          </p:cNvSpPr>
          <p:nvPr>
            <p:ph idx="1"/>
          </p:nvPr>
        </p:nvSpPr>
        <p:spPr/>
        <p:txBody>
          <a:bodyPr/>
          <a:lstStyle/>
          <a:p>
            <a:pPr lvl="1" algn="just">
              <a:spcAft>
                <a:spcPts val="1800"/>
              </a:spcAft>
            </a:pPr>
            <a:r>
              <a:rPr lang="fr-FR" sz="2400" dirty="0"/>
              <a:t>PCR EBV 4.99 log (98003 copies /</a:t>
            </a:r>
            <a:r>
              <a:rPr lang="fr-FR" sz="2400" dirty="0" err="1"/>
              <a:t>mL</a:t>
            </a:r>
            <a:r>
              <a:rPr lang="fr-FR" sz="2400" dirty="0"/>
              <a:t>).</a:t>
            </a:r>
          </a:p>
          <a:p>
            <a:pPr lvl="1" algn="just">
              <a:spcAft>
                <a:spcPts val="1800"/>
              </a:spcAft>
            </a:pPr>
            <a:r>
              <a:rPr lang="fr-FR" sz="2400" dirty="0"/>
              <a:t>Sérologie EBV : IgG </a:t>
            </a:r>
            <a:r>
              <a:rPr lang="fr-FR" sz="2400" dirty="0" err="1"/>
              <a:t>anti-VCA</a:t>
            </a:r>
            <a:r>
              <a:rPr lang="fr-FR" sz="2400" dirty="0"/>
              <a:t>  +, IgG anti-EBNA négatifs.</a:t>
            </a:r>
          </a:p>
          <a:p>
            <a:pPr lvl="1" algn="just">
              <a:spcAft>
                <a:spcPts val="1800"/>
              </a:spcAft>
            </a:pPr>
            <a:r>
              <a:rPr lang="fr-FR" sz="2400" dirty="0"/>
              <a:t>ELISPOT EBV : Réponse </a:t>
            </a:r>
            <a:r>
              <a:rPr lang="fr-FR" sz="2400" dirty="0" err="1"/>
              <a:t>T</a:t>
            </a:r>
            <a:r>
              <a:rPr lang="fr-FR" sz="2400" dirty="0"/>
              <a:t> contre les protéines de de la phase lithique de l'EBV (BZLF-1 pool 5) et apparition de faibles réponses contre les protéines de la phase latente.</a:t>
            </a:r>
          </a:p>
          <a:p>
            <a:pPr lvl="1" algn="just">
              <a:spcAft>
                <a:spcPts val="1800"/>
              </a:spcAft>
            </a:pPr>
            <a:r>
              <a:rPr lang="fr-FR" sz="2400" dirty="0"/>
              <a:t>Décision de poursuivre une surveillance simple par échographie abdominale / 6 mois et consultation ORL/an (sauf si symptôme).</a:t>
            </a:r>
          </a:p>
        </p:txBody>
      </p:sp>
    </p:spTree>
    <p:extLst>
      <p:ext uri="{BB962C8B-B14F-4D97-AF65-F5344CB8AC3E}">
        <p14:creationId xmlns:p14="http://schemas.microsoft.com/office/powerpoint/2010/main" val="1873583393"/>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D9F33-9164-309B-1DD3-C206EC5C8BD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2E18A4-D2E2-81F7-A4DE-B2427E900D8F}"/>
              </a:ext>
            </a:extLst>
          </p:cNvPr>
          <p:cNvSpPr>
            <a:spLocks noGrp="1"/>
          </p:cNvSpPr>
          <p:nvPr>
            <p:ph type="ctrTitle"/>
          </p:nvPr>
        </p:nvSpPr>
        <p:spPr/>
        <p:txBody>
          <a:bodyPr/>
          <a:lstStyle/>
          <a:p>
            <a:r>
              <a:rPr lang="fr-FR" dirty="0"/>
              <a:t>Cas clinique </a:t>
            </a:r>
          </a:p>
        </p:txBody>
      </p:sp>
      <p:pic>
        <p:nvPicPr>
          <p:cNvPr id="11" name="Graphique 10" descr="Jouer contour">
            <a:extLst>
              <a:ext uri="{FF2B5EF4-FFF2-40B4-BE49-F238E27FC236}">
                <a16:creationId xmlns:a16="http://schemas.microsoft.com/office/drawing/2014/main" id="{E52FA299-1BE1-DFC0-131D-8A4530148A2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7D592C3A-92DD-1B4E-6280-AF9384C2DA1F}"/>
              </a:ext>
            </a:extLst>
          </p:cNvPr>
          <p:cNvGrpSpPr/>
          <p:nvPr/>
        </p:nvGrpSpPr>
        <p:grpSpPr>
          <a:xfrm>
            <a:off x="559970" y="6207224"/>
            <a:ext cx="343721" cy="343721"/>
            <a:chOff x="559970" y="6207224"/>
            <a:chExt cx="343721" cy="343721"/>
          </a:xfrm>
        </p:grpSpPr>
        <p:sp>
          <p:nvSpPr>
            <p:cNvPr id="16" name="Ellipse 15">
              <a:hlinkClick r:id="rId6" action="ppaction://hlinksldjump"/>
              <a:extLst>
                <a:ext uri="{FF2B5EF4-FFF2-40B4-BE49-F238E27FC236}">
                  <a16:creationId xmlns:a16="http://schemas.microsoft.com/office/drawing/2014/main" id="{55C46B97-0B02-BF3E-2E60-F0407E35465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EF8372E2-D29B-48AA-5D9D-21205327E6F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BA92ECFF-C358-DB77-69A0-0048E55F570E}"/>
              </a:ext>
            </a:extLst>
          </p:cNvPr>
          <p:cNvGrpSpPr/>
          <p:nvPr/>
        </p:nvGrpSpPr>
        <p:grpSpPr>
          <a:xfrm>
            <a:off x="993357" y="6207224"/>
            <a:ext cx="343721" cy="343721"/>
            <a:chOff x="993357" y="6207224"/>
            <a:chExt cx="343721" cy="343721"/>
          </a:xfrm>
        </p:grpSpPr>
        <p:sp>
          <p:nvSpPr>
            <p:cNvPr id="19" name="Ellipse 18">
              <a:hlinkClick r:id="rId9" action="ppaction://hlinksldjump"/>
              <a:extLst>
                <a:ext uri="{FF2B5EF4-FFF2-40B4-BE49-F238E27FC236}">
                  <a16:creationId xmlns:a16="http://schemas.microsoft.com/office/drawing/2014/main" id="{B6DCB7E0-A18B-5CF5-DCAB-5105B805E2C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9" action="ppaction://hlinksldjump"/>
              <a:extLst>
                <a:ext uri="{FF2B5EF4-FFF2-40B4-BE49-F238E27FC236}">
                  <a16:creationId xmlns:a16="http://schemas.microsoft.com/office/drawing/2014/main" id="{578A8132-55B8-5113-0C63-30D15285840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3FB96E01-4CAA-C1DA-5EC6-80B07E8DCE6F}"/>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113163C-2D90-DE79-5FF3-1D1244F8E4FF}"/>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78570212-E975-A5A1-DDB1-F624060DCCC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pic>
        <p:nvPicPr>
          <p:cNvPr id="4" name="K.Bouabdallah - CC2 - Slide 1">
            <a:hlinkClick r:id="" action="ppaction://media"/>
            <a:extLst>
              <a:ext uri="{FF2B5EF4-FFF2-40B4-BE49-F238E27FC236}">
                <a16:creationId xmlns:a16="http://schemas.microsoft.com/office/drawing/2014/main" id="{1FE1F9B0-D2AA-5BAC-B633-D35F7FFCCFF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868622" y="6245201"/>
            <a:ext cx="343720" cy="343720"/>
          </a:xfrm>
          <a:prstGeom prst="rect">
            <a:avLst/>
          </a:prstGeom>
        </p:spPr>
      </p:pic>
      <p:sp>
        <p:nvSpPr>
          <p:cNvPr id="6" name="Sous-titre 2">
            <a:extLst>
              <a:ext uri="{FF2B5EF4-FFF2-40B4-BE49-F238E27FC236}">
                <a16:creationId xmlns:a16="http://schemas.microsoft.com/office/drawing/2014/main" id="{247C32AC-4198-2F18-1C22-B50ED41B6BBA}"/>
              </a:ext>
            </a:extLst>
          </p:cNvPr>
          <p:cNvSpPr txBox="1">
            <a:spLocks/>
          </p:cNvSpPr>
          <p:nvPr/>
        </p:nvSpPr>
        <p:spPr>
          <a:xfrm>
            <a:off x="4392751" y="3708548"/>
            <a:ext cx="6999149" cy="1721045"/>
          </a:xfrm>
          <a:prstGeom prst="rect">
            <a:avLst/>
          </a:prstGeom>
        </p:spPr>
        <p:txBody>
          <a:bodyPr vert="horz" lIns="0" tIns="0" rIns="0" bIns="0" rtlCol="0">
            <a:normAutofit/>
          </a:bodyPr>
          <a:lstStyle>
            <a:lvl1pPr marL="0" indent="0" algn="r" defTabSz="914400" rtl="0" eaLnBrk="1" latinLnBrk="0" hangingPunct="1">
              <a:lnSpc>
                <a:spcPct val="100000"/>
              </a:lnSpc>
              <a:spcBef>
                <a:spcPts val="1000"/>
              </a:spcBef>
              <a:buFont typeface="Arial" panose="020B0604020202020204" pitchFamily="34" charset="0"/>
              <a:buNone/>
              <a:defRPr sz="2400" b="0" kern="1200">
                <a:solidFill>
                  <a:schemeClr val="tx2"/>
                </a:solidFill>
                <a:latin typeface="+mn-lt"/>
                <a:ea typeface="+mn-ea"/>
                <a:cs typeface="+mn-cs"/>
              </a:defRPr>
            </a:lvl1pPr>
            <a:lvl2pPr marL="457200" indent="0" algn="ctr" defTabSz="914400" rtl="0" eaLnBrk="1" latinLnBrk="0" hangingPunct="1">
              <a:lnSpc>
                <a:spcPct val="100000"/>
              </a:lnSpc>
              <a:spcBef>
                <a:spcPts val="500"/>
              </a:spcBef>
              <a:buClr>
                <a:schemeClr val="accent2"/>
              </a:buClr>
              <a:buFont typeface="Arial" panose="020B0604020202020204" pitchFamily="34" charset="0"/>
              <a:buNone/>
              <a:tabLst/>
              <a:defRPr sz="2000" b="0" kern="1200">
                <a:solidFill>
                  <a:schemeClr val="tx1"/>
                </a:solidFill>
                <a:latin typeface="+mn-lt"/>
                <a:ea typeface="+mn-ea"/>
                <a:cs typeface="+mn-cs"/>
              </a:defRPr>
            </a:lvl2pPr>
            <a:lvl3pPr marL="914400" indent="0" algn="ctr" defTabSz="914400" rtl="0" eaLnBrk="1" latinLnBrk="0" hangingPunct="1">
              <a:lnSpc>
                <a:spcPct val="100000"/>
              </a:lnSpc>
              <a:spcBef>
                <a:spcPts val="500"/>
              </a:spcBef>
              <a:buFont typeface="Police système Courant"/>
              <a:buNone/>
              <a:tabLst/>
              <a:defRPr sz="1800" b="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Font typeface="Police système Courant"/>
              <a:buNone/>
              <a:tabLst/>
              <a:defRPr sz="1600" b="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Font typeface="Police système Courant"/>
              <a:buNone/>
              <a:tabLst/>
              <a:defRPr sz="1600" b="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2400" b="1" i="0" u="none" strike="noStrike" kern="1200" cap="none" spc="0" normalizeH="0" baseline="0" noProof="0" dirty="0">
                <a:ln>
                  <a:noFill/>
                </a:ln>
                <a:solidFill>
                  <a:srgbClr val="003D64"/>
                </a:solidFill>
                <a:effectLst/>
                <a:uLnTx/>
                <a:uFillTx/>
                <a:latin typeface="Century Gothic" panose="020F0302020204030204"/>
                <a:ea typeface="+mn-ea"/>
                <a:cs typeface="+mn-cs"/>
              </a:rPr>
              <a:t>LPT EBV+ </a:t>
            </a:r>
            <a:br>
              <a:rPr kumimoji="0" lang="fr-FR" sz="2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2400" b="1" i="0" u="none" strike="noStrike" kern="1200" cap="none" spc="0" normalizeH="0" baseline="0" noProof="0" dirty="0">
                <a:ln>
                  <a:noFill/>
                </a:ln>
                <a:solidFill>
                  <a:srgbClr val="003D64"/>
                </a:solidFill>
                <a:effectLst/>
                <a:uLnTx/>
                <a:uFillTx/>
                <a:latin typeface="Century Gothic" panose="020F0302020204030204"/>
                <a:ea typeface="+mn-ea"/>
                <a:cs typeface="+mn-cs"/>
              </a:rPr>
              <a:t>chez une patiente transplantée rénale</a:t>
            </a:r>
            <a:endPar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endParaRPr>
          </a:p>
          <a:p>
            <a:pPr marL="0" marR="0" lvl="0" indent="0" algn="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600" b="0" i="0" u="none" strike="noStrike" kern="1200" cap="none" spc="0" normalizeH="0" baseline="0" noProof="0" dirty="0" err="1">
                <a:ln>
                  <a:noFill/>
                </a:ln>
                <a:solidFill>
                  <a:srgbClr val="003D64"/>
                </a:solidFill>
                <a:effectLst/>
                <a:uLnTx/>
                <a:uFillTx/>
                <a:latin typeface="Century Gothic" panose="020F0302020204030204"/>
                <a:ea typeface="+mn-ea"/>
                <a:cs typeface="+mn-cs"/>
              </a:rPr>
              <a:t>Fatimaezzahra</a:t>
            </a: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r>
              <a:rPr kumimoji="0" lang="fr-FR" sz="1600" b="0" i="0" u="none" strike="noStrike" kern="1200" cap="none" spc="0" normalizeH="0" baseline="0" noProof="0" dirty="0" err="1">
                <a:ln>
                  <a:noFill/>
                </a:ln>
                <a:solidFill>
                  <a:srgbClr val="003D64"/>
                </a:solidFill>
                <a:effectLst/>
                <a:uLnTx/>
                <a:uFillTx/>
                <a:latin typeface="Century Gothic" panose="020F0302020204030204"/>
                <a:ea typeface="+mn-ea"/>
                <a:cs typeface="+mn-cs"/>
              </a:rPr>
              <a:t>Karimi</a:t>
            </a: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600" b="0" i="0" u="none" strike="noStrike" kern="1200" cap="none" spc="0" normalizeH="0" baseline="0" noProof="0" dirty="0" err="1">
                <a:ln>
                  <a:noFill/>
                </a:ln>
                <a:solidFill>
                  <a:srgbClr val="003D64"/>
                </a:solidFill>
                <a:effectLst/>
                <a:uLnTx/>
                <a:uFillTx/>
                <a:latin typeface="Century Gothic" panose="020F0302020204030204"/>
                <a:ea typeface="+mn-ea"/>
                <a:cs typeface="+mn-cs"/>
              </a:rPr>
              <a:t>karimi.f@chu-nice.fr</a:t>
            </a:r>
            <a:endPar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pic>
        <p:nvPicPr>
          <p:cNvPr id="7" name="Graphique 6" descr="Envoyer avec un remplissage uni">
            <a:extLst>
              <a:ext uri="{FF2B5EF4-FFF2-40B4-BE49-F238E27FC236}">
                <a16:creationId xmlns:a16="http://schemas.microsoft.com/office/drawing/2014/main" id="{F62D9A6A-B0FC-9125-DAFD-F55FC4DE99F5}"/>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858914" y="4709439"/>
            <a:ext cx="233313" cy="233313"/>
          </a:xfrm>
          <a:prstGeom prst="rect">
            <a:avLst/>
          </a:prstGeom>
        </p:spPr>
      </p:pic>
    </p:spTree>
    <p:extLst>
      <p:ext uri="{BB962C8B-B14F-4D97-AF65-F5344CB8AC3E}">
        <p14:creationId xmlns:p14="http://schemas.microsoft.com/office/powerpoint/2010/main" val="323626664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E359C-F4C3-52B0-5BA8-2B9BEB827DF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6CF2D9F-2EB3-81C8-2DF9-F4550A7BD03D}"/>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4737ADAD-8F82-8586-71C4-218A2E8F790A}"/>
              </a:ext>
            </a:extLst>
          </p:cNvPr>
          <p:cNvSpPr>
            <a:spLocks noGrp="1"/>
          </p:cNvSpPr>
          <p:nvPr>
            <p:ph idx="1"/>
          </p:nvPr>
        </p:nvSpPr>
        <p:spPr>
          <a:xfrm>
            <a:off x="467999" y="2500993"/>
            <a:ext cx="10500530" cy="3622661"/>
          </a:xfrm>
        </p:spPr>
        <p:txBody>
          <a:bodyPr>
            <a:normAutofit/>
          </a:bodyPr>
          <a:lstStyle/>
          <a:p>
            <a:pPr marL="233363" indent="-225425" algn="just">
              <a:lnSpc>
                <a:spcPct val="105000"/>
              </a:lnSpc>
              <a:buFont typeface="Arial" panose="020B0604020202020204" pitchFamily="34" charset="0"/>
              <a:buChar char="•"/>
            </a:pPr>
            <a:r>
              <a:rPr lang="fr-FR" sz="1500" b="1" dirty="0">
                <a:solidFill>
                  <a:schemeClr val="accent2"/>
                </a:solidFill>
              </a:rPr>
              <a:t>Mme K.I., née le 08/05/2000</a:t>
            </a:r>
            <a:r>
              <a:rPr lang="fr-FR" sz="1500" dirty="0">
                <a:solidFill>
                  <a:srgbClr val="202122"/>
                </a:solidFill>
              </a:rPr>
              <a:t>, IRCT sur néphrite interstitielle chronique sur prise chronique d’AINS pour règles douloureuses</a:t>
            </a:r>
          </a:p>
          <a:p>
            <a:pPr marL="233363" indent="-225425" algn="just">
              <a:lnSpc>
                <a:spcPct val="105000"/>
              </a:lnSpc>
              <a:buFont typeface="Arial" panose="020B0604020202020204" pitchFamily="34" charset="0"/>
              <a:buChar char="•"/>
            </a:pPr>
            <a:r>
              <a:rPr lang="fr-FR" sz="1500" b="1" dirty="0">
                <a:solidFill>
                  <a:schemeClr val="accent2"/>
                </a:solidFill>
              </a:rPr>
              <a:t>Statut EBV - </a:t>
            </a:r>
            <a:r>
              <a:rPr lang="fr-FR" sz="1500" dirty="0">
                <a:solidFill>
                  <a:srgbClr val="202122"/>
                </a:solidFill>
              </a:rPr>
              <a:t>: risque de LPT expliquée à la patiente en consultation pré greffe </a:t>
            </a: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Le 07/12/2020 : </a:t>
            </a:r>
            <a:r>
              <a:rPr lang="fr-FR" sz="1500" dirty="0">
                <a:solidFill>
                  <a:srgbClr val="202122"/>
                </a:solidFill>
              </a:rPr>
              <a:t>Transplantation rénale à partir d’un donneur décédé en EME avec EBV D+/R- </a:t>
            </a:r>
          </a:p>
          <a:p>
            <a:pPr marL="233363" indent="-225425" algn="just">
              <a:lnSpc>
                <a:spcPct val="105000"/>
              </a:lnSpc>
              <a:spcBef>
                <a:spcPts val="600"/>
              </a:spcBef>
              <a:buFont typeface="Arial" panose="020B0604020202020204" pitchFamily="34" charset="0"/>
              <a:buChar char="•"/>
            </a:pPr>
            <a:r>
              <a:rPr lang="fr-FR" sz="1500" dirty="0">
                <a:solidFill>
                  <a:srgbClr val="202122"/>
                </a:solidFill>
              </a:rPr>
              <a:t>IS : induction </a:t>
            </a:r>
            <a:r>
              <a:rPr lang="fr-FR" sz="1500" dirty="0" err="1">
                <a:solidFill>
                  <a:srgbClr val="202122"/>
                </a:solidFill>
              </a:rPr>
              <a:t>basiliximab</a:t>
            </a:r>
            <a:r>
              <a:rPr lang="fr-FR" sz="1500" dirty="0">
                <a:solidFill>
                  <a:srgbClr val="202122"/>
                </a:solidFill>
              </a:rPr>
              <a:t> (</a:t>
            </a:r>
            <a:r>
              <a:rPr lang="fr-FR" sz="1500" dirty="0" err="1">
                <a:solidFill>
                  <a:srgbClr val="202122"/>
                </a:solidFill>
              </a:rPr>
              <a:t>Simulect</a:t>
            </a:r>
            <a:r>
              <a:rPr lang="fr-FR" sz="1500" dirty="0">
                <a:solidFill>
                  <a:srgbClr val="202122"/>
                </a:solidFill>
              </a:rPr>
              <a:t>®) / entretien : </a:t>
            </a:r>
            <a:r>
              <a:rPr lang="fr-FR" sz="1500" dirty="0" err="1">
                <a:solidFill>
                  <a:srgbClr val="202122"/>
                </a:solidFill>
              </a:rPr>
              <a:t>mycophénolate</a:t>
            </a:r>
            <a:r>
              <a:rPr lang="fr-FR" sz="1500" dirty="0">
                <a:solidFill>
                  <a:srgbClr val="202122"/>
                </a:solidFill>
              </a:rPr>
              <a:t> </a:t>
            </a:r>
            <a:r>
              <a:rPr lang="fr-FR" sz="1500" dirty="0" err="1">
                <a:solidFill>
                  <a:srgbClr val="202122"/>
                </a:solidFill>
              </a:rPr>
              <a:t>mofétil</a:t>
            </a:r>
            <a:r>
              <a:rPr lang="fr-FR" sz="1500" dirty="0">
                <a:solidFill>
                  <a:srgbClr val="202122"/>
                </a:solidFill>
              </a:rPr>
              <a:t> (</a:t>
            </a:r>
            <a:r>
              <a:rPr lang="fr-FR" sz="1500" dirty="0" err="1">
                <a:solidFill>
                  <a:srgbClr val="202122"/>
                </a:solidFill>
              </a:rPr>
              <a:t>Cellcept</a:t>
            </a:r>
            <a:r>
              <a:rPr lang="fr-FR" sz="1500" dirty="0">
                <a:solidFill>
                  <a:srgbClr val="202122"/>
                </a:solidFill>
              </a:rPr>
              <a:t>®), Tacrolimus , corticoïdes</a:t>
            </a:r>
          </a:p>
        </p:txBody>
      </p:sp>
      <p:sp>
        <p:nvSpPr>
          <p:cNvPr id="4" name="Espace réservé pour une image  3">
            <a:extLst>
              <a:ext uri="{FF2B5EF4-FFF2-40B4-BE49-F238E27FC236}">
                <a16:creationId xmlns:a16="http://schemas.microsoft.com/office/drawing/2014/main" id="{5DA1E31E-3D7C-9C85-203D-F4522F04635C}"/>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2C43AD84-1A78-9E1F-1135-FF85A49EEA6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42" name="Rounded Rectangle 52">
            <a:extLst>
              <a:ext uri="{FF2B5EF4-FFF2-40B4-BE49-F238E27FC236}">
                <a16:creationId xmlns:a16="http://schemas.microsoft.com/office/drawing/2014/main" id="{AA96695A-BF5C-A3DA-6593-E9DB748FD479}"/>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556B9AB7-53FE-95E5-53CC-33F7B12923D0}"/>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3AA73044-BEB4-37CB-9791-676C216A86F8}"/>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ACA6BB74-3C84-529D-14C0-B038110DC9CC}"/>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5131FCDD-5DE9-BBF4-A015-C49136B34A99}"/>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5BFDEF2-1CFF-1295-C45F-105743A2F11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314195D9-CD5D-C4C7-F559-936E4030759E}"/>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AECB1EBA-DB9F-845C-CCF1-021C5323EE23}"/>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6D889DDE-43F5-6B73-17DA-308699A5F905}"/>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8F09F8FC-3C10-2DBE-EB49-F96385BDA7EC}"/>
              </a:ext>
            </a:extLst>
          </p:cNvPr>
          <p:cNvSpPr txBox="1"/>
          <p:nvPr/>
        </p:nvSpPr>
        <p:spPr>
          <a:xfrm>
            <a:off x="468000" y="6329711"/>
            <a:ext cx="834862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IRCT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insuffisance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rénale chronique terminale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AINS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anti-inflammatoire non stéroïdien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EME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état de mort encéphalique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376734C7-0B05-FDC1-7A45-857595D3FC83}"/>
              </a:ext>
            </a:extLst>
          </p:cNvPr>
          <p:cNvGrpSpPr/>
          <p:nvPr/>
        </p:nvGrpSpPr>
        <p:grpSpPr>
          <a:xfrm>
            <a:off x="-2" y="0"/>
            <a:ext cx="12192002" cy="213160"/>
            <a:chOff x="-2" y="0"/>
            <a:chExt cx="12192002" cy="213160"/>
          </a:xfrm>
        </p:grpSpPr>
        <p:sp>
          <p:nvSpPr>
            <p:cNvPr id="14" name="Rectangle 13">
              <a:extLst>
                <a:ext uri="{FF2B5EF4-FFF2-40B4-BE49-F238E27FC236}">
                  <a16:creationId xmlns:a16="http://schemas.microsoft.com/office/drawing/2014/main" id="{E4A91178-5FD0-D875-683F-AD532C4A872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9AAEB7D8-6440-2C1D-8627-B39768356F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Signalisation droite 15">
              <a:extLst>
                <a:ext uri="{FF2B5EF4-FFF2-40B4-BE49-F238E27FC236}">
                  <a16:creationId xmlns:a16="http://schemas.microsoft.com/office/drawing/2014/main" id="{72563F87-AA88-C0AD-3BD0-03E2105DB509}"/>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7" name="Chevron 16">
              <a:extLst>
                <a:ext uri="{FF2B5EF4-FFF2-40B4-BE49-F238E27FC236}">
                  <a16:creationId xmlns:a16="http://schemas.microsoft.com/office/drawing/2014/main" id="{752246D9-BF71-4886-062C-722ADF494EA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Rectangle 17">
              <a:extLst>
                <a:ext uri="{FF2B5EF4-FFF2-40B4-BE49-F238E27FC236}">
                  <a16:creationId xmlns:a16="http://schemas.microsoft.com/office/drawing/2014/main" id="{E7670B7F-0348-4469-04AD-BFAF956C9E9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Chevron 18">
              <a:extLst>
                <a:ext uri="{FF2B5EF4-FFF2-40B4-BE49-F238E27FC236}">
                  <a16:creationId xmlns:a16="http://schemas.microsoft.com/office/drawing/2014/main" id="{A3FF0C76-4FC1-8236-038F-76812FF24A8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0" name="Chevron 19">
              <a:extLst>
                <a:ext uri="{FF2B5EF4-FFF2-40B4-BE49-F238E27FC236}">
                  <a16:creationId xmlns:a16="http://schemas.microsoft.com/office/drawing/2014/main" id="{3B53EDD6-CE91-C712-FFF5-AB4FB014380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1" name="Chevron 20">
              <a:extLst>
                <a:ext uri="{FF2B5EF4-FFF2-40B4-BE49-F238E27FC236}">
                  <a16:creationId xmlns:a16="http://schemas.microsoft.com/office/drawing/2014/main" id="{704FDFF8-01B7-29FD-099D-F9DDA24D09C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795821589"/>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28733-FBCC-CE4E-7AAC-1E32FD2F17F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4D16D47-1211-C26A-AE5B-7F9C55390CC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F3511E1A-D85E-5BD6-CA18-5A0955D09645}"/>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ECED8B19-0161-41BF-EDC5-B48A677D9FB8}"/>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D295947-DF03-AB0A-F9CA-837AB36A5DAC}"/>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CF9E54D-550F-A28E-9EA1-C408ABC211F9}"/>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18D67750-20CD-0CBB-C361-D4BFB8DD5A1C}"/>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F7BFEC0A-F4B7-AE54-8B82-665AA5796E63}"/>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1BFFC7FA-39F9-3903-BDF1-03EA4F450C7F}"/>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665C7D1-7E3B-93E3-D5D2-35079152B87F}"/>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C1E72D6E-AE5A-F3DA-3DDF-C3002AAD8F5E}"/>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A1BB4A14-38B1-856F-4D02-8621458F2E8E}"/>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4EAE9534-F261-46FC-3E1C-575FEFBC8093}"/>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D5BFA529-DA09-F86D-69FC-1346E83397D4}"/>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814CBA42-AD3B-E761-EE0E-45FC297BB857}"/>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6FEC9766-286A-7B23-67EA-FD8C1489B286}"/>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5EE80E1F-C453-564F-F312-D6949F643CDC}"/>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0FD8AA5-ECA8-1577-C067-DDF1CEF9D427}"/>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846A059B-BF82-2A1F-28B5-BBD44B455F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4E962DD8-0425-6F1D-24BF-3E12C2F9099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14" name="Groupe 13">
            <a:extLst>
              <a:ext uri="{FF2B5EF4-FFF2-40B4-BE49-F238E27FC236}">
                <a16:creationId xmlns:a16="http://schemas.microsoft.com/office/drawing/2014/main" id="{368A9E75-5315-F956-4E02-F889C7DC256B}"/>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21FF79CC-60FA-1693-DD5B-EF96E11A47A6}"/>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CD1E172A-FD3D-F0A6-567E-F5F782A2F6A7}"/>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F9270AB2-2D5E-E096-7341-AA94757F0606}"/>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 name="ZoneTexte 1">
            <a:extLst>
              <a:ext uri="{FF2B5EF4-FFF2-40B4-BE49-F238E27FC236}">
                <a16:creationId xmlns:a16="http://schemas.microsoft.com/office/drawing/2014/main" id="{E16AF59D-C762-2A63-1CEE-86783864974B}"/>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35" name="Titre 1">
            <a:extLst>
              <a:ext uri="{FF2B5EF4-FFF2-40B4-BE49-F238E27FC236}">
                <a16:creationId xmlns:a16="http://schemas.microsoft.com/office/drawing/2014/main" id="{B2DED006-64E9-6A09-4500-BB7B6DB5FD52}"/>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 </a:t>
            </a:r>
          </a:p>
        </p:txBody>
      </p:sp>
      <p:grpSp>
        <p:nvGrpSpPr>
          <p:cNvPr id="36" name="Groupe 35">
            <a:extLst>
              <a:ext uri="{FF2B5EF4-FFF2-40B4-BE49-F238E27FC236}">
                <a16:creationId xmlns:a16="http://schemas.microsoft.com/office/drawing/2014/main" id="{4B6BF0E2-F593-0892-1512-2E7E46200D96}"/>
              </a:ext>
            </a:extLst>
          </p:cNvPr>
          <p:cNvGrpSpPr/>
          <p:nvPr/>
        </p:nvGrpSpPr>
        <p:grpSpPr>
          <a:xfrm>
            <a:off x="-2" y="0"/>
            <a:ext cx="12192002" cy="213160"/>
            <a:chOff x="-2" y="0"/>
            <a:chExt cx="12192002" cy="213160"/>
          </a:xfrm>
        </p:grpSpPr>
        <p:sp>
          <p:nvSpPr>
            <p:cNvPr id="38" name="Rectangle 37">
              <a:extLst>
                <a:ext uri="{FF2B5EF4-FFF2-40B4-BE49-F238E27FC236}">
                  <a16:creationId xmlns:a16="http://schemas.microsoft.com/office/drawing/2014/main" id="{330E7FC4-4D0C-1C30-23DB-B619CAFBBF0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9" name="Rectangle 38">
              <a:extLst>
                <a:ext uri="{FF2B5EF4-FFF2-40B4-BE49-F238E27FC236}">
                  <a16:creationId xmlns:a16="http://schemas.microsoft.com/office/drawing/2014/main" id="{38962A61-505A-E5D0-CA7A-3670AE9EA95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Signalisation droite 39">
              <a:extLst>
                <a:ext uri="{FF2B5EF4-FFF2-40B4-BE49-F238E27FC236}">
                  <a16:creationId xmlns:a16="http://schemas.microsoft.com/office/drawing/2014/main" id="{A04D9A01-9FA2-EA28-BA65-0B753DA63B3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1" name="Chevron 40">
              <a:extLst>
                <a:ext uri="{FF2B5EF4-FFF2-40B4-BE49-F238E27FC236}">
                  <a16:creationId xmlns:a16="http://schemas.microsoft.com/office/drawing/2014/main" id="{5291E7B5-4AE4-7388-4512-2120E13EC49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2" name="Rectangle 41">
              <a:extLst>
                <a:ext uri="{FF2B5EF4-FFF2-40B4-BE49-F238E27FC236}">
                  <a16:creationId xmlns:a16="http://schemas.microsoft.com/office/drawing/2014/main" id="{DFF6AC3D-34F7-5343-3770-F5FF9880B18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Chevron 42">
              <a:extLst>
                <a:ext uri="{FF2B5EF4-FFF2-40B4-BE49-F238E27FC236}">
                  <a16:creationId xmlns:a16="http://schemas.microsoft.com/office/drawing/2014/main" id="{7DA0FB60-EBEE-391B-0D44-314B9197A2C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45" name="Chevron 44">
              <a:extLst>
                <a:ext uri="{FF2B5EF4-FFF2-40B4-BE49-F238E27FC236}">
                  <a16:creationId xmlns:a16="http://schemas.microsoft.com/office/drawing/2014/main" id="{608475F8-7E03-626C-4CA2-06AA5D771E7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6" name="Chevron 45">
              <a:extLst>
                <a:ext uri="{FF2B5EF4-FFF2-40B4-BE49-F238E27FC236}">
                  <a16:creationId xmlns:a16="http://schemas.microsoft.com/office/drawing/2014/main" id="{D6DEBE4E-5773-4A6A-3491-86D290AF9B0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38295677"/>
      </p:ext>
    </p:extLst>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276C9-1688-128D-746F-9A70FC64C24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19BEEF0C-62A5-2D73-B9D2-5CFC1857F4D8}"/>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3B1E1F45-515C-52EA-09E0-DF0664B3A707}"/>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0CA5AEBC-067E-EBFC-CC2E-8DDAFE14127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22F10B7-1634-63A9-5CDA-1F02CCAA30A8}"/>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7CB8855-9FC8-334E-0EAC-B7AF6197A14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C50C2DFD-5081-6B36-A385-AA437861F5CD}"/>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66984C53-C9B4-7574-4B00-9FF23A3D3FAF}"/>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E79284F2-8C04-09E5-4954-D4AEDF65FB05}"/>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2E0E01-937E-328E-8EC1-5A858ABD043B}"/>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0138F56-92E7-CA27-18B4-2EAFD5F89723}"/>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1D56FC54-F7C2-8A9F-5526-A13DA98BC472}"/>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800E98D7-C270-F372-2064-3A6982FD89F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EF958A9-0754-FC0E-7C5A-1E5D8FB57CD6}"/>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406D53E0-96C0-A991-277D-800DFBCC1685}"/>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F65338EE-EE3D-E69C-73B9-0E21739375AA}"/>
                </a:ext>
              </a:extLst>
            </p:cNvPr>
            <p:cNvSpPr/>
            <p:nvPr/>
          </p:nvSpPr>
          <p:spPr>
            <a:xfrm>
              <a:off x="91313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1" i="0" u="none" strike="noStrike" kern="1200" cap="none" spc="-1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92B6FA53-EF1A-5DC3-06EB-ADBADE5650E4}"/>
                </a:ext>
              </a:extLst>
            </p:cNvPr>
            <p:cNvSpPr/>
            <p:nvPr/>
          </p:nvSpPr>
          <p:spPr>
            <a:xfrm>
              <a:off x="94066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8ACF87D-7596-BE8E-FA3E-951AA490C69B}"/>
                </a:ext>
              </a:extLst>
            </p:cNvPr>
            <p:cNvSpPr/>
            <p:nvPr/>
          </p:nvSpPr>
          <p:spPr>
            <a:xfrm rot="10800000">
              <a:off x="100490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0137630-29DE-9E58-14D1-D37EFBFEB1D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97523E9-96D3-615F-B21D-0D41B8F029B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Titre 1">
            <a:extLst>
              <a:ext uri="{FF2B5EF4-FFF2-40B4-BE49-F238E27FC236}">
                <a16:creationId xmlns:a16="http://schemas.microsoft.com/office/drawing/2014/main" id="{ED688A9C-2275-2D05-5D65-2283838B8008}"/>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 </a:t>
            </a:r>
          </a:p>
        </p:txBody>
      </p:sp>
      <p:grpSp>
        <p:nvGrpSpPr>
          <p:cNvPr id="14" name="Groupe 13">
            <a:extLst>
              <a:ext uri="{FF2B5EF4-FFF2-40B4-BE49-F238E27FC236}">
                <a16:creationId xmlns:a16="http://schemas.microsoft.com/office/drawing/2014/main" id="{150DF35A-9D7D-5572-5FBF-3A7CAFB1CFF0}"/>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9FA8DA33-306B-F8FF-3FAC-A261A6891424}"/>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9DD09ADB-D7EC-5A65-7F91-462BC4BA610F}"/>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4C7AAA4-8FC5-3685-B839-629015AE0A3F}"/>
                </a:ext>
              </a:extLst>
            </p:cNvPr>
            <p:cNvSpPr/>
            <p:nvPr/>
          </p:nvSpPr>
          <p:spPr>
            <a:xfrm rot="10800000">
              <a:off x="79793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4" name="ZoneTexte 33">
            <a:extLst>
              <a:ext uri="{FF2B5EF4-FFF2-40B4-BE49-F238E27FC236}">
                <a16:creationId xmlns:a16="http://schemas.microsoft.com/office/drawing/2014/main" id="{4F3F77B3-DD9E-A177-A061-0BC9E65394D5}"/>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35" name="Groupe 34">
            <a:extLst>
              <a:ext uri="{FF2B5EF4-FFF2-40B4-BE49-F238E27FC236}">
                <a16:creationId xmlns:a16="http://schemas.microsoft.com/office/drawing/2014/main" id="{40ED3E7B-9484-AA82-A7DF-AB4A497A5323}"/>
              </a:ext>
            </a:extLst>
          </p:cNvPr>
          <p:cNvGrpSpPr/>
          <p:nvPr/>
        </p:nvGrpSpPr>
        <p:grpSpPr>
          <a:xfrm>
            <a:off x="-2" y="0"/>
            <a:ext cx="12192002" cy="213160"/>
            <a:chOff x="-2" y="0"/>
            <a:chExt cx="12192002" cy="213160"/>
          </a:xfrm>
        </p:grpSpPr>
        <p:sp>
          <p:nvSpPr>
            <p:cNvPr id="36" name="Rectangle 35">
              <a:extLst>
                <a:ext uri="{FF2B5EF4-FFF2-40B4-BE49-F238E27FC236}">
                  <a16:creationId xmlns:a16="http://schemas.microsoft.com/office/drawing/2014/main" id="{3EEFEDBF-671E-6741-1D63-F00B5186B85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8" name="Rectangle 37">
              <a:extLst>
                <a:ext uri="{FF2B5EF4-FFF2-40B4-BE49-F238E27FC236}">
                  <a16:creationId xmlns:a16="http://schemas.microsoft.com/office/drawing/2014/main" id="{11AAD86A-7234-8A5C-A6EA-CDCDB1C6B83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9" name="Signalisation droite 38">
              <a:extLst>
                <a:ext uri="{FF2B5EF4-FFF2-40B4-BE49-F238E27FC236}">
                  <a16:creationId xmlns:a16="http://schemas.microsoft.com/office/drawing/2014/main" id="{129C29CD-036E-1A3E-3D52-DB0E2E8480E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0" name="Chevron 39">
              <a:extLst>
                <a:ext uri="{FF2B5EF4-FFF2-40B4-BE49-F238E27FC236}">
                  <a16:creationId xmlns:a16="http://schemas.microsoft.com/office/drawing/2014/main" id="{9E3A5191-9E22-DA30-61C0-0A6DEA959A82}"/>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1" name="Rectangle 40">
              <a:extLst>
                <a:ext uri="{FF2B5EF4-FFF2-40B4-BE49-F238E27FC236}">
                  <a16:creationId xmlns:a16="http://schemas.microsoft.com/office/drawing/2014/main" id="{CA0C0F3C-DEA2-5CC0-610F-0BC89F75411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Chevron 41">
              <a:extLst>
                <a:ext uri="{FF2B5EF4-FFF2-40B4-BE49-F238E27FC236}">
                  <a16:creationId xmlns:a16="http://schemas.microsoft.com/office/drawing/2014/main" id="{AEFF586B-2788-8B02-DB79-C07726A2C7A6}"/>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43" name="Chevron 42">
              <a:extLst>
                <a:ext uri="{FF2B5EF4-FFF2-40B4-BE49-F238E27FC236}">
                  <a16:creationId xmlns:a16="http://schemas.microsoft.com/office/drawing/2014/main" id="{494D958E-3C5B-0BC3-3F45-AE4AD633D30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5" name="Chevron 44">
              <a:extLst>
                <a:ext uri="{FF2B5EF4-FFF2-40B4-BE49-F238E27FC236}">
                  <a16:creationId xmlns:a16="http://schemas.microsoft.com/office/drawing/2014/main" id="{FC6601B2-0FF9-017B-0844-89CFEA5508EA}"/>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1590207865"/>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6EBABEC-B2BC-4B65-8244-CD36922A1F80}"/>
              </a:ext>
            </a:extLst>
          </p:cNvPr>
          <p:cNvSpPr>
            <a:spLocks noGrp="1"/>
          </p:cNvSpPr>
          <p:nvPr>
            <p:ph type="title"/>
          </p:nvPr>
        </p:nvSpPr>
        <p:spPr/>
        <p:txBody>
          <a:bodyPr/>
          <a:lstStyle/>
          <a:p>
            <a:r>
              <a:rPr lang="fr-FR" dirty="0"/>
              <a:t>Surveillance</a:t>
            </a:r>
          </a:p>
        </p:txBody>
      </p:sp>
      <p:sp>
        <p:nvSpPr>
          <p:cNvPr id="3" name="Espace réservé du contenu 2">
            <a:extLst>
              <a:ext uri="{FF2B5EF4-FFF2-40B4-BE49-F238E27FC236}">
                <a16:creationId xmlns:a16="http://schemas.microsoft.com/office/drawing/2014/main" id="{DE753063-307C-48C1-90E4-B6D274E15921}"/>
              </a:ext>
            </a:extLst>
          </p:cNvPr>
          <p:cNvSpPr>
            <a:spLocks noGrp="1"/>
          </p:cNvSpPr>
          <p:nvPr>
            <p:ph idx="1"/>
          </p:nvPr>
        </p:nvSpPr>
        <p:spPr/>
        <p:txBody>
          <a:bodyPr/>
          <a:lstStyle/>
          <a:p>
            <a:pPr marL="233363" indent="-225425" algn="just">
              <a:lnSpc>
                <a:spcPct val="105000"/>
              </a:lnSpc>
              <a:spcBef>
                <a:spcPts val="600"/>
              </a:spcBef>
              <a:buFont typeface="Arial" panose="020B0604020202020204" pitchFamily="34" charset="0"/>
              <a:buChar char="•"/>
            </a:pPr>
            <a:r>
              <a:rPr lang="fr-FR" sz="1500" b="1" dirty="0">
                <a:solidFill>
                  <a:srgbClr val="202122"/>
                </a:solidFill>
              </a:rPr>
              <a:t>Surveillance rapprochée avec PCR EBV mensuelle</a:t>
            </a:r>
          </a:p>
          <a:p>
            <a:pPr marL="7938" algn="just">
              <a:lnSpc>
                <a:spcPct val="105000"/>
              </a:lnSpc>
              <a:spcBef>
                <a:spcPts val="600"/>
              </a:spcBef>
            </a:pPr>
            <a:endParaRPr lang="fr-FR" sz="1500" b="1" dirty="0">
              <a:solidFill>
                <a:srgbClr val="202122"/>
              </a:solidFill>
            </a:endParaRP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29/03/2021</a:t>
            </a:r>
          </a:p>
          <a:p>
            <a:pPr marL="7938" algn="just">
              <a:lnSpc>
                <a:spcPct val="105000"/>
              </a:lnSpc>
              <a:spcBef>
                <a:spcPts val="600"/>
              </a:spcBef>
            </a:pPr>
            <a:endParaRPr lang="fr-FR" sz="1500" b="1" dirty="0">
              <a:solidFill>
                <a:schemeClr val="accent2"/>
              </a:solidFill>
            </a:endParaRPr>
          </a:p>
          <a:p>
            <a:pPr marL="460376" lvl="1" indent="-225425" algn="just">
              <a:lnSpc>
                <a:spcPct val="105000"/>
              </a:lnSpc>
              <a:spcBef>
                <a:spcPts val="600"/>
              </a:spcBef>
            </a:pPr>
            <a:r>
              <a:rPr lang="fr-FR" sz="1500" dirty="0">
                <a:solidFill>
                  <a:srgbClr val="202122"/>
                </a:solidFill>
              </a:rPr>
              <a:t>PI EBV avec PCR EBV+ (sang) = 3 log (1028 copies)</a:t>
            </a:r>
          </a:p>
          <a:p>
            <a:pPr marL="234951" lvl="1" indent="0" algn="just">
              <a:lnSpc>
                <a:spcPct val="105000"/>
              </a:lnSpc>
              <a:spcBef>
                <a:spcPts val="600"/>
              </a:spcBef>
              <a:buNone/>
            </a:pPr>
            <a:endParaRPr lang="fr-FR" sz="1500" dirty="0">
              <a:solidFill>
                <a:srgbClr val="202122"/>
              </a:solidFill>
            </a:endParaRPr>
          </a:p>
          <a:p>
            <a:endParaRPr lang="fr-FR" dirty="0"/>
          </a:p>
        </p:txBody>
      </p:sp>
      <p:sp>
        <p:nvSpPr>
          <p:cNvPr id="9" name="Espace réservé pour une image  8">
            <a:extLst>
              <a:ext uri="{FF2B5EF4-FFF2-40B4-BE49-F238E27FC236}">
                <a16:creationId xmlns:a16="http://schemas.microsoft.com/office/drawing/2014/main" id="{20BB3412-5BC3-4491-DCAF-E9AF5CA4DF94}"/>
              </a:ext>
            </a:extLst>
          </p:cNvPr>
          <p:cNvSpPr>
            <a:spLocks noGrp="1"/>
          </p:cNvSpPr>
          <p:nvPr>
            <p:ph type="pic" sz="quarter" idx="13"/>
          </p:nvPr>
        </p:nvSpPr>
        <p:spPr/>
        <p:txBody>
          <a:bodyPr/>
          <a:lstStyle/>
          <a:p>
            <a:endParaRPr lang="fr-FR"/>
          </a:p>
        </p:txBody>
      </p:sp>
      <p:sp>
        <p:nvSpPr>
          <p:cNvPr id="5" name="ZoneTexte 4">
            <a:extLst>
              <a:ext uri="{FF2B5EF4-FFF2-40B4-BE49-F238E27FC236}">
                <a16:creationId xmlns:a16="http://schemas.microsoft.com/office/drawing/2014/main" id="{AEA724BC-D91A-30D8-F715-AC8CD04231C8}"/>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grpSp>
        <p:nvGrpSpPr>
          <p:cNvPr id="10" name="Groupe 9">
            <a:extLst>
              <a:ext uri="{FF2B5EF4-FFF2-40B4-BE49-F238E27FC236}">
                <a16:creationId xmlns:a16="http://schemas.microsoft.com/office/drawing/2014/main" id="{5162B484-77DC-84BD-2CB3-A1867132A205}"/>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E5A89E37-D4C2-BAEF-D63F-AFA5A72D4EF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FB6CEA6D-1F07-DC38-F1F6-9ABDFC0DCAA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DEB8CE0F-C614-ED7B-9B67-62309E86AF8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15E3B360-27DF-89D9-EF59-5143F801913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F92B4E62-5C0D-BBE6-2CC2-2287130A483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3C114C14-1B7E-8BCD-931D-DE8E2E5166B6}"/>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7" name="Chevron 16">
              <a:extLst>
                <a:ext uri="{FF2B5EF4-FFF2-40B4-BE49-F238E27FC236}">
                  <a16:creationId xmlns:a16="http://schemas.microsoft.com/office/drawing/2014/main" id="{C5EC947A-5769-7033-999B-C37FB9A6045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77FE57B5-4595-6E58-5133-D5192D5B664A}"/>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19" name="Titre 1">
            <a:extLst>
              <a:ext uri="{FF2B5EF4-FFF2-40B4-BE49-F238E27FC236}">
                <a16:creationId xmlns:a16="http://schemas.microsoft.com/office/drawing/2014/main" id="{D33378DD-6300-3A00-B3A3-21E9194E490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Tree>
    <p:extLst>
      <p:ext uri="{BB962C8B-B14F-4D97-AF65-F5344CB8AC3E}">
        <p14:creationId xmlns:p14="http://schemas.microsoft.com/office/powerpoint/2010/main" val="1497469324"/>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D1835-9ECA-23AD-B1B4-F11457AE6C4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8B1EF83-E7DD-28F1-5887-1058249A1E6E}"/>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1DDB721D-CB8B-2FB1-1F75-8E50483D0ADC}"/>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12" name="Rectangle : coins arrondis 11">
            <a:extLst>
              <a:ext uri="{FF2B5EF4-FFF2-40B4-BE49-F238E27FC236}">
                <a16:creationId xmlns:a16="http://schemas.microsoft.com/office/drawing/2014/main" id="{BFD8B1E1-6DD4-16AB-D1E9-43826EFBD9AC}"/>
              </a:ext>
            </a:extLst>
          </p:cNvPr>
          <p:cNvSpPr/>
          <p:nvPr/>
        </p:nvSpPr>
        <p:spPr>
          <a:xfrm>
            <a:off x="4091218"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98DEA49-7B62-C0B1-A7D9-D2C585A82088}"/>
              </a:ext>
            </a:extLst>
          </p:cNvPr>
          <p:cNvSpPr/>
          <p:nvPr/>
        </p:nvSpPr>
        <p:spPr>
          <a:xfrm rot="10800000">
            <a:off x="4733627"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5AEB0314-4045-0397-1004-45580010F3EB}"/>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30272DB8-F6EC-49EF-08F3-4D67CCE6F424}"/>
              </a:ext>
            </a:extLst>
          </p:cNvPr>
          <p:cNvSpPr/>
          <p:nvPr/>
        </p:nvSpPr>
        <p:spPr>
          <a:xfrm>
            <a:off x="6394849"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C49DA8F-D4D1-D570-F9A4-15986732933A}"/>
              </a:ext>
            </a:extLst>
          </p:cNvPr>
          <p:cNvSpPr/>
          <p:nvPr/>
        </p:nvSpPr>
        <p:spPr>
          <a:xfrm rot="10800000">
            <a:off x="7037258"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65ACB5B-72E3-8A02-4C75-9D9303B7117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086BA3B4-108F-F840-27D4-B08242634A1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Titre 1">
            <a:extLst>
              <a:ext uri="{FF2B5EF4-FFF2-40B4-BE49-F238E27FC236}">
                <a16:creationId xmlns:a16="http://schemas.microsoft.com/office/drawing/2014/main" id="{46F31970-DF95-6DFF-05F5-965002D260FC}"/>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L’imagerie est-il systématique lors d’une séroconversion EBV post-TR?</a:t>
            </a:r>
          </a:p>
        </p:txBody>
      </p:sp>
      <p:sp>
        <p:nvSpPr>
          <p:cNvPr id="4" name="Rectangle : coins arrondis 3">
            <a:extLst>
              <a:ext uri="{FF2B5EF4-FFF2-40B4-BE49-F238E27FC236}">
                <a16:creationId xmlns:a16="http://schemas.microsoft.com/office/drawing/2014/main" id="{2E462C8F-CBC6-17B7-2604-310AD084F441}"/>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5" name="Rectangle : coins arrondis 4">
            <a:extLst>
              <a:ext uri="{FF2B5EF4-FFF2-40B4-BE49-F238E27FC236}">
                <a16:creationId xmlns:a16="http://schemas.microsoft.com/office/drawing/2014/main" id="{04812F10-5CE3-9F3C-F3F8-82A049BDECC9}"/>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FBAE746C-2108-3464-407D-6C5C78FFD75D}"/>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Rectangle : coins arrondis 25">
            <a:extLst>
              <a:ext uri="{FF2B5EF4-FFF2-40B4-BE49-F238E27FC236}">
                <a16:creationId xmlns:a16="http://schemas.microsoft.com/office/drawing/2014/main" id="{FCE479F2-7B1A-490A-4964-41BEE159B13E}"/>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7" name="Rectangle : coins arrondis 26">
            <a:extLst>
              <a:ext uri="{FF2B5EF4-FFF2-40B4-BE49-F238E27FC236}">
                <a16:creationId xmlns:a16="http://schemas.microsoft.com/office/drawing/2014/main" id="{A63375D0-DE16-8F64-E82D-E61ED92F55DE}"/>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64A36E81-9245-6D20-0706-D1FF2399F504}"/>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Titre 1">
            <a:extLst>
              <a:ext uri="{FF2B5EF4-FFF2-40B4-BE49-F238E27FC236}">
                <a16:creationId xmlns:a16="http://schemas.microsoft.com/office/drawing/2014/main" id="{6847F99D-A128-C19A-1249-229A22480061}"/>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grpSp>
        <p:nvGrpSpPr>
          <p:cNvPr id="7" name="Groupe 6">
            <a:extLst>
              <a:ext uri="{FF2B5EF4-FFF2-40B4-BE49-F238E27FC236}">
                <a16:creationId xmlns:a16="http://schemas.microsoft.com/office/drawing/2014/main" id="{CFD57512-7658-3468-EF73-F10DB76C20B6}"/>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43DF0D32-0EA9-017B-15FF-FA3E6A04187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210B7819-F12A-1AA9-8E85-97710D11949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43254FD5-33D8-6230-8432-711CA704FA9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507DE1E1-7968-63D7-E83B-726160E9A89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Rectangle 17">
              <a:extLst>
                <a:ext uri="{FF2B5EF4-FFF2-40B4-BE49-F238E27FC236}">
                  <a16:creationId xmlns:a16="http://schemas.microsoft.com/office/drawing/2014/main" id="{04ABB855-F6BF-AD2C-C0F3-83C09B0FDB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Chevron 18">
              <a:extLst>
                <a:ext uri="{FF2B5EF4-FFF2-40B4-BE49-F238E27FC236}">
                  <a16:creationId xmlns:a16="http://schemas.microsoft.com/office/drawing/2014/main" id="{B452A9C4-A048-75AF-E15E-6C1D4101AE4D}"/>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20" name="Chevron 19">
              <a:extLst>
                <a:ext uri="{FF2B5EF4-FFF2-40B4-BE49-F238E27FC236}">
                  <a16:creationId xmlns:a16="http://schemas.microsoft.com/office/drawing/2014/main" id="{44B07E4B-C5D4-1114-9FAA-ECEB26454CE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1" name="Chevron 20">
              <a:extLst>
                <a:ext uri="{FF2B5EF4-FFF2-40B4-BE49-F238E27FC236}">
                  <a16:creationId xmlns:a16="http://schemas.microsoft.com/office/drawing/2014/main" id="{148CF486-140D-61ED-49FA-F1412555119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622023661"/>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85C1D-0FC0-B589-8B5E-2DE95A5A997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1E1726B-92C8-B4F5-35D7-42205ADE84D9}"/>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852F5D1-5E8C-4232-92E8-3C986B69B780}"/>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Oui</a:t>
            </a:r>
          </a:p>
        </p:txBody>
      </p:sp>
      <p:sp>
        <p:nvSpPr>
          <p:cNvPr id="13" name="Triangle 12">
            <a:extLst>
              <a:ext uri="{FF2B5EF4-FFF2-40B4-BE49-F238E27FC236}">
                <a16:creationId xmlns:a16="http://schemas.microsoft.com/office/drawing/2014/main" id="{106A224F-1944-939A-0F0C-0E661121E823}"/>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BFB3962A-900C-D185-F35B-3E3D1F61A6BE}"/>
              </a:ext>
            </a:extLst>
          </p:cNvPr>
          <p:cNvSpPr/>
          <p:nvPr/>
        </p:nvSpPr>
        <p:spPr>
          <a:xfrm>
            <a:off x="6119557"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5BE12310-557D-830B-AA81-7B377B726447}"/>
              </a:ext>
            </a:extLst>
          </p:cNvPr>
          <p:cNvSpPr/>
          <p:nvPr/>
        </p:nvSpPr>
        <p:spPr>
          <a:xfrm>
            <a:off x="4108703" y="243267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66126B9-95B1-CF37-4F67-445303361093}"/>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1E23A3B-0F79-C968-3E6B-E7FC94BA5EA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CC13682-BD7E-8EFF-DA2D-048F1AD6685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Titre 1">
            <a:extLst>
              <a:ext uri="{FF2B5EF4-FFF2-40B4-BE49-F238E27FC236}">
                <a16:creationId xmlns:a16="http://schemas.microsoft.com/office/drawing/2014/main" id="{E0212212-2301-EB0E-0EF2-7DA7D07F9F31}"/>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L’imagerie est-il systématique lors d’une séroconversion EBV post-TR?</a:t>
            </a:r>
          </a:p>
        </p:txBody>
      </p:sp>
      <p:sp>
        <p:nvSpPr>
          <p:cNvPr id="29" name="Titre 1">
            <a:extLst>
              <a:ext uri="{FF2B5EF4-FFF2-40B4-BE49-F238E27FC236}">
                <a16:creationId xmlns:a16="http://schemas.microsoft.com/office/drawing/2014/main" id="{B3098238-4461-4667-C2FD-A9A939B2D639}"/>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19" name="Rectangle : coins arrondis 18">
            <a:extLst>
              <a:ext uri="{FF2B5EF4-FFF2-40B4-BE49-F238E27FC236}">
                <a16:creationId xmlns:a16="http://schemas.microsoft.com/office/drawing/2014/main" id="{32F0F995-F1F3-5840-3DA3-C4710D8D565C}"/>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20" name="Rectangle : coins arrondis 19">
            <a:extLst>
              <a:ext uri="{FF2B5EF4-FFF2-40B4-BE49-F238E27FC236}">
                <a16:creationId xmlns:a16="http://schemas.microsoft.com/office/drawing/2014/main" id="{78339696-62CB-0A40-0F27-68EED146FE23}"/>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7DD80B8-8FAE-8C57-DA13-20E66E37FABC}"/>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D33079FC-E46F-E49F-C3C7-F106DD5605BA}"/>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4" name="Rectangle : coins arrondis 23">
            <a:extLst>
              <a:ext uri="{FF2B5EF4-FFF2-40B4-BE49-F238E27FC236}">
                <a16:creationId xmlns:a16="http://schemas.microsoft.com/office/drawing/2014/main" id="{BC92ED7F-0443-5F7C-18BF-A0D50C602C28}"/>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A44D6F4-4F97-020E-847E-9D0592CEF105}"/>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 name="Groupe 3">
            <a:extLst>
              <a:ext uri="{FF2B5EF4-FFF2-40B4-BE49-F238E27FC236}">
                <a16:creationId xmlns:a16="http://schemas.microsoft.com/office/drawing/2014/main" id="{E04262A6-9F30-A2AC-4C7E-38DCE1B2C6F2}"/>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594D935C-E1E3-17D5-FAED-396C54F9751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8D11B562-AB2A-C1F6-5895-5F627105DDB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72AA5CA3-17D0-FEF3-FC7A-0026FB71CF5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B7750ADB-9E8B-B862-D46D-93F3D341A6D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9" name="Rectangle 8">
              <a:extLst>
                <a:ext uri="{FF2B5EF4-FFF2-40B4-BE49-F238E27FC236}">
                  <a16:creationId xmlns:a16="http://schemas.microsoft.com/office/drawing/2014/main" id="{72A76C74-ADE4-BC45-D8AB-7C4D4F9FB0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30E637EA-5E84-A1CF-E8A9-E6A5FA9D1932}"/>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4" name="Chevron 13">
              <a:extLst>
                <a:ext uri="{FF2B5EF4-FFF2-40B4-BE49-F238E27FC236}">
                  <a16:creationId xmlns:a16="http://schemas.microsoft.com/office/drawing/2014/main" id="{0CF57700-8C85-F180-9B79-10022E0EF99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5DA0A174-F106-EBC6-6B23-3EF9D211A8A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12" name="Rectangle : coins arrondis 11">
            <a:extLst>
              <a:ext uri="{FF2B5EF4-FFF2-40B4-BE49-F238E27FC236}">
                <a16:creationId xmlns:a16="http://schemas.microsoft.com/office/drawing/2014/main" id="{252C19C8-6DFB-290F-8D69-01CC3B75C933}"/>
              </a:ext>
            </a:extLst>
          </p:cNvPr>
          <p:cNvSpPr/>
          <p:nvPr/>
        </p:nvSpPr>
        <p:spPr>
          <a:xfrm>
            <a:off x="6394849" y="243267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6" name="Triangle 25">
            <a:extLst>
              <a:ext uri="{FF2B5EF4-FFF2-40B4-BE49-F238E27FC236}">
                <a16:creationId xmlns:a16="http://schemas.microsoft.com/office/drawing/2014/main" id="{42F6C9FD-8E5B-29CA-1997-A181D298A084}"/>
              </a:ext>
            </a:extLst>
          </p:cNvPr>
          <p:cNvSpPr/>
          <p:nvPr/>
        </p:nvSpPr>
        <p:spPr>
          <a:xfrm rot="10800000">
            <a:off x="4733626" y="2883850"/>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4185140718"/>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A08B2-BD1F-994E-C9B1-A2117910483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D0B7054-2D3D-2A3A-7945-A9F941E59400}"/>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13684563-C17C-BF47-8143-EE01F18C1C4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9" name="Titre 1">
            <a:extLst>
              <a:ext uri="{FF2B5EF4-FFF2-40B4-BE49-F238E27FC236}">
                <a16:creationId xmlns:a16="http://schemas.microsoft.com/office/drawing/2014/main" id="{0D34E580-97BA-8456-1F59-57F59A6AB0AB}"/>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18" name="Rectangle : coins arrondis 17">
            <a:extLst>
              <a:ext uri="{FF2B5EF4-FFF2-40B4-BE49-F238E27FC236}">
                <a16:creationId xmlns:a16="http://schemas.microsoft.com/office/drawing/2014/main" id="{C34DCF6F-25ED-4D73-34B6-6ECC859DC150}"/>
              </a:ext>
            </a:extLst>
          </p:cNvPr>
          <p:cNvSpPr/>
          <p:nvPr/>
        </p:nvSpPr>
        <p:spPr>
          <a:xfrm>
            <a:off x="3815926" y="495148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19" name="Rectangle : coins arrondis 18">
            <a:extLst>
              <a:ext uri="{FF2B5EF4-FFF2-40B4-BE49-F238E27FC236}">
                <a16:creationId xmlns:a16="http://schemas.microsoft.com/office/drawing/2014/main" id="{2001181B-153D-833E-FD4F-BBE66EE0D1F1}"/>
              </a:ext>
            </a:extLst>
          </p:cNvPr>
          <p:cNvSpPr/>
          <p:nvPr/>
        </p:nvSpPr>
        <p:spPr>
          <a:xfrm>
            <a:off x="4091218" y="475893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0" name="Triangle 19">
            <a:extLst>
              <a:ext uri="{FF2B5EF4-FFF2-40B4-BE49-F238E27FC236}">
                <a16:creationId xmlns:a16="http://schemas.microsoft.com/office/drawing/2014/main" id="{ECDDD8DB-14D2-3510-FF38-9D8CBAD6E0A3}"/>
              </a:ext>
            </a:extLst>
          </p:cNvPr>
          <p:cNvSpPr/>
          <p:nvPr/>
        </p:nvSpPr>
        <p:spPr>
          <a:xfrm rot="10800000">
            <a:off x="4733627" y="525137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Rectangle : coins arrondis 3">
            <a:extLst>
              <a:ext uri="{FF2B5EF4-FFF2-40B4-BE49-F238E27FC236}">
                <a16:creationId xmlns:a16="http://schemas.microsoft.com/office/drawing/2014/main" id="{17ACFC18-83C4-422B-7E1E-CB5601104C7F}"/>
              </a:ext>
            </a:extLst>
          </p:cNvPr>
          <p:cNvSpPr/>
          <p:nvPr/>
        </p:nvSpPr>
        <p:spPr>
          <a:xfrm>
            <a:off x="6083778"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5" name="Rectangle : coins arrondis 4">
            <a:extLst>
              <a:ext uri="{FF2B5EF4-FFF2-40B4-BE49-F238E27FC236}">
                <a16:creationId xmlns:a16="http://schemas.microsoft.com/office/drawing/2014/main" id="{72F4A983-EFE7-D13F-32B2-0CC34435AA7D}"/>
              </a:ext>
            </a:extLst>
          </p:cNvPr>
          <p:cNvSpPr/>
          <p:nvPr/>
        </p:nvSpPr>
        <p:spPr>
          <a:xfrm>
            <a:off x="6359070" y="475893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179B8283-3DCC-2B2F-726C-47EF102D2619}"/>
              </a:ext>
            </a:extLst>
          </p:cNvPr>
          <p:cNvSpPr/>
          <p:nvPr/>
        </p:nvSpPr>
        <p:spPr>
          <a:xfrm rot="10800000">
            <a:off x="7001479" y="525137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 name="Titre 1">
            <a:extLst>
              <a:ext uri="{FF2B5EF4-FFF2-40B4-BE49-F238E27FC236}">
                <a16:creationId xmlns:a16="http://schemas.microsoft.com/office/drawing/2014/main" id="{8B4D678B-BC74-4808-EAB0-FF5DFEEDC90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13" name="Groupe 12">
            <a:extLst>
              <a:ext uri="{FF2B5EF4-FFF2-40B4-BE49-F238E27FC236}">
                <a16:creationId xmlns:a16="http://schemas.microsoft.com/office/drawing/2014/main" id="{072BD444-1F3E-2164-338F-11358ED4CB61}"/>
              </a:ext>
            </a:extLst>
          </p:cNvPr>
          <p:cNvGrpSpPr/>
          <p:nvPr/>
        </p:nvGrpSpPr>
        <p:grpSpPr>
          <a:xfrm>
            <a:off x="-2" y="0"/>
            <a:ext cx="12192002" cy="213160"/>
            <a:chOff x="-2" y="0"/>
            <a:chExt cx="12192002" cy="213160"/>
          </a:xfrm>
        </p:grpSpPr>
        <p:sp>
          <p:nvSpPr>
            <p:cNvPr id="15" name="Rectangle 14">
              <a:extLst>
                <a:ext uri="{FF2B5EF4-FFF2-40B4-BE49-F238E27FC236}">
                  <a16:creationId xmlns:a16="http://schemas.microsoft.com/office/drawing/2014/main" id="{2AFA73E6-1D60-7490-5879-728E9C46F3D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Rectangle 15">
              <a:extLst>
                <a:ext uri="{FF2B5EF4-FFF2-40B4-BE49-F238E27FC236}">
                  <a16:creationId xmlns:a16="http://schemas.microsoft.com/office/drawing/2014/main" id="{2F3BC36B-35A7-2F95-C5D5-4CD776196AF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83EE4358-BE98-7AC3-350A-1769F79C638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4C8CAAB6-B5C1-E13B-22B6-3BFD8C4C665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3" name="Rectangle 22">
              <a:extLst>
                <a:ext uri="{FF2B5EF4-FFF2-40B4-BE49-F238E27FC236}">
                  <a16:creationId xmlns:a16="http://schemas.microsoft.com/office/drawing/2014/main" id="{02DEA231-DA5D-9C97-96AD-A9468E4C105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4" name="Chevron 23">
              <a:extLst>
                <a:ext uri="{FF2B5EF4-FFF2-40B4-BE49-F238E27FC236}">
                  <a16:creationId xmlns:a16="http://schemas.microsoft.com/office/drawing/2014/main" id="{0C40A619-2BEA-0CAA-8C0D-E3C7F3ADE383}"/>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25" name="Chevron 24">
              <a:extLst>
                <a:ext uri="{FF2B5EF4-FFF2-40B4-BE49-F238E27FC236}">
                  <a16:creationId xmlns:a16="http://schemas.microsoft.com/office/drawing/2014/main" id="{074D23D8-DB47-F888-A233-140816DF06B6}"/>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6" name="Chevron 25">
              <a:extLst>
                <a:ext uri="{FF2B5EF4-FFF2-40B4-BE49-F238E27FC236}">
                  <a16:creationId xmlns:a16="http://schemas.microsoft.com/office/drawing/2014/main" id="{93DF27B8-1169-5597-23F4-B9890B23F8B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27" name="Rectangle : coins arrondis 26">
            <a:extLst>
              <a:ext uri="{FF2B5EF4-FFF2-40B4-BE49-F238E27FC236}">
                <a16:creationId xmlns:a16="http://schemas.microsoft.com/office/drawing/2014/main" id="{AD2A0D4E-E24A-A6F7-CF8C-46751AC75E1F}"/>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Oui</a:t>
            </a:r>
          </a:p>
        </p:txBody>
      </p:sp>
      <p:sp>
        <p:nvSpPr>
          <p:cNvPr id="28" name="Triangle 27">
            <a:extLst>
              <a:ext uri="{FF2B5EF4-FFF2-40B4-BE49-F238E27FC236}">
                <a16:creationId xmlns:a16="http://schemas.microsoft.com/office/drawing/2014/main" id="{B425A59B-6B44-D619-B643-193F753AB2F0}"/>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0" name="Rectangle : coins arrondis 29">
            <a:extLst>
              <a:ext uri="{FF2B5EF4-FFF2-40B4-BE49-F238E27FC236}">
                <a16:creationId xmlns:a16="http://schemas.microsoft.com/office/drawing/2014/main" id="{3D2F71D1-9B3C-3C62-3296-42DC242E5AA8}"/>
              </a:ext>
            </a:extLst>
          </p:cNvPr>
          <p:cNvSpPr/>
          <p:nvPr/>
        </p:nvSpPr>
        <p:spPr>
          <a:xfrm>
            <a:off x="6119557"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p>
        </p:txBody>
      </p:sp>
      <p:sp>
        <p:nvSpPr>
          <p:cNvPr id="31" name="Rectangle : coins arrondis 30">
            <a:extLst>
              <a:ext uri="{FF2B5EF4-FFF2-40B4-BE49-F238E27FC236}">
                <a16:creationId xmlns:a16="http://schemas.microsoft.com/office/drawing/2014/main" id="{1468BA5C-221C-4346-3677-AA1A225CDC06}"/>
              </a:ext>
            </a:extLst>
          </p:cNvPr>
          <p:cNvSpPr/>
          <p:nvPr/>
        </p:nvSpPr>
        <p:spPr>
          <a:xfrm>
            <a:off x="4108703" y="243267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Triangle 31">
            <a:extLst>
              <a:ext uri="{FF2B5EF4-FFF2-40B4-BE49-F238E27FC236}">
                <a16:creationId xmlns:a16="http://schemas.microsoft.com/office/drawing/2014/main" id="{CF27C197-60D8-E445-9CEA-490DA708C8CB}"/>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3" name="Titre 1">
            <a:extLst>
              <a:ext uri="{FF2B5EF4-FFF2-40B4-BE49-F238E27FC236}">
                <a16:creationId xmlns:a16="http://schemas.microsoft.com/office/drawing/2014/main" id="{1FC98CE8-D425-B81C-16FD-7DBA18C5AEA5}"/>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L’imagerie est-il systématique lors d’une séroconversion EBV post-TR?</a:t>
            </a:r>
          </a:p>
        </p:txBody>
      </p:sp>
      <p:sp>
        <p:nvSpPr>
          <p:cNvPr id="34" name="Rectangle : coins arrondis 33">
            <a:extLst>
              <a:ext uri="{FF2B5EF4-FFF2-40B4-BE49-F238E27FC236}">
                <a16:creationId xmlns:a16="http://schemas.microsoft.com/office/drawing/2014/main" id="{C8E24824-6091-AECF-4B5E-E07AB7F1ED65}"/>
              </a:ext>
            </a:extLst>
          </p:cNvPr>
          <p:cNvSpPr/>
          <p:nvPr/>
        </p:nvSpPr>
        <p:spPr>
          <a:xfrm>
            <a:off x="6394849" y="243267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6106EC4E-4F7B-6241-18F4-5E036DEF7109}"/>
              </a:ext>
            </a:extLst>
          </p:cNvPr>
          <p:cNvSpPr/>
          <p:nvPr/>
        </p:nvSpPr>
        <p:spPr>
          <a:xfrm rot="10800000">
            <a:off x="4733626" y="2883850"/>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897945523"/>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5D4CA-B70E-1442-5234-323544554E7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0AECD02-7ED0-68AB-24EE-5EBE230F297A}"/>
              </a:ext>
            </a:extLst>
          </p:cNvPr>
          <p:cNvSpPr>
            <a:spLocks noGrp="1"/>
          </p:cNvSpPr>
          <p:nvPr>
            <p:ph type="title"/>
          </p:nvPr>
        </p:nvSpPr>
        <p:spPr/>
        <p:txBody>
          <a:bodyPr/>
          <a:lstStyle/>
          <a:p>
            <a:r>
              <a:rPr lang="fr-FR" sz="2400" b="1" noProof="0" dirty="0">
                <a:solidFill>
                  <a:schemeClr val="tx2"/>
                </a:solidFill>
              </a:rPr>
              <a:t>Diagnostic</a:t>
            </a:r>
            <a:endParaRPr lang="fr-FR" dirty="0"/>
          </a:p>
        </p:txBody>
      </p:sp>
      <p:sp>
        <p:nvSpPr>
          <p:cNvPr id="3" name="Espace réservé du contenu 2">
            <a:extLst>
              <a:ext uri="{FF2B5EF4-FFF2-40B4-BE49-F238E27FC236}">
                <a16:creationId xmlns:a16="http://schemas.microsoft.com/office/drawing/2014/main" id="{CF9A24D8-47E2-E87E-29F7-02CB9BB81659}"/>
              </a:ext>
            </a:extLst>
          </p:cNvPr>
          <p:cNvSpPr>
            <a:spLocks noGrp="1"/>
          </p:cNvSpPr>
          <p:nvPr>
            <p:ph idx="1"/>
          </p:nvPr>
        </p:nvSpPr>
        <p:spPr>
          <a:xfrm>
            <a:off x="468000" y="1658112"/>
            <a:ext cx="6011822" cy="4518851"/>
          </a:xfrm>
        </p:spPr>
        <p:txBody>
          <a:bodyPr>
            <a:noAutofit/>
          </a:bodyPr>
          <a:lstStyle/>
          <a:p>
            <a:pPr marL="233363" indent="-225425">
              <a:lnSpc>
                <a:spcPct val="110000"/>
              </a:lnSpc>
              <a:spcBef>
                <a:spcPts val="1800"/>
              </a:spcBef>
              <a:buFont typeface="Arial" panose="020B0604020202020204" pitchFamily="34" charset="0"/>
              <a:buChar char="•"/>
            </a:pPr>
            <a:r>
              <a:rPr lang="fr-FR" sz="1600" b="1" dirty="0">
                <a:solidFill>
                  <a:schemeClr val="accent2"/>
                </a:solidFill>
              </a:rPr>
              <a:t>Le 25/05/2021 </a:t>
            </a:r>
          </a:p>
          <a:p>
            <a:pPr marL="233363" indent="-225425">
              <a:lnSpc>
                <a:spcPct val="110000"/>
              </a:lnSpc>
              <a:spcBef>
                <a:spcPts val="1800"/>
              </a:spcBef>
              <a:buFont typeface="Arial" panose="020B0604020202020204" pitchFamily="34" charset="0"/>
              <a:buChar char="•"/>
            </a:pPr>
            <a:r>
              <a:rPr lang="fr-FR" sz="1600" dirty="0">
                <a:solidFill>
                  <a:srgbClr val="202122"/>
                </a:solidFill>
              </a:rPr>
              <a:t>PCR EBV+ (06/24) = 4,4 log (26994 copies)</a:t>
            </a:r>
          </a:p>
          <a:p>
            <a:pPr marL="460376" lvl="1" indent="-225425">
              <a:lnSpc>
                <a:spcPct val="110000"/>
              </a:lnSpc>
              <a:spcBef>
                <a:spcPts val="1800"/>
              </a:spcBef>
              <a:buClr>
                <a:schemeClr val="tx1"/>
              </a:buClr>
            </a:pPr>
            <a:r>
              <a:rPr lang="fr-FR" sz="1600" dirty="0">
                <a:solidFill>
                  <a:srgbClr val="202122"/>
                </a:solidFill>
              </a:rPr>
              <a:t>TEP (23/06/21) : Présence de plusieurs  lésions </a:t>
            </a:r>
            <a:r>
              <a:rPr lang="fr-FR" sz="1600" dirty="0" err="1">
                <a:solidFill>
                  <a:srgbClr val="202122"/>
                </a:solidFill>
              </a:rPr>
              <a:t>hypermétaboliques</a:t>
            </a:r>
            <a:r>
              <a:rPr lang="fr-FR" sz="1600" dirty="0">
                <a:solidFill>
                  <a:srgbClr val="202122"/>
                </a:solidFill>
              </a:rPr>
              <a:t> au niveau abdomino-pelvien probablement d'origine péritonéale, ganglionnaires supra et sous diaphragmatiques,  hépatiques avec nodule pulmonaire lobaire supérieur gauche suspects de malignité </a:t>
            </a:r>
          </a:p>
          <a:p>
            <a:pPr marL="460376" lvl="1" indent="-225425">
              <a:lnSpc>
                <a:spcPct val="110000"/>
              </a:lnSpc>
              <a:spcBef>
                <a:spcPts val="1800"/>
              </a:spcBef>
              <a:buClr>
                <a:schemeClr val="tx1"/>
              </a:buClr>
            </a:pPr>
            <a:r>
              <a:rPr lang="fr-FR" sz="1600" dirty="0">
                <a:solidFill>
                  <a:srgbClr val="202122"/>
                </a:solidFill>
              </a:rPr>
              <a:t>Biopsie ganglionnaire et hépatique : LPT EBV induit</a:t>
            </a:r>
          </a:p>
        </p:txBody>
      </p:sp>
      <p:sp>
        <p:nvSpPr>
          <p:cNvPr id="5" name="Espace réservé pour une image  4">
            <a:extLst>
              <a:ext uri="{FF2B5EF4-FFF2-40B4-BE49-F238E27FC236}">
                <a16:creationId xmlns:a16="http://schemas.microsoft.com/office/drawing/2014/main" id="{C4F32440-1675-DDB3-DEF9-7345A9ECF85F}"/>
              </a:ext>
            </a:extLst>
          </p:cNvPr>
          <p:cNvSpPr>
            <a:spLocks noGrp="1"/>
          </p:cNvSpPr>
          <p:nvPr>
            <p:ph type="pic" sz="quarter" idx="13"/>
          </p:nvPr>
        </p:nvSpPr>
        <p:spPr/>
        <p:txBody>
          <a:bodyPr/>
          <a:lstStyle/>
          <a:p>
            <a:endParaRPr lang="fr-FR"/>
          </a:p>
        </p:txBody>
      </p:sp>
      <p:sp>
        <p:nvSpPr>
          <p:cNvPr id="41" name="ZoneTexte 40">
            <a:extLst>
              <a:ext uri="{FF2B5EF4-FFF2-40B4-BE49-F238E27FC236}">
                <a16:creationId xmlns:a16="http://schemas.microsoft.com/office/drawing/2014/main" id="{A75DB910-19FE-FC1F-1DA8-7461743A4E41}"/>
              </a:ext>
            </a:extLst>
          </p:cNvPr>
          <p:cNvSpPr txBox="1"/>
          <p:nvPr/>
        </p:nvSpPr>
        <p:spPr>
          <a:xfrm>
            <a:off x="468000" y="6483600"/>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4" name="ZoneTexte 33">
            <a:extLst>
              <a:ext uri="{FF2B5EF4-FFF2-40B4-BE49-F238E27FC236}">
                <a16:creationId xmlns:a16="http://schemas.microsoft.com/office/drawing/2014/main" id="{5B38D6D8-48D9-7DD3-EF2E-7F96DB0207E7}"/>
              </a:ext>
            </a:extLst>
          </p:cNvPr>
          <p:cNvSpPr txBox="1"/>
          <p:nvPr/>
        </p:nvSpPr>
        <p:spPr>
          <a:xfrm>
            <a:off x="8338339" y="5562439"/>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23/06/21</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5" name="ZoneTexte 34">
            <a:extLst>
              <a:ext uri="{FF2B5EF4-FFF2-40B4-BE49-F238E27FC236}">
                <a16:creationId xmlns:a16="http://schemas.microsoft.com/office/drawing/2014/main" id="{56298EC7-17DF-48F7-E68F-A34207153225}"/>
              </a:ext>
            </a:extLst>
          </p:cNvPr>
          <p:cNvSpPr txBox="1"/>
          <p:nvPr/>
        </p:nvSpPr>
        <p:spPr>
          <a:xfrm>
            <a:off x="7841304" y="5914824"/>
            <a:ext cx="2721600" cy="4308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Nodule hépatique et péritonéale  </a:t>
            </a:r>
            <a:r>
              <a:rPr kumimoji="0" lang="fr-FR" sz="1400" b="0" i="0" u="none" strike="noStrike" kern="1200" cap="none" spc="0" normalizeH="0" baseline="0" noProof="0" dirty="0" err="1">
                <a:ln>
                  <a:noFill/>
                </a:ln>
                <a:solidFill>
                  <a:srgbClr val="D90075"/>
                </a:solidFill>
                <a:effectLst/>
                <a:uLnTx/>
                <a:uFillTx/>
                <a:latin typeface="Century Gothic" panose="020F0302020204030204"/>
                <a:ea typeface="+mn-ea"/>
                <a:cs typeface="Arial" panose="020B0604020202020204" pitchFamily="34" charset="0"/>
              </a:rPr>
              <a:t>hypermétabolique</a:t>
            </a:r>
            <a:endPar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endParaRPr>
          </a:p>
        </p:txBody>
      </p:sp>
      <p:pic>
        <p:nvPicPr>
          <p:cNvPr id="19" name="Image 18">
            <a:extLst>
              <a:ext uri="{FF2B5EF4-FFF2-40B4-BE49-F238E27FC236}">
                <a16:creationId xmlns:a16="http://schemas.microsoft.com/office/drawing/2014/main" id="{5CA22A6A-C0F2-41D8-88D2-719C1B50744D}"/>
              </a:ext>
            </a:extLst>
          </p:cNvPr>
          <p:cNvPicPr>
            <a:picLocks noChangeAspect="1"/>
          </p:cNvPicPr>
          <p:nvPr/>
        </p:nvPicPr>
        <p:blipFill>
          <a:blip r:embed="rId3"/>
          <a:stretch>
            <a:fillRect/>
          </a:stretch>
        </p:blipFill>
        <p:spPr>
          <a:xfrm>
            <a:off x="7390613" y="1477093"/>
            <a:ext cx="3505849" cy="1857274"/>
          </a:xfrm>
          <a:prstGeom prst="rect">
            <a:avLst/>
          </a:prstGeom>
        </p:spPr>
      </p:pic>
      <p:pic>
        <p:nvPicPr>
          <p:cNvPr id="14" name="Image 13">
            <a:extLst>
              <a:ext uri="{FF2B5EF4-FFF2-40B4-BE49-F238E27FC236}">
                <a16:creationId xmlns:a16="http://schemas.microsoft.com/office/drawing/2014/main" id="{664EA26A-98D4-4062-9511-142398ED9F4A}"/>
              </a:ext>
            </a:extLst>
          </p:cNvPr>
          <p:cNvPicPr>
            <a:picLocks noChangeAspect="1"/>
          </p:cNvPicPr>
          <p:nvPr/>
        </p:nvPicPr>
        <p:blipFill>
          <a:blip r:embed="rId4"/>
          <a:stretch>
            <a:fillRect/>
          </a:stretch>
        </p:blipFill>
        <p:spPr>
          <a:xfrm>
            <a:off x="7390613" y="3359082"/>
            <a:ext cx="3505849" cy="2124371"/>
          </a:xfrm>
          <a:prstGeom prst="rect">
            <a:avLst/>
          </a:prstGeom>
        </p:spPr>
      </p:pic>
      <p:sp>
        <p:nvSpPr>
          <p:cNvPr id="4" name="Titre 1">
            <a:extLst>
              <a:ext uri="{FF2B5EF4-FFF2-40B4-BE49-F238E27FC236}">
                <a16:creationId xmlns:a16="http://schemas.microsoft.com/office/drawing/2014/main" id="{9F0299C5-50B2-0E58-E2A0-C193AC3C8FC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15" name="Groupe 14">
            <a:extLst>
              <a:ext uri="{FF2B5EF4-FFF2-40B4-BE49-F238E27FC236}">
                <a16:creationId xmlns:a16="http://schemas.microsoft.com/office/drawing/2014/main" id="{9765579E-E2C9-D507-D745-009C43D855BC}"/>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B4C9DCD4-99A1-E07C-DC3E-8A58B5786E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9C067FB8-57DF-B64E-73C3-C0A363838CB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Signalisation droite 17">
              <a:extLst>
                <a:ext uri="{FF2B5EF4-FFF2-40B4-BE49-F238E27FC236}">
                  <a16:creationId xmlns:a16="http://schemas.microsoft.com/office/drawing/2014/main" id="{49DCDC3F-3FAC-760C-F468-08B0AF4C7B4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0" name="Chevron 19">
              <a:extLst>
                <a:ext uri="{FF2B5EF4-FFF2-40B4-BE49-F238E27FC236}">
                  <a16:creationId xmlns:a16="http://schemas.microsoft.com/office/drawing/2014/main" id="{E5C1CDC0-DE9F-6817-DD6C-06252A3A804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1" name="Rectangle 20">
              <a:extLst>
                <a:ext uri="{FF2B5EF4-FFF2-40B4-BE49-F238E27FC236}">
                  <a16:creationId xmlns:a16="http://schemas.microsoft.com/office/drawing/2014/main" id="{7E869C07-E652-8E39-CC80-D587110EEA4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Chevron 21">
              <a:extLst>
                <a:ext uri="{FF2B5EF4-FFF2-40B4-BE49-F238E27FC236}">
                  <a16:creationId xmlns:a16="http://schemas.microsoft.com/office/drawing/2014/main" id="{9E298817-611F-420E-CC37-42831B1FE97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3" name="Chevron 22">
              <a:extLst>
                <a:ext uri="{FF2B5EF4-FFF2-40B4-BE49-F238E27FC236}">
                  <a16:creationId xmlns:a16="http://schemas.microsoft.com/office/drawing/2014/main" id="{052B0E6E-7E14-D456-B5CD-DC6D78324FE5}"/>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24" name="Chevron 23">
              <a:extLst>
                <a:ext uri="{FF2B5EF4-FFF2-40B4-BE49-F238E27FC236}">
                  <a16:creationId xmlns:a16="http://schemas.microsoft.com/office/drawing/2014/main" id="{2B51D79E-22B1-D057-BACB-641DE74E294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672409531"/>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5D283-454B-4A3C-B3AE-79E2DA88A27B}"/>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091DFB6-43DE-D9C8-6258-7AE79C8490FF}"/>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3052DC02-7560-69E9-5C6B-6CD0218E185D}"/>
              </a:ext>
            </a:extLst>
          </p:cNvPr>
          <p:cNvGrpSpPr/>
          <p:nvPr/>
        </p:nvGrpSpPr>
        <p:grpSpPr>
          <a:xfrm>
            <a:off x="468000" y="2727470"/>
            <a:ext cx="11153412" cy="2784546"/>
            <a:chOff x="468000" y="2727470"/>
            <a:chExt cx="11153412" cy="2784546"/>
          </a:xfrm>
        </p:grpSpPr>
        <p:grpSp>
          <p:nvGrpSpPr>
            <p:cNvPr id="32" name="Groupe 31">
              <a:extLst>
                <a:ext uri="{FF2B5EF4-FFF2-40B4-BE49-F238E27FC236}">
                  <a16:creationId xmlns:a16="http://schemas.microsoft.com/office/drawing/2014/main" id="{87558EAE-315D-DBA0-0D81-526D57511835}"/>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144A5C3B-4F8F-E099-5669-3858A08F6CD6}"/>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Réduction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000A838A-6CB5-9B53-E89E-C209AD13E20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2E43BF6-623F-5D6B-95F2-B3941BA6CCB6}"/>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946966FB-2E5E-D64E-E859-4317A117D648}"/>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72BF24D7-14FE-68EE-39A0-E261A883DF56}"/>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FCA4EB7-5687-E3E3-BFB3-A0E0A7F9EA6D}"/>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8691848-6ED5-7FBE-E780-8DE4A5CBEC9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CD19F81B-5FFD-3DA4-16C1-3DB17DDB9046}"/>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3CC59C4E-7319-F560-95A5-838B6E27E2AD}"/>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Début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R-CHOP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CB2CC14B-B8FF-C58E-5EEA-A8E176C39D8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3E0CB694-6BAE-C3B3-C65B-0E9AAB331250}"/>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A1A156D-F252-C878-9EC2-023A0BA29C45}"/>
                </a:ext>
              </a:extLst>
            </p:cNvPr>
            <p:cNvGrpSpPr/>
            <p:nvPr/>
          </p:nvGrpSpPr>
          <p:grpSpPr>
            <a:xfrm>
              <a:off x="9027853" y="2727470"/>
              <a:ext cx="2593559" cy="2784546"/>
              <a:chOff x="8965212" y="3237425"/>
              <a:chExt cx="2593559" cy="2784546"/>
            </a:xfrm>
          </p:grpSpPr>
          <p:sp>
            <p:nvSpPr>
              <p:cNvPr id="23" name="Rectangle : coins arrondis 22">
                <a:extLst>
                  <a:ext uri="{FF2B5EF4-FFF2-40B4-BE49-F238E27FC236}">
                    <a16:creationId xmlns:a16="http://schemas.microsoft.com/office/drawing/2014/main" id="{BA993841-6BCE-847E-EED5-55A6764CC438}"/>
                  </a:ext>
                </a:extLst>
              </p:cNvPr>
              <p:cNvSpPr/>
              <p:nvPr/>
            </p:nvSpPr>
            <p:spPr>
              <a:xfrm>
                <a:off x="8965212"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Transfert Hématologie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5BA028D3-B3F3-9739-81B1-B6E5746A44BA}"/>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518468BA-1C20-74CA-30B8-D6BF40C74246}"/>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D30910D7-54E3-7560-8DC2-47B33DF4E5F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7FCE308-DC30-5A4F-2481-CB0921ED953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sp>
        <p:nvSpPr>
          <p:cNvPr id="2" name="Titre 1">
            <a:extLst>
              <a:ext uri="{FF2B5EF4-FFF2-40B4-BE49-F238E27FC236}">
                <a16:creationId xmlns:a16="http://schemas.microsoft.com/office/drawing/2014/main" id="{12978378-8CAC-4569-992D-4DBC9539638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ZoneTexte 2">
            <a:extLst>
              <a:ext uri="{FF2B5EF4-FFF2-40B4-BE49-F238E27FC236}">
                <a16:creationId xmlns:a16="http://schemas.microsoft.com/office/drawing/2014/main" id="{2B15183C-5A3E-7233-294F-B8920554B130}"/>
              </a:ext>
            </a:extLst>
          </p:cNvPr>
          <p:cNvSpPr txBox="1"/>
          <p:nvPr/>
        </p:nvSpPr>
        <p:spPr>
          <a:xfrm>
            <a:off x="467999" y="6483600"/>
            <a:ext cx="813031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39" name="Groupe 38">
            <a:extLst>
              <a:ext uri="{FF2B5EF4-FFF2-40B4-BE49-F238E27FC236}">
                <a16:creationId xmlns:a16="http://schemas.microsoft.com/office/drawing/2014/main" id="{9FD43EC9-CA92-9CB6-4F8D-043C367C3A51}"/>
              </a:ext>
            </a:extLst>
          </p:cNvPr>
          <p:cNvGrpSpPr/>
          <p:nvPr/>
        </p:nvGrpSpPr>
        <p:grpSpPr>
          <a:xfrm>
            <a:off x="-2" y="0"/>
            <a:ext cx="12192002" cy="213160"/>
            <a:chOff x="-2" y="0"/>
            <a:chExt cx="12192002" cy="213160"/>
          </a:xfrm>
        </p:grpSpPr>
        <p:sp>
          <p:nvSpPr>
            <p:cNvPr id="40" name="Rectangle 39">
              <a:extLst>
                <a:ext uri="{FF2B5EF4-FFF2-40B4-BE49-F238E27FC236}">
                  <a16:creationId xmlns:a16="http://schemas.microsoft.com/office/drawing/2014/main" id="{E552A355-1586-5E73-8078-06D6711BC6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Rectangle 40">
              <a:extLst>
                <a:ext uri="{FF2B5EF4-FFF2-40B4-BE49-F238E27FC236}">
                  <a16:creationId xmlns:a16="http://schemas.microsoft.com/office/drawing/2014/main" id="{AF0B32E8-1DD7-F7BD-C1C4-178C12F6491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Signalisation droite 41">
              <a:extLst>
                <a:ext uri="{FF2B5EF4-FFF2-40B4-BE49-F238E27FC236}">
                  <a16:creationId xmlns:a16="http://schemas.microsoft.com/office/drawing/2014/main" id="{0EFB386D-765D-781D-204E-558EB433AD0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3" name="Chevron 42">
              <a:extLst>
                <a:ext uri="{FF2B5EF4-FFF2-40B4-BE49-F238E27FC236}">
                  <a16:creationId xmlns:a16="http://schemas.microsoft.com/office/drawing/2014/main" id="{3B8D5BAF-B829-ABCB-74E3-2E751C9577A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5" name="Rectangle 44">
              <a:extLst>
                <a:ext uri="{FF2B5EF4-FFF2-40B4-BE49-F238E27FC236}">
                  <a16:creationId xmlns:a16="http://schemas.microsoft.com/office/drawing/2014/main" id="{6B528390-A312-C76F-7F41-44E0CDD68A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Chevron 45">
              <a:extLst>
                <a:ext uri="{FF2B5EF4-FFF2-40B4-BE49-F238E27FC236}">
                  <a16:creationId xmlns:a16="http://schemas.microsoft.com/office/drawing/2014/main" id="{6313E3EF-A910-E674-B40B-7EC609D20BE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47" name="Chevron 46">
              <a:extLst>
                <a:ext uri="{FF2B5EF4-FFF2-40B4-BE49-F238E27FC236}">
                  <a16:creationId xmlns:a16="http://schemas.microsoft.com/office/drawing/2014/main" id="{2F4AFE65-1A29-786B-49F0-10D015E64A6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8" name="Chevron 47">
              <a:extLst>
                <a:ext uri="{FF2B5EF4-FFF2-40B4-BE49-F238E27FC236}">
                  <a16:creationId xmlns:a16="http://schemas.microsoft.com/office/drawing/2014/main" id="{C67B1DBD-FA4A-F7C5-8C41-E4FA89B7F218}"/>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215846177"/>
      </p:ext>
    </p:extLst>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20471-28C4-40FB-2094-F74EC3FC904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28E5CBF-9919-3929-B567-79E8B2C9163B}"/>
              </a:ext>
            </a:extLst>
          </p:cNvPr>
          <p:cNvSpPr>
            <a:spLocks noGrp="1"/>
          </p:cNvSpPr>
          <p:nvPr>
            <p:ph type="pic" sz="quarter" idx="13"/>
          </p:nvPr>
        </p:nvSpPr>
        <p:spPr/>
        <p:txBody>
          <a:bodyPr/>
          <a:lstStyle/>
          <a:p>
            <a:endParaRPr lang="fr-FR"/>
          </a:p>
        </p:txBody>
      </p:sp>
      <p:grpSp>
        <p:nvGrpSpPr>
          <p:cNvPr id="2" name="Groupe 1">
            <a:extLst>
              <a:ext uri="{FF2B5EF4-FFF2-40B4-BE49-F238E27FC236}">
                <a16:creationId xmlns:a16="http://schemas.microsoft.com/office/drawing/2014/main" id="{EB41CEAA-CF75-8ECA-D482-522575E6F8A4}"/>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CB978F53-84C7-7C07-0AED-E3BECFBB3E6D}"/>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Réduction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86E5DBE-007D-9F0A-6AA5-F99B802BD443}"/>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D43B000-F850-8656-FD2F-17E70068EEA1}"/>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293A493F-F7E1-5734-15B1-58E040EF9A71}"/>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FEB0639E-D8E1-F2E1-A78E-490BB87995F8}"/>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D0BA8F08-020E-7441-7F18-67A39DBFB055}"/>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BFBD11A-EE0D-9213-1DC6-DBC99B6C6023}"/>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 name="Groupe 3">
            <a:extLst>
              <a:ext uri="{FF2B5EF4-FFF2-40B4-BE49-F238E27FC236}">
                <a16:creationId xmlns:a16="http://schemas.microsoft.com/office/drawing/2014/main" id="{5654C733-56AC-0330-DEFA-BB31BAC3AB56}"/>
              </a:ext>
            </a:extLst>
          </p:cNvPr>
          <p:cNvGrpSpPr/>
          <p:nvPr/>
        </p:nvGrpSpPr>
        <p:grpSpPr>
          <a:xfrm>
            <a:off x="6152135" y="2702755"/>
            <a:ext cx="2593559" cy="2809261"/>
            <a:chOff x="6243359" y="2727470"/>
            <a:chExt cx="2593559" cy="2809261"/>
          </a:xfrm>
        </p:grpSpPr>
        <p:sp>
          <p:nvSpPr>
            <p:cNvPr id="19" name="Rectangle : coins arrondis 18">
              <a:extLst>
                <a:ext uri="{FF2B5EF4-FFF2-40B4-BE49-F238E27FC236}">
                  <a16:creationId xmlns:a16="http://schemas.microsoft.com/office/drawing/2014/main" id="{23AC4722-5644-4709-0F85-3FF1938656D3}"/>
                </a:ext>
              </a:extLst>
            </p:cNvPr>
            <p:cNvSpPr/>
            <p:nvPr/>
          </p:nvSpPr>
          <p:spPr>
            <a:xfrm>
              <a:off x="6243359" y="294473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Début chimiothérapie type R-CHOP</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BA914B4-9497-33B5-74B0-EBA65895B200}"/>
                </a:ext>
              </a:extLst>
            </p:cNvPr>
            <p:cNvSpPr/>
            <p:nvPr/>
          </p:nvSpPr>
          <p:spPr>
            <a:xfrm>
              <a:off x="679454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619DA87-E9A8-95FB-C3CD-548F769F65E2}"/>
                </a:ext>
              </a:extLst>
            </p:cNvPr>
            <p:cNvSpPr/>
            <p:nvPr/>
          </p:nvSpPr>
          <p:spPr>
            <a:xfrm rot="10800000">
              <a:off x="743695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C98B2FE-5B80-79B0-EA70-92A54D13AB2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C7D27DD2-F89C-8B5F-22EA-A3CC99320D1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 </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grpSp>
        <p:nvGrpSpPr>
          <p:cNvPr id="5" name="Groupe 4">
            <a:extLst>
              <a:ext uri="{FF2B5EF4-FFF2-40B4-BE49-F238E27FC236}">
                <a16:creationId xmlns:a16="http://schemas.microsoft.com/office/drawing/2014/main" id="{FF3D28D3-8E4B-F900-8F19-6396A60F06DF}"/>
              </a:ext>
            </a:extLst>
          </p:cNvPr>
          <p:cNvGrpSpPr/>
          <p:nvPr/>
        </p:nvGrpSpPr>
        <p:grpSpPr>
          <a:xfrm>
            <a:off x="9131041" y="2727470"/>
            <a:ext cx="2593559" cy="2784546"/>
            <a:chOff x="9131041" y="2727470"/>
            <a:chExt cx="2593559" cy="2784546"/>
          </a:xfrm>
        </p:grpSpPr>
        <p:grpSp>
          <p:nvGrpSpPr>
            <p:cNvPr id="3" name="Groupe 2">
              <a:extLst>
                <a:ext uri="{FF2B5EF4-FFF2-40B4-BE49-F238E27FC236}">
                  <a16:creationId xmlns:a16="http://schemas.microsoft.com/office/drawing/2014/main" id="{D8598638-CB90-E5FA-5669-068855985A06}"/>
                </a:ext>
              </a:extLst>
            </p:cNvPr>
            <p:cNvGrpSpPr/>
            <p:nvPr/>
          </p:nvGrpSpPr>
          <p:grpSpPr>
            <a:xfrm>
              <a:off x="9131041" y="2920016"/>
              <a:ext cx="2593559" cy="2592000"/>
              <a:chOff x="9131041" y="2920016"/>
              <a:chExt cx="2593559" cy="2592000"/>
            </a:xfrm>
          </p:grpSpPr>
          <p:sp>
            <p:nvSpPr>
              <p:cNvPr id="23" name="Rectangle : coins arrondis 22">
                <a:extLst>
                  <a:ext uri="{FF2B5EF4-FFF2-40B4-BE49-F238E27FC236}">
                    <a16:creationId xmlns:a16="http://schemas.microsoft.com/office/drawing/2014/main" id="{38F2BBF5-FC2E-0EFB-5182-3ADB3168B6A7}"/>
                  </a:ext>
                </a:extLst>
              </p:cNvPr>
              <p:cNvSpPr/>
              <p:nvPr/>
            </p:nvSpPr>
            <p:spPr>
              <a:xfrm>
                <a:off x="9131041"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Transfert Hématologie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5" name="Triangle 24">
                <a:extLst>
                  <a:ext uri="{FF2B5EF4-FFF2-40B4-BE49-F238E27FC236}">
                    <a16:creationId xmlns:a16="http://schemas.microsoft.com/office/drawing/2014/main" id="{17D337E5-457D-E755-BCBE-2B4AF1382F84}"/>
                  </a:ext>
                </a:extLst>
              </p:cNvPr>
              <p:cNvSpPr/>
              <p:nvPr/>
            </p:nvSpPr>
            <p:spPr>
              <a:xfrm rot="10800000">
                <a:off x="1032463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Rectangle : coins arrondis 23">
              <a:extLst>
                <a:ext uri="{FF2B5EF4-FFF2-40B4-BE49-F238E27FC236}">
                  <a16:creationId xmlns:a16="http://schemas.microsoft.com/office/drawing/2014/main" id="{D5443CE6-2BF7-FAA9-406A-26DDF13B6E1D}"/>
                </a:ext>
              </a:extLst>
            </p:cNvPr>
            <p:cNvSpPr/>
            <p:nvPr/>
          </p:nvSpPr>
          <p:spPr>
            <a:xfrm>
              <a:off x="968222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grpSp>
      <p:sp>
        <p:nvSpPr>
          <p:cNvPr id="6" name="Titre 1">
            <a:extLst>
              <a:ext uri="{FF2B5EF4-FFF2-40B4-BE49-F238E27FC236}">
                <a16:creationId xmlns:a16="http://schemas.microsoft.com/office/drawing/2014/main" id="{F1B36857-4DD4-77F7-E815-AE118DEC171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7" name="ZoneTexte 6">
            <a:extLst>
              <a:ext uri="{FF2B5EF4-FFF2-40B4-BE49-F238E27FC236}">
                <a16:creationId xmlns:a16="http://schemas.microsoft.com/office/drawing/2014/main" id="{2B37EF43-ABCD-73A0-28B2-CF84346A8591}"/>
              </a:ext>
            </a:extLst>
          </p:cNvPr>
          <p:cNvSpPr txBox="1"/>
          <p:nvPr/>
        </p:nvSpPr>
        <p:spPr>
          <a:xfrm>
            <a:off x="467999" y="6483600"/>
            <a:ext cx="813031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7" name="Groupe 26">
            <a:extLst>
              <a:ext uri="{FF2B5EF4-FFF2-40B4-BE49-F238E27FC236}">
                <a16:creationId xmlns:a16="http://schemas.microsoft.com/office/drawing/2014/main" id="{1657D81D-8A91-769D-9271-49D41EA28038}"/>
              </a:ext>
            </a:extLst>
          </p:cNvPr>
          <p:cNvGrpSpPr/>
          <p:nvPr/>
        </p:nvGrpSpPr>
        <p:grpSpPr>
          <a:xfrm>
            <a:off x="-2" y="0"/>
            <a:ext cx="12192002" cy="213160"/>
            <a:chOff x="-2" y="0"/>
            <a:chExt cx="12192002" cy="213160"/>
          </a:xfrm>
        </p:grpSpPr>
        <p:sp>
          <p:nvSpPr>
            <p:cNvPr id="28" name="Rectangle 27">
              <a:extLst>
                <a:ext uri="{FF2B5EF4-FFF2-40B4-BE49-F238E27FC236}">
                  <a16:creationId xmlns:a16="http://schemas.microsoft.com/office/drawing/2014/main" id="{82A6D236-C589-2CD6-365D-6782295C6D9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Rectangle 30">
              <a:extLst>
                <a:ext uri="{FF2B5EF4-FFF2-40B4-BE49-F238E27FC236}">
                  <a16:creationId xmlns:a16="http://schemas.microsoft.com/office/drawing/2014/main" id="{B860CA6B-6A24-23EC-93F4-96DC5576C1C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2" name="Signalisation droite 31">
              <a:extLst>
                <a:ext uri="{FF2B5EF4-FFF2-40B4-BE49-F238E27FC236}">
                  <a16:creationId xmlns:a16="http://schemas.microsoft.com/office/drawing/2014/main" id="{29E6B22E-09D7-939E-9137-E3B84FFC742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3" name="Chevron 32">
              <a:extLst>
                <a:ext uri="{FF2B5EF4-FFF2-40B4-BE49-F238E27FC236}">
                  <a16:creationId xmlns:a16="http://schemas.microsoft.com/office/drawing/2014/main" id="{503F6EDC-513E-5AF5-4CA8-B5662B5C469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4" name="Rectangle 33">
              <a:extLst>
                <a:ext uri="{FF2B5EF4-FFF2-40B4-BE49-F238E27FC236}">
                  <a16:creationId xmlns:a16="http://schemas.microsoft.com/office/drawing/2014/main" id="{A73FAC8F-D07A-4615-6B3F-E4ABF59758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Chevron 34">
              <a:extLst>
                <a:ext uri="{FF2B5EF4-FFF2-40B4-BE49-F238E27FC236}">
                  <a16:creationId xmlns:a16="http://schemas.microsoft.com/office/drawing/2014/main" id="{B4CFCB8C-5806-616B-B0CD-D534A22FE8D5}"/>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36" name="Chevron 35">
              <a:extLst>
                <a:ext uri="{FF2B5EF4-FFF2-40B4-BE49-F238E27FC236}">
                  <a16:creationId xmlns:a16="http://schemas.microsoft.com/office/drawing/2014/main" id="{E87EF950-51FE-8715-5537-AF22E807B35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2E4CE1CD-CC17-FA96-8593-621156E7E907}"/>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4069343647"/>
      </p:ext>
    </p:extLst>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94E5D-4FEC-8902-218D-D15B7A442885}"/>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CFEB6E3-8E57-095B-E974-2A37D8152AFC}"/>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4EFB62FF-DC67-F0F8-FD36-9AEFE4C92AAF}"/>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DABB1811-EA8C-306C-744D-EB1C518E34F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AE77654-F6B0-1730-CFCE-38A69A52EDC0}"/>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1019C144-4508-400A-55C5-096C2D934A05}"/>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0F3E6E4B-B70A-CE97-0948-D083F5CDE197}"/>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ACN - MPA avec poursuite corticothérapie  </a:t>
              </a:r>
            </a:p>
          </p:txBody>
        </p:sp>
        <p:sp>
          <p:nvSpPr>
            <p:cNvPr id="16" name="Rectangle : coins arrondis 15">
              <a:extLst>
                <a:ext uri="{FF2B5EF4-FFF2-40B4-BE49-F238E27FC236}">
                  <a16:creationId xmlns:a16="http://schemas.microsoft.com/office/drawing/2014/main" id="{9F17DF48-FEC3-CD99-4057-15946319A803}"/>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E3C8D5B-8D4B-8415-9973-B60721B74D8D}"/>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A7718029-1E10-B214-9C2E-1EE7384BDAAD}"/>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A3A39F0F-9202-A70D-FB4C-2E2D189D418F}"/>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F1C5D3A-D87D-D3D1-3A21-908382B29EC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C67E218-EA2C-140C-8990-880FBF281681}"/>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299605EC-BBC9-7272-64B1-C06AD5303A53}"/>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1F3AA1AD-9B85-D67B-91D3-084CDDF98A88}"/>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6696CB94-27B8-ECBC-E194-889DFDE2F671}"/>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F797631-1DB1-E696-8056-EB1A301E2831}"/>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467AA57-1A79-A985-9590-7A55BB01863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518A2AC5-03B8-4F84-9C66-1D7ECED6498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DAA19E43-D3C4-FE63-3763-6D4E6259C11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8" name="ZoneTexte 37">
            <a:extLst>
              <a:ext uri="{FF2B5EF4-FFF2-40B4-BE49-F238E27FC236}">
                <a16:creationId xmlns:a16="http://schemas.microsoft.com/office/drawing/2014/main" id="{5D114D3F-C0E0-E8AB-A6A6-A91BDB3652BB}"/>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C0F249E0-2AD4-FB18-9BAC-27E8904E3185}"/>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47052EF5-63EA-CC10-C583-E2B3404207E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18FF99A1-8433-A683-92F6-05E03BEB3F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2759CDB9-07AC-E768-B645-ECB03A93E00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604E2848-8C41-BE0F-7EED-6431EFEA7DB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C0A2A714-4C5C-17B5-01F4-3098004200B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BADE4D0A-93CC-903A-0297-5F2899E5EFE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9" name="Chevron 8">
              <a:extLst>
                <a:ext uri="{FF2B5EF4-FFF2-40B4-BE49-F238E27FC236}">
                  <a16:creationId xmlns:a16="http://schemas.microsoft.com/office/drawing/2014/main" id="{B36DD5A4-56B6-B059-E446-D205190CB5A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0" name="Chevron 9">
              <a:extLst>
                <a:ext uri="{FF2B5EF4-FFF2-40B4-BE49-F238E27FC236}">
                  <a16:creationId xmlns:a16="http://schemas.microsoft.com/office/drawing/2014/main" id="{A4A0CFB7-522B-C5BE-1060-5BFA673FF38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1636585670"/>
      </p:ext>
    </p:extLst>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454372-CE30-E072-085B-475F22D03FC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D92E7E9B-7C36-EA8D-D01E-BC735DCF652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22ADFFE5-B2E1-0983-0781-6C27F0773847}"/>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42353632-46A5-2551-7914-A3A9C5724936}"/>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C1AD626-AECE-A454-E1F0-340CD343FA00}"/>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328F3783-DD37-F16A-6411-030552675506}"/>
              </a:ext>
            </a:extLst>
          </p:cNvPr>
          <p:cNvGrpSpPr/>
          <p:nvPr/>
        </p:nvGrpSpPr>
        <p:grpSpPr>
          <a:xfrm>
            <a:off x="3355680" y="2920016"/>
            <a:ext cx="2593559" cy="2592000"/>
            <a:chOff x="3334800" y="3429971"/>
            <a:chExt cx="2593559" cy="2592000"/>
          </a:xfrm>
        </p:grpSpPr>
        <p:sp>
          <p:nvSpPr>
            <p:cNvPr id="15" name="Rectangle : coins arrondis 14">
              <a:extLst>
                <a:ext uri="{FF2B5EF4-FFF2-40B4-BE49-F238E27FC236}">
                  <a16:creationId xmlns:a16="http://schemas.microsoft.com/office/drawing/2014/main" id="{A6379B17-078F-97A3-5CEA-1604E776D82E}"/>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ACN - MPA avec poursuite corticothérapie ( c’est une réponse fausse à mettre en blanc svp )  </a:t>
              </a:r>
            </a:p>
          </p:txBody>
        </p:sp>
        <p:sp>
          <p:nvSpPr>
            <p:cNvPr id="17" name="Triangle 16">
              <a:extLst>
                <a:ext uri="{FF2B5EF4-FFF2-40B4-BE49-F238E27FC236}">
                  <a16:creationId xmlns:a16="http://schemas.microsoft.com/office/drawing/2014/main" id="{3AE41849-7FBA-224F-DFBC-6F2524BD13EF}"/>
                </a:ext>
              </a:extLst>
            </p:cNvPr>
            <p:cNvSpPr/>
            <p:nvPr/>
          </p:nvSpPr>
          <p:spPr>
            <a:xfrm rot="10800000">
              <a:off x="4528392" y="3729863"/>
              <a:ext cx="206375" cy="86132"/>
            </a:xfrm>
            <a:prstGeom prst="triangle">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DC8E13EB-EE7F-5697-9D8E-5B2F7D3EAA8E}"/>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4E2D13BF-C56E-09DE-A14D-AEA7C549963E}"/>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7EB0B259-B4C1-C046-619B-E558905EC54A}"/>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10FEC2A-EAEE-5342-D7EF-B82EE89F5797}"/>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9933FCF0-37D9-4ABF-52A9-C006DBDD5C4C}"/>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29B3F0D0-8FF1-FBDC-01ED-94DFF624FD81}"/>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18B1D9EB-46FB-57D1-0975-19EA75880496}"/>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EDA46BD-B8F2-D2AA-5C6B-C102869DF6D7}"/>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9954D65-6E6A-02D5-0D94-44ADDEF0C15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8" name="ZoneTexte 37">
            <a:extLst>
              <a:ext uri="{FF2B5EF4-FFF2-40B4-BE49-F238E27FC236}">
                <a16:creationId xmlns:a16="http://schemas.microsoft.com/office/drawing/2014/main" id="{9626B6EA-9ACA-4D88-2535-B6DC9B4D60EA}"/>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14228977-DD08-0A40-7B3E-C6403900CF7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4" name="Titre 1">
            <a:extLst>
              <a:ext uri="{FF2B5EF4-FFF2-40B4-BE49-F238E27FC236}">
                <a16:creationId xmlns:a16="http://schemas.microsoft.com/office/drawing/2014/main" id="{35025680-56F3-BEB5-ED85-4D9E01C8AB3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5" name="Groupe 4">
            <a:extLst>
              <a:ext uri="{FF2B5EF4-FFF2-40B4-BE49-F238E27FC236}">
                <a16:creationId xmlns:a16="http://schemas.microsoft.com/office/drawing/2014/main" id="{734EBFFC-C74B-F0F0-D955-CA49B4591186}"/>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5CFD1253-2DDC-B9FE-A6F0-286DDD2C397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8F47E7E3-49D5-5295-40E8-13E9CF1F335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64F8B79A-3C05-5C7E-551E-CFA60CABBE2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A797B738-BC97-F77B-DEF1-D3644B05EE0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123A53E9-89AF-F269-DEFD-AD2462476D7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E7B478CC-2C63-92AA-E8F9-01B471675F8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8" name="Chevron 17">
              <a:extLst>
                <a:ext uri="{FF2B5EF4-FFF2-40B4-BE49-F238E27FC236}">
                  <a16:creationId xmlns:a16="http://schemas.microsoft.com/office/drawing/2014/main" id="{8D5E25E4-C267-D67C-45F1-38CB134CC1F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0" name="Chevron 29">
              <a:extLst>
                <a:ext uri="{FF2B5EF4-FFF2-40B4-BE49-F238E27FC236}">
                  <a16:creationId xmlns:a16="http://schemas.microsoft.com/office/drawing/2014/main" id="{5A6522C2-7097-95D0-A2E3-6A6F956A056B}"/>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34" name="Triangle 33">
            <a:extLst>
              <a:ext uri="{FF2B5EF4-FFF2-40B4-BE49-F238E27FC236}">
                <a16:creationId xmlns:a16="http://schemas.microsoft.com/office/drawing/2014/main" id="{06F72838-0887-F754-0BAC-6FD80C07009E}"/>
              </a:ext>
            </a:extLst>
          </p:cNvPr>
          <p:cNvSpPr/>
          <p:nvPr/>
        </p:nvSpPr>
        <p:spPr>
          <a:xfrm rot="10800000">
            <a:off x="4593145" y="3219907"/>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14FE69AA-2C7D-2E65-C89D-085111F385CD}"/>
              </a:ext>
            </a:extLst>
          </p:cNvPr>
          <p:cNvSpPr/>
          <p:nvPr/>
        </p:nvSpPr>
        <p:spPr>
          <a:xfrm>
            <a:off x="395073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670315731"/>
      </p:ext>
    </p:extLst>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B9DFC-2373-24CF-9F5A-7D257C0617B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88A5C88-5682-889E-DA6A-D0D768D5719F}"/>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E4AB752F-CE95-B40C-1FD9-45D922D386FC}"/>
              </a:ext>
            </a:extLst>
          </p:cNvPr>
          <p:cNvSpPr>
            <a:spLocks noGrp="1"/>
          </p:cNvSpPr>
          <p:nvPr>
            <p:ph idx="1"/>
          </p:nvPr>
        </p:nvSpPr>
        <p:spPr>
          <a:xfrm>
            <a:off x="468000" y="1658112"/>
            <a:ext cx="11250000" cy="4518851"/>
          </a:xfrm>
        </p:spPr>
        <p:txBody>
          <a:bodyPr>
            <a:noAutofit/>
          </a:bodyPr>
          <a:lstStyle/>
          <a:p>
            <a:pPr marL="233363" indent="-225425">
              <a:lnSpc>
                <a:spcPct val="110000"/>
              </a:lnSpc>
              <a:spcBef>
                <a:spcPts val="1800"/>
              </a:spcBef>
              <a:buClr>
                <a:schemeClr val="accent2"/>
              </a:buClr>
              <a:buFont typeface="Arial" panose="020B0604020202020204" pitchFamily="34" charset="0"/>
              <a:buChar char="•"/>
            </a:pPr>
            <a:r>
              <a:rPr lang="fr-FR" sz="1800" dirty="0"/>
              <a:t>Décision en RCP (16/07/21) : traitement par 4 cures de R-CHOP</a:t>
            </a:r>
          </a:p>
          <a:p>
            <a:pPr marL="233363" indent="-225425">
              <a:lnSpc>
                <a:spcPct val="110000"/>
              </a:lnSpc>
              <a:spcBef>
                <a:spcPts val="1800"/>
              </a:spcBef>
              <a:buClr>
                <a:schemeClr val="accent2"/>
              </a:buClr>
              <a:buFont typeface="Arial" panose="020B0604020202020204" pitchFamily="34" charset="0"/>
              <a:buChar char="•"/>
            </a:pPr>
            <a:r>
              <a:rPr lang="fr-FR" sz="1800" dirty="0"/>
              <a:t>2</a:t>
            </a:r>
            <a:r>
              <a:rPr lang="fr-FR" sz="1800" baseline="30000" dirty="0"/>
              <a:t>ème</a:t>
            </a:r>
            <a:r>
              <a:rPr lang="fr-FR" sz="1800" dirty="0"/>
              <a:t> cure : </a:t>
            </a:r>
            <a:r>
              <a:rPr lang="fr-FR" sz="1800" b="1" dirty="0">
                <a:solidFill>
                  <a:schemeClr val="accent2"/>
                </a:solidFill>
              </a:rPr>
              <a:t>Transfert en réanimation </a:t>
            </a:r>
          </a:p>
          <a:p>
            <a:pPr marL="460376" lvl="1" indent="-225425">
              <a:lnSpc>
                <a:spcPct val="110000"/>
              </a:lnSpc>
              <a:spcBef>
                <a:spcPts val="900"/>
              </a:spcBef>
              <a:buClr>
                <a:schemeClr val="tx1"/>
              </a:buClr>
            </a:pPr>
            <a:r>
              <a:rPr lang="fr-FR" sz="1800" dirty="0"/>
              <a:t>Choc septique sur translocation bactérienne probable dans un contexte d’aplasie médullaire , mise sous antibiothérapie large spectre</a:t>
            </a:r>
          </a:p>
          <a:p>
            <a:pPr marL="460376" lvl="1" indent="-225425">
              <a:lnSpc>
                <a:spcPct val="110000"/>
              </a:lnSpc>
              <a:spcBef>
                <a:spcPts val="900"/>
              </a:spcBef>
              <a:buClr>
                <a:schemeClr val="tx1"/>
              </a:buClr>
            </a:pPr>
            <a:r>
              <a:rPr lang="fr-FR" sz="1800" dirty="0"/>
              <a:t>Choc hémorragique sur saignement digestif au niveau d’une anse grêle bénéficiant d’une artério-embolisation</a:t>
            </a:r>
          </a:p>
          <a:p>
            <a:pPr marL="460376" lvl="1" indent="-225425">
              <a:lnSpc>
                <a:spcPct val="110000"/>
              </a:lnSpc>
              <a:spcBef>
                <a:spcPts val="900"/>
              </a:spcBef>
              <a:buClr>
                <a:schemeClr val="tx1"/>
              </a:buClr>
            </a:pPr>
            <a:r>
              <a:rPr lang="fr-FR" sz="1800" dirty="0"/>
              <a:t>cardiopathie de stress type </a:t>
            </a:r>
            <a:r>
              <a:rPr lang="fr-FR" sz="1800" dirty="0" err="1"/>
              <a:t>Tako</a:t>
            </a:r>
            <a:r>
              <a:rPr lang="fr-FR" sz="1800" dirty="0"/>
              <a:t> </a:t>
            </a:r>
            <a:r>
              <a:rPr lang="fr-FR" sz="1800" dirty="0" err="1"/>
              <a:t>Tsubo</a:t>
            </a:r>
            <a:r>
              <a:rPr lang="fr-FR" sz="1800" dirty="0"/>
              <a:t> avec FEVG altérée à 10% traitée par </a:t>
            </a:r>
            <a:r>
              <a:rPr lang="fr-FR" sz="1800" dirty="0" err="1"/>
              <a:t>Levosideman</a:t>
            </a:r>
            <a:r>
              <a:rPr lang="fr-FR" sz="1800" dirty="0"/>
              <a:t> et noradrénaline avec récupération à J4 </a:t>
            </a:r>
          </a:p>
          <a:p>
            <a:pPr marL="460376" lvl="1" indent="-225425">
              <a:lnSpc>
                <a:spcPct val="110000"/>
              </a:lnSpc>
              <a:spcBef>
                <a:spcPts val="900"/>
              </a:spcBef>
              <a:buClr>
                <a:schemeClr val="tx1"/>
              </a:buClr>
            </a:pPr>
            <a:r>
              <a:rPr lang="fr-FR" sz="1800" dirty="0"/>
              <a:t>IRA avec anurie nécessitant des séances de CVVH</a:t>
            </a:r>
          </a:p>
        </p:txBody>
      </p:sp>
      <p:sp>
        <p:nvSpPr>
          <p:cNvPr id="4" name="Espace réservé pour une image  3">
            <a:extLst>
              <a:ext uri="{FF2B5EF4-FFF2-40B4-BE49-F238E27FC236}">
                <a16:creationId xmlns:a16="http://schemas.microsoft.com/office/drawing/2014/main" id="{88946049-AE3A-44ED-C2A5-6D0C9068F6B1}"/>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AE07F687-9AB1-F8E5-AB32-A087567DF5D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13" name="ZoneTexte 12">
            <a:extLst>
              <a:ext uri="{FF2B5EF4-FFF2-40B4-BE49-F238E27FC236}">
                <a16:creationId xmlns:a16="http://schemas.microsoft.com/office/drawing/2014/main" id="{BE9CD3F9-35E5-BB9C-6F65-23995CB51212}"/>
              </a:ext>
            </a:extLst>
          </p:cNvPr>
          <p:cNvSpPr txBox="1"/>
          <p:nvPr/>
        </p:nvSpPr>
        <p:spPr>
          <a:xfrm>
            <a:off x="467999" y="6322017"/>
            <a:ext cx="8875506" cy="31547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FEVG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fraction d'éjection du ventricule gauche ; IRA : insuffisance rénale aigue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Hémofiltration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continue </a:t>
            </a:r>
          </a:p>
        </p:txBody>
      </p:sp>
      <p:grpSp>
        <p:nvGrpSpPr>
          <p:cNvPr id="15" name="Groupe 14">
            <a:extLst>
              <a:ext uri="{FF2B5EF4-FFF2-40B4-BE49-F238E27FC236}">
                <a16:creationId xmlns:a16="http://schemas.microsoft.com/office/drawing/2014/main" id="{E9546606-C45D-6BDE-92A7-715054564393}"/>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9346D4D2-980C-165C-9DA7-6C35C599050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4CE7B90A-02FA-6EE5-DD0D-3EF336FF50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Signalisation droite 17">
              <a:extLst>
                <a:ext uri="{FF2B5EF4-FFF2-40B4-BE49-F238E27FC236}">
                  <a16:creationId xmlns:a16="http://schemas.microsoft.com/office/drawing/2014/main" id="{B4BC584B-3CCA-D685-8356-FA863E9216A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9" name="Chevron 18">
              <a:extLst>
                <a:ext uri="{FF2B5EF4-FFF2-40B4-BE49-F238E27FC236}">
                  <a16:creationId xmlns:a16="http://schemas.microsoft.com/office/drawing/2014/main" id="{32C28E51-469A-AF88-6832-C3A96E68F4C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0" name="Rectangle 19">
              <a:extLst>
                <a:ext uri="{FF2B5EF4-FFF2-40B4-BE49-F238E27FC236}">
                  <a16:creationId xmlns:a16="http://schemas.microsoft.com/office/drawing/2014/main" id="{650E189A-9528-710B-3690-05BEAD6B454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5124FCD2-C383-099C-400B-630E688CFB2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2" name="Chevron 21">
              <a:extLst>
                <a:ext uri="{FF2B5EF4-FFF2-40B4-BE49-F238E27FC236}">
                  <a16:creationId xmlns:a16="http://schemas.microsoft.com/office/drawing/2014/main" id="{E6973C06-B08E-6683-5518-0C7DB5B9C20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3" name="Chevron 22">
              <a:extLst>
                <a:ext uri="{FF2B5EF4-FFF2-40B4-BE49-F238E27FC236}">
                  <a16:creationId xmlns:a16="http://schemas.microsoft.com/office/drawing/2014/main" id="{6788CCD0-7D9F-EB09-E2A6-6D10BA370CD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3906984518"/>
      </p:ext>
    </p:extLst>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F6935-825C-1288-9F39-A91E0A426F3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BE6A5F3-5F45-959F-6D57-347A163EA836}"/>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DB0877D2-171C-0CEB-9E68-E72548AFC8E9}"/>
              </a:ext>
            </a:extLst>
          </p:cNvPr>
          <p:cNvSpPr>
            <a:spLocks noGrp="1"/>
          </p:cNvSpPr>
          <p:nvPr>
            <p:ph idx="1"/>
          </p:nvPr>
        </p:nvSpPr>
        <p:spPr/>
        <p:txBody>
          <a:bodyPr>
            <a:noAutofit/>
          </a:bodyPr>
          <a:lstStyle/>
          <a:p>
            <a:pPr lvl="1" algn="just"/>
            <a:r>
              <a:rPr lang="fr-FR" sz="1600" dirty="0"/>
              <a:t>Transfert en </a:t>
            </a:r>
            <a:r>
              <a:rPr lang="fr-FR" sz="1600" dirty="0" err="1"/>
              <a:t>onco-hématologie</a:t>
            </a:r>
            <a:r>
              <a:rPr lang="fr-FR" sz="1600" dirty="0"/>
              <a:t> le 13/09/2021</a:t>
            </a:r>
          </a:p>
          <a:p>
            <a:pPr marL="444500" lvl="1" indent="-217488" algn="just">
              <a:buClr>
                <a:schemeClr val="tx1"/>
              </a:buClr>
            </a:pPr>
            <a:r>
              <a:rPr lang="fr-FR" sz="1600" dirty="0"/>
              <a:t>TEP scanner : Disparition de l'ensemble des lésions </a:t>
            </a:r>
            <a:r>
              <a:rPr lang="fr-FR" sz="1600" dirty="0" err="1"/>
              <a:t>hypermétaboliques</a:t>
            </a:r>
            <a:r>
              <a:rPr lang="fr-FR" sz="1600" dirty="0"/>
              <a:t> décrites lors du contrôle précédent au niveau péritonéal abdomino-pelvien, pulmonaire, hépatique et ganglionnaire supra et sous diaphragmatique. </a:t>
            </a:r>
          </a:p>
          <a:p>
            <a:pPr lvl="1" algn="just"/>
            <a:r>
              <a:rPr lang="fr-FR" sz="1600" dirty="0"/>
              <a:t>Rituximab en consolidation toutes les 4 semaines</a:t>
            </a:r>
          </a:p>
          <a:p>
            <a:pPr lvl="1" algn="just"/>
            <a:r>
              <a:rPr lang="fr-FR" sz="1600" dirty="0"/>
              <a:t>Évolution</a:t>
            </a:r>
          </a:p>
          <a:p>
            <a:pPr marL="444500" lvl="1" indent="-217488" algn="just">
              <a:buClr>
                <a:schemeClr val="tx1"/>
              </a:buClr>
            </a:pPr>
            <a:r>
              <a:rPr lang="fr-FR" sz="1600" dirty="0"/>
              <a:t>OMS = 0. RAS à l’examen</a:t>
            </a:r>
          </a:p>
          <a:p>
            <a:pPr marL="444500" lvl="1" indent="-217488" algn="just">
              <a:buClr>
                <a:schemeClr val="tx1"/>
              </a:buClr>
            </a:pPr>
            <a:r>
              <a:rPr lang="fr-FR" sz="1600" dirty="0"/>
              <a:t>PCR EBV : négative</a:t>
            </a:r>
          </a:p>
          <a:p>
            <a:pPr marL="444500" lvl="1" indent="-217488" algn="just">
              <a:buClr>
                <a:schemeClr val="tx1"/>
              </a:buClr>
            </a:pPr>
            <a:r>
              <a:rPr lang="fr-FR" sz="1600" dirty="0"/>
              <a:t>TEP (09/09/21)</a:t>
            </a:r>
          </a:p>
          <a:p>
            <a:pPr marL="715963" lvl="2" indent="-271463" algn="just"/>
            <a:r>
              <a:rPr lang="fr-FR" sz="1600" b="1" dirty="0"/>
              <a:t>Pas de nouvelle lésion </a:t>
            </a:r>
            <a:r>
              <a:rPr lang="fr-FR" sz="1600" b="1" dirty="0" err="1"/>
              <a:t>hypermétabolique</a:t>
            </a:r>
            <a:r>
              <a:rPr lang="fr-FR" sz="1600" b="1" dirty="0"/>
              <a:t> suspecte .</a:t>
            </a:r>
            <a:endParaRPr lang="fr-FR" sz="1600" dirty="0"/>
          </a:p>
          <a:p>
            <a:pPr marL="444500" lvl="1" indent="-217488" algn="just">
              <a:buClr>
                <a:schemeClr val="tx1"/>
              </a:buClr>
            </a:pPr>
            <a:r>
              <a:rPr lang="fr-FR" sz="1600" dirty="0"/>
              <a:t>Reprise d’une </a:t>
            </a:r>
            <a:r>
              <a:rPr lang="fr-FR" sz="1600" dirty="0" err="1"/>
              <a:t>diurère</a:t>
            </a:r>
            <a:r>
              <a:rPr lang="fr-FR" sz="1600" dirty="0"/>
              <a:t> et d’une fonction rénale avec une créatinine à 140 µmol/L sous tacrolimus avec des cibles à 4-5 </a:t>
            </a:r>
            <a:r>
              <a:rPr lang="fr-FR" sz="1600" dirty="0" err="1"/>
              <a:t>ng</a:t>
            </a:r>
            <a:r>
              <a:rPr lang="fr-FR" sz="1600" dirty="0"/>
              <a:t>/L et </a:t>
            </a:r>
            <a:r>
              <a:rPr lang="fr-FR" sz="1600" dirty="0" err="1"/>
              <a:t>ctc</a:t>
            </a:r>
            <a:r>
              <a:rPr lang="fr-FR" sz="1600" dirty="0"/>
              <a:t> 5 mg/jour </a:t>
            </a:r>
          </a:p>
        </p:txBody>
      </p:sp>
      <p:sp>
        <p:nvSpPr>
          <p:cNvPr id="23" name="Espace réservé pour une image  22">
            <a:extLst>
              <a:ext uri="{FF2B5EF4-FFF2-40B4-BE49-F238E27FC236}">
                <a16:creationId xmlns:a16="http://schemas.microsoft.com/office/drawing/2014/main" id="{1761DABD-DEF7-F655-7CB5-2750488055B6}"/>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DEA9C978-87A6-51D8-E641-A67B6A7F8B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41" name="ZoneTexte 40">
            <a:extLst>
              <a:ext uri="{FF2B5EF4-FFF2-40B4-BE49-F238E27FC236}">
                <a16:creationId xmlns:a16="http://schemas.microsoft.com/office/drawing/2014/main" id="{D52ED4ED-288E-F10B-568D-00BF2363D516}"/>
              </a:ext>
            </a:extLst>
          </p:cNvPr>
          <p:cNvSpPr txBox="1"/>
          <p:nvPr/>
        </p:nvSpPr>
        <p:spPr>
          <a:xfrm>
            <a:off x="468000" y="6329711"/>
            <a:ext cx="741325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rien à signaler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corticoïde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Indice de performance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status</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36" name="Groupe 35">
            <a:extLst>
              <a:ext uri="{FF2B5EF4-FFF2-40B4-BE49-F238E27FC236}">
                <a16:creationId xmlns:a16="http://schemas.microsoft.com/office/drawing/2014/main" id="{2BE3E62E-40AB-7470-E744-8D5D8B91201B}"/>
              </a:ext>
            </a:extLst>
          </p:cNvPr>
          <p:cNvGrpSpPr/>
          <p:nvPr/>
        </p:nvGrpSpPr>
        <p:grpSpPr>
          <a:xfrm>
            <a:off x="6660234" y="5459080"/>
            <a:ext cx="4367372" cy="786418"/>
            <a:chOff x="6662501" y="2557850"/>
            <a:chExt cx="4367372" cy="786418"/>
          </a:xfrm>
        </p:grpSpPr>
        <p:sp>
          <p:nvSpPr>
            <p:cNvPr id="37" name="ZoneTexte 36">
              <a:extLst>
                <a:ext uri="{FF2B5EF4-FFF2-40B4-BE49-F238E27FC236}">
                  <a16:creationId xmlns:a16="http://schemas.microsoft.com/office/drawing/2014/main" id="{0D3AF77B-7176-01E8-A08B-D8C111EA30C7}"/>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09/09/21</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8" name="ZoneTexte 37">
              <a:extLst>
                <a:ext uri="{FF2B5EF4-FFF2-40B4-BE49-F238E27FC236}">
                  <a16:creationId xmlns:a16="http://schemas.microsoft.com/office/drawing/2014/main" id="{63146AFD-D7D5-B5A6-5EC8-4F9907835F85}"/>
                </a:ext>
              </a:extLst>
            </p:cNvPr>
            <p:cNvSpPr txBox="1"/>
            <p:nvPr/>
          </p:nvSpPr>
          <p:spPr>
            <a:xfrm>
              <a:off x="6662501" y="2913381"/>
              <a:ext cx="4367372" cy="4308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hépatique et ganglionnaire</a:t>
              </a:r>
            </a:p>
          </p:txBody>
        </p:sp>
      </p:grpSp>
      <p:pic>
        <p:nvPicPr>
          <p:cNvPr id="13" name="Image 12">
            <a:extLst>
              <a:ext uri="{FF2B5EF4-FFF2-40B4-BE49-F238E27FC236}">
                <a16:creationId xmlns:a16="http://schemas.microsoft.com/office/drawing/2014/main" id="{70DF7086-AD01-4CAC-A153-7A310F32D191}"/>
              </a:ext>
            </a:extLst>
          </p:cNvPr>
          <p:cNvPicPr>
            <a:picLocks noChangeAspect="1"/>
          </p:cNvPicPr>
          <p:nvPr/>
        </p:nvPicPr>
        <p:blipFill>
          <a:blip r:embed="rId2"/>
          <a:stretch>
            <a:fillRect/>
          </a:stretch>
        </p:blipFill>
        <p:spPr>
          <a:xfrm>
            <a:off x="7637225" y="3509158"/>
            <a:ext cx="3049968" cy="1753023"/>
          </a:xfrm>
          <a:prstGeom prst="rect">
            <a:avLst/>
          </a:prstGeom>
        </p:spPr>
      </p:pic>
      <p:pic>
        <p:nvPicPr>
          <p:cNvPr id="19" name="Image 18">
            <a:extLst>
              <a:ext uri="{FF2B5EF4-FFF2-40B4-BE49-F238E27FC236}">
                <a16:creationId xmlns:a16="http://schemas.microsoft.com/office/drawing/2014/main" id="{6E71408A-E5F9-47FC-9A44-C9FA5484086D}"/>
              </a:ext>
            </a:extLst>
          </p:cNvPr>
          <p:cNvPicPr>
            <a:picLocks noChangeAspect="1"/>
          </p:cNvPicPr>
          <p:nvPr/>
        </p:nvPicPr>
        <p:blipFill>
          <a:blip r:embed="rId3"/>
          <a:stretch>
            <a:fillRect/>
          </a:stretch>
        </p:blipFill>
        <p:spPr>
          <a:xfrm>
            <a:off x="7599921" y="1507515"/>
            <a:ext cx="3087272" cy="1875934"/>
          </a:xfrm>
          <a:prstGeom prst="rect">
            <a:avLst/>
          </a:prstGeom>
        </p:spPr>
      </p:pic>
      <p:grpSp>
        <p:nvGrpSpPr>
          <p:cNvPr id="48" name="Groupe 47">
            <a:extLst>
              <a:ext uri="{FF2B5EF4-FFF2-40B4-BE49-F238E27FC236}">
                <a16:creationId xmlns:a16="http://schemas.microsoft.com/office/drawing/2014/main" id="{467638DB-93EA-A4F8-EE47-DA28E9692DFF}"/>
              </a:ext>
            </a:extLst>
          </p:cNvPr>
          <p:cNvGrpSpPr/>
          <p:nvPr/>
        </p:nvGrpSpPr>
        <p:grpSpPr>
          <a:xfrm>
            <a:off x="-2" y="0"/>
            <a:ext cx="12192002" cy="213160"/>
            <a:chOff x="-2" y="0"/>
            <a:chExt cx="12192002" cy="213160"/>
          </a:xfrm>
        </p:grpSpPr>
        <p:sp>
          <p:nvSpPr>
            <p:cNvPr id="49" name="Rectangle 48">
              <a:extLst>
                <a:ext uri="{FF2B5EF4-FFF2-40B4-BE49-F238E27FC236}">
                  <a16:creationId xmlns:a16="http://schemas.microsoft.com/office/drawing/2014/main" id="{5F260C61-1AE7-870E-9B3D-F80CDA73FF2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D462ADE0-3EDB-5370-EB2E-983FD0DE94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1" name="Signalisation droite 50">
              <a:extLst>
                <a:ext uri="{FF2B5EF4-FFF2-40B4-BE49-F238E27FC236}">
                  <a16:creationId xmlns:a16="http://schemas.microsoft.com/office/drawing/2014/main" id="{E552FE2F-853A-D649-849C-FB2F5D5D085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AABE5C9E-2095-5329-984C-0E49DAE1CFD4}"/>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53" name="Rectangle 52">
              <a:extLst>
                <a:ext uri="{FF2B5EF4-FFF2-40B4-BE49-F238E27FC236}">
                  <a16:creationId xmlns:a16="http://schemas.microsoft.com/office/drawing/2014/main" id="{E822BCA3-8054-84EB-FFF4-AB382204441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Chevron 53">
              <a:extLst>
                <a:ext uri="{FF2B5EF4-FFF2-40B4-BE49-F238E27FC236}">
                  <a16:creationId xmlns:a16="http://schemas.microsoft.com/office/drawing/2014/main" id="{AF5A02E6-A0A7-0D18-C6F3-0890EBF5B00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55" name="Chevron 54">
              <a:extLst>
                <a:ext uri="{FF2B5EF4-FFF2-40B4-BE49-F238E27FC236}">
                  <a16:creationId xmlns:a16="http://schemas.microsoft.com/office/drawing/2014/main" id="{2BC75F96-482A-B509-B986-59CF70E05D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6" name="Chevron 55">
              <a:extLst>
                <a:ext uri="{FF2B5EF4-FFF2-40B4-BE49-F238E27FC236}">
                  <a16:creationId xmlns:a16="http://schemas.microsoft.com/office/drawing/2014/main" id="{1AD59D9D-EC4F-CC8A-0B98-113E7D8D576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990170139"/>
      </p:ext>
    </p:extLst>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B14B-134A-8622-952C-CA4B353AD36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CDA4C50-C3EA-F5B0-AA87-18EEBC7E931C}"/>
              </a:ext>
            </a:extLst>
          </p:cNvPr>
          <p:cNvSpPr>
            <a:spLocks noGrp="1"/>
          </p:cNvSpPr>
          <p:nvPr>
            <p:ph type="title"/>
          </p:nvPr>
        </p:nvSpPr>
        <p:spPr/>
        <p:txBody>
          <a:bodyPr/>
          <a:lstStyle/>
          <a:p>
            <a:r>
              <a:rPr lang="fr-FR" dirty="0"/>
              <a:t>Messages clés</a:t>
            </a:r>
          </a:p>
        </p:txBody>
      </p:sp>
      <p:sp>
        <p:nvSpPr>
          <p:cNvPr id="7" name="ZoneTexte 6">
            <a:extLst>
              <a:ext uri="{FF2B5EF4-FFF2-40B4-BE49-F238E27FC236}">
                <a16:creationId xmlns:a16="http://schemas.microsoft.com/office/drawing/2014/main" id="{BDE5C7FD-ED9D-8D76-F00A-622D94C90F15}"/>
              </a:ext>
            </a:extLst>
          </p:cNvPr>
          <p:cNvSpPr txBox="1"/>
          <p:nvPr/>
        </p:nvSpPr>
        <p:spPr>
          <a:xfrm>
            <a:off x="1219836" y="2358807"/>
            <a:ext cx="10504164" cy="40043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Gestion de l’</a:t>
            </a:r>
            <a:r>
              <a:rPr kumimoji="0" lang="fr-FR" sz="24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immunosupression</a:t>
            </a: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 </a:t>
            </a:r>
            <a:r>
              <a:rPr kumimoji="0" lang="fr-FR"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délicat rééquilibrage immunologique </a:t>
            </a:r>
          </a:p>
        </p:txBody>
      </p:sp>
      <p:grpSp>
        <p:nvGrpSpPr>
          <p:cNvPr id="36" name="Groupe 35">
            <a:extLst>
              <a:ext uri="{FF2B5EF4-FFF2-40B4-BE49-F238E27FC236}">
                <a16:creationId xmlns:a16="http://schemas.microsoft.com/office/drawing/2014/main" id="{A4E5064E-8D6C-1D97-662C-DED9BA53F7B2}"/>
              </a:ext>
            </a:extLst>
          </p:cNvPr>
          <p:cNvGrpSpPr/>
          <p:nvPr/>
        </p:nvGrpSpPr>
        <p:grpSpPr>
          <a:xfrm>
            <a:off x="468000" y="2268136"/>
            <a:ext cx="537479" cy="537565"/>
            <a:chOff x="423529" y="2082622"/>
            <a:chExt cx="537479" cy="537565"/>
          </a:xfrm>
        </p:grpSpPr>
        <p:sp>
          <p:nvSpPr>
            <p:cNvPr id="34" name="Forme libre 33">
              <a:extLst>
                <a:ext uri="{FF2B5EF4-FFF2-40B4-BE49-F238E27FC236}">
                  <a16:creationId xmlns:a16="http://schemas.microsoft.com/office/drawing/2014/main" id="{4891988B-8498-92C9-9F4A-1587C26A34F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6D1A769-849A-70EB-2656-C0689E5A16B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B66C7DA2-74F7-0CED-4524-3F697B996590}"/>
              </a:ext>
            </a:extLst>
          </p:cNvPr>
          <p:cNvSpPr txBox="1"/>
          <p:nvPr/>
        </p:nvSpPr>
        <p:spPr>
          <a:xfrm>
            <a:off x="2796988" y="3543892"/>
            <a:ext cx="8488327"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Complications importantes </a:t>
            </a: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mais évolution favorable avec la poursuite du traitement par rituximab ,</a:t>
            </a:r>
          </a:p>
        </p:txBody>
      </p:sp>
      <p:grpSp>
        <p:nvGrpSpPr>
          <p:cNvPr id="38" name="Groupe 37">
            <a:extLst>
              <a:ext uri="{FF2B5EF4-FFF2-40B4-BE49-F238E27FC236}">
                <a16:creationId xmlns:a16="http://schemas.microsoft.com/office/drawing/2014/main" id="{DEE95D08-677A-8052-B6A1-D55272A54CAC}"/>
              </a:ext>
            </a:extLst>
          </p:cNvPr>
          <p:cNvGrpSpPr/>
          <p:nvPr/>
        </p:nvGrpSpPr>
        <p:grpSpPr>
          <a:xfrm>
            <a:off x="2054753" y="3598980"/>
            <a:ext cx="537479" cy="537565"/>
            <a:chOff x="423529" y="2082622"/>
            <a:chExt cx="537479" cy="537565"/>
          </a:xfrm>
        </p:grpSpPr>
        <p:sp>
          <p:nvSpPr>
            <p:cNvPr id="39" name="Forme libre 38">
              <a:extLst>
                <a:ext uri="{FF2B5EF4-FFF2-40B4-BE49-F238E27FC236}">
                  <a16:creationId xmlns:a16="http://schemas.microsoft.com/office/drawing/2014/main" id="{B915FEDB-A777-4085-5182-1B14D641043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30853DC-1D8E-0D7A-F696-9DE22DA1F15B}"/>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5B1C565E-AED5-3417-ACF9-BA157B306076}"/>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777E54FD-438A-55E4-EFCD-5DBB28C490B2}"/>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sp>
        <p:nvSpPr>
          <p:cNvPr id="8" name="Titre 1">
            <a:extLst>
              <a:ext uri="{FF2B5EF4-FFF2-40B4-BE49-F238E27FC236}">
                <a16:creationId xmlns:a16="http://schemas.microsoft.com/office/drawing/2014/main" id="{EE9F4C96-0BE4-E2DD-5611-BBD40D52CFED}"/>
              </a:ext>
            </a:extLst>
          </p:cNvPr>
          <p:cNvSpPr txBox="1">
            <a:spLocks/>
          </p:cNvSpPr>
          <p:nvPr/>
        </p:nvSpPr>
        <p:spPr>
          <a:xfrm>
            <a:off x="10950816" y="21438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Tree>
    <p:extLst>
      <p:ext uri="{BB962C8B-B14F-4D97-AF65-F5344CB8AC3E}">
        <p14:creationId xmlns:p14="http://schemas.microsoft.com/office/powerpoint/2010/main" val="1533586636"/>
      </p:ext>
    </p:extLst>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0721-5A62-9E88-E604-283BE3D72675}"/>
            </a:ext>
          </a:extLst>
        </p:cNvPr>
        <p:cNvGrpSpPr/>
        <p:nvPr/>
      </p:nvGrpSpPr>
      <p:grpSpPr>
        <a:xfrm>
          <a:off x="0" y="0"/>
          <a:ext cx="0" cy="0"/>
          <a:chOff x="0" y="0"/>
          <a:chExt cx="0" cy="0"/>
        </a:xfrm>
      </p:grpSpPr>
      <p:pic>
        <p:nvPicPr>
          <p:cNvPr id="11" name="Graphique 10" descr="Jouer contour">
            <a:extLst>
              <a:ext uri="{FF2B5EF4-FFF2-40B4-BE49-F238E27FC236}">
                <a16:creationId xmlns:a16="http://schemas.microsoft.com/office/drawing/2014/main" id="{520D6B4B-9D1A-7765-7EEF-D640A190D6B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F598FCF2-89C0-9AEB-F9D8-2810660EF6CD}"/>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1E4EB3DA-68E2-714B-AD27-012E2B725AD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520B0E8-42CF-7276-E0A1-4121C6FBB1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5BA1ECB-90D2-4AE1-4306-EA200789FB60}"/>
              </a:ext>
            </a:extLst>
          </p:cNvPr>
          <p:cNvGrpSpPr/>
          <p:nvPr/>
        </p:nvGrpSpPr>
        <p:grpSpPr>
          <a:xfrm>
            <a:off x="993357" y="6207224"/>
            <a:ext cx="343721" cy="343721"/>
            <a:chOff x="993357" y="6207224"/>
            <a:chExt cx="343721" cy="343721"/>
          </a:xfrm>
        </p:grpSpPr>
        <p:sp>
          <p:nvSpPr>
            <p:cNvPr id="19" name="Ellipse 18">
              <a:hlinkClick r:id="rId6" action="ppaction://hlinksldjump"/>
              <a:extLst>
                <a:ext uri="{FF2B5EF4-FFF2-40B4-BE49-F238E27FC236}">
                  <a16:creationId xmlns:a16="http://schemas.microsoft.com/office/drawing/2014/main" id="{32D742FE-9014-2D49-38E8-695924F35FF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6" action="ppaction://hlinksldjump"/>
              <a:extLst>
                <a:ext uri="{FF2B5EF4-FFF2-40B4-BE49-F238E27FC236}">
                  <a16:creationId xmlns:a16="http://schemas.microsoft.com/office/drawing/2014/main" id="{36492C1D-F1D7-4126-949F-C2FB78CA560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6BE2873-D4C3-DA41-7346-4C4ECACC18B5}"/>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5D20E9F-7FC8-A4FE-52A0-CC124AF76FF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476E768-5663-176A-9C93-AC3BBAA459B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605329" y="6269567"/>
              <a:ext cx="219038" cy="219038"/>
            </a:xfrm>
            <a:prstGeom prst="rect">
              <a:avLst/>
            </a:prstGeom>
          </p:spPr>
        </p:pic>
      </p:grpSp>
      <p:sp>
        <p:nvSpPr>
          <p:cNvPr id="10" name="Sous-titre 2">
            <a:extLst>
              <a:ext uri="{FF2B5EF4-FFF2-40B4-BE49-F238E27FC236}">
                <a16:creationId xmlns:a16="http://schemas.microsoft.com/office/drawing/2014/main" id="{07000A90-2783-336F-7CF7-A033A3B21673}"/>
              </a:ext>
            </a:extLst>
          </p:cNvPr>
          <p:cNvSpPr>
            <a:spLocks noGrp="1"/>
          </p:cNvSpPr>
          <p:nvPr>
            <p:ph type="subTitle" idx="1"/>
          </p:nvPr>
        </p:nvSpPr>
        <p:spPr>
          <a:xfrm>
            <a:off x="4392751" y="3390623"/>
            <a:ext cx="6999149" cy="1721045"/>
          </a:xfrm>
        </p:spPr>
        <p:txBody>
          <a:bodyPr>
            <a:normAutofit/>
          </a:bodyPr>
          <a:lstStyle/>
          <a:p>
            <a:r>
              <a:rPr lang="fr-FR" b="1" dirty="0"/>
              <a:t>Prolifération </a:t>
            </a:r>
            <a:r>
              <a:rPr lang="fr-FR" b="1" dirty="0" err="1"/>
              <a:t>lymphomateuse</a:t>
            </a:r>
            <a:r>
              <a:rPr lang="fr-FR" b="1" dirty="0"/>
              <a:t>, </a:t>
            </a:r>
            <a:br>
              <a:rPr lang="fr-FR" b="1" dirty="0"/>
            </a:br>
            <a:r>
              <a:rPr lang="fr-FR" b="1" dirty="0"/>
              <a:t>associé à l’EBV post-allogreffe : </a:t>
            </a:r>
            <a:br>
              <a:rPr lang="fr-FR" b="1" dirty="0"/>
            </a:br>
            <a:r>
              <a:rPr lang="fr-FR" b="1" dirty="0"/>
              <a:t>quand le terrain commande…</a:t>
            </a:r>
          </a:p>
          <a:p>
            <a:r>
              <a:rPr lang="fr-FR" sz="1600" dirty="0"/>
              <a:t>Dr </a:t>
            </a:r>
            <a:r>
              <a:rPr lang="fr-FR" sz="1600" dirty="0" err="1"/>
              <a:t>Tereza</a:t>
            </a:r>
            <a:r>
              <a:rPr lang="fr-FR" sz="1600" dirty="0"/>
              <a:t> </a:t>
            </a:r>
            <a:r>
              <a:rPr lang="fr-FR" sz="1600" dirty="0" err="1"/>
              <a:t>Coman</a:t>
            </a:r>
            <a:r>
              <a:rPr lang="fr-FR" sz="1600" dirty="0"/>
              <a:t> </a:t>
            </a:r>
            <a:br>
              <a:rPr lang="fr-FR" sz="1600" dirty="0"/>
            </a:br>
            <a:r>
              <a:rPr lang="fr-FR" sz="1600" dirty="0" err="1"/>
              <a:t>tereza.coman@gustaveroussy.fr</a:t>
            </a:r>
            <a:endParaRPr lang="fr-FR" sz="1600" dirty="0"/>
          </a:p>
        </p:txBody>
      </p:sp>
      <p:pic>
        <p:nvPicPr>
          <p:cNvPr id="12" name="Graphique 11" descr="Envoyer avec un remplissage uni">
            <a:extLst>
              <a:ext uri="{FF2B5EF4-FFF2-40B4-BE49-F238E27FC236}">
                <a16:creationId xmlns:a16="http://schemas.microsoft.com/office/drawing/2014/main" id="{824E7B37-DF93-16D1-2E19-A24B45E3990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61286" y="4873314"/>
            <a:ext cx="233313" cy="233313"/>
          </a:xfrm>
          <a:prstGeom prst="rect">
            <a:avLst/>
          </a:prstGeom>
        </p:spPr>
      </p:pic>
      <p:sp>
        <p:nvSpPr>
          <p:cNvPr id="13" name="Titre 1">
            <a:extLst>
              <a:ext uri="{FF2B5EF4-FFF2-40B4-BE49-F238E27FC236}">
                <a16:creationId xmlns:a16="http://schemas.microsoft.com/office/drawing/2014/main" id="{40EA5C7B-1A05-8887-CB62-CE5A22B60998}"/>
              </a:ext>
            </a:extLst>
          </p:cNvPr>
          <p:cNvSpPr>
            <a:spLocks noGrp="1"/>
          </p:cNvSpPr>
          <p:nvPr>
            <p:ph type="ctrTitle"/>
          </p:nvPr>
        </p:nvSpPr>
        <p:spPr>
          <a:xfrm>
            <a:off x="4392751" y="910949"/>
            <a:ext cx="6999149" cy="2387600"/>
          </a:xfrm>
        </p:spPr>
        <p:txBody>
          <a:bodyPr/>
          <a:lstStyle/>
          <a:p>
            <a:r>
              <a:rPr lang="fr-FR" dirty="0"/>
              <a:t>Cas clinique 21</a:t>
            </a:r>
          </a:p>
        </p:txBody>
      </p:sp>
    </p:spTree>
    <p:extLst>
      <p:ext uri="{BB962C8B-B14F-4D97-AF65-F5344CB8AC3E}">
        <p14:creationId xmlns:p14="http://schemas.microsoft.com/office/powerpoint/2010/main" val="2357956019"/>
      </p:ext>
    </p:extLst>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2836A-672F-43B3-B90D-043FE4236D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246BDEC-5B46-96FA-D054-9ED612F220BF}"/>
              </a:ext>
            </a:extLst>
          </p:cNvPr>
          <p:cNvSpPr>
            <a:spLocks noGrp="1"/>
          </p:cNvSpPr>
          <p:nvPr>
            <p:ph type="title"/>
          </p:nvPr>
        </p:nvSpPr>
        <p:spPr/>
        <p:txBody>
          <a:bodyPr/>
          <a:lstStyle/>
          <a:p>
            <a:pPr>
              <a:defRPr/>
            </a:pPr>
            <a:r>
              <a:rPr lang="fr-FR" sz="2400" b="1" noProof="0" dirty="0"/>
              <a:t>Contexte et antécédents médicaux</a:t>
            </a:r>
            <a:endParaRPr lang="fr-FR" sz="2400" b="1" baseline="30000" noProof="0" dirty="0"/>
          </a:p>
        </p:txBody>
      </p:sp>
      <p:sp>
        <p:nvSpPr>
          <p:cNvPr id="19" name="Espace réservé du contenu 2">
            <a:extLst>
              <a:ext uri="{FF2B5EF4-FFF2-40B4-BE49-F238E27FC236}">
                <a16:creationId xmlns:a16="http://schemas.microsoft.com/office/drawing/2014/main" id="{C8A2EA71-C385-5B92-DD70-63A0D38CEBD9}"/>
              </a:ext>
            </a:extLst>
          </p:cNvPr>
          <p:cNvSpPr>
            <a:spLocks noGrp="1"/>
          </p:cNvSpPr>
          <p:nvPr>
            <p:ph idx="1"/>
          </p:nvPr>
        </p:nvSpPr>
        <p:spPr>
          <a:xfrm>
            <a:off x="468000" y="2277407"/>
            <a:ext cx="5413454" cy="2370793"/>
          </a:xfrm>
        </p:spPr>
        <p:txBody>
          <a:bodyPr>
            <a:noAutofit/>
          </a:bodyPr>
          <a:lstStyle/>
          <a:p>
            <a:pPr marL="234950" indent="-220663">
              <a:lnSpc>
                <a:spcPct val="110000"/>
              </a:lnSpc>
              <a:spcBef>
                <a:spcPts val="600"/>
              </a:spcBef>
              <a:spcAft>
                <a:spcPts val="1200"/>
              </a:spcAft>
              <a:buClr>
                <a:schemeClr val="accent2"/>
              </a:buClr>
              <a:buFont typeface="Arial" panose="020B0604020202020204" pitchFamily="34" charset="0"/>
              <a:buChar char="•"/>
              <a:defRPr/>
            </a:pPr>
            <a:r>
              <a:rPr lang="fr-FR" sz="1600" b="1" dirty="0">
                <a:solidFill>
                  <a:schemeClr val="accent2"/>
                </a:solidFill>
              </a:rPr>
              <a:t>63 ans, sexe masculin</a:t>
            </a:r>
          </a:p>
          <a:p>
            <a:pPr lvl="1">
              <a:spcAft>
                <a:spcPts val="600"/>
              </a:spcAft>
              <a:defRPr/>
            </a:pPr>
            <a:r>
              <a:rPr lang="fr-FR" sz="1600" dirty="0"/>
              <a:t>LAM, ELN 2022 intermédiaire</a:t>
            </a:r>
          </a:p>
          <a:p>
            <a:pPr lvl="2">
              <a:spcBef>
                <a:spcPts val="0"/>
              </a:spcBef>
              <a:spcAft>
                <a:spcPts val="600"/>
              </a:spcAft>
              <a:buClr>
                <a:schemeClr val="tx1"/>
              </a:buClr>
              <a:defRPr/>
            </a:pPr>
            <a:r>
              <a:rPr lang="fr-FR" sz="1400" dirty="0"/>
              <a:t>Caryotype Normal</a:t>
            </a:r>
          </a:p>
          <a:p>
            <a:pPr lvl="2">
              <a:spcBef>
                <a:spcPts val="0"/>
              </a:spcBef>
              <a:spcAft>
                <a:spcPts val="600"/>
              </a:spcAft>
              <a:buClr>
                <a:schemeClr val="tx1"/>
              </a:buClr>
              <a:defRPr/>
            </a:pPr>
            <a:r>
              <a:rPr lang="fr-FR" sz="1400" dirty="0"/>
              <a:t>NPM1+ / IDH- / FLT3 ITD+ / FLT3 TKD + / NRAS</a:t>
            </a:r>
          </a:p>
          <a:p>
            <a:pPr lvl="2">
              <a:spcBef>
                <a:spcPts val="0"/>
              </a:spcBef>
              <a:spcAft>
                <a:spcPts val="1200"/>
              </a:spcAft>
              <a:buClr>
                <a:schemeClr val="tx1"/>
              </a:buClr>
              <a:defRPr/>
            </a:pPr>
            <a:r>
              <a:rPr lang="fr-FR" sz="1400" dirty="0"/>
              <a:t>RC1 moléculaire (3+7+ </a:t>
            </a:r>
            <a:r>
              <a:rPr lang="fr-FR" sz="1400" dirty="0" err="1"/>
              <a:t>midaustorine</a:t>
            </a:r>
            <a:r>
              <a:rPr lang="fr-FR" sz="1400" dirty="0"/>
              <a:t> induction +2 </a:t>
            </a:r>
            <a:r>
              <a:rPr lang="fr-FR" sz="1400" dirty="0" err="1"/>
              <a:t>consoliations</a:t>
            </a:r>
            <a:r>
              <a:rPr lang="fr-FR" sz="1400" dirty="0"/>
              <a:t>)</a:t>
            </a:r>
          </a:p>
          <a:p>
            <a:pPr lvl="1">
              <a:spcAft>
                <a:spcPts val="1200"/>
              </a:spcAft>
              <a:defRPr/>
            </a:pPr>
            <a:r>
              <a:rPr lang="fr-FR" sz="1600" dirty="0"/>
              <a:t>Pas d’antécédents notables</a:t>
            </a:r>
          </a:p>
        </p:txBody>
      </p:sp>
      <p:sp>
        <p:nvSpPr>
          <p:cNvPr id="88" name="Espace réservé pour une image  87">
            <a:extLst>
              <a:ext uri="{FF2B5EF4-FFF2-40B4-BE49-F238E27FC236}">
                <a16:creationId xmlns:a16="http://schemas.microsoft.com/office/drawing/2014/main" id="{2F1EF046-96CF-B3E6-A787-A80B9DDAD0AA}"/>
              </a:ext>
            </a:extLst>
          </p:cNvPr>
          <p:cNvSpPr>
            <a:spLocks noGrp="1"/>
          </p:cNvSpPr>
          <p:nvPr>
            <p:ph type="pic" sz="quarter" idx="13"/>
          </p:nvPr>
        </p:nvSpPr>
        <p:spPr/>
        <p:txBody>
          <a:bodyPr/>
          <a:lstStyle/>
          <a:p>
            <a:endParaRPr lang="fr-FR"/>
          </a:p>
        </p:txBody>
      </p:sp>
      <p:sp>
        <p:nvSpPr>
          <p:cNvPr id="89" name="Espace réservé du contenu 88">
            <a:extLst>
              <a:ext uri="{FF2B5EF4-FFF2-40B4-BE49-F238E27FC236}">
                <a16:creationId xmlns:a16="http://schemas.microsoft.com/office/drawing/2014/main" id="{F3429846-7849-CBEC-89A5-6333BA7271C0}"/>
              </a:ext>
            </a:extLst>
          </p:cNvPr>
          <p:cNvSpPr>
            <a:spLocks noGrp="1"/>
          </p:cNvSpPr>
          <p:nvPr>
            <p:ph idx="14"/>
          </p:nvPr>
        </p:nvSpPr>
        <p:spPr>
          <a:xfrm>
            <a:off x="6304546" y="2277408"/>
            <a:ext cx="5413454" cy="2289890"/>
          </a:xfrm>
        </p:spPr>
        <p:txBody>
          <a:bodyPr>
            <a:normAutofit/>
          </a:bodyPr>
          <a:lstStyle/>
          <a:p>
            <a:pPr lvl="1">
              <a:spcAft>
                <a:spcPts val="600"/>
              </a:spcAft>
              <a:defRPr/>
            </a:pPr>
            <a:r>
              <a:rPr lang="fr-FR" sz="1600" dirty="0"/>
              <a:t>Allogreffe J0 le 22/02/2024</a:t>
            </a:r>
          </a:p>
          <a:p>
            <a:pPr lvl="2">
              <a:spcBef>
                <a:spcPts val="0"/>
              </a:spcBef>
              <a:buClr>
                <a:schemeClr val="tx1"/>
              </a:buClr>
              <a:defRPr/>
            </a:pPr>
            <a:r>
              <a:rPr lang="fr-FR" sz="1400" dirty="0"/>
              <a:t>Fichier 10/12 (2 </a:t>
            </a:r>
            <a:r>
              <a:rPr lang="fr-FR" sz="1400" dirty="0" err="1"/>
              <a:t>mmDP</a:t>
            </a:r>
            <a:r>
              <a:rPr lang="fr-FR" sz="1400" dirty="0"/>
              <a:t>)</a:t>
            </a:r>
          </a:p>
          <a:p>
            <a:pPr lvl="2">
              <a:spcBef>
                <a:spcPts val="0"/>
              </a:spcBef>
              <a:buClr>
                <a:schemeClr val="tx1"/>
              </a:buClr>
              <a:defRPr/>
            </a:pPr>
            <a:r>
              <a:rPr lang="fr-FR" dirty="0"/>
              <a:t>EBV  D - /R +</a:t>
            </a:r>
          </a:p>
          <a:p>
            <a:pPr lvl="2">
              <a:spcBef>
                <a:spcPts val="0"/>
              </a:spcBef>
              <a:spcAft>
                <a:spcPts val="600"/>
              </a:spcAft>
              <a:buClr>
                <a:schemeClr val="tx1"/>
              </a:buClr>
              <a:defRPr/>
            </a:pPr>
            <a:r>
              <a:rPr lang="fr-FR" sz="1400" dirty="0"/>
              <a:t>Conditionnement atténué « FB2 »</a:t>
            </a:r>
          </a:p>
          <a:p>
            <a:pPr lvl="2">
              <a:spcBef>
                <a:spcPts val="0"/>
              </a:spcBef>
              <a:spcAft>
                <a:spcPts val="600"/>
              </a:spcAft>
              <a:buClr>
                <a:schemeClr val="tx1"/>
              </a:buClr>
              <a:defRPr/>
            </a:pPr>
            <a:r>
              <a:rPr lang="fr-FR" sz="1400" dirty="0"/>
              <a:t>Sérum anti-lymphocytaire (SAL) + ciclosporine (</a:t>
            </a:r>
            <a:r>
              <a:rPr lang="fr-FR" sz="1400" dirty="0" err="1"/>
              <a:t>CsA</a:t>
            </a:r>
            <a:r>
              <a:rPr lang="fr-FR" sz="1400" dirty="0"/>
              <a:t>) + </a:t>
            </a:r>
            <a:r>
              <a:rPr lang="fr-FR" sz="1400" dirty="0" err="1"/>
              <a:t>mycophénolate</a:t>
            </a:r>
            <a:r>
              <a:rPr lang="fr-FR" sz="1400" dirty="0"/>
              <a:t> </a:t>
            </a:r>
            <a:r>
              <a:rPr lang="fr-FR" sz="1400" dirty="0" err="1"/>
              <a:t>mofetil</a:t>
            </a:r>
            <a:r>
              <a:rPr lang="fr-FR" sz="1400" dirty="0"/>
              <a:t> (MMF)</a:t>
            </a:r>
          </a:p>
          <a:p>
            <a:pPr lvl="1">
              <a:lnSpc>
                <a:spcPct val="110000"/>
              </a:lnSpc>
              <a:spcAft>
                <a:spcPts val="300"/>
              </a:spcAft>
              <a:defRPr/>
            </a:pPr>
            <a:r>
              <a:rPr lang="fr-FR" sz="1600" dirty="0"/>
              <a:t>AHAI + réactivation </a:t>
            </a:r>
            <a:r>
              <a:rPr lang="fr-FR" sz="1600" dirty="0" err="1"/>
              <a:t>Parvo</a:t>
            </a:r>
            <a:r>
              <a:rPr lang="fr-FR" sz="1600" dirty="0"/>
              <a:t> B19 le 08/04/ 2024</a:t>
            </a:r>
            <a:endParaRPr lang="fr-FR" sz="1400" dirty="0"/>
          </a:p>
          <a:p>
            <a:pPr lvl="2">
              <a:lnSpc>
                <a:spcPct val="110000"/>
              </a:lnSpc>
              <a:spcBef>
                <a:spcPts val="0"/>
              </a:spcBef>
              <a:spcAft>
                <a:spcPts val="300"/>
              </a:spcAft>
              <a:buClr>
                <a:schemeClr val="tx1"/>
              </a:buClr>
              <a:defRPr/>
            </a:pPr>
            <a:r>
              <a:rPr lang="fr-FR" sz="1400" dirty="0"/>
              <a:t>MP1  + </a:t>
            </a:r>
            <a:r>
              <a:rPr lang="fr-FR" sz="1400" dirty="0" err="1"/>
              <a:t>IgIV</a:t>
            </a:r>
            <a:r>
              <a:rPr lang="fr-FR" sz="1400" dirty="0"/>
              <a:t> =&gt; RC</a:t>
            </a:r>
          </a:p>
        </p:txBody>
      </p:sp>
      <p:sp>
        <p:nvSpPr>
          <p:cNvPr id="31" name="Titre 1">
            <a:extLst>
              <a:ext uri="{FF2B5EF4-FFF2-40B4-BE49-F238E27FC236}">
                <a16:creationId xmlns:a16="http://schemas.microsoft.com/office/drawing/2014/main" id="{D87636C8-190B-5D3E-0BB0-9F4FDD3529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15" name="Rounded Rectangle 52">
            <a:extLst>
              <a:ext uri="{FF2B5EF4-FFF2-40B4-BE49-F238E27FC236}">
                <a16:creationId xmlns:a16="http://schemas.microsoft.com/office/drawing/2014/main" id="{BB6F2A32-36FC-716E-8D71-112F3F4D5CF2}"/>
              </a:ext>
            </a:extLst>
          </p:cNvPr>
          <p:cNvSpPr/>
          <p:nvPr/>
        </p:nvSpPr>
        <p:spPr>
          <a:xfrm>
            <a:off x="706794" y="1559246"/>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67" name="Groupe 66">
            <a:extLst>
              <a:ext uri="{FF2B5EF4-FFF2-40B4-BE49-F238E27FC236}">
                <a16:creationId xmlns:a16="http://schemas.microsoft.com/office/drawing/2014/main" id="{5768648C-288B-1AB8-6B56-E81766B218ED}"/>
              </a:ext>
            </a:extLst>
          </p:cNvPr>
          <p:cNvGrpSpPr/>
          <p:nvPr/>
        </p:nvGrpSpPr>
        <p:grpSpPr>
          <a:xfrm>
            <a:off x="6281946" y="1340306"/>
            <a:ext cx="3641320" cy="828000"/>
            <a:chOff x="6281946" y="1478005"/>
            <a:chExt cx="3641320" cy="828000"/>
          </a:xfrm>
        </p:grpSpPr>
        <p:sp>
          <p:nvSpPr>
            <p:cNvPr id="91" name="Rounded Rectangle 52">
              <a:extLst>
                <a:ext uri="{FF2B5EF4-FFF2-40B4-BE49-F238E27FC236}">
                  <a16:creationId xmlns:a16="http://schemas.microsoft.com/office/drawing/2014/main" id="{78EAE68F-41C3-A56B-BAF7-28E6213C77C7}"/>
                </a:ext>
              </a:extLst>
            </p:cNvPr>
            <p:cNvSpPr/>
            <p:nvPr/>
          </p:nvSpPr>
          <p:spPr>
            <a:xfrm>
              <a:off x="6520741" y="1696945"/>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Allogreffe</a:t>
              </a:r>
            </a:p>
          </p:txBody>
        </p:sp>
        <p:sp>
          <p:nvSpPr>
            <p:cNvPr id="93" name="Ellipse 92">
              <a:extLst>
                <a:ext uri="{FF2B5EF4-FFF2-40B4-BE49-F238E27FC236}">
                  <a16:creationId xmlns:a16="http://schemas.microsoft.com/office/drawing/2014/main" id="{86DB1D5D-D541-6A01-8741-FD7E0D790D26}"/>
                </a:ext>
              </a:extLst>
            </p:cNvPr>
            <p:cNvSpPr/>
            <p:nvPr/>
          </p:nvSpPr>
          <p:spPr>
            <a:xfrm>
              <a:off x="6281946" y="1478005"/>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03" name="Graphique 102">
              <a:extLst>
                <a:ext uri="{FF2B5EF4-FFF2-40B4-BE49-F238E27FC236}">
                  <a16:creationId xmlns:a16="http://schemas.microsoft.com/office/drawing/2014/main" id="{955E876E-8A2D-1D06-1981-06A232A289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06109" y="1573271"/>
              <a:ext cx="581357" cy="581357"/>
            </a:xfrm>
            <a:prstGeom prst="rect">
              <a:avLst/>
            </a:prstGeom>
          </p:spPr>
        </p:pic>
      </p:grpSp>
      <p:grpSp>
        <p:nvGrpSpPr>
          <p:cNvPr id="49" name="Groupe 48">
            <a:extLst>
              <a:ext uri="{FF2B5EF4-FFF2-40B4-BE49-F238E27FC236}">
                <a16:creationId xmlns:a16="http://schemas.microsoft.com/office/drawing/2014/main" id="{8C3C58CF-8FBD-A0F7-BFA9-69A693763CB8}"/>
              </a:ext>
            </a:extLst>
          </p:cNvPr>
          <p:cNvGrpSpPr/>
          <p:nvPr/>
        </p:nvGrpSpPr>
        <p:grpSpPr>
          <a:xfrm>
            <a:off x="467999" y="1340306"/>
            <a:ext cx="829682" cy="828000"/>
            <a:chOff x="467999" y="1340306"/>
            <a:chExt cx="829682" cy="828000"/>
          </a:xfrm>
        </p:grpSpPr>
        <p:sp>
          <p:nvSpPr>
            <p:cNvPr id="23" name="Ellipse 22">
              <a:extLst>
                <a:ext uri="{FF2B5EF4-FFF2-40B4-BE49-F238E27FC236}">
                  <a16:creationId xmlns:a16="http://schemas.microsoft.com/office/drawing/2014/main" id="{BB252C3F-4E5B-41FF-260B-497EA07C07F8}"/>
                </a:ext>
              </a:extLst>
            </p:cNvPr>
            <p:cNvSpPr/>
            <p:nvPr/>
          </p:nvSpPr>
          <p:spPr>
            <a:xfrm>
              <a:off x="467999" y="1340306"/>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1" name="Graphique 29">
              <a:extLst>
                <a:ext uri="{FF2B5EF4-FFF2-40B4-BE49-F238E27FC236}">
                  <a16:creationId xmlns:a16="http://schemas.microsoft.com/office/drawing/2014/main" id="{C74C827D-26A3-7030-1ED1-11ABACFF5C44}"/>
                </a:ext>
              </a:extLst>
            </p:cNvPr>
            <p:cNvGrpSpPr/>
            <p:nvPr/>
          </p:nvGrpSpPr>
          <p:grpSpPr>
            <a:xfrm>
              <a:off x="631582" y="1457145"/>
              <a:ext cx="497793" cy="545029"/>
              <a:chOff x="631582" y="1589881"/>
              <a:chExt cx="497793" cy="545029"/>
            </a:xfrm>
            <a:noFill/>
          </p:grpSpPr>
          <p:sp>
            <p:nvSpPr>
              <p:cNvPr id="42" name="Forme libre 41">
                <a:extLst>
                  <a:ext uri="{FF2B5EF4-FFF2-40B4-BE49-F238E27FC236}">
                    <a16:creationId xmlns:a16="http://schemas.microsoft.com/office/drawing/2014/main" id="{DD64F124-269A-B2AB-587C-3E76D54A22DE}"/>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A361453A-3136-D22A-7DB6-32700CAAE9E1}"/>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E66FC775-AA15-6376-DCAC-85B70C2A2449}"/>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445DD5BB-DBA3-A765-79F5-4DA08AA39240}"/>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B036501A-E6EC-E8A6-343E-2B89D98D1FC8}"/>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BA7C5889-6C8E-AD4D-C285-F974E5F60B50}"/>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44" name="Groupe 143">
            <a:extLst>
              <a:ext uri="{FF2B5EF4-FFF2-40B4-BE49-F238E27FC236}">
                <a16:creationId xmlns:a16="http://schemas.microsoft.com/office/drawing/2014/main" id="{CD65DED7-82E0-7BB0-9E44-22530989591E}"/>
              </a:ext>
            </a:extLst>
          </p:cNvPr>
          <p:cNvGrpSpPr/>
          <p:nvPr/>
        </p:nvGrpSpPr>
        <p:grpSpPr>
          <a:xfrm>
            <a:off x="883800" y="4661769"/>
            <a:ext cx="10446172" cy="1381264"/>
            <a:chOff x="1031638" y="7755839"/>
            <a:chExt cx="10446172" cy="1381264"/>
          </a:xfrm>
        </p:grpSpPr>
        <p:cxnSp>
          <p:nvCxnSpPr>
            <p:cNvPr id="51" name="Connecteur droit avec flèche 50">
              <a:extLst>
                <a:ext uri="{FF2B5EF4-FFF2-40B4-BE49-F238E27FC236}">
                  <a16:creationId xmlns:a16="http://schemas.microsoft.com/office/drawing/2014/main" id="{4FAFBCBE-DAA4-3C57-7AC1-C5B0FD948B79}"/>
                </a:ext>
              </a:extLst>
            </p:cNvPr>
            <p:cNvCxnSpPr>
              <a:cxnSpLocks/>
            </p:cNvCxnSpPr>
            <p:nvPr/>
          </p:nvCxnSpPr>
          <p:spPr bwMode="auto">
            <a:xfrm>
              <a:off x="1757810" y="8484437"/>
              <a:ext cx="9720000" cy="23752"/>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grpSp>
          <p:nvGrpSpPr>
            <p:cNvPr id="138" name="Groupe 137">
              <a:extLst>
                <a:ext uri="{FF2B5EF4-FFF2-40B4-BE49-F238E27FC236}">
                  <a16:creationId xmlns:a16="http://schemas.microsoft.com/office/drawing/2014/main" id="{95C83502-18E3-3A19-B857-0D1B3AEA1CB9}"/>
                </a:ext>
              </a:extLst>
            </p:cNvPr>
            <p:cNvGrpSpPr/>
            <p:nvPr/>
          </p:nvGrpSpPr>
          <p:grpSpPr>
            <a:xfrm>
              <a:off x="1031638" y="7908188"/>
              <a:ext cx="1697800" cy="716545"/>
              <a:chOff x="1360501" y="7908188"/>
              <a:chExt cx="1697800" cy="716545"/>
            </a:xfrm>
          </p:grpSpPr>
          <p:sp>
            <p:nvSpPr>
              <p:cNvPr id="119" name="Ellipse 118">
                <a:extLst>
                  <a:ext uri="{FF2B5EF4-FFF2-40B4-BE49-F238E27FC236}">
                    <a16:creationId xmlns:a16="http://schemas.microsoft.com/office/drawing/2014/main" id="{71682BEB-2C39-9A2B-DEFC-D65B5880D909}"/>
                  </a:ext>
                </a:extLst>
              </p:cNvPr>
              <p:cNvSpPr>
                <a:spLocks noChangeAspect="1"/>
              </p:cNvSpPr>
              <p:nvPr/>
            </p:nvSpPr>
            <p:spPr>
              <a:xfrm>
                <a:off x="2068699" y="8343329"/>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5" name="ZoneTexte 84">
                <a:extLst>
                  <a:ext uri="{FF2B5EF4-FFF2-40B4-BE49-F238E27FC236}">
                    <a16:creationId xmlns:a16="http://schemas.microsoft.com/office/drawing/2014/main" id="{42D6E801-344B-E486-F76F-139136713ADB}"/>
                  </a:ext>
                </a:extLst>
              </p:cNvPr>
              <p:cNvSpPr txBox="1"/>
              <p:nvPr/>
            </p:nvSpPr>
            <p:spPr bwMode="auto">
              <a:xfrm>
                <a:off x="1360501" y="7908188"/>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86" name="Connecteur droit 85">
                <a:extLst>
                  <a:ext uri="{FF2B5EF4-FFF2-40B4-BE49-F238E27FC236}">
                    <a16:creationId xmlns:a16="http://schemas.microsoft.com/office/drawing/2014/main" id="{C75165CB-F425-65BF-B03A-600BFDD0C4DE}"/>
                  </a:ext>
                </a:extLst>
              </p:cNvPr>
              <p:cNvCxnSpPr>
                <a:cxnSpLocks/>
              </p:cNvCxnSpPr>
              <p:nvPr/>
            </p:nvCxnSpPr>
            <p:spPr>
              <a:xfrm flipV="1">
                <a:off x="2209401" y="8096889"/>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22" name="ZoneTexte 121">
                <a:extLst>
                  <a:ext uri="{FF2B5EF4-FFF2-40B4-BE49-F238E27FC236}">
                    <a16:creationId xmlns:a16="http://schemas.microsoft.com/office/drawing/2014/main" id="{723E76C5-6F06-E7E9-E853-938C117E4A1D}"/>
                  </a:ext>
                </a:extLst>
              </p:cNvPr>
              <p:cNvSpPr txBox="1"/>
              <p:nvPr/>
            </p:nvSpPr>
            <p:spPr bwMode="auto">
              <a:xfrm>
                <a:off x="1925491" y="8415200"/>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grpSp>
          <p:nvGrpSpPr>
            <p:cNvPr id="141" name="Groupe 140">
              <a:extLst>
                <a:ext uri="{FF2B5EF4-FFF2-40B4-BE49-F238E27FC236}">
                  <a16:creationId xmlns:a16="http://schemas.microsoft.com/office/drawing/2014/main" id="{084353D7-9854-6A0B-282B-8CE6AF742875}"/>
                </a:ext>
              </a:extLst>
            </p:cNvPr>
            <p:cNvGrpSpPr/>
            <p:nvPr/>
          </p:nvGrpSpPr>
          <p:grpSpPr>
            <a:xfrm>
              <a:off x="3181247" y="7755839"/>
              <a:ext cx="1697800" cy="1381264"/>
              <a:chOff x="197415" y="7755839"/>
              <a:chExt cx="1697800" cy="1381264"/>
            </a:xfrm>
          </p:grpSpPr>
          <p:sp>
            <p:nvSpPr>
              <p:cNvPr id="120" name="ZoneTexte 119">
                <a:extLst>
                  <a:ext uri="{FF2B5EF4-FFF2-40B4-BE49-F238E27FC236}">
                    <a16:creationId xmlns:a16="http://schemas.microsoft.com/office/drawing/2014/main" id="{40032888-67D7-B30C-EBE9-992B53389C89}"/>
                  </a:ext>
                </a:extLst>
              </p:cNvPr>
              <p:cNvSpPr txBox="1"/>
              <p:nvPr/>
            </p:nvSpPr>
            <p:spPr bwMode="auto">
              <a:xfrm>
                <a:off x="317110" y="8832404"/>
                <a:ext cx="1458410" cy="3046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NPM1 indétectable, 100% donneur</a:t>
                </a:r>
              </a:p>
            </p:txBody>
          </p:sp>
          <p:sp>
            <p:nvSpPr>
              <p:cNvPr id="87" name="ZoneTexte 86">
                <a:extLst>
                  <a:ext uri="{FF2B5EF4-FFF2-40B4-BE49-F238E27FC236}">
                    <a16:creationId xmlns:a16="http://schemas.microsoft.com/office/drawing/2014/main" id="{07C49980-68FF-BE08-CB61-0D47669C4A65}"/>
                  </a:ext>
                </a:extLst>
              </p:cNvPr>
              <p:cNvSpPr txBox="1"/>
              <p:nvPr/>
            </p:nvSpPr>
            <p:spPr bwMode="auto">
              <a:xfrm>
                <a:off x="197415" y="7755839"/>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90" name="Connecteur droit 89">
                <a:extLst>
                  <a:ext uri="{FF2B5EF4-FFF2-40B4-BE49-F238E27FC236}">
                    <a16:creationId xmlns:a16="http://schemas.microsoft.com/office/drawing/2014/main" id="{7C65F43A-0A4A-9B89-EDCD-D3F0825EF3EC}"/>
                  </a:ext>
                </a:extLst>
              </p:cNvPr>
              <p:cNvCxnSpPr>
                <a:cxnSpLocks/>
              </p:cNvCxnSpPr>
              <p:nvPr/>
            </p:nvCxnSpPr>
            <p:spPr>
              <a:xfrm flipV="1">
                <a:off x="1046315" y="8096889"/>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9" name="Ellipse 138">
                <a:extLst>
                  <a:ext uri="{FF2B5EF4-FFF2-40B4-BE49-F238E27FC236}">
                    <a16:creationId xmlns:a16="http://schemas.microsoft.com/office/drawing/2014/main" id="{E0F7A4EB-F685-D6B2-5EC9-89B068AD8740}"/>
                  </a:ext>
                </a:extLst>
              </p:cNvPr>
              <p:cNvSpPr>
                <a:spLocks noChangeAspect="1"/>
              </p:cNvSpPr>
              <p:nvPr/>
            </p:nvSpPr>
            <p:spPr>
              <a:xfrm>
                <a:off x="821166" y="8258882"/>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0" name="ZoneTexte 139">
                <a:extLst>
                  <a:ext uri="{FF2B5EF4-FFF2-40B4-BE49-F238E27FC236}">
                    <a16:creationId xmlns:a16="http://schemas.microsoft.com/office/drawing/2014/main" id="{D441D8EA-AFEF-4EF9-13E3-691A0073BF70}"/>
                  </a:ext>
                </a:extLst>
              </p:cNvPr>
              <p:cNvSpPr txBox="1"/>
              <p:nvPr/>
            </p:nvSpPr>
            <p:spPr bwMode="auto">
              <a:xfrm>
                <a:off x="762405" y="8415200"/>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grpSp>
      <p:grpSp>
        <p:nvGrpSpPr>
          <p:cNvPr id="3" name="Groupe 2">
            <a:extLst>
              <a:ext uri="{FF2B5EF4-FFF2-40B4-BE49-F238E27FC236}">
                <a16:creationId xmlns:a16="http://schemas.microsoft.com/office/drawing/2014/main" id="{D3928F8E-8447-13C2-347A-F3B73C6F8ADC}"/>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D835C03B-84C5-3B34-D421-AB7150584A4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Rectangle 13">
              <a:extLst>
                <a:ext uri="{FF2B5EF4-FFF2-40B4-BE49-F238E27FC236}">
                  <a16:creationId xmlns:a16="http://schemas.microsoft.com/office/drawing/2014/main" id="{F412D36D-871B-3C87-9E48-157EDC0BE8E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026A47F3-9EAF-7FA3-A5AB-377E80A2E76A}"/>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8" name="Chevron 17">
              <a:extLst>
                <a:ext uri="{FF2B5EF4-FFF2-40B4-BE49-F238E27FC236}">
                  <a16:creationId xmlns:a16="http://schemas.microsoft.com/office/drawing/2014/main" id="{9E832C8D-F54F-2B35-D4E3-0C02CF3C0AB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0" name="Rectangle 19">
              <a:extLst>
                <a:ext uri="{FF2B5EF4-FFF2-40B4-BE49-F238E27FC236}">
                  <a16:creationId xmlns:a16="http://schemas.microsoft.com/office/drawing/2014/main" id="{B63517A3-25FD-071D-627E-BF8521FBE6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EC51AC7A-0D65-AA1F-1739-4030B0C6AD6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2" name="Chevron 21">
              <a:extLst>
                <a:ext uri="{FF2B5EF4-FFF2-40B4-BE49-F238E27FC236}">
                  <a16:creationId xmlns:a16="http://schemas.microsoft.com/office/drawing/2014/main" id="{688929F5-B519-9607-04B7-5D72845F37C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4" name="Chevron 23">
              <a:extLst>
                <a:ext uri="{FF2B5EF4-FFF2-40B4-BE49-F238E27FC236}">
                  <a16:creationId xmlns:a16="http://schemas.microsoft.com/office/drawing/2014/main" id="{7A1358A7-0EF2-3DD9-9395-D86B2BF20B1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5" name="ZoneTexte 24">
            <a:extLst>
              <a:ext uri="{FF2B5EF4-FFF2-40B4-BE49-F238E27FC236}">
                <a16:creationId xmlns:a16="http://schemas.microsoft.com/office/drawing/2014/main" id="{962A99FA-8D14-756B-690C-29A292CB9428}"/>
              </a:ext>
            </a:extLst>
          </p:cNvPr>
          <p:cNvSpPr txBox="1"/>
          <p:nvPr/>
        </p:nvSpPr>
        <p:spPr>
          <a:xfrm>
            <a:off x="467999" y="6236858"/>
            <a:ext cx="8810472" cy="615553"/>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leucémie aigue myéloïde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ELN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European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LeukemiaNet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IDH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Isocitrate déshydrogénases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NPM1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gène qui code la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nucléophosmine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FLT3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-Like Tyrosine kinase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Neuroblastoma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RAS viral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oncogene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homolog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FB2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Fludarabine + Busulfan (2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jours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mmDP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mismatch DP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donneur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négatif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receveur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méthylprednisolone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1g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IgIV</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immunoglobulines IV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819694688"/>
      </p:ext>
    </p:extLst>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grpSp>
        <p:nvGrpSpPr>
          <p:cNvPr id="132" name="Groupe 131">
            <a:extLst>
              <a:ext uri="{FF2B5EF4-FFF2-40B4-BE49-F238E27FC236}">
                <a16:creationId xmlns:a16="http://schemas.microsoft.com/office/drawing/2014/main" id="{2D001F71-3B34-0CC2-2736-BDDBBA5ECAE4}"/>
              </a:ext>
            </a:extLst>
          </p:cNvPr>
          <p:cNvGrpSpPr/>
          <p:nvPr/>
        </p:nvGrpSpPr>
        <p:grpSpPr>
          <a:xfrm>
            <a:off x="830834" y="1514504"/>
            <a:ext cx="9793420" cy="4708497"/>
            <a:chOff x="830834" y="1705004"/>
            <a:chExt cx="9793420" cy="4708497"/>
          </a:xfrm>
        </p:grpSpPr>
        <p:pic>
          <p:nvPicPr>
            <p:cNvPr id="133" name="Image 132">
              <a:extLst>
                <a:ext uri="{FF2B5EF4-FFF2-40B4-BE49-F238E27FC236}">
                  <a16:creationId xmlns:a16="http://schemas.microsoft.com/office/drawing/2014/main" id="{A8D5886B-97E6-78CC-C0FA-A221833E0C08}"/>
                </a:ext>
              </a:extLst>
            </p:cNvPr>
            <p:cNvPicPr>
              <a:picLocks noChangeAspect="1"/>
            </p:cNvPicPr>
            <p:nvPr/>
          </p:nvPicPr>
          <p:blipFill rotWithShape="1">
            <a:blip r:embed="rId3">
              <a:alphaModFix/>
            </a:blip>
            <a:srcRect l="776" t="1669" r="61962" b="1182"/>
            <a:stretch>
              <a:fillRect/>
            </a:stretch>
          </p:blipFill>
          <p:spPr>
            <a:xfrm>
              <a:off x="1815549" y="2623379"/>
              <a:ext cx="2896152" cy="3790122"/>
            </a:xfrm>
            <a:prstGeom prst="rect">
              <a:avLst/>
            </a:prstGeom>
          </p:spPr>
        </p:pic>
        <p:cxnSp>
          <p:nvCxnSpPr>
            <p:cNvPr id="134" name="Connecteur droit 133">
              <a:extLst>
                <a:ext uri="{FF2B5EF4-FFF2-40B4-BE49-F238E27FC236}">
                  <a16:creationId xmlns:a16="http://schemas.microsoft.com/office/drawing/2014/main" id="{DA6993CE-033D-10F4-0291-94FBF325A613}"/>
                </a:ext>
              </a:extLst>
            </p:cNvPr>
            <p:cNvCxnSpPr>
              <a:cxnSpLocks/>
            </p:cNvCxnSpPr>
            <p:nvPr/>
          </p:nvCxnSpPr>
          <p:spPr>
            <a:xfrm>
              <a:off x="2033116" y="4191001"/>
              <a:ext cx="2904009"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35" name="Connecteur droit avec flèche 134">
              <a:extLst>
                <a:ext uri="{FF2B5EF4-FFF2-40B4-BE49-F238E27FC236}">
                  <a16:creationId xmlns:a16="http://schemas.microsoft.com/office/drawing/2014/main" id="{E261E034-0888-8123-C53E-67F73E28F693}"/>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6" name="ZoneTexte 135">
              <a:extLst>
                <a:ext uri="{FF2B5EF4-FFF2-40B4-BE49-F238E27FC236}">
                  <a16:creationId xmlns:a16="http://schemas.microsoft.com/office/drawing/2014/main" id="{5DDFCDB9-1DCA-706D-5B24-804C084DAC34}"/>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37" name="ZoneTexte 136">
              <a:extLst>
                <a:ext uri="{FF2B5EF4-FFF2-40B4-BE49-F238E27FC236}">
                  <a16:creationId xmlns:a16="http://schemas.microsoft.com/office/drawing/2014/main" id="{44148F0E-8E78-FCBD-F22B-C722D3E413D4}"/>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38" name="ZoneTexte 137">
              <a:extLst>
                <a:ext uri="{FF2B5EF4-FFF2-40B4-BE49-F238E27FC236}">
                  <a16:creationId xmlns:a16="http://schemas.microsoft.com/office/drawing/2014/main" id="{6D53E9AE-756F-2D32-00A1-64709B4E3EAC}"/>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39" name="Ellipse 138">
              <a:extLst>
                <a:ext uri="{FF2B5EF4-FFF2-40B4-BE49-F238E27FC236}">
                  <a16:creationId xmlns:a16="http://schemas.microsoft.com/office/drawing/2014/main" id="{8A228855-4929-118F-AE0E-1A7C9E352506}"/>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0" name="Ellipse 139">
              <a:extLst>
                <a:ext uri="{FF2B5EF4-FFF2-40B4-BE49-F238E27FC236}">
                  <a16:creationId xmlns:a16="http://schemas.microsoft.com/office/drawing/2014/main" id="{5BB72DD0-C4DD-00EB-D43C-BF3CC77EB0B6}"/>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1" name="Ellipse 140">
              <a:extLst>
                <a:ext uri="{FF2B5EF4-FFF2-40B4-BE49-F238E27FC236}">
                  <a16:creationId xmlns:a16="http://schemas.microsoft.com/office/drawing/2014/main" id="{257BA4F6-B09B-21DD-69AE-A096AF377F74}"/>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2" name="Ellipse 141">
              <a:extLst>
                <a:ext uri="{FF2B5EF4-FFF2-40B4-BE49-F238E27FC236}">
                  <a16:creationId xmlns:a16="http://schemas.microsoft.com/office/drawing/2014/main" id="{4DEF09F5-7A7D-AE46-88F6-779A88B6C505}"/>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3" name="Ellipse 142">
              <a:extLst>
                <a:ext uri="{FF2B5EF4-FFF2-40B4-BE49-F238E27FC236}">
                  <a16:creationId xmlns:a16="http://schemas.microsoft.com/office/drawing/2014/main" id="{80E74548-8B3D-81CC-3A64-2DBF4BB9F357}"/>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4" name="Ellipse 143">
              <a:extLst>
                <a:ext uri="{FF2B5EF4-FFF2-40B4-BE49-F238E27FC236}">
                  <a16:creationId xmlns:a16="http://schemas.microsoft.com/office/drawing/2014/main" id="{B573D80C-0689-57FE-AA4D-D416F4B12500}"/>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5" name="Ellipse 144">
              <a:extLst>
                <a:ext uri="{FF2B5EF4-FFF2-40B4-BE49-F238E27FC236}">
                  <a16:creationId xmlns:a16="http://schemas.microsoft.com/office/drawing/2014/main" id="{C4F6E33F-5981-2EF4-CD74-46B436ACBC96}"/>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6" name="Ellipse 145">
              <a:extLst>
                <a:ext uri="{FF2B5EF4-FFF2-40B4-BE49-F238E27FC236}">
                  <a16:creationId xmlns:a16="http://schemas.microsoft.com/office/drawing/2014/main" id="{EAECC2B6-6282-053D-927E-956672ACD7EF}"/>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7" name="Ellipse 146">
              <a:extLst>
                <a:ext uri="{FF2B5EF4-FFF2-40B4-BE49-F238E27FC236}">
                  <a16:creationId xmlns:a16="http://schemas.microsoft.com/office/drawing/2014/main" id="{16D59238-72C7-FC1F-D672-34B090080378}"/>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8" name="Ellipse 147">
              <a:extLst>
                <a:ext uri="{FF2B5EF4-FFF2-40B4-BE49-F238E27FC236}">
                  <a16:creationId xmlns:a16="http://schemas.microsoft.com/office/drawing/2014/main" id="{AA179342-3F42-71ED-3B17-2FFF1427060B}"/>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151" name="Connecteur droit avec flèche 150">
              <a:extLst>
                <a:ext uri="{FF2B5EF4-FFF2-40B4-BE49-F238E27FC236}">
                  <a16:creationId xmlns:a16="http://schemas.microsoft.com/office/drawing/2014/main" id="{A11BD7C0-8BB5-6718-FA2B-57C0A1060E5F}"/>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52" name="Ellipse 151">
              <a:extLst>
                <a:ext uri="{FF2B5EF4-FFF2-40B4-BE49-F238E27FC236}">
                  <a16:creationId xmlns:a16="http://schemas.microsoft.com/office/drawing/2014/main" id="{D3E897BB-EF97-B336-FBAD-03678AB7DBB2}"/>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3" name="ZoneTexte 152">
              <a:extLst>
                <a:ext uri="{FF2B5EF4-FFF2-40B4-BE49-F238E27FC236}">
                  <a16:creationId xmlns:a16="http://schemas.microsoft.com/office/drawing/2014/main" id="{44D7E62D-917F-6688-B38D-5001A65BBB07}"/>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54" name="Connecteur droit 153">
              <a:extLst>
                <a:ext uri="{FF2B5EF4-FFF2-40B4-BE49-F238E27FC236}">
                  <a16:creationId xmlns:a16="http://schemas.microsoft.com/office/drawing/2014/main" id="{6AEAAFDA-7BB3-46C9-6DC9-1855E5ABABC8}"/>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5" name="ZoneTexte 154">
              <a:extLst>
                <a:ext uri="{FF2B5EF4-FFF2-40B4-BE49-F238E27FC236}">
                  <a16:creationId xmlns:a16="http://schemas.microsoft.com/office/drawing/2014/main" id="{86AF6E34-EB94-FB36-9C13-A425896811FB}"/>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6" name="ZoneTexte 155">
              <a:extLst>
                <a:ext uri="{FF2B5EF4-FFF2-40B4-BE49-F238E27FC236}">
                  <a16:creationId xmlns:a16="http://schemas.microsoft.com/office/drawing/2014/main" id="{909E36B3-4002-2C55-A320-40BE5AB3370C}"/>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57" name="Connecteur droit 156">
              <a:extLst>
                <a:ext uri="{FF2B5EF4-FFF2-40B4-BE49-F238E27FC236}">
                  <a16:creationId xmlns:a16="http://schemas.microsoft.com/office/drawing/2014/main" id="{C7AE0C89-7219-179A-0F89-AF4915717AFD}"/>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8" name="Ellipse 157">
              <a:extLst>
                <a:ext uri="{FF2B5EF4-FFF2-40B4-BE49-F238E27FC236}">
                  <a16:creationId xmlns:a16="http://schemas.microsoft.com/office/drawing/2014/main" id="{3541749E-F2CF-1309-6433-8124429FB0C4}"/>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9" name="ZoneTexte 158">
              <a:extLst>
                <a:ext uri="{FF2B5EF4-FFF2-40B4-BE49-F238E27FC236}">
                  <a16:creationId xmlns:a16="http://schemas.microsoft.com/office/drawing/2014/main" id="{57B7EA39-C0B7-C023-55EE-08EEBB7DDB84}"/>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2" name="Forme libre 161">
              <a:extLst>
                <a:ext uri="{FF2B5EF4-FFF2-40B4-BE49-F238E27FC236}">
                  <a16:creationId xmlns:a16="http://schemas.microsoft.com/office/drawing/2014/main" id="{A8740676-2C87-DC76-13CC-C223337B073D}"/>
                </a:ext>
              </a:extLst>
            </p:cNvPr>
            <p:cNvSpPr/>
            <p:nvPr/>
          </p:nvSpPr>
          <p:spPr>
            <a:xfrm>
              <a:off x="2626598" y="4173314"/>
              <a:ext cx="2089725" cy="2037242"/>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 name="csX0" fmla="*/ 0 w 3080730"/>
                <a:gd name="csY0" fmla="*/ 2178604 h 2178604"/>
                <a:gd name="csX1" fmla="*/ 1270341 w 3080730"/>
                <a:gd name="csY1" fmla="*/ 2178604 h 2178604"/>
                <a:gd name="csX2" fmla="*/ 1488521 w 3080730"/>
                <a:gd name="csY2" fmla="*/ 319545 h 2178604"/>
                <a:gd name="csX3" fmla="*/ 1558775 w 3080730"/>
                <a:gd name="csY3" fmla="*/ 883715 h 2178604"/>
                <a:gd name="csX4" fmla="*/ 1589460 w 3080730"/>
                <a:gd name="csY4" fmla="*/ 374351 h 2178604"/>
                <a:gd name="csX5" fmla="*/ 1736746 w 3080730"/>
                <a:gd name="csY5" fmla="*/ 202518 h 2178604"/>
                <a:gd name="csX6" fmla="*/ 1877895 w 3080730"/>
                <a:gd name="csY6" fmla="*/ 257750 h 2178604"/>
                <a:gd name="csX7" fmla="*/ 2089725 w 3080730"/>
                <a:gd name="csY7" fmla="*/ 141362 h 2178604"/>
                <a:gd name="csX8" fmla="*/ 2264520 w 3080730"/>
                <a:gd name="csY8" fmla="*/ 110464 h 2178604"/>
                <a:gd name="csX9" fmla="*/ 2559092 w 3080730"/>
                <a:gd name="csY9" fmla="*/ 0 h 2178604"/>
                <a:gd name="csX10" fmla="*/ 2841390 w 3080730"/>
                <a:gd name="csY10" fmla="*/ 625965 h 2178604"/>
                <a:gd name="csX11" fmla="*/ 3080730 w 3080730"/>
                <a:gd name="csY11" fmla="*/ 908263 h 2178604"/>
                <a:gd name="csX0" fmla="*/ 0 w 2841390"/>
                <a:gd name="csY0" fmla="*/ 2178604 h 2178604"/>
                <a:gd name="csX1" fmla="*/ 1270341 w 2841390"/>
                <a:gd name="csY1" fmla="*/ 2178604 h 2178604"/>
                <a:gd name="csX2" fmla="*/ 1488521 w 2841390"/>
                <a:gd name="csY2" fmla="*/ 319545 h 2178604"/>
                <a:gd name="csX3" fmla="*/ 1558775 w 2841390"/>
                <a:gd name="csY3" fmla="*/ 883715 h 2178604"/>
                <a:gd name="csX4" fmla="*/ 1589460 w 2841390"/>
                <a:gd name="csY4" fmla="*/ 374351 h 2178604"/>
                <a:gd name="csX5" fmla="*/ 1736746 w 2841390"/>
                <a:gd name="csY5" fmla="*/ 202518 h 2178604"/>
                <a:gd name="csX6" fmla="*/ 1877895 w 2841390"/>
                <a:gd name="csY6" fmla="*/ 257750 h 2178604"/>
                <a:gd name="csX7" fmla="*/ 2089725 w 2841390"/>
                <a:gd name="csY7" fmla="*/ 141362 h 2178604"/>
                <a:gd name="csX8" fmla="*/ 2264520 w 2841390"/>
                <a:gd name="csY8" fmla="*/ 110464 h 2178604"/>
                <a:gd name="csX9" fmla="*/ 2559092 w 2841390"/>
                <a:gd name="csY9" fmla="*/ 0 h 2178604"/>
                <a:gd name="csX10" fmla="*/ 2841390 w 2841390"/>
                <a:gd name="csY10" fmla="*/ 625965 h 2178604"/>
                <a:gd name="csX0" fmla="*/ 0 w 2559092"/>
                <a:gd name="csY0" fmla="*/ 2178604 h 2178604"/>
                <a:gd name="csX1" fmla="*/ 1270341 w 2559092"/>
                <a:gd name="csY1" fmla="*/ 2178604 h 2178604"/>
                <a:gd name="csX2" fmla="*/ 1488521 w 2559092"/>
                <a:gd name="csY2" fmla="*/ 319545 h 2178604"/>
                <a:gd name="csX3" fmla="*/ 1558775 w 2559092"/>
                <a:gd name="csY3" fmla="*/ 883715 h 2178604"/>
                <a:gd name="csX4" fmla="*/ 1589460 w 2559092"/>
                <a:gd name="csY4" fmla="*/ 374351 h 2178604"/>
                <a:gd name="csX5" fmla="*/ 1736746 w 2559092"/>
                <a:gd name="csY5" fmla="*/ 202518 h 2178604"/>
                <a:gd name="csX6" fmla="*/ 1877895 w 2559092"/>
                <a:gd name="csY6" fmla="*/ 257750 h 2178604"/>
                <a:gd name="csX7" fmla="*/ 2089725 w 2559092"/>
                <a:gd name="csY7" fmla="*/ 141362 h 2178604"/>
                <a:gd name="csX8" fmla="*/ 2264520 w 2559092"/>
                <a:gd name="csY8" fmla="*/ 110464 h 2178604"/>
                <a:gd name="csX9" fmla="*/ 2559092 w 2559092"/>
                <a:gd name="csY9" fmla="*/ 0 h 2178604"/>
                <a:gd name="csX0" fmla="*/ 0 w 2264520"/>
                <a:gd name="csY0" fmla="*/ 2068140 h 2068140"/>
                <a:gd name="csX1" fmla="*/ 1270341 w 2264520"/>
                <a:gd name="csY1" fmla="*/ 2068140 h 2068140"/>
                <a:gd name="csX2" fmla="*/ 1488521 w 2264520"/>
                <a:gd name="csY2" fmla="*/ 209081 h 2068140"/>
                <a:gd name="csX3" fmla="*/ 1558775 w 2264520"/>
                <a:gd name="csY3" fmla="*/ 773251 h 2068140"/>
                <a:gd name="csX4" fmla="*/ 1589460 w 2264520"/>
                <a:gd name="csY4" fmla="*/ 263887 h 2068140"/>
                <a:gd name="csX5" fmla="*/ 1736746 w 2264520"/>
                <a:gd name="csY5" fmla="*/ 92054 h 2068140"/>
                <a:gd name="csX6" fmla="*/ 1877895 w 2264520"/>
                <a:gd name="csY6" fmla="*/ 147286 h 2068140"/>
                <a:gd name="csX7" fmla="*/ 2089725 w 2264520"/>
                <a:gd name="csY7" fmla="*/ 30898 h 2068140"/>
                <a:gd name="csX8" fmla="*/ 2264520 w 2264520"/>
                <a:gd name="csY8" fmla="*/ 0 h 2068140"/>
                <a:gd name="csX0" fmla="*/ 0 w 2089725"/>
                <a:gd name="csY0" fmla="*/ 2037242 h 2037242"/>
                <a:gd name="csX1" fmla="*/ 1270341 w 2089725"/>
                <a:gd name="csY1" fmla="*/ 2037242 h 2037242"/>
                <a:gd name="csX2" fmla="*/ 1488521 w 2089725"/>
                <a:gd name="csY2" fmla="*/ 178183 h 2037242"/>
                <a:gd name="csX3" fmla="*/ 1558775 w 2089725"/>
                <a:gd name="csY3" fmla="*/ 742353 h 2037242"/>
                <a:gd name="csX4" fmla="*/ 1589460 w 2089725"/>
                <a:gd name="csY4" fmla="*/ 232989 h 2037242"/>
                <a:gd name="csX5" fmla="*/ 1736746 w 2089725"/>
                <a:gd name="csY5" fmla="*/ 61156 h 2037242"/>
                <a:gd name="csX6" fmla="*/ 1877895 w 2089725"/>
                <a:gd name="csY6" fmla="*/ 116388 h 2037242"/>
                <a:gd name="csX7" fmla="*/ 2089725 w 2089725"/>
                <a:gd name="csY7" fmla="*/ 0 h 2037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089725" h="2037242">
                  <a:moveTo>
                    <a:pt x="0" y="2037242"/>
                  </a:moveTo>
                  <a:lnTo>
                    <a:pt x="1270341" y="2037242"/>
                  </a:lnTo>
                  <a:lnTo>
                    <a:pt x="1488521" y="178183"/>
                  </a:lnTo>
                  <a:lnTo>
                    <a:pt x="1558775" y="742353"/>
                  </a:lnTo>
                  <a:lnTo>
                    <a:pt x="1589460" y="232989"/>
                  </a:lnTo>
                  <a:lnTo>
                    <a:pt x="1736746" y="61156"/>
                  </a:lnTo>
                  <a:lnTo>
                    <a:pt x="1877895" y="116388"/>
                  </a:lnTo>
                  <a:lnTo>
                    <a:pt x="2089725" y="0"/>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 de la charge EBV post transplantation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cxnSp>
        <p:nvCxnSpPr>
          <p:cNvPr id="3" name="Connecteur droit avec flèche 2">
            <a:extLst>
              <a:ext uri="{FF2B5EF4-FFF2-40B4-BE49-F238E27FC236}">
                <a16:creationId xmlns:a16="http://schemas.microsoft.com/office/drawing/2014/main" id="{5478BD26-82D6-52FF-4CA6-FF702FD51D60}"/>
              </a:ext>
            </a:extLst>
          </p:cNvPr>
          <p:cNvCxnSpPr>
            <a:cxnSpLocks/>
          </p:cNvCxnSpPr>
          <p:nvPr/>
        </p:nvCxnSpPr>
        <p:spPr>
          <a:xfrm>
            <a:off x="4356448" y="3352800"/>
            <a:ext cx="0" cy="510359"/>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4" name="ZoneTexte 3">
            <a:extLst>
              <a:ext uri="{FF2B5EF4-FFF2-40B4-BE49-F238E27FC236}">
                <a16:creationId xmlns:a16="http://schemas.microsoft.com/office/drawing/2014/main" id="{B9B4B42E-C911-9BAA-E688-95F9561639E2}"/>
              </a:ext>
            </a:extLst>
          </p:cNvPr>
          <p:cNvSpPr txBox="1"/>
          <p:nvPr/>
        </p:nvSpPr>
        <p:spPr>
          <a:xfrm>
            <a:off x="3552999" y="2778682"/>
            <a:ext cx="1606898" cy="6001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Sortie d’hospitalisation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22/04/24</a:t>
            </a:r>
          </a:p>
        </p:txBody>
      </p:sp>
      <p:grpSp>
        <p:nvGrpSpPr>
          <p:cNvPr id="73" name="Groupe 72">
            <a:extLst>
              <a:ext uri="{FF2B5EF4-FFF2-40B4-BE49-F238E27FC236}">
                <a16:creationId xmlns:a16="http://schemas.microsoft.com/office/drawing/2014/main" id="{736E9F54-98F9-4DC3-9A42-EA59B82FABE2}"/>
              </a:ext>
            </a:extLst>
          </p:cNvPr>
          <p:cNvGrpSpPr/>
          <p:nvPr/>
        </p:nvGrpSpPr>
        <p:grpSpPr>
          <a:xfrm>
            <a:off x="-2" y="0"/>
            <a:ext cx="12192002" cy="213160"/>
            <a:chOff x="-2" y="0"/>
            <a:chExt cx="12192002" cy="213160"/>
          </a:xfrm>
        </p:grpSpPr>
        <p:sp>
          <p:nvSpPr>
            <p:cNvPr id="74" name="Rectangle 73">
              <a:extLst>
                <a:ext uri="{FF2B5EF4-FFF2-40B4-BE49-F238E27FC236}">
                  <a16:creationId xmlns:a16="http://schemas.microsoft.com/office/drawing/2014/main" id="{6DB07C8C-BD7F-0F31-123C-1C70C9FCED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5" name="Rectangle 74">
              <a:extLst>
                <a:ext uri="{FF2B5EF4-FFF2-40B4-BE49-F238E27FC236}">
                  <a16:creationId xmlns:a16="http://schemas.microsoft.com/office/drawing/2014/main" id="{A11C4844-D03A-4E34-EB0B-139E9E8C13F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6" name="Signalisation droite 75">
              <a:extLst>
                <a:ext uri="{FF2B5EF4-FFF2-40B4-BE49-F238E27FC236}">
                  <a16:creationId xmlns:a16="http://schemas.microsoft.com/office/drawing/2014/main" id="{D3359ABC-33AD-DDF2-DAB7-839FDD2BD225}"/>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77" name="Chevron 76">
              <a:extLst>
                <a:ext uri="{FF2B5EF4-FFF2-40B4-BE49-F238E27FC236}">
                  <a16:creationId xmlns:a16="http://schemas.microsoft.com/office/drawing/2014/main" id="{E38B5EF8-C8CA-0781-C4EE-572831E4595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8" name="Rectangle 77">
              <a:extLst>
                <a:ext uri="{FF2B5EF4-FFF2-40B4-BE49-F238E27FC236}">
                  <a16:creationId xmlns:a16="http://schemas.microsoft.com/office/drawing/2014/main" id="{32B13E34-2B42-9CF8-17E9-532060D831D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9" name="Chevron 78">
              <a:extLst>
                <a:ext uri="{FF2B5EF4-FFF2-40B4-BE49-F238E27FC236}">
                  <a16:creationId xmlns:a16="http://schemas.microsoft.com/office/drawing/2014/main" id="{9040AF35-E3FB-BC0C-4AB3-B140854206C5}"/>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80" name="Chevron 79">
              <a:extLst>
                <a:ext uri="{FF2B5EF4-FFF2-40B4-BE49-F238E27FC236}">
                  <a16:creationId xmlns:a16="http://schemas.microsoft.com/office/drawing/2014/main" id="{C0D9927F-867C-D8E1-6A6E-9BF98F39A4D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1" name="Chevron 80">
              <a:extLst>
                <a:ext uri="{FF2B5EF4-FFF2-40B4-BE49-F238E27FC236}">
                  <a16:creationId xmlns:a16="http://schemas.microsoft.com/office/drawing/2014/main" id="{1F36770C-A0B8-9CEA-2601-7BD84A127885}"/>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5" name="ZoneTexte 4">
            <a:extLst>
              <a:ext uri="{FF2B5EF4-FFF2-40B4-BE49-F238E27FC236}">
                <a16:creationId xmlns:a16="http://schemas.microsoft.com/office/drawing/2014/main" id="{6DEA79B1-D455-2B2F-9F2C-8F692BD70E80}"/>
              </a:ext>
            </a:extLst>
          </p:cNvPr>
          <p:cNvSpPr txBox="1"/>
          <p:nvPr/>
        </p:nvSpPr>
        <p:spPr>
          <a:xfrm>
            <a:off x="467999" y="6558560"/>
            <a:ext cx="881047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2993962911"/>
      </p:ext>
    </p:extLst>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09F3658F-9596-E09D-4C77-D5116B65D0CF}"/>
              </a:ext>
            </a:extLst>
          </p:cNvPr>
          <p:cNvSpPr>
            <a:spLocks noGrp="1"/>
          </p:cNvSpPr>
          <p:nvPr>
            <p:ph type="pic" sz="quarter" idx="13"/>
          </p:nvPr>
        </p:nvSpPr>
        <p:spPr/>
        <p:txBody>
          <a:bodyPr/>
          <a:lstStyle/>
          <a:p>
            <a:endParaRPr lang="fr-FR"/>
          </a:p>
        </p:txBody>
      </p:sp>
      <p:sp>
        <p:nvSpPr>
          <p:cNvPr id="3" name="Titre 1">
            <a:extLst>
              <a:ext uri="{FF2B5EF4-FFF2-40B4-BE49-F238E27FC236}">
                <a16:creationId xmlns:a16="http://schemas.microsoft.com/office/drawing/2014/main" id="{F477851B-0EB5-467E-CF3E-CC2F928ACC30}"/>
              </a:ext>
            </a:extLst>
          </p:cNvPr>
          <p:cNvSpPr txBox="1">
            <a:spLocks/>
          </p:cNvSpPr>
          <p:nvPr/>
        </p:nvSpPr>
        <p:spPr>
          <a:xfrm>
            <a:off x="2615770" y="1242000"/>
            <a:ext cx="640830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Le patient est asymptomatique.</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 vous devant la charge virale EBV ? </a:t>
            </a:r>
          </a:p>
        </p:txBody>
      </p:sp>
      <p:grpSp>
        <p:nvGrpSpPr>
          <p:cNvPr id="36" name="Groupe 35">
            <a:extLst>
              <a:ext uri="{FF2B5EF4-FFF2-40B4-BE49-F238E27FC236}">
                <a16:creationId xmlns:a16="http://schemas.microsoft.com/office/drawing/2014/main" id="{D493AA9E-998F-8BEC-C62A-9AB905747530}"/>
              </a:ext>
            </a:extLst>
          </p:cNvPr>
          <p:cNvGrpSpPr/>
          <p:nvPr/>
        </p:nvGrpSpPr>
        <p:grpSpPr>
          <a:xfrm>
            <a:off x="468000" y="2728800"/>
            <a:ext cx="11359187" cy="2787213"/>
            <a:chOff x="468000" y="2599220"/>
            <a:chExt cx="11359187" cy="2787213"/>
          </a:xfrm>
        </p:grpSpPr>
        <p:sp>
          <p:nvSpPr>
            <p:cNvPr id="23" name="Rectangle : coins arrondis 22">
              <a:extLst>
                <a:ext uri="{FF2B5EF4-FFF2-40B4-BE49-F238E27FC236}">
                  <a16:creationId xmlns:a16="http://schemas.microsoft.com/office/drawing/2014/main" id="{6C0C7ADD-B1AC-3DBB-4F67-88654AD49F8A}"/>
                </a:ext>
              </a:extLst>
            </p:cNvPr>
            <p:cNvSpPr/>
            <p:nvPr/>
          </p:nvSpPr>
          <p:spPr bwMode="auto">
            <a:xfrm>
              <a:off x="4680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9131F418-9467-422F-1829-4021DEBF80F9}"/>
                </a:ext>
              </a:extLst>
            </p:cNvPr>
            <p:cNvSpPr/>
            <p:nvPr/>
          </p:nvSpPr>
          <p:spPr bwMode="auto">
            <a:xfrm>
              <a:off x="33549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11AEDFB0-8956-34DF-E780-6962DA6021DF}"/>
                </a:ext>
              </a:extLst>
            </p:cNvPr>
            <p:cNvSpPr/>
            <p:nvPr/>
          </p:nvSpPr>
          <p:spPr bwMode="auto">
            <a:xfrm>
              <a:off x="62418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 name="Rectangle : coins arrondis 10">
              <a:extLst>
                <a:ext uri="{FF2B5EF4-FFF2-40B4-BE49-F238E27FC236}">
                  <a16:creationId xmlns:a16="http://schemas.microsoft.com/office/drawing/2014/main" id="{F8CEC32E-A25F-0C4D-4381-4CEF6D16EBC9}"/>
                </a:ext>
              </a:extLst>
            </p:cNvPr>
            <p:cNvSpPr/>
            <p:nvPr/>
          </p:nvSpPr>
          <p:spPr>
            <a:xfrm>
              <a:off x="4680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Contrôle rapproché</a:t>
              </a:r>
            </a:p>
          </p:txBody>
        </p:sp>
        <p:sp>
          <p:nvSpPr>
            <p:cNvPr id="12" name="Rectangle : coins arrondis 11">
              <a:extLst>
                <a:ext uri="{FF2B5EF4-FFF2-40B4-BE49-F238E27FC236}">
                  <a16:creationId xmlns:a16="http://schemas.microsoft.com/office/drawing/2014/main" id="{FC1200DC-E828-4E84-452E-CCC2222EEE01}"/>
                </a:ext>
              </a:extLst>
            </p:cNvPr>
            <p:cNvSpPr/>
            <p:nvPr/>
          </p:nvSpPr>
          <p:spPr>
            <a:xfrm>
              <a:off x="1020204" y="259922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6F8CDE8-F3DD-F463-520A-0DD697BC07B5}"/>
                </a:ext>
              </a:extLst>
            </p:cNvPr>
            <p:cNvSpPr/>
            <p:nvPr/>
          </p:nvSpPr>
          <p:spPr>
            <a:xfrm rot="10800000">
              <a:off x="1662613" y="309165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064DDEE-7099-BCD0-671D-828E6FE291AB}"/>
                </a:ext>
              </a:extLst>
            </p:cNvPr>
            <p:cNvSpPr/>
            <p:nvPr/>
          </p:nvSpPr>
          <p:spPr>
            <a:xfrm>
              <a:off x="33549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Contrôle hebdomadaire</a:t>
              </a:r>
            </a:p>
          </p:txBody>
        </p:sp>
        <p:sp>
          <p:nvSpPr>
            <p:cNvPr id="16" name="Rectangle : coins arrondis 15">
              <a:extLst>
                <a:ext uri="{FF2B5EF4-FFF2-40B4-BE49-F238E27FC236}">
                  <a16:creationId xmlns:a16="http://schemas.microsoft.com/office/drawing/2014/main" id="{A90D47C9-B3D5-B430-3C18-6E857266343C}"/>
                </a:ext>
              </a:extLst>
            </p:cNvPr>
            <p:cNvSpPr/>
            <p:nvPr/>
          </p:nvSpPr>
          <p:spPr>
            <a:xfrm>
              <a:off x="3907104" y="259922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DB7BED9-47A3-FD0D-CC03-5EE1A799C829}"/>
                </a:ext>
              </a:extLst>
            </p:cNvPr>
            <p:cNvSpPr/>
            <p:nvPr/>
          </p:nvSpPr>
          <p:spPr>
            <a:xfrm rot="10800000">
              <a:off x="4549513" y="309165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EFC37F1-4391-0328-FA99-B007C103C2AB}"/>
                </a:ext>
              </a:extLst>
            </p:cNvPr>
            <p:cNvSpPr/>
            <p:nvPr/>
          </p:nvSpPr>
          <p:spPr>
            <a:xfrm>
              <a:off x="62418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Rituximab</a:t>
              </a:r>
            </a:p>
          </p:txBody>
        </p:sp>
        <p:sp>
          <p:nvSpPr>
            <p:cNvPr id="20" name="Rectangle : coins arrondis 19">
              <a:extLst>
                <a:ext uri="{FF2B5EF4-FFF2-40B4-BE49-F238E27FC236}">
                  <a16:creationId xmlns:a16="http://schemas.microsoft.com/office/drawing/2014/main" id="{AF1CF505-FCA8-15F3-CDD8-8F4966E6FAD6}"/>
                </a:ext>
              </a:extLst>
            </p:cNvPr>
            <p:cNvSpPr/>
            <p:nvPr/>
          </p:nvSpPr>
          <p:spPr>
            <a:xfrm>
              <a:off x="6794004" y="259922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C96F490F-83E7-A9D2-7E55-DECD6175EFBA}"/>
                </a:ext>
              </a:extLst>
            </p:cNvPr>
            <p:cNvSpPr/>
            <p:nvPr/>
          </p:nvSpPr>
          <p:spPr>
            <a:xfrm rot="10800000">
              <a:off x="7436413" y="309165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0" name="Rectangle : coins arrondis 9">
              <a:extLst>
                <a:ext uri="{FF2B5EF4-FFF2-40B4-BE49-F238E27FC236}">
                  <a16:creationId xmlns:a16="http://schemas.microsoft.com/office/drawing/2014/main" id="{A4A99C01-269C-2AC1-FB01-032EEACCEFF4}"/>
                </a:ext>
              </a:extLst>
            </p:cNvPr>
            <p:cNvSpPr/>
            <p:nvPr/>
          </p:nvSpPr>
          <p:spPr bwMode="auto">
            <a:xfrm>
              <a:off x="9231587" y="2794433"/>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6" name="Rectangle : coins arrondis 25">
              <a:extLst>
                <a:ext uri="{FF2B5EF4-FFF2-40B4-BE49-F238E27FC236}">
                  <a16:creationId xmlns:a16="http://schemas.microsoft.com/office/drawing/2014/main" id="{0C40DA1E-2819-008C-2387-AF569E95FF58}"/>
                </a:ext>
              </a:extLst>
            </p:cNvPr>
            <p:cNvSpPr/>
            <p:nvPr/>
          </p:nvSpPr>
          <p:spPr>
            <a:xfrm>
              <a:off x="9231587" y="2794433"/>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Imagerie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(scan CTAP, TEP)</a:t>
              </a:r>
            </a:p>
          </p:txBody>
        </p:sp>
        <p:sp>
          <p:nvSpPr>
            <p:cNvPr id="27" name="Rectangle : coins arrondis 26">
              <a:extLst>
                <a:ext uri="{FF2B5EF4-FFF2-40B4-BE49-F238E27FC236}">
                  <a16:creationId xmlns:a16="http://schemas.microsoft.com/office/drawing/2014/main" id="{9C3C4230-8E88-D2E1-27DD-B962F004ECF9}"/>
                </a:ext>
              </a:extLst>
            </p:cNvPr>
            <p:cNvSpPr/>
            <p:nvPr/>
          </p:nvSpPr>
          <p:spPr>
            <a:xfrm>
              <a:off x="9783791" y="2601887"/>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2AED5C43-C489-2E0A-5AB1-BC9B41A41FA9}"/>
                </a:ext>
              </a:extLst>
            </p:cNvPr>
            <p:cNvSpPr/>
            <p:nvPr/>
          </p:nvSpPr>
          <p:spPr>
            <a:xfrm rot="10800000">
              <a:off x="10426200" y="309432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5" name="Titre 1">
            <a:extLst>
              <a:ext uri="{FF2B5EF4-FFF2-40B4-BE49-F238E27FC236}">
                <a16:creationId xmlns:a16="http://schemas.microsoft.com/office/drawing/2014/main" id="{A5DF8A59-CC1D-C175-20F9-EBCB09D4B15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7" name="Rounded Rectangle 52">
            <a:extLst>
              <a:ext uri="{FF2B5EF4-FFF2-40B4-BE49-F238E27FC236}">
                <a16:creationId xmlns:a16="http://schemas.microsoft.com/office/drawing/2014/main" id="{EEA4A4E8-CC26-B99A-373A-C31AF85D65F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47" name="Groupe 46">
            <a:extLst>
              <a:ext uri="{FF2B5EF4-FFF2-40B4-BE49-F238E27FC236}">
                <a16:creationId xmlns:a16="http://schemas.microsoft.com/office/drawing/2014/main" id="{5A1CA633-4746-5A6E-E3F1-57D5D9B6F169}"/>
              </a:ext>
            </a:extLst>
          </p:cNvPr>
          <p:cNvGrpSpPr/>
          <p:nvPr/>
        </p:nvGrpSpPr>
        <p:grpSpPr>
          <a:xfrm>
            <a:off x="-2" y="0"/>
            <a:ext cx="12192002" cy="213160"/>
            <a:chOff x="-2" y="0"/>
            <a:chExt cx="12192002" cy="213160"/>
          </a:xfrm>
        </p:grpSpPr>
        <p:sp>
          <p:nvSpPr>
            <p:cNvPr id="48" name="Rectangle 47">
              <a:extLst>
                <a:ext uri="{FF2B5EF4-FFF2-40B4-BE49-F238E27FC236}">
                  <a16:creationId xmlns:a16="http://schemas.microsoft.com/office/drawing/2014/main" id="{6313A7DE-1407-D3E5-F9E7-8AD51AB66D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Rectangle 48">
              <a:extLst>
                <a:ext uri="{FF2B5EF4-FFF2-40B4-BE49-F238E27FC236}">
                  <a16:creationId xmlns:a16="http://schemas.microsoft.com/office/drawing/2014/main" id="{5A7C4CD3-6D71-A625-82FA-C0DABCCB1D2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Signalisation droite 49">
              <a:extLst>
                <a:ext uri="{FF2B5EF4-FFF2-40B4-BE49-F238E27FC236}">
                  <a16:creationId xmlns:a16="http://schemas.microsoft.com/office/drawing/2014/main" id="{C424E170-C3FE-1E6F-6E31-B14B06181CEE}"/>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51" name="Chevron 50">
              <a:extLst>
                <a:ext uri="{FF2B5EF4-FFF2-40B4-BE49-F238E27FC236}">
                  <a16:creationId xmlns:a16="http://schemas.microsoft.com/office/drawing/2014/main" id="{ADC55D5E-4AD4-07A5-88FA-610E250E1C29}"/>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2" name="Rectangle 51">
              <a:extLst>
                <a:ext uri="{FF2B5EF4-FFF2-40B4-BE49-F238E27FC236}">
                  <a16:creationId xmlns:a16="http://schemas.microsoft.com/office/drawing/2014/main" id="{22CA750C-D6F5-B81F-80D9-A4000948DE1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Chevron 52">
              <a:extLst>
                <a:ext uri="{FF2B5EF4-FFF2-40B4-BE49-F238E27FC236}">
                  <a16:creationId xmlns:a16="http://schemas.microsoft.com/office/drawing/2014/main" id="{D471CAFD-D3DC-FB42-6395-18031E39E6D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4" name="Chevron 53">
              <a:extLst>
                <a:ext uri="{FF2B5EF4-FFF2-40B4-BE49-F238E27FC236}">
                  <a16:creationId xmlns:a16="http://schemas.microsoft.com/office/drawing/2014/main" id="{292D781F-8999-6611-C547-5BEEEB03E01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5" name="Chevron 54">
              <a:extLst>
                <a:ext uri="{FF2B5EF4-FFF2-40B4-BE49-F238E27FC236}">
                  <a16:creationId xmlns:a16="http://schemas.microsoft.com/office/drawing/2014/main" id="{38B7AFAE-A6BD-B90B-4591-92E4F37EF6E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 name="ZoneTexte 1">
            <a:extLst>
              <a:ext uri="{FF2B5EF4-FFF2-40B4-BE49-F238E27FC236}">
                <a16:creationId xmlns:a16="http://schemas.microsoft.com/office/drawing/2014/main" id="{18F219E7-2894-D12C-9C47-4CD7DD53BCE8}"/>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CTAP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Tree>
    <p:extLst>
      <p:ext uri="{BB962C8B-B14F-4D97-AF65-F5344CB8AC3E}">
        <p14:creationId xmlns:p14="http://schemas.microsoft.com/office/powerpoint/2010/main" val="937529033"/>
      </p:ext>
    </p:extLst>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448BFBFA-F43B-283F-7F50-284C62E104A1}"/>
              </a:ext>
            </a:extLst>
          </p:cNvPr>
          <p:cNvSpPr>
            <a:spLocks noGrp="1"/>
          </p:cNvSpPr>
          <p:nvPr>
            <p:ph type="pic" sz="quarter" idx="13"/>
          </p:nvPr>
        </p:nvSpPr>
        <p:spPr/>
        <p:txBody>
          <a:bodyPr/>
          <a:lstStyle/>
          <a:p>
            <a:endParaRPr lang="fr-FR"/>
          </a:p>
        </p:txBody>
      </p:sp>
      <p:grpSp>
        <p:nvGrpSpPr>
          <p:cNvPr id="36" name="Groupe 35">
            <a:extLst>
              <a:ext uri="{FF2B5EF4-FFF2-40B4-BE49-F238E27FC236}">
                <a16:creationId xmlns:a16="http://schemas.microsoft.com/office/drawing/2014/main" id="{294C4A40-AC88-E197-69EA-080A165E13C6}"/>
              </a:ext>
            </a:extLst>
          </p:cNvPr>
          <p:cNvGrpSpPr/>
          <p:nvPr/>
        </p:nvGrpSpPr>
        <p:grpSpPr>
          <a:xfrm>
            <a:off x="468000" y="2728800"/>
            <a:ext cx="11359187" cy="2787213"/>
            <a:chOff x="468000" y="2599220"/>
            <a:chExt cx="11359187" cy="2787213"/>
          </a:xfrm>
        </p:grpSpPr>
        <p:sp>
          <p:nvSpPr>
            <p:cNvPr id="23" name="Rectangle : coins arrondis 22">
              <a:extLst>
                <a:ext uri="{FF2B5EF4-FFF2-40B4-BE49-F238E27FC236}">
                  <a16:creationId xmlns:a16="http://schemas.microsoft.com/office/drawing/2014/main" id="{6C0C7ADD-B1AC-3DBB-4F67-88654AD49F8A}"/>
                </a:ext>
              </a:extLst>
            </p:cNvPr>
            <p:cNvSpPr/>
            <p:nvPr/>
          </p:nvSpPr>
          <p:spPr bwMode="auto">
            <a:xfrm>
              <a:off x="4680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9131F418-9467-422F-1829-4021DEBF80F9}"/>
                </a:ext>
              </a:extLst>
            </p:cNvPr>
            <p:cNvSpPr/>
            <p:nvPr/>
          </p:nvSpPr>
          <p:spPr bwMode="auto">
            <a:xfrm>
              <a:off x="33549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11AEDFB0-8956-34DF-E780-6962DA6021DF}"/>
                </a:ext>
              </a:extLst>
            </p:cNvPr>
            <p:cNvSpPr/>
            <p:nvPr/>
          </p:nvSpPr>
          <p:spPr bwMode="auto">
            <a:xfrm>
              <a:off x="62418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 name="Rectangle : coins arrondis 10">
              <a:extLst>
                <a:ext uri="{FF2B5EF4-FFF2-40B4-BE49-F238E27FC236}">
                  <a16:creationId xmlns:a16="http://schemas.microsoft.com/office/drawing/2014/main" id="{F8CEC32E-A25F-0C4D-4381-4CEF6D16EBC9}"/>
                </a:ext>
              </a:extLst>
            </p:cNvPr>
            <p:cNvSpPr/>
            <p:nvPr/>
          </p:nvSpPr>
          <p:spPr>
            <a:xfrm>
              <a:off x="468000" y="279176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Contrôle rapproché</a:t>
              </a:r>
            </a:p>
          </p:txBody>
        </p:sp>
        <p:sp>
          <p:nvSpPr>
            <p:cNvPr id="12" name="Rectangle : coins arrondis 11">
              <a:extLst>
                <a:ext uri="{FF2B5EF4-FFF2-40B4-BE49-F238E27FC236}">
                  <a16:creationId xmlns:a16="http://schemas.microsoft.com/office/drawing/2014/main" id="{FC1200DC-E828-4E84-452E-CCC2222EEE01}"/>
                </a:ext>
              </a:extLst>
            </p:cNvPr>
            <p:cNvSpPr/>
            <p:nvPr/>
          </p:nvSpPr>
          <p:spPr>
            <a:xfrm>
              <a:off x="1020204" y="259922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6F8CDE8-F3DD-F463-520A-0DD697BC07B5}"/>
                </a:ext>
              </a:extLst>
            </p:cNvPr>
            <p:cNvSpPr/>
            <p:nvPr/>
          </p:nvSpPr>
          <p:spPr>
            <a:xfrm rot="10800000">
              <a:off x="1662613" y="309165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064DDEE-7099-BCD0-671D-828E6FE291AB}"/>
                </a:ext>
              </a:extLst>
            </p:cNvPr>
            <p:cNvSpPr/>
            <p:nvPr/>
          </p:nvSpPr>
          <p:spPr>
            <a:xfrm>
              <a:off x="3354900" y="279176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Contrôle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hebdomadaire</a:t>
              </a:r>
            </a:p>
          </p:txBody>
        </p:sp>
        <p:sp>
          <p:nvSpPr>
            <p:cNvPr id="16" name="Rectangle : coins arrondis 15">
              <a:extLst>
                <a:ext uri="{FF2B5EF4-FFF2-40B4-BE49-F238E27FC236}">
                  <a16:creationId xmlns:a16="http://schemas.microsoft.com/office/drawing/2014/main" id="{A90D47C9-B3D5-B430-3C18-6E857266343C}"/>
                </a:ext>
              </a:extLst>
            </p:cNvPr>
            <p:cNvSpPr/>
            <p:nvPr/>
          </p:nvSpPr>
          <p:spPr>
            <a:xfrm>
              <a:off x="3907104" y="259922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DB7BED9-47A3-FD0D-CC03-5EE1A799C829}"/>
                </a:ext>
              </a:extLst>
            </p:cNvPr>
            <p:cNvSpPr/>
            <p:nvPr/>
          </p:nvSpPr>
          <p:spPr>
            <a:xfrm rot="10800000">
              <a:off x="4549513" y="309165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EFC37F1-4391-0328-FA99-B007C103C2AB}"/>
                </a:ext>
              </a:extLst>
            </p:cNvPr>
            <p:cNvSpPr/>
            <p:nvPr/>
          </p:nvSpPr>
          <p:spPr>
            <a:xfrm>
              <a:off x="6241800" y="279176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Rituximab</a:t>
              </a:r>
            </a:p>
          </p:txBody>
        </p:sp>
        <p:sp>
          <p:nvSpPr>
            <p:cNvPr id="20" name="Rectangle : coins arrondis 19">
              <a:extLst>
                <a:ext uri="{FF2B5EF4-FFF2-40B4-BE49-F238E27FC236}">
                  <a16:creationId xmlns:a16="http://schemas.microsoft.com/office/drawing/2014/main" id="{AF1CF505-FCA8-15F3-CDD8-8F4966E6FAD6}"/>
                </a:ext>
              </a:extLst>
            </p:cNvPr>
            <p:cNvSpPr/>
            <p:nvPr/>
          </p:nvSpPr>
          <p:spPr>
            <a:xfrm>
              <a:off x="6794004" y="259922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C96F490F-83E7-A9D2-7E55-DECD6175EFBA}"/>
                </a:ext>
              </a:extLst>
            </p:cNvPr>
            <p:cNvSpPr/>
            <p:nvPr/>
          </p:nvSpPr>
          <p:spPr>
            <a:xfrm rot="10800000">
              <a:off x="7436413" y="309165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0" name="Rectangle : coins arrondis 9">
              <a:extLst>
                <a:ext uri="{FF2B5EF4-FFF2-40B4-BE49-F238E27FC236}">
                  <a16:creationId xmlns:a16="http://schemas.microsoft.com/office/drawing/2014/main" id="{A4A99C01-269C-2AC1-FB01-032EEACCEFF4}"/>
                </a:ext>
              </a:extLst>
            </p:cNvPr>
            <p:cNvSpPr/>
            <p:nvPr/>
          </p:nvSpPr>
          <p:spPr bwMode="auto">
            <a:xfrm>
              <a:off x="9231587" y="2794433"/>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6" name="Rectangle : coins arrondis 25">
              <a:extLst>
                <a:ext uri="{FF2B5EF4-FFF2-40B4-BE49-F238E27FC236}">
                  <a16:creationId xmlns:a16="http://schemas.microsoft.com/office/drawing/2014/main" id="{0C40DA1E-2819-008C-2387-AF569E95FF58}"/>
                </a:ext>
              </a:extLst>
            </p:cNvPr>
            <p:cNvSpPr/>
            <p:nvPr/>
          </p:nvSpPr>
          <p:spPr>
            <a:xfrm>
              <a:off x="9231587" y="2794433"/>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(scan TAP, TEP)</a:t>
              </a:r>
            </a:p>
          </p:txBody>
        </p:sp>
        <p:sp>
          <p:nvSpPr>
            <p:cNvPr id="27" name="Rectangle : coins arrondis 26">
              <a:extLst>
                <a:ext uri="{FF2B5EF4-FFF2-40B4-BE49-F238E27FC236}">
                  <a16:creationId xmlns:a16="http://schemas.microsoft.com/office/drawing/2014/main" id="{9C3C4230-8E88-D2E1-27DD-B962F004ECF9}"/>
                </a:ext>
              </a:extLst>
            </p:cNvPr>
            <p:cNvSpPr/>
            <p:nvPr/>
          </p:nvSpPr>
          <p:spPr>
            <a:xfrm>
              <a:off x="9783791" y="2601887"/>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2AED5C43-C489-2E0A-5AB1-BC9B41A41FA9}"/>
                </a:ext>
              </a:extLst>
            </p:cNvPr>
            <p:cNvSpPr/>
            <p:nvPr/>
          </p:nvSpPr>
          <p:spPr>
            <a:xfrm rot="10800000">
              <a:off x="10426200" y="3094325"/>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5" name="Titre 1">
            <a:extLst>
              <a:ext uri="{FF2B5EF4-FFF2-40B4-BE49-F238E27FC236}">
                <a16:creationId xmlns:a16="http://schemas.microsoft.com/office/drawing/2014/main" id="{60299A7B-5F34-FA99-E418-6B90D986A6D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7" name="Titre 1">
            <a:extLst>
              <a:ext uri="{FF2B5EF4-FFF2-40B4-BE49-F238E27FC236}">
                <a16:creationId xmlns:a16="http://schemas.microsoft.com/office/drawing/2014/main" id="{34600C41-AD39-0B36-DEE1-E5E4A173FF50}"/>
              </a:ext>
            </a:extLst>
          </p:cNvPr>
          <p:cNvSpPr txBox="1">
            <a:spLocks/>
          </p:cNvSpPr>
          <p:nvPr/>
        </p:nvSpPr>
        <p:spPr>
          <a:xfrm>
            <a:off x="2615770" y="1242000"/>
            <a:ext cx="640830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Le patient est asymptomatique.</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 vous devant la charge virale EBV ? </a:t>
            </a:r>
          </a:p>
        </p:txBody>
      </p:sp>
      <p:sp>
        <p:nvSpPr>
          <p:cNvPr id="38" name="Rounded Rectangle 52">
            <a:extLst>
              <a:ext uri="{FF2B5EF4-FFF2-40B4-BE49-F238E27FC236}">
                <a16:creationId xmlns:a16="http://schemas.microsoft.com/office/drawing/2014/main" id="{B87D973E-2395-D423-B493-50CD5C1AE6A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9" name="Groupe 38">
            <a:extLst>
              <a:ext uri="{FF2B5EF4-FFF2-40B4-BE49-F238E27FC236}">
                <a16:creationId xmlns:a16="http://schemas.microsoft.com/office/drawing/2014/main" id="{2700B859-7A8C-1235-AE42-979A79B8FEC9}"/>
              </a:ext>
            </a:extLst>
          </p:cNvPr>
          <p:cNvGrpSpPr/>
          <p:nvPr/>
        </p:nvGrpSpPr>
        <p:grpSpPr>
          <a:xfrm>
            <a:off x="-2" y="0"/>
            <a:ext cx="12192002" cy="213160"/>
            <a:chOff x="-2" y="0"/>
            <a:chExt cx="12192002" cy="213160"/>
          </a:xfrm>
        </p:grpSpPr>
        <p:sp>
          <p:nvSpPr>
            <p:cNvPr id="40" name="Rectangle 39">
              <a:extLst>
                <a:ext uri="{FF2B5EF4-FFF2-40B4-BE49-F238E27FC236}">
                  <a16:creationId xmlns:a16="http://schemas.microsoft.com/office/drawing/2014/main" id="{D47AAC63-F7E8-A63C-417C-1DCEC3D04B9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Rectangle 40">
              <a:extLst>
                <a:ext uri="{FF2B5EF4-FFF2-40B4-BE49-F238E27FC236}">
                  <a16:creationId xmlns:a16="http://schemas.microsoft.com/office/drawing/2014/main" id="{1FDCECF1-3564-0655-8A3E-F6A0ABDB4CC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Signalisation droite 41">
              <a:extLst>
                <a:ext uri="{FF2B5EF4-FFF2-40B4-BE49-F238E27FC236}">
                  <a16:creationId xmlns:a16="http://schemas.microsoft.com/office/drawing/2014/main" id="{57587F6D-F3D7-6C9D-CCF2-81A07A56ED99}"/>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43" name="Chevron 42">
              <a:extLst>
                <a:ext uri="{FF2B5EF4-FFF2-40B4-BE49-F238E27FC236}">
                  <a16:creationId xmlns:a16="http://schemas.microsoft.com/office/drawing/2014/main" id="{FF10FEB0-8449-3779-760E-59A4237FB40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4" name="Rectangle 43">
              <a:extLst>
                <a:ext uri="{FF2B5EF4-FFF2-40B4-BE49-F238E27FC236}">
                  <a16:creationId xmlns:a16="http://schemas.microsoft.com/office/drawing/2014/main" id="{877870B0-C586-61D6-02B5-E14A6A00AB4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Chevron 44">
              <a:extLst>
                <a:ext uri="{FF2B5EF4-FFF2-40B4-BE49-F238E27FC236}">
                  <a16:creationId xmlns:a16="http://schemas.microsoft.com/office/drawing/2014/main" id="{1B31E82F-85E1-B629-C4A5-CCFE0906567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6" name="Chevron 45">
              <a:extLst>
                <a:ext uri="{FF2B5EF4-FFF2-40B4-BE49-F238E27FC236}">
                  <a16:creationId xmlns:a16="http://schemas.microsoft.com/office/drawing/2014/main" id="{2D0DC740-28BC-B8CB-D539-72C3D9FF490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7" name="Chevron 46">
              <a:extLst>
                <a:ext uri="{FF2B5EF4-FFF2-40B4-BE49-F238E27FC236}">
                  <a16:creationId xmlns:a16="http://schemas.microsoft.com/office/drawing/2014/main" id="{67F8E72A-EA7B-91EB-08D7-E903EC2E904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 name="ZoneTexte 1">
            <a:extLst>
              <a:ext uri="{FF2B5EF4-FFF2-40B4-BE49-F238E27FC236}">
                <a16:creationId xmlns:a16="http://schemas.microsoft.com/office/drawing/2014/main" id="{595E4ABD-721B-49A9-299C-516196245C61}"/>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CTAP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Tree>
    <p:extLst>
      <p:ext uri="{BB962C8B-B14F-4D97-AF65-F5344CB8AC3E}">
        <p14:creationId xmlns:p14="http://schemas.microsoft.com/office/powerpoint/2010/main" val="695372190"/>
      </p:ext>
    </p:extLst>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596B2CA-72EE-127B-C33E-726FA39180F6}"/>
              </a:ext>
            </a:extLst>
          </p:cNvPr>
          <p:cNvSpPr>
            <a:spLocks noGrp="1"/>
          </p:cNvSpPr>
          <p:nvPr>
            <p:ph type="title"/>
          </p:nvPr>
        </p:nvSpPr>
        <p:spPr/>
        <p:txBody>
          <a:bodyPr>
            <a:normAutofit/>
          </a:bodyPr>
          <a:lstStyle/>
          <a:p>
            <a:r>
              <a:rPr lang="fr-FR" dirty="0"/>
              <a:t>Comment interpréter une charge virale EBV ?</a:t>
            </a:r>
          </a:p>
        </p:txBody>
      </p:sp>
      <p:sp>
        <p:nvSpPr>
          <p:cNvPr id="4" name="Espace réservé du numéro de diapositive 3">
            <a:extLst>
              <a:ext uri="{FF2B5EF4-FFF2-40B4-BE49-F238E27FC236}">
                <a16:creationId xmlns:a16="http://schemas.microsoft.com/office/drawing/2014/main" id="{69054838-3E2E-4FA7-DA6E-CBC45A44526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367</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pour une image  5">
            <a:extLst>
              <a:ext uri="{FF2B5EF4-FFF2-40B4-BE49-F238E27FC236}">
                <a16:creationId xmlns:a16="http://schemas.microsoft.com/office/drawing/2014/main" id="{6908D82B-76D8-66A1-B06B-7C3C290F250C}"/>
              </a:ext>
            </a:extLst>
          </p:cNvPr>
          <p:cNvSpPr>
            <a:spLocks noGrp="1"/>
          </p:cNvSpPr>
          <p:nvPr>
            <p:ph type="pic" sz="quarter" idx="13"/>
          </p:nvPr>
        </p:nvSpPr>
        <p:spPr/>
        <p:txBody>
          <a:bodyPr/>
          <a:lstStyle/>
          <a:p>
            <a:endParaRPr lang="fr-FR"/>
          </a:p>
        </p:txBody>
      </p:sp>
      <p:sp>
        <p:nvSpPr>
          <p:cNvPr id="17" name="Titre 1">
            <a:extLst>
              <a:ext uri="{FF2B5EF4-FFF2-40B4-BE49-F238E27FC236}">
                <a16:creationId xmlns:a16="http://schemas.microsoft.com/office/drawing/2014/main" id="{27C9829A-AAEA-D4F1-5D51-3A458BE76EF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18" name="Titre 1">
            <a:extLst>
              <a:ext uri="{FF2B5EF4-FFF2-40B4-BE49-F238E27FC236}">
                <a16:creationId xmlns:a16="http://schemas.microsoft.com/office/drawing/2014/main" id="{7DC59402-4814-BDE6-824A-8406F100E5B4}"/>
              </a:ext>
            </a:extLst>
          </p:cNvPr>
          <p:cNvSpPr txBox="1">
            <a:spLocks/>
          </p:cNvSpPr>
          <p:nvPr/>
        </p:nvSpPr>
        <p:spPr>
          <a:xfrm>
            <a:off x="1095817" y="1829876"/>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Le patient est asymptomatique. Que faites vous devant la charge virale EBV ? </a:t>
            </a:r>
          </a:p>
        </p:txBody>
      </p:sp>
      <p:sp>
        <p:nvSpPr>
          <p:cNvPr id="19" name="Rounded Rectangle 52">
            <a:extLst>
              <a:ext uri="{FF2B5EF4-FFF2-40B4-BE49-F238E27FC236}">
                <a16:creationId xmlns:a16="http://schemas.microsoft.com/office/drawing/2014/main" id="{A6D014F7-B63A-C232-A10B-F233E743752E}"/>
              </a:ext>
            </a:extLst>
          </p:cNvPr>
          <p:cNvSpPr/>
          <p:nvPr/>
        </p:nvSpPr>
        <p:spPr>
          <a:xfrm>
            <a:off x="3405570" y="1445243"/>
            <a:ext cx="5380860"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LA RÉPONSE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0" name="Forme libre 19">
            <a:extLst>
              <a:ext uri="{FF2B5EF4-FFF2-40B4-BE49-F238E27FC236}">
                <a16:creationId xmlns:a16="http://schemas.microsoft.com/office/drawing/2014/main" id="{C11ADAA0-8A45-7062-0D61-20974D235C2B}"/>
              </a:ext>
            </a:extLst>
          </p:cNvPr>
          <p:cNvSpPr/>
          <p:nvPr/>
        </p:nvSpPr>
        <p:spPr>
          <a:xfrm>
            <a:off x="0" y="2400121"/>
            <a:ext cx="12192000" cy="365777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503998"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 name="Espace réservé du contenu 2">
            <a:extLst>
              <a:ext uri="{FF2B5EF4-FFF2-40B4-BE49-F238E27FC236}">
                <a16:creationId xmlns:a16="http://schemas.microsoft.com/office/drawing/2014/main" id="{DA7351D0-6867-DBB7-CB31-E15751FFC036}"/>
              </a:ext>
            </a:extLst>
          </p:cNvPr>
          <p:cNvSpPr>
            <a:spLocks noGrp="1"/>
          </p:cNvSpPr>
          <p:nvPr>
            <p:ph idx="1"/>
          </p:nvPr>
        </p:nvSpPr>
        <p:spPr>
          <a:xfrm>
            <a:off x="468000" y="2697202"/>
            <a:ext cx="11250000" cy="3246397"/>
          </a:xfrm>
        </p:spPr>
        <p:txBody>
          <a:bodyPr numCol="3" spcCol="288000">
            <a:normAutofit/>
          </a:bodyPr>
          <a:lstStyle/>
          <a:p>
            <a:r>
              <a:rPr lang="fr-FR" sz="1400" b="1" dirty="0">
                <a:solidFill>
                  <a:schemeClr val="accent2"/>
                </a:solidFill>
              </a:rPr>
              <a:t>Qui surveiller, comment ?</a:t>
            </a:r>
          </a:p>
          <a:p>
            <a:pPr lvl="1"/>
            <a:r>
              <a:rPr lang="fr-FR" dirty="0"/>
              <a:t>Surveillance rapprochée des patients à haut risque : allo-HSCT, déplétion </a:t>
            </a:r>
            <a:r>
              <a:rPr lang="fr-FR" dirty="0" err="1"/>
              <a:t>T</a:t>
            </a:r>
            <a:r>
              <a:rPr lang="fr-FR" dirty="0"/>
              <a:t> (SAL), </a:t>
            </a:r>
            <a:r>
              <a:rPr lang="fr-FR" dirty="0" err="1"/>
              <a:t>mismatch</a:t>
            </a:r>
            <a:r>
              <a:rPr lang="fr-FR" dirty="0"/>
              <a:t> EBV, immunosuppression intensive (corticoïdes)</a:t>
            </a:r>
          </a:p>
          <a:p>
            <a:pPr lvl="1"/>
            <a:r>
              <a:rPr lang="fr-FR" dirty="0" err="1"/>
              <a:t>qPCR</a:t>
            </a:r>
            <a:r>
              <a:rPr lang="fr-FR" dirty="0"/>
              <a:t> quantitative</a:t>
            </a:r>
          </a:p>
          <a:p>
            <a:pPr lvl="1"/>
            <a:r>
              <a:rPr lang="fr-FR" dirty="0"/>
              <a:t>Sang total / plasma / sérum : pas de recos mais </a:t>
            </a:r>
            <a:r>
              <a:rPr lang="fr-FR" dirty="0" err="1"/>
              <a:t>tjs</a:t>
            </a:r>
            <a:r>
              <a:rPr lang="fr-FR" dirty="0"/>
              <a:t> la même technique (le sang total est plus sensible : </a:t>
            </a:r>
            <a:r>
              <a:rPr lang="fr-FR" dirty="0" err="1"/>
              <a:t>cell</a:t>
            </a:r>
            <a:r>
              <a:rPr lang="fr-FR" dirty="0"/>
              <a:t> + charge circulante)</a:t>
            </a:r>
          </a:p>
          <a:p>
            <a:pPr lvl="1"/>
            <a:r>
              <a:rPr lang="fr-FR" dirty="0"/>
              <a:t>UI/</a:t>
            </a:r>
            <a:r>
              <a:rPr lang="fr-FR" dirty="0" err="1"/>
              <a:t>mL</a:t>
            </a:r>
            <a:r>
              <a:rPr lang="fr-FR" dirty="0"/>
              <a:t> = standard OMS ; conversion copie/</a:t>
            </a:r>
            <a:r>
              <a:rPr lang="fr-FR" dirty="0" err="1"/>
              <a:t>mL</a:t>
            </a:r>
            <a:r>
              <a:rPr lang="fr-FR" dirty="0"/>
              <a:t> en UI /</a:t>
            </a:r>
            <a:r>
              <a:rPr lang="fr-FR" dirty="0" err="1"/>
              <a:t>mL</a:t>
            </a:r>
            <a:r>
              <a:rPr lang="fr-FR" dirty="0"/>
              <a:t> </a:t>
            </a:r>
            <a:r>
              <a:rPr lang="fr-FR" dirty="0" err="1"/>
              <a:t>assay</a:t>
            </a:r>
            <a:r>
              <a:rPr lang="fr-FR" dirty="0"/>
              <a:t> </a:t>
            </a:r>
            <a:r>
              <a:rPr lang="fr-FR" dirty="0" err="1"/>
              <a:t>dependante</a:t>
            </a:r>
            <a:endParaRPr lang="fr-FR" dirty="0"/>
          </a:p>
          <a:p>
            <a:pPr marL="454025" lvl="1" indent="-220663">
              <a:buFont typeface="Police système Courant"/>
              <a:buChar char="→"/>
            </a:pPr>
            <a:r>
              <a:rPr lang="fr-FR" dirty="0">
                <a:sym typeface="Wingdings" pitchFamily="2" charset="2"/>
              </a:rPr>
              <a:t>Importance de la cinétique, importance de confirmer la cinétique</a:t>
            </a:r>
            <a:endParaRPr lang="fr-FR" dirty="0"/>
          </a:p>
          <a:p>
            <a:r>
              <a:rPr lang="fr-FR" sz="1400" b="1" dirty="0">
                <a:solidFill>
                  <a:schemeClr val="accent2"/>
                </a:solidFill>
              </a:rPr>
              <a:t>Fréquence monitoring ?</a:t>
            </a:r>
          </a:p>
          <a:p>
            <a:pPr lvl="1"/>
            <a:r>
              <a:rPr lang="fr-FR" dirty="0"/>
              <a:t>A partir de la greffe (au plus tard 4 semaines post greffe)</a:t>
            </a:r>
          </a:p>
          <a:p>
            <a:pPr lvl="1"/>
            <a:r>
              <a:rPr lang="fr-FR" dirty="0"/>
              <a:t>Hebdomadaire =&gt; bihebdomadaire selon cinétique et niveau</a:t>
            </a:r>
          </a:p>
          <a:p>
            <a:pPr lvl="1"/>
            <a:r>
              <a:rPr lang="fr-FR" dirty="0"/>
              <a:t>Au moins jusqu’à 4 mois (plus selon immunosuppression, mauvaise reconstitution </a:t>
            </a:r>
            <a:r>
              <a:rPr lang="fr-FR" dirty="0" err="1"/>
              <a:t>T</a:t>
            </a:r>
            <a:r>
              <a:rPr lang="fr-FR" dirty="0"/>
              <a:t>)</a:t>
            </a:r>
          </a:p>
          <a:p>
            <a:endParaRPr lang="fr-FR" b="1" dirty="0"/>
          </a:p>
          <a:p>
            <a:endParaRPr lang="fr-FR" b="1" dirty="0"/>
          </a:p>
          <a:p>
            <a:endParaRPr lang="fr-FR" b="1" dirty="0"/>
          </a:p>
          <a:p>
            <a:endParaRPr lang="fr-FR" b="1" dirty="0"/>
          </a:p>
          <a:p>
            <a:r>
              <a:rPr lang="fr-FR" sz="1400" b="1" dirty="0">
                <a:solidFill>
                  <a:schemeClr val="accent2"/>
                </a:solidFill>
              </a:rPr>
              <a:t>Qui traiter ?</a:t>
            </a:r>
          </a:p>
          <a:p>
            <a:pPr lvl="1"/>
            <a:r>
              <a:rPr lang="fr-FR" dirty="0"/>
              <a:t>Point clé : pas de seuil universel pour le traitement préemptif! (technique, unités, population patients..)</a:t>
            </a:r>
          </a:p>
          <a:p>
            <a:pPr lvl="1"/>
            <a:r>
              <a:rPr lang="fr-FR" dirty="0"/>
              <a:t>Selon les séries de la littérature : </a:t>
            </a:r>
            <a:br>
              <a:rPr lang="fr-FR" dirty="0"/>
            </a:br>
            <a:r>
              <a:rPr lang="fr-FR" dirty="0"/>
              <a:t>10</a:t>
            </a:r>
            <a:r>
              <a:rPr lang="fr-FR" baseline="30000" dirty="0"/>
              <a:t>e</a:t>
            </a:r>
            <a:r>
              <a:rPr lang="fr-FR" dirty="0"/>
              <a:t>3 UI/</a:t>
            </a:r>
            <a:r>
              <a:rPr lang="fr-FR" dirty="0" err="1"/>
              <a:t>mL</a:t>
            </a:r>
            <a:r>
              <a:rPr lang="fr-FR" dirty="0"/>
              <a:t> -10</a:t>
            </a:r>
            <a:r>
              <a:rPr lang="fr-FR" baseline="30000" dirty="0"/>
              <a:t>e</a:t>
            </a:r>
            <a:r>
              <a:rPr lang="fr-FR" dirty="0"/>
              <a:t>4 (plasma ou sang total… 10</a:t>
            </a:r>
            <a:r>
              <a:rPr lang="fr-FR" baseline="30000" dirty="0"/>
              <a:t>e</a:t>
            </a:r>
            <a:r>
              <a:rPr lang="fr-FR" dirty="0"/>
              <a:t>5-5x10</a:t>
            </a:r>
            <a:r>
              <a:rPr lang="fr-FR" baseline="30000" dirty="0"/>
              <a:t>e</a:t>
            </a:r>
            <a:r>
              <a:rPr lang="fr-FR" dirty="0"/>
              <a:t>5 (éviter le sur traitement)</a:t>
            </a:r>
          </a:p>
          <a:p>
            <a:pPr marL="454025" lvl="1" indent="-220663">
              <a:buFont typeface="Police système Courant"/>
              <a:buChar char="→"/>
            </a:pPr>
            <a:r>
              <a:rPr lang="fr-FR" dirty="0">
                <a:sym typeface="Wingdings" pitchFamily="2" charset="2"/>
              </a:rPr>
              <a:t>Toujours la cinétique, la pente !</a:t>
            </a:r>
          </a:p>
          <a:p>
            <a:pPr marL="454025" lvl="1" indent="-220663">
              <a:buFont typeface="Police système Courant"/>
              <a:buChar char="→"/>
            </a:pPr>
            <a:r>
              <a:rPr lang="fr-FR" dirty="0">
                <a:sym typeface="Wingdings" pitchFamily="2" charset="2"/>
              </a:rPr>
              <a:t>Prendre en compte les facteurs de risque</a:t>
            </a:r>
            <a:endParaRPr lang="fr-FR" dirty="0"/>
          </a:p>
          <a:p>
            <a:pPr lvl="1"/>
            <a:endParaRPr lang="fr-FR" dirty="0"/>
          </a:p>
          <a:p>
            <a:pPr lvl="1"/>
            <a:endParaRPr lang="fr-FR" dirty="0"/>
          </a:p>
        </p:txBody>
      </p:sp>
      <p:cxnSp>
        <p:nvCxnSpPr>
          <p:cNvPr id="21" name="Connecteur droit avec flèche 20">
            <a:extLst>
              <a:ext uri="{FF2B5EF4-FFF2-40B4-BE49-F238E27FC236}">
                <a16:creationId xmlns:a16="http://schemas.microsoft.com/office/drawing/2014/main" id="{B40D53B9-1FC5-732F-4148-38B96CF4D66E}"/>
              </a:ext>
            </a:extLst>
          </p:cNvPr>
          <p:cNvCxnSpPr>
            <a:cxnSpLocks/>
          </p:cNvCxnSpPr>
          <p:nvPr/>
        </p:nvCxnSpPr>
        <p:spPr>
          <a:xfrm>
            <a:off x="4164584" y="2727470"/>
            <a:ext cx="0" cy="3133003"/>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3" name="Connecteur droit avec flèche 22">
            <a:extLst>
              <a:ext uri="{FF2B5EF4-FFF2-40B4-BE49-F238E27FC236}">
                <a16:creationId xmlns:a16="http://schemas.microsoft.com/office/drawing/2014/main" id="{BF4E1C3C-BFFD-B577-E880-746D37C0E260}"/>
              </a:ext>
            </a:extLst>
          </p:cNvPr>
          <p:cNvCxnSpPr>
            <a:cxnSpLocks/>
          </p:cNvCxnSpPr>
          <p:nvPr/>
        </p:nvCxnSpPr>
        <p:spPr>
          <a:xfrm>
            <a:off x="7824192" y="2727470"/>
            <a:ext cx="0" cy="3133003"/>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nvGrpSpPr>
          <p:cNvPr id="24" name="Groupe 23">
            <a:extLst>
              <a:ext uri="{FF2B5EF4-FFF2-40B4-BE49-F238E27FC236}">
                <a16:creationId xmlns:a16="http://schemas.microsoft.com/office/drawing/2014/main" id="{D89FFA89-6D1D-AB64-5D1C-EF6361FDA81D}"/>
              </a:ext>
            </a:extLst>
          </p:cNvPr>
          <p:cNvGrpSpPr/>
          <p:nvPr/>
        </p:nvGrpSpPr>
        <p:grpSpPr>
          <a:xfrm>
            <a:off x="-2" y="0"/>
            <a:ext cx="12192002" cy="213160"/>
            <a:chOff x="-2" y="0"/>
            <a:chExt cx="12192002" cy="213160"/>
          </a:xfrm>
        </p:grpSpPr>
        <p:sp>
          <p:nvSpPr>
            <p:cNvPr id="25" name="Rectangle 24">
              <a:extLst>
                <a:ext uri="{FF2B5EF4-FFF2-40B4-BE49-F238E27FC236}">
                  <a16:creationId xmlns:a16="http://schemas.microsoft.com/office/drawing/2014/main" id="{522CD369-1BB5-F18A-F4B1-42BB1305456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Rectangle 25">
              <a:extLst>
                <a:ext uri="{FF2B5EF4-FFF2-40B4-BE49-F238E27FC236}">
                  <a16:creationId xmlns:a16="http://schemas.microsoft.com/office/drawing/2014/main" id="{1F2E9B82-C45B-4FBB-0883-A4A34AE01EF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Signalisation droite 26">
              <a:extLst>
                <a:ext uri="{FF2B5EF4-FFF2-40B4-BE49-F238E27FC236}">
                  <a16:creationId xmlns:a16="http://schemas.microsoft.com/office/drawing/2014/main" id="{6AD0A05D-E989-E7E8-8255-FEEFBEFACDE1}"/>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FE3E95D2-68FB-6B4F-C57F-EBFFD4F32E3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9" name="Rectangle 28">
              <a:extLst>
                <a:ext uri="{FF2B5EF4-FFF2-40B4-BE49-F238E27FC236}">
                  <a16:creationId xmlns:a16="http://schemas.microsoft.com/office/drawing/2014/main" id="{5CE1DE0C-DABA-7528-2B15-070E2B1D5FE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013E9F4A-8A4F-B338-7FDF-55DF6A560DD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1" name="Chevron 30">
              <a:extLst>
                <a:ext uri="{FF2B5EF4-FFF2-40B4-BE49-F238E27FC236}">
                  <a16:creationId xmlns:a16="http://schemas.microsoft.com/office/drawing/2014/main" id="{D168A1FD-6999-726D-4998-E194A08EC92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2" name="Chevron 31">
              <a:extLst>
                <a:ext uri="{FF2B5EF4-FFF2-40B4-BE49-F238E27FC236}">
                  <a16:creationId xmlns:a16="http://schemas.microsoft.com/office/drawing/2014/main" id="{54471BF3-45F4-B4C5-3C5D-6F5DE6DC1FF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5" name="ZoneTexte 4">
            <a:extLst>
              <a:ext uri="{FF2B5EF4-FFF2-40B4-BE49-F238E27FC236}">
                <a16:creationId xmlns:a16="http://schemas.microsoft.com/office/drawing/2014/main" id="{E5353707-36EC-C0EE-9071-FB9EAB9756B5}"/>
              </a:ext>
            </a:extLst>
          </p:cNvPr>
          <p:cNvSpPr txBox="1"/>
          <p:nvPr/>
        </p:nvSpPr>
        <p:spPr>
          <a:xfrm>
            <a:off x="467999" y="6404671"/>
            <a:ext cx="881047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HSCT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Hematopoietic</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stem-</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cell</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transplantation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SAL</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sérum anti-lymphocytaire de cheval; </a:t>
            </a:r>
            <a:r>
              <a:rPr kumimoji="0" lang="fr-FR" sz="1000" b="1" i="1" u="none" strike="noStrike" kern="1200" cap="none" spc="0" normalizeH="0" baseline="0" noProof="0" dirty="0" err="1">
                <a:ln>
                  <a:noFill/>
                </a:ln>
                <a:solidFill>
                  <a:srgbClr val="003D64">
                    <a:alpha val="74841"/>
                  </a:srgbClr>
                </a:solidFill>
                <a:effectLst/>
                <a:uLnTx/>
                <a:uFillTx/>
                <a:latin typeface="Century Gothic" panose="020F0302020204030204"/>
                <a:ea typeface="+mn-ea"/>
                <a:cs typeface="+mn-cs"/>
              </a:rPr>
              <a:t>q</a:t>
            </a:r>
            <a:r>
              <a:rPr kumimoji="0" lang="fr-FR" sz="1000" b="1"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quantitative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organisation mondiale de la santé</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815043969"/>
      </p:ext>
    </p:extLst>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grpSp>
        <p:nvGrpSpPr>
          <p:cNvPr id="117" name="Groupe 116">
            <a:extLst>
              <a:ext uri="{FF2B5EF4-FFF2-40B4-BE49-F238E27FC236}">
                <a16:creationId xmlns:a16="http://schemas.microsoft.com/office/drawing/2014/main" id="{638ADA48-BB77-F639-CB3B-C8D368CB408F}"/>
              </a:ext>
            </a:extLst>
          </p:cNvPr>
          <p:cNvGrpSpPr/>
          <p:nvPr/>
        </p:nvGrpSpPr>
        <p:grpSpPr>
          <a:xfrm>
            <a:off x="830834" y="1514504"/>
            <a:ext cx="9793420" cy="4708497"/>
            <a:chOff x="830834" y="1705004"/>
            <a:chExt cx="9793420" cy="4708497"/>
          </a:xfrm>
        </p:grpSpPr>
        <p:pic>
          <p:nvPicPr>
            <p:cNvPr id="118" name="Image 117">
              <a:extLst>
                <a:ext uri="{FF2B5EF4-FFF2-40B4-BE49-F238E27FC236}">
                  <a16:creationId xmlns:a16="http://schemas.microsoft.com/office/drawing/2014/main" id="{06F00CAC-45B1-965C-FF4A-6A0DCC4B2ED4}"/>
                </a:ext>
              </a:extLst>
            </p:cNvPr>
            <p:cNvPicPr>
              <a:picLocks noChangeAspect="1"/>
            </p:cNvPicPr>
            <p:nvPr/>
          </p:nvPicPr>
          <p:blipFill rotWithShape="1">
            <a:blip r:embed="rId3">
              <a:alphaModFix/>
            </a:blip>
            <a:srcRect l="776" t="1669" r="55803" b="1182"/>
            <a:stretch>
              <a:fillRect/>
            </a:stretch>
          </p:blipFill>
          <p:spPr>
            <a:xfrm>
              <a:off x="1815548" y="2623379"/>
              <a:ext cx="3374823" cy="3790122"/>
            </a:xfrm>
            <a:prstGeom prst="rect">
              <a:avLst/>
            </a:prstGeom>
          </p:spPr>
        </p:pic>
        <p:cxnSp>
          <p:nvCxnSpPr>
            <p:cNvPr id="119" name="Connecteur droit 118">
              <a:extLst>
                <a:ext uri="{FF2B5EF4-FFF2-40B4-BE49-F238E27FC236}">
                  <a16:creationId xmlns:a16="http://schemas.microsoft.com/office/drawing/2014/main" id="{C04486D4-3D0C-A556-7B9A-7B1748AD4B94}"/>
                </a:ext>
              </a:extLst>
            </p:cNvPr>
            <p:cNvCxnSpPr>
              <a:cxnSpLocks/>
            </p:cNvCxnSpPr>
            <p:nvPr/>
          </p:nvCxnSpPr>
          <p:spPr>
            <a:xfrm>
              <a:off x="2033116" y="4191001"/>
              <a:ext cx="3282245"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20" name="Connecteur droit avec flèche 119">
              <a:extLst>
                <a:ext uri="{FF2B5EF4-FFF2-40B4-BE49-F238E27FC236}">
                  <a16:creationId xmlns:a16="http://schemas.microsoft.com/office/drawing/2014/main" id="{B6EF745B-55EC-9144-FAF6-EB65425A6793}"/>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1" name="ZoneTexte 120">
              <a:extLst>
                <a:ext uri="{FF2B5EF4-FFF2-40B4-BE49-F238E27FC236}">
                  <a16:creationId xmlns:a16="http://schemas.microsoft.com/office/drawing/2014/main" id="{8FB4130A-258A-B4A9-77D9-846255EC9946}"/>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22" name="ZoneTexte 121">
              <a:extLst>
                <a:ext uri="{FF2B5EF4-FFF2-40B4-BE49-F238E27FC236}">
                  <a16:creationId xmlns:a16="http://schemas.microsoft.com/office/drawing/2014/main" id="{F91C3981-2096-0F6D-F920-C3163CCA07DE}"/>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23" name="ZoneTexte 122">
              <a:extLst>
                <a:ext uri="{FF2B5EF4-FFF2-40B4-BE49-F238E27FC236}">
                  <a16:creationId xmlns:a16="http://schemas.microsoft.com/office/drawing/2014/main" id="{B1F22BA2-0CDE-1AB5-6A9A-87DE33E3D371}"/>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24" name="Ellipse 123">
              <a:extLst>
                <a:ext uri="{FF2B5EF4-FFF2-40B4-BE49-F238E27FC236}">
                  <a16:creationId xmlns:a16="http://schemas.microsoft.com/office/drawing/2014/main" id="{840F6BAF-69EB-2BCF-1EF9-9B1154DDACDB}"/>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5" name="Ellipse 124">
              <a:extLst>
                <a:ext uri="{FF2B5EF4-FFF2-40B4-BE49-F238E27FC236}">
                  <a16:creationId xmlns:a16="http://schemas.microsoft.com/office/drawing/2014/main" id="{0FF91437-A235-2012-8426-04762213C5CF}"/>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6" name="Ellipse 125">
              <a:extLst>
                <a:ext uri="{FF2B5EF4-FFF2-40B4-BE49-F238E27FC236}">
                  <a16:creationId xmlns:a16="http://schemas.microsoft.com/office/drawing/2014/main" id="{F083A39E-1B7E-2AED-8054-1452EB45BBE3}"/>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7" name="Ellipse 126">
              <a:extLst>
                <a:ext uri="{FF2B5EF4-FFF2-40B4-BE49-F238E27FC236}">
                  <a16:creationId xmlns:a16="http://schemas.microsoft.com/office/drawing/2014/main" id="{3880F16C-256A-30EB-98DA-D294F66199F9}"/>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8" name="Ellipse 127">
              <a:extLst>
                <a:ext uri="{FF2B5EF4-FFF2-40B4-BE49-F238E27FC236}">
                  <a16:creationId xmlns:a16="http://schemas.microsoft.com/office/drawing/2014/main" id="{F3D2F3C3-FD00-26F0-64F2-FB227BC06E3E}"/>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9" name="Ellipse 128">
              <a:extLst>
                <a:ext uri="{FF2B5EF4-FFF2-40B4-BE49-F238E27FC236}">
                  <a16:creationId xmlns:a16="http://schemas.microsoft.com/office/drawing/2014/main" id="{F5970951-9CE7-1959-30C7-5118A66D6FC7}"/>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0" name="Ellipse 129">
              <a:extLst>
                <a:ext uri="{FF2B5EF4-FFF2-40B4-BE49-F238E27FC236}">
                  <a16:creationId xmlns:a16="http://schemas.microsoft.com/office/drawing/2014/main" id="{6C06CC2F-C79E-BFE6-B0C0-37F0D727389E}"/>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1" name="Ellipse 130">
              <a:extLst>
                <a:ext uri="{FF2B5EF4-FFF2-40B4-BE49-F238E27FC236}">
                  <a16:creationId xmlns:a16="http://schemas.microsoft.com/office/drawing/2014/main" id="{4B146E54-852D-0D90-E072-7CD33725284C}"/>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2" name="Ellipse 131">
              <a:extLst>
                <a:ext uri="{FF2B5EF4-FFF2-40B4-BE49-F238E27FC236}">
                  <a16:creationId xmlns:a16="http://schemas.microsoft.com/office/drawing/2014/main" id="{B408660B-B40E-C306-92D8-9BF78267980E}"/>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3" name="Ellipse 132">
              <a:extLst>
                <a:ext uri="{FF2B5EF4-FFF2-40B4-BE49-F238E27FC236}">
                  <a16:creationId xmlns:a16="http://schemas.microsoft.com/office/drawing/2014/main" id="{DD1937B8-F408-29AB-6A73-97CFC2A27AEB}"/>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4" name="Ellipse 133">
              <a:extLst>
                <a:ext uri="{FF2B5EF4-FFF2-40B4-BE49-F238E27FC236}">
                  <a16:creationId xmlns:a16="http://schemas.microsoft.com/office/drawing/2014/main" id="{E5823453-8F5D-15F1-A872-A88ED6447EDF}"/>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5" name="Ellipse 134">
              <a:extLst>
                <a:ext uri="{FF2B5EF4-FFF2-40B4-BE49-F238E27FC236}">
                  <a16:creationId xmlns:a16="http://schemas.microsoft.com/office/drawing/2014/main" id="{8D88BC86-CDFB-37B7-BA2B-D45310504DD4}"/>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139" name="Connecteur droit avec flèche 138">
              <a:extLst>
                <a:ext uri="{FF2B5EF4-FFF2-40B4-BE49-F238E27FC236}">
                  <a16:creationId xmlns:a16="http://schemas.microsoft.com/office/drawing/2014/main" id="{521280C9-F0F2-A50A-70C7-48C55C6CFC4C}"/>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40" name="Ellipse 139">
              <a:extLst>
                <a:ext uri="{FF2B5EF4-FFF2-40B4-BE49-F238E27FC236}">
                  <a16:creationId xmlns:a16="http://schemas.microsoft.com/office/drawing/2014/main" id="{C03D8246-719E-C5EB-F14C-C0F1EDB92931}"/>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1" name="ZoneTexte 140">
              <a:extLst>
                <a:ext uri="{FF2B5EF4-FFF2-40B4-BE49-F238E27FC236}">
                  <a16:creationId xmlns:a16="http://schemas.microsoft.com/office/drawing/2014/main" id="{959DB89E-C144-D3B7-B4C0-D99A5804D48D}"/>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42" name="Connecteur droit 141">
              <a:extLst>
                <a:ext uri="{FF2B5EF4-FFF2-40B4-BE49-F238E27FC236}">
                  <a16:creationId xmlns:a16="http://schemas.microsoft.com/office/drawing/2014/main" id="{1B982DEC-6E68-95C3-D87D-0EF0333E87E4}"/>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43" name="ZoneTexte 142">
              <a:extLst>
                <a:ext uri="{FF2B5EF4-FFF2-40B4-BE49-F238E27FC236}">
                  <a16:creationId xmlns:a16="http://schemas.microsoft.com/office/drawing/2014/main" id="{8C5F315D-3302-E2B6-FB8C-3F0548C3381C}"/>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44" name="ZoneTexte 143">
              <a:extLst>
                <a:ext uri="{FF2B5EF4-FFF2-40B4-BE49-F238E27FC236}">
                  <a16:creationId xmlns:a16="http://schemas.microsoft.com/office/drawing/2014/main" id="{20A21ED9-50D6-3804-058D-19EBCDB7235C}"/>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45" name="Connecteur droit 144">
              <a:extLst>
                <a:ext uri="{FF2B5EF4-FFF2-40B4-BE49-F238E27FC236}">
                  <a16:creationId xmlns:a16="http://schemas.microsoft.com/office/drawing/2014/main" id="{91624CCF-864A-C726-820D-5D7E7713EFDA}"/>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46" name="Ellipse 145">
              <a:extLst>
                <a:ext uri="{FF2B5EF4-FFF2-40B4-BE49-F238E27FC236}">
                  <a16:creationId xmlns:a16="http://schemas.microsoft.com/office/drawing/2014/main" id="{CA946D1E-B547-5B6A-F221-A19E2487C160}"/>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7" name="ZoneTexte 146">
              <a:extLst>
                <a:ext uri="{FF2B5EF4-FFF2-40B4-BE49-F238E27FC236}">
                  <a16:creationId xmlns:a16="http://schemas.microsoft.com/office/drawing/2014/main" id="{C4F95A2F-18AD-0173-7A7B-3BE5AE5BBB89}"/>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0" name="Forme libre 159">
              <a:extLst>
                <a:ext uri="{FF2B5EF4-FFF2-40B4-BE49-F238E27FC236}">
                  <a16:creationId xmlns:a16="http://schemas.microsoft.com/office/drawing/2014/main" id="{83E3791B-B178-FFFF-BDE4-9675D8386A7C}"/>
                </a:ext>
              </a:extLst>
            </p:cNvPr>
            <p:cNvSpPr/>
            <p:nvPr/>
          </p:nvSpPr>
          <p:spPr>
            <a:xfrm>
              <a:off x="2626599" y="4031952"/>
              <a:ext cx="2559092" cy="2178604"/>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 name="csX0" fmla="*/ 0 w 3080730"/>
                <a:gd name="csY0" fmla="*/ 2178604 h 2178604"/>
                <a:gd name="csX1" fmla="*/ 1270341 w 3080730"/>
                <a:gd name="csY1" fmla="*/ 2178604 h 2178604"/>
                <a:gd name="csX2" fmla="*/ 1488521 w 3080730"/>
                <a:gd name="csY2" fmla="*/ 319545 h 2178604"/>
                <a:gd name="csX3" fmla="*/ 1558775 w 3080730"/>
                <a:gd name="csY3" fmla="*/ 883715 h 2178604"/>
                <a:gd name="csX4" fmla="*/ 1589460 w 3080730"/>
                <a:gd name="csY4" fmla="*/ 374351 h 2178604"/>
                <a:gd name="csX5" fmla="*/ 1736746 w 3080730"/>
                <a:gd name="csY5" fmla="*/ 202518 h 2178604"/>
                <a:gd name="csX6" fmla="*/ 1877895 w 3080730"/>
                <a:gd name="csY6" fmla="*/ 257750 h 2178604"/>
                <a:gd name="csX7" fmla="*/ 2089725 w 3080730"/>
                <a:gd name="csY7" fmla="*/ 141362 h 2178604"/>
                <a:gd name="csX8" fmla="*/ 2264520 w 3080730"/>
                <a:gd name="csY8" fmla="*/ 110464 h 2178604"/>
                <a:gd name="csX9" fmla="*/ 2559092 w 3080730"/>
                <a:gd name="csY9" fmla="*/ 0 h 2178604"/>
                <a:gd name="csX10" fmla="*/ 2841390 w 3080730"/>
                <a:gd name="csY10" fmla="*/ 625965 h 2178604"/>
                <a:gd name="csX11" fmla="*/ 3080730 w 3080730"/>
                <a:gd name="csY11" fmla="*/ 908263 h 2178604"/>
                <a:gd name="csX0" fmla="*/ 0 w 2841390"/>
                <a:gd name="csY0" fmla="*/ 2178604 h 2178604"/>
                <a:gd name="csX1" fmla="*/ 1270341 w 2841390"/>
                <a:gd name="csY1" fmla="*/ 2178604 h 2178604"/>
                <a:gd name="csX2" fmla="*/ 1488521 w 2841390"/>
                <a:gd name="csY2" fmla="*/ 319545 h 2178604"/>
                <a:gd name="csX3" fmla="*/ 1558775 w 2841390"/>
                <a:gd name="csY3" fmla="*/ 883715 h 2178604"/>
                <a:gd name="csX4" fmla="*/ 1589460 w 2841390"/>
                <a:gd name="csY4" fmla="*/ 374351 h 2178604"/>
                <a:gd name="csX5" fmla="*/ 1736746 w 2841390"/>
                <a:gd name="csY5" fmla="*/ 202518 h 2178604"/>
                <a:gd name="csX6" fmla="*/ 1877895 w 2841390"/>
                <a:gd name="csY6" fmla="*/ 257750 h 2178604"/>
                <a:gd name="csX7" fmla="*/ 2089725 w 2841390"/>
                <a:gd name="csY7" fmla="*/ 141362 h 2178604"/>
                <a:gd name="csX8" fmla="*/ 2264520 w 2841390"/>
                <a:gd name="csY8" fmla="*/ 110464 h 2178604"/>
                <a:gd name="csX9" fmla="*/ 2559092 w 2841390"/>
                <a:gd name="csY9" fmla="*/ 0 h 2178604"/>
                <a:gd name="csX10" fmla="*/ 2841390 w 2841390"/>
                <a:gd name="csY10" fmla="*/ 625965 h 2178604"/>
                <a:gd name="csX0" fmla="*/ 0 w 2559092"/>
                <a:gd name="csY0" fmla="*/ 2178604 h 2178604"/>
                <a:gd name="csX1" fmla="*/ 1270341 w 2559092"/>
                <a:gd name="csY1" fmla="*/ 2178604 h 2178604"/>
                <a:gd name="csX2" fmla="*/ 1488521 w 2559092"/>
                <a:gd name="csY2" fmla="*/ 319545 h 2178604"/>
                <a:gd name="csX3" fmla="*/ 1558775 w 2559092"/>
                <a:gd name="csY3" fmla="*/ 883715 h 2178604"/>
                <a:gd name="csX4" fmla="*/ 1589460 w 2559092"/>
                <a:gd name="csY4" fmla="*/ 374351 h 2178604"/>
                <a:gd name="csX5" fmla="*/ 1736746 w 2559092"/>
                <a:gd name="csY5" fmla="*/ 202518 h 2178604"/>
                <a:gd name="csX6" fmla="*/ 1877895 w 2559092"/>
                <a:gd name="csY6" fmla="*/ 257750 h 2178604"/>
                <a:gd name="csX7" fmla="*/ 2089725 w 2559092"/>
                <a:gd name="csY7" fmla="*/ 141362 h 2178604"/>
                <a:gd name="csX8" fmla="*/ 2264520 w 2559092"/>
                <a:gd name="csY8" fmla="*/ 110464 h 2178604"/>
                <a:gd name="csX9" fmla="*/ 2559092 w 2559092"/>
                <a:gd name="csY9" fmla="*/ 0 h 21786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559092" h="2178604">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 de la charge EBV post transplantation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3" name="ZoneTexte 22">
            <a:extLst>
              <a:ext uri="{FF2B5EF4-FFF2-40B4-BE49-F238E27FC236}">
                <a16:creationId xmlns:a16="http://schemas.microsoft.com/office/drawing/2014/main" id="{0FE34B7C-0510-D7EF-6DB8-F3153385A792}"/>
              </a:ext>
            </a:extLst>
          </p:cNvPr>
          <p:cNvSpPr txBox="1"/>
          <p:nvPr/>
        </p:nvSpPr>
        <p:spPr>
          <a:xfrm>
            <a:off x="5227124" y="3140897"/>
            <a:ext cx="1019831"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1"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Biologie RAS</a:t>
            </a:r>
          </a:p>
        </p:txBody>
      </p:sp>
      <p:cxnSp>
        <p:nvCxnSpPr>
          <p:cNvPr id="3" name="Connecteur droit avec flèche 2">
            <a:extLst>
              <a:ext uri="{FF2B5EF4-FFF2-40B4-BE49-F238E27FC236}">
                <a16:creationId xmlns:a16="http://schemas.microsoft.com/office/drawing/2014/main" id="{4C1AE411-5135-B877-03BB-BD547CAAEF11}"/>
              </a:ext>
            </a:extLst>
          </p:cNvPr>
          <p:cNvCxnSpPr>
            <a:cxnSpLocks/>
          </p:cNvCxnSpPr>
          <p:nvPr/>
        </p:nvCxnSpPr>
        <p:spPr>
          <a:xfrm>
            <a:off x="5186511" y="2388610"/>
            <a:ext cx="0" cy="13760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91" name="Groupe 90">
            <a:extLst>
              <a:ext uri="{FF2B5EF4-FFF2-40B4-BE49-F238E27FC236}">
                <a16:creationId xmlns:a16="http://schemas.microsoft.com/office/drawing/2014/main" id="{CA6028EC-252C-39C8-B761-3CFCBED6D151}"/>
              </a:ext>
            </a:extLst>
          </p:cNvPr>
          <p:cNvGrpSpPr/>
          <p:nvPr/>
        </p:nvGrpSpPr>
        <p:grpSpPr>
          <a:xfrm>
            <a:off x="-2" y="0"/>
            <a:ext cx="12192002" cy="213160"/>
            <a:chOff x="-2" y="0"/>
            <a:chExt cx="12192002" cy="213160"/>
          </a:xfrm>
        </p:grpSpPr>
        <p:sp>
          <p:nvSpPr>
            <p:cNvPr id="92" name="Rectangle 91">
              <a:extLst>
                <a:ext uri="{FF2B5EF4-FFF2-40B4-BE49-F238E27FC236}">
                  <a16:creationId xmlns:a16="http://schemas.microsoft.com/office/drawing/2014/main" id="{8F220693-7973-58A7-33AC-1465747A9F1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3" name="Rectangle 92">
              <a:extLst>
                <a:ext uri="{FF2B5EF4-FFF2-40B4-BE49-F238E27FC236}">
                  <a16:creationId xmlns:a16="http://schemas.microsoft.com/office/drawing/2014/main" id="{FEE72B4A-6179-2EED-62C9-F40A41EFD1A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4" name="Signalisation droite 93">
              <a:extLst>
                <a:ext uri="{FF2B5EF4-FFF2-40B4-BE49-F238E27FC236}">
                  <a16:creationId xmlns:a16="http://schemas.microsoft.com/office/drawing/2014/main" id="{D49CD439-0670-4EA3-A00B-508D88070AC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5" name="Chevron 94">
              <a:extLst>
                <a:ext uri="{FF2B5EF4-FFF2-40B4-BE49-F238E27FC236}">
                  <a16:creationId xmlns:a16="http://schemas.microsoft.com/office/drawing/2014/main" id="{879D5A33-A268-BA76-A8B7-487A3FE91F94}"/>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96" name="Rectangle 95">
              <a:extLst>
                <a:ext uri="{FF2B5EF4-FFF2-40B4-BE49-F238E27FC236}">
                  <a16:creationId xmlns:a16="http://schemas.microsoft.com/office/drawing/2014/main" id="{7C44E3DE-1711-CC70-74AA-B9D3A614A4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7" name="Chevron 96">
              <a:extLst>
                <a:ext uri="{FF2B5EF4-FFF2-40B4-BE49-F238E27FC236}">
                  <a16:creationId xmlns:a16="http://schemas.microsoft.com/office/drawing/2014/main" id="{BC35DD73-D700-C272-158B-5E693C0EF9D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98" name="Chevron 97">
              <a:extLst>
                <a:ext uri="{FF2B5EF4-FFF2-40B4-BE49-F238E27FC236}">
                  <a16:creationId xmlns:a16="http://schemas.microsoft.com/office/drawing/2014/main" id="{AB5D4FF3-0FF2-98BA-E05C-D97B5628F97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9" name="Chevron 98">
              <a:extLst>
                <a:ext uri="{FF2B5EF4-FFF2-40B4-BE49-F238E27FC236}">
                  <a16:creationId xmlns:a16="http://schemas.microsoft.com/office/drawing/2014/main" id="{33555F61-A5A3-0994-8EF2-857169EE1E0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168" name="ZoneTexte 167">
            <a:extLst>
              <a:ext uri="{FF2B5EF4-FFF2-40B4-BE49-F238E27FC236}">
                <a16:creationId xmlns:a16="http://schemas.microsoft.com/office/drawing/2014/main" id="{86B5A949-326F-08A1-ED9B-19DC599DA4E0}"/>
              </a:ext>
            </a:extLst>
          </p:cNvPr>
          <p:cNvSpPr txBox="1"/>
          <p:nvPr/>
        </p:nvSpPr>
        <p:spPr>
          <a:xfrm>
            <a:off x="4139427" y="2337572"/>
            <a:ext cx="2079840" cy="817245"/>
          </a:xfrm>
          <a:prstGeom prst="roundRect">
            <a:avLst>
              <a:gd name="adj" fmla="val 13856"/>
            </a:avLst>
          </a:prstGeom>
          <a:solidFill>
            <a:schemeClr val="accent2"/>
          </a:solid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Apparition d’une adénopathie cervicale 15/05</a:t>
            </a:r>
          </a:p>
        </p:txBody>
      </p:sp>
      <p:sp>
        <p:nvSpPr>
          <p:cNvPr id="4" name="ZoneTexte 3">
            <a:extLst>
              <a:ext uri="{FF2B5EF4-FFF2-40B4-BE49-F238E27FC236}">
                <a16:creationId xmlns:a16="http://schemas.microsoft.com/office/drawing/2014/main" id="{8E3FC639-6D0F-F97F-0379-75E32A9B64FC}"/>
              </a:ext>
            </a:extLst>
          </p:cNvPr>
          <p:cNvSpPr txBox="1"/>
          <p:nvPr/>
        </p:nvSpPr>
        <p:spPr>
          <a:xfrm>
            <a:off x="467999" y="6558560"/>
            <a:ext cx="881047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rien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signale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935416556"/>
      </p:ext>
    </p:extLst>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0A08DDFF-F344-9A3A-AB00-9BE339DF94EB}"/>
              </a:ext>
            </a:extLst>
          </p:cNvPr>
          <p:cNvSpPr>
            <a:spLocks noGrp="1"/>
          </p:cNvSpPr>
          <p:nvPr>
            <p:ph type="pic" sz="quarter" idx="13"/>
          </p:nvPr>
        </p:nvSpPr>
        <p:spPr/>
        <p:txBody>
          <a:bodyPr/>
          <a:lstStyle/>
          <a:p>
            <a:endParaRPr lang="fr-FR"/>
          </a:p>
        </p:txBody>
      </p:sp>
      <p:sp>
        <p:nvSpPr>
          <p:cNvPr id="2" name="ZoneTexte 1">
            <a:extLst>
              <a:ext uri="{FF2B5EF4-FFF2-40B4-BE49-F238E27FC236}">
                <a16:creationId xmlns:a16="http://schemas.microsoft.com/office/drawing/2014/main" id="{AF4D7470-DB07-EC96-C650-707CE99708B8}"/>
              </a:ext>
            </a:extLst>
          </p:cNvPr>
          <p:cNvSpPr txBox="1"/>
          <p:nvPr/>
        </p:nvSpPr>
        <p:spPr bwMode="auto">
          <a:xfrm>
            <a:off x="468000" y="6483600"/>
            <a:ext cx="882177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latin typeface="Century Gothic" panose="020F0302020204030204"/>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HDJ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hôpital de jour</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7" name="Titre 1">
            <a:extLst>
              <a:ext uri="{FF2B5EF4-FFF2-40B4-BE49-F238E27FC236}">
                <a16:creationId xmlns:a16="http://schemas.microsoft.com/office/drawing/2014/main" id="{305E1731-8E4D-A204-8159-26FF4E92C9B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7" name="Titre 1">
            <a:extLst>
              <a:ext uri="{FF2B5EF4-FFF2-40B4-BE49-F238E27FC236}">
                <a16:creationId xmlns:a16="http://schemas.microsoft.com/office/drawing/2014/main" id="{288C0F10-DB7F-7515-F909-5C48A7CBA8D6}"/>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est 14h30, en HDJ…</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choisissez vous EN PRIORITÉ devant ces deux options ?</a:t>
            </a:r>
          </a:p>
        </p:txBody>
      </p:sp>
      <p:sp>
        <p:nvSpPr>
          <p:cNvPr id="28" name="Rounded Rectangle 52">
            <a:extLst>
              <a:ext uri="{FF2B5EF4-FFF2-40B4-BE49-F238E27FC236}">
                <a16:creationId xmlns:a16="http://schemas.microsoft.com/office/drawing/2014/main" id="{1E20975E-CC8E-C05B-9892-6ED8903761A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9" name="Groupe 28">
            <a:extLst>
              <a:ext uri="{FF2B5EF4-FFF2-40B4-BE49-F238E27FC236}">
                <a16:creationId xmlns:a16="http://schemas.microsoft.com/office/drawing/2014/main" id="{68C064D9-D784-A6D1-1106-B64B233A81FE}"/>
              </a:ext>
            </a:extLst>
          </p:cNvPr>
          <p:cNvGrpSpPr/>
          <p:nvPr/>
        </p:nvGrpSpPr>
        <p:grpSpPr>
          <a:xfrm>
            <a:off x="3355200" y="2727470"/>
            <a:ext cx="2595600" cy="2784546"/>
            <a:chOff x="2771931" y="2727470"/>
            <a:chExt cx="2595600" cy="2784546"/>
          </a:xfrm>
        </p:grpSpPr>
        <p:sp>
          <p:nvSpPr>
            <p:cNvPr id="30" name="Rectangle : coins arrondis 29">
              <a:extLst>
                <a:ext uri="{FF2B5EF4-FFF2-40B4-BE49-F238E27FC236}">
                  <a16:creationId xmlns:a16="http://schemas.microsoft.com/office/drawing/2014/main" id="{635ED36E-2DD7-24EA-75CC-9B2A03D05B27}"/>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Imagerie + biopsie</a:t>
              </a:r>
            </a:p>
          </p:txBody>
        </p:sp>
        <p:sp>
          <p:nvSpPr>
            <p:cNvPr id="31" name="Rectangle : coins arrondis 30">
              <a:extLst>
                <a:ext uri="{FF2B5EF4-FFF2-40B4-BE49-F238E27FC236}">
                  <a16:creationId xmlns:a16="http://schemas.microsoft.com/office/drawing/2014/main" id="{DF7FF06D-82BC-CD76-718D-C9C70EB277F5}"/>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Triangle 31">
              <a:extLst>
                <a:ext uri="{FF2B5EF4-FFF2-40B4-BE49-F238E27FC236}">
                  <a16:creationId xmlns:a16="http://schemas.microsoft.com/office/drawing/2014/main" id="{8663826B-0C04-7568-C502-727074042A65}"/>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3" name="Groupe 32">
            <a:extLst>
              <a:ext uri="{FF2B5EF4-FFF2-40B4-BE49-F238E27FC236}">
                <a16:creationId xmlns:a16="http://schemas.microsoft.com/office/drawing/2014/main" id="{40766036-C70D-9E7A-A9F1-A0DC4890A5D6}"/>
              </a:ext>
            </a:extLst>
          </p:cNvPr>
          <p:cNvGrpSpPr/>
          <p:nvPr/>
        </p:nvGrpSpPr>
        <p:grpSpPr>
          <a:xfrm>
            <a:off x="6242100" y="2727470"/>
            <a:ext cx="2595600" cy="2784546"/>
            <a:chOff x="6179970" y="2727470"/>
            <a:chExt cx="2595600" cy="2784546"/>
          </a:xfrm>
        </p:grpSpPr>
        <p:sp>
          <p:nvSpPr>
            <p:cNvPr id="34" name="Rectangle : coins arrondis 33">
              <a:extLst>
                <a:ext uri="{FF2B5EF4-FFF2-40B4-BE49-F238E27FC236}">
                  <a16:creationId xmlns:a16="http://schemas.microsoft.com/office/drawing/2014/main" id="{ABA11AF4-136D-3516-89B3-E4EE587BCC14}"/>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Rituximab</a:t>
              </a:r>
            </a:p>
          </p:txBody>
        </p:sp>
        <p:sp>
          <p:nvSpPr>
            <p:cNvPr id="35" name="Rectangle : coins arrondis 34">
              <a:extLst>
                <a:ext uri="{FF2B5EF4-FFF2-40B4-BE49-F238E27FC236}">
                  <a16:creationId xmlns:a16="http://schemas.microsoft.com/office/drawing/2014/main" id="{775B4CFF-C69B-3726-E977-6F86263058B5}"/>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C7067607-C87E-C28B-C7A9-51E13767E72C}"/>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7" name="Groupe 36">
            <a:extLst>
              <a:ext uri="{FF2B5EF4-FFF2-40B4-BE49-F238E27FC236}">
                <a16:creationId xmlns:a16="http://schemas.microsoft.com/office/drawing/2014/main" id="{4119CECE-D6EC-92AA-B5D7-9DBAE82AE7E6}"/>
              </a:ext>
            </a:extLst>
          </p:cNvPr>
          <p:cNvGrpSpPr/>
          <p:nvPr/>
        </p:nvGrpSpPr>
        <p:grpSpPr>
          <a:xfrm>
            <a:off x="-2" y="0"/>
            <a:ext cx="12192002" cy="213160"/>
            <a:chOff x="-2" y="0"/>
            <a:chExt cx="12192002" cy="213160"/>
          </a:xfrm>
        </p:grpSpPr>
        <p:sp>
          <p:nvSpPr>
            <p:cNvPr id="38" name="Rectangle 37">
              <a:extLst>
                <a:ext uri="{FF2B5EF4-FFF2-40B4-BE49-F238E27FC236}">
                  <a16:creationId xmlns:a16="http://schemas.microsoft.com/office/drawing/2014/main" id="{41D01CB3-BF0F-165B-944B-1126C04105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9" name="Rectangle 38">
              <a:extLst>
                <a:ext uri="{FF2B5EF4-FFF2-40B4-BE49-F238E27FC236}">
                  <a16:creationId xmlns:a16="http://schemas.microsoft.com/office/drawing/2014/main" id="{91C65D88-A6ED-BB9C-96F6-4E4C6558066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Signalisation droite 39">
              <a:extLst>
                <a:ext uri="{FF2B5EF4-FFF2-40B4-BE49-F238E27FC236}">
                  <a16:creationId xmlns:a16="http://schemas.microsoft.com/office/drawing/2014/main" id="{DD8019F0-DDD3-F3A3-9BC5-56D5FE94909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1" name="Chevron 40">
              <a:extLst>
                <a:ext uri="{FF2B5EF4-FFF2-40B4-BE49-F238E27FC236}">
                  <a16:creationId xmlns:a16="http://schemas.microsoft.com/office/drawing/2014/main" id="{90B8FB49-3628-700B-939A-03BDB411B064}"/>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2" name="Rectangle 41">
              <a:extLst>
                <a:ext uri="{FF2B5EF4-FFF2-40B4-BE49-F238E27FC236}">
                  <a16:creationId xmlns:a16="http://schemas.microsoft.com/office/drawing/2014/main" id="{1290FB0C-9EB2-B4D0-E7E5-85B0903F26D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Chevron 42">
              <a:extLst>
                <a:ext uri="{FF2B5EF4-FFF2-40B4-BE49-F238E27FC236}">
                  <a16:creationId xmlns:a16="http://schemas.microsoft.com/office/drawing/2014/main" id="{ECBADB03-F2CB-9933-E98E-70C6F49013B3}"/>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4" name="Chevron 43">
              <a:extLst>
                <a:ext uri="{FF2B5EF4-FFF2-40B4-BE49-F238E27FC236}">
                  <a16:creationId xmlns:a16="http://schemas.microsoft.com/office/drawing/2014/main" id="{02302AA8-5A86-D2C9-395C-053A82A38F9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5" name="Chevron 44">
              <a:extLst>
                <a:ext uri="{FF2B5EF4-FFF2-40B4-BE49-F238E27FC236}">
                  <a16:creationId xmlns:a16="http://schemas.microsoft.com/office/drawing/2014/main" id="{62C12102-467D-4F7E-F099-F61FC27C493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Tree>
    <p:extLst>
      <p:ext uri="{BB962C8B-B14F-4D97-AF65-F5344CB8AC3E}">
        <p14:creationId xmlns:p14="http://schemas.microsoft.com/office/powerpoint/2010/main" val="1408181928"/>
      </p:ext>
    </p:extLst>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8" name="Espace réservé pour une image  7">
            <a:extLst>
              <a:ext uri="{FF2B5EF4-FFF2-40B4-BE49-F238E27FC236}">
                <a16:creationId xmlns:a16="http://schemas.microsoft.com/office/drawing/2014/main" id="{3EE47220-46D4-88B5-262C-9F2657E5BF1C}"/>
              </a:ext>
            </a:extLst>
          </p:cNvPr>
          <p:cNvSpPr>
            <a:spLocks noGrp="1"/>
          </p:cNvSpPr>
          <p:nvPr>
            <p:ph type="pic" sz="quarter" idx="13"/>
          </p:nvPr>
        </p:nvSpPr>
        <p:spPr/>
        <p:txBody>
          <a:bodyPr/>
          <a:lstStyle/>
          <a:p>
            <a:endParaRPr lang="fr-FR"/>
          </a:p>
        </p:txBody>
      </p:sp>
      <p:sp>
        <p:nvSpPr>
          <p:cNvPr id="7" name="ZoneTexte 6">
            <a:extLst>
              <a:ext uri="{FF2B5EF4-FFF2-40B4-BE49-F238E27FC236}">
                <a16:creationId xmlns:a16="http://schemas.microsoft.com/office/drawing/2014/main" id="{2893FE9A-9D83-EFAD-BCAE-1FD28D298070}"/>
              </a:ext>
            </a:extLst>
          </p:cNvPr>
          <p:cNvSpPr txBox="1"/>
          <p:nvPr/>
        </p:nvSpPr>
        <p:spPr>
          <a:xfrm>
            <a:off x="467999" y="6210884"/>
            <a:ext cx="882177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latin typeface="Century Gothic" panose="020F0302020204030204"/>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Certes pas idéal, mais c’est la vraie vie…</a:t>
            </a:r>
          </a:p>
        </p:txBody>
      </p:sp>
      <p:sp>
        <p:nvSpPr>
          <p:cNvPr id="9" name="Titre 1">
            <a:extLst>
              <a:ext uri="{FF2B5EF4-FFF2-40B4-BE49-F238E27FC236}">
                <a16:creationId xmlns:a16="http://schemas.microsoft.com/office/drawing/2014/main" id="{5DCBC98C-6A8D-785A-432A-4D2FEC7E9BD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0" name="Titre 1">
            <a:extLst>
              <a:ext uri="{FF2B5EF4-FFF2-40B4-BE49-F238E27FC236}">
                <a16:creationId xmlns:a16="http://schemas.microsoft.com/office/drawing/2014/main" id="{92B5A087-D743-46C4-C01B-263AFA59CC41}"/>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est 14h30, en HDJ…</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choisissez vous EN PRIORITÉ devant ces deux options ?</a:t>
            </a:r>
          </a:p>
        </p:txBody>
      </p:sp>
      <p:sp>
        <p:nvSpPr>
          <p:cNvPr id="31" name="Rounded Rectangle 52">
            <a:extLst>
              <a:ext uri="{FF2B5EF4-FFF2-40B4-BE49-F238E27FC236}">
                <a16:creationId xmlns:a16="http://schemas.microsoft.com/office/drawing/2014/main" id="{2C1750F0-EDE9-4E24-8FA9-8C2E92B4A35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2" name="Groupe 31">
            <a:extLst>
              <a:ext uri="{FF2B5EF4-FFF2-40B4-BE49-F238E27FC236}">
                <a16:creationId xmlns:a16="http://schemas.microsoft.com/office/drawing/2014/main" id="{A4484CFC-15EE-93B2-179C-080C4DA5850F}"/>
              </a:ext>
            </a:extLst>
          </p:cNvPr>
          <p:cNvGrpSpPr/>
          <p:nvPr/>
        </p:nvGrpSpPr>
        <p:grpSpPr>
          <a:xfrm>
            <a:off x="3355200" y="2727470"/>
            <a:ext cx="2595600" cy="2784546"/>
            <a:chOff x="2771931" y="2727470"/>
            <a:chExt cx="2595600" cy="2784546"/>
          </a:xfrm>
        </p:grpSpPr>
        <p:sp>
          <p:nvSpPr>
            <p:cNvPr id="33" name="Rectangle : coins arrondis 32">
              <a:extLst>
                <a:ext uri="{FF2B5EF4-FFF2-40B4-BE49-F238E27FC236}">
                  <a16:creationId xmlns:a16="http://schemas.microsoft.com/office/drawing/2014/main" id="{DFB052FF-D23E-0B99-F83C-F5E0A13CDD31}"/>
                </a:ext>
              </a:extLst>
            </p:cNvPr>
            <p:cNvSpPr/>
            <p:nvPr/>
          </p:nvSpPr>
          <p:spPr>
            <a:xfrm>
              <a:off x="2771931"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 + biopsie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OUI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Le diagnostic de LPT repose sur une preuve tissulaire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La charge virale et la clinique ne sont pas diagnostiques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4" name="Rectangle : coins arrondis 33">
              <a:extLst>
                <a:ext uri="{FF2B5EF4-FFF2-40B4-BE49-F238E27FC236}">
                  <a16:creationId xmlns:a16="http://schemas.microsoft.com/office/drawing/2014/main" id="{12B7143D-A262-FE92-631D-F503A211D9D3}"/>
                </a:ext>
              </a:extLst>
            </p:cNvPr>
            <p:cNvSpPr/>
            <p:nvPr/>
          </p:nvSpPr>
          <p:spPr>
            <a:xfrm>
              <a:off x="332413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4AF737D5-16C2-B0E8-0F22-B7600A80566B}"/>
                </a:ext>
              </a:extLst>
            </p:cNvPr>
            <p:cNvSpPr/>
            <p:nvPr/>
          </p:nvSpPr>
          <p:spPr>
            <a:xfrm rot="10800000">
              <a:off x="396654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40EFD4DD-3C8A-4DF6-F020-0F2E02A5CA99}"/>
              </a:ext>
            </a:extLst>
          </p:cNvPr>
          <p:cNvGrpSpPr/>
          <p:nvPr/>
        </p:nvGrpSpPr>
        <p:grpSpPr>
          <a:xfrm>
            <a:off x="6242100" y="2727470"/>
            <a:ext cx="2595600" cy="2784546"/>
            <a:chOff x="6179970" y="2727470"/>
            <a:chExt cx="2595600" cy="2784546"/>
          </a:xfrm>
        </p:grpSpPr>
        <p:sp>
          <p:nvSpPr>
            <p:cNvPr id="37" name="Rectangle : coins arrondis 36">
              <a:extLst>
                <a:ext uri="{FF2B5EF4-FFF2-40B4-BE49-F238E27FC236}">
                  <a16:creationId xmlns:a16="http://schemas.microsoft.com/office/drawing/2014/main" id="{BE79D955-DD73-03C9-3C98-1EA3ABB08B66}"/>
                </a:ext>
              </a:extLst>
            </p:cNvPr>
            <p:cNvSpPr/>
            <p:nvPr/>
          </p:nvSpPr>
          <p:spPr>
            <a:xfrm>
              <a:off x="617997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Rituximab</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Bénéfice/risque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même en absence de preuve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Le pronostic vital est engagé</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8" name="Rectangle : coins arrondis 37">
              <a:extLst>
                <a:ext uri="{FF2B5EF4-FFF2-40B4-BE49-F238E27FC236}">
                  <a16:creationId xmlns:a16="http://schemas.microsoft.com/office/drawing/2014/main" id="{5EABA272-6227-EC06-352C-FB5EA552CA01}"/>
                </a:ext>
              </a:extLst>
            </p:cNvPr>
            <p:cNvSpPr/>
            <p:nvPr/>
          </p:nvSpPr>
          <p:spPr>
            <a:xfrm>
              <a:off x="673217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9" name="Triangle 38">
              <a:extLst>
                <a:ext uri="{FF2B5EF4-FFF2-40B4-BE49-F238E27FC236}">
                  <a16:creationId xmlns:a16="http://schemas.microsoft.com/office/drawing/2014/main" id="{A5CE060E-C7B8-82FA-F944-4B970EA18730}"/>
                </a:ext>
              </a:extLst>
            </p:cNvPr>
            <p:cNvSpPr/>
            <p:nvPr/>
          </p:nvSpPr>
          <p:spPr>
            <a:xfrm rot="10800000">
              <a:off x="737458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0" name="Groupe 39">
            <a:extLst>
              <a:ext uri="{FF2B5EF4-FFF2-40B4-BE49-F238E27FC236}">
                <a16:creationId xmlns:a16="http://schemas.microsoft.com/office/drawing/2014/main" id="{84C49B7A-1090-4C9B-5D68-B96103902F67}"/>
              </a:ext>
            </a:extLst>
          </p:cNvPr>
          <p:cNvGrpSpPr/>
          <p:nvPr/>
        </p:nvGrpSpPr>
        <p:grpSpPr>
          <a:xfrm>
            <a:off x="-2" y="0"/>
            <a:ext cx="12192002" cy="213160"/>
            <a:chOff x="-2" y="0"/>
            <a:chExt cx="12192002" cy="213160"/>
          </a:xfrm>
        </p:grpSpPr>
        <p:sp>
          <p:nvSpPr>
            <p:cNvPr id="41" name="Rectangle 40">
              <a:extLst>
                <a:ext uri="{FF2B5EF4-FFF2-40B4-BE49-F238E27FC236}">
                  <a16:creationId xmlns:a16="http://schemas.microsoft.com/office/drawing/2014/main" id="{FFD34028-54D5-C881-00AB-1D77433ADE5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Rectangle 41">
              <a:extLst>
                <a:ext uri="{FF2B5EF4-FFF2-40B4-BE49-F238E27FC236}">
                  <a16:creationId xmlns:a16="http://schemas.microsoft.com/office/drawing/2014/main" id="{75BD30D9-ABF8-DA39-C07D-8974709A7F4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Signalisation droite 42">
              <a:extLst>
                <a:ext uri="{FF2B5EF4-FFF2-40B4-BE49-F238E27FC236}">
                  <a16:creationId xmlns:a16="http://schemas.microsoft.com/office/drawing/2014/main" id="{726084D2-F766-3DCC-9699-EEFF28104F6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4" name="Chevron 43">
              <a:extLst>
                <a:ext uri="{FF2B5EF4-FFF2-40B4-BE49-F238E27FC236}">
                  <a16:creationId xmlns:a16="http://schemas.microsoft.com/office/drawing/2014/main" id="{D56E6583-B3DB-4D2D-6DD5-C06CBA08D7F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5" name="Rectangle 44">
              <a:extLst>
                <a:ext uri="{FF2B5EF4-FFF2-40B4-BE49-F238E27FC236}">
                  <a16:creationId xmlns:a16="http://schemas.microsoft.com/office/drawing/2014/main" id="{6D4314FF-B5BB-C348-0311-D05455412E9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Chevron 45">
              <a:extLst>
                <a:ext uri="{FF2B5EF4-FFF2-40B4-BE49-F238E27FC236}">
                  <a16:creationId xmlns:a16="http://schemas.microsoft.com/office/drawing/2014/main" id="{B22D8B93-69A4-BE3A-8F70-54DF36DC84A7}"/>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7" name="Chevron 46">
              <a:extLst>
                <a:ext uri="{FF2B5EF4-FFF2-40B4-BE49-F238E27FC236}">
                  <a16:creationId xmlns:a16="http://schemas.microsoft.com/office/drawing/2014/main" id="{9D391EDC-FB97-E2C5-A7B8-904D793B49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8" name="Chevron 47">
              <a:extLst>
                <a:ext uri="{FF2B5EF4-FFF2-40B4-BE49-F238E27FC236}">
                  <a16:creationId xmlns:a16="http://schemas.microsoft.com/office/drawing/2014/main" id="{39835FAF-13B8-57C9-1F19-7E56E3C9248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6" name="ZoneTexte 5">
            <a:extLst>
              <a:ext uri="{FF2B5EF4-FFF2-40B4-BE49-F238E27FC236}">
                <a16:creationId xmlns:a16="http://schemas.microsoft.com/office/drawing/2014/main" id="{4F706100-C30D-91B9-C2E5-3E5A177E0A0B}"/>
              </a:ext>
            </a:extLst>
          </p:cNvPr>
          <p:cNvSpPr txBox="1"/>
          <p:nvPr/>
        </p:nvSpPr>
        <p:spPr>
          <a:xfrm>
            <a:off x="467999" y="6640309"/>
            <a:ext cx="707647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HDJ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hôpital de jour</a:t>
            </a:r>
          </a:p>
        </p:txBody>
      </p:sp>
    </p:spTree>
    <p:extLst>
      <p:ext uri="{BB962C8B-B14F-4D97-AF65-F5344CB8AC3E}">
        <p14:creationId xmlns:p14="http://schemas.microsoft.com/office/powerpoint/2010/main" val="1187101228"/>
      </p:ext>
    </p:extLst>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a:xfrm>
            <a:off x="468000" y="379578"/>
            <a:ext cx="9847576" cy="882000"/>
          </a:xfrm>
        </p:spPr>
        <p:txBody>
          <a:bodyPr/>
          <a:lstStyle/>
          <a:p>
            <a:pPr>
              <a:defRPr/>
            </a:pPr>
            <a:r>
              <a:rPr lang="fr-FR" sz="2400" b="1" dirty="0"/>
              <a:t>Évolution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42" name="Groupe 41">
            <a:extLst>
              <a:ext uri="{FF2B5EF4-FFF2-40B4-BE49-F238E27FC236}">
                <a16:creationId xmlns:a16="http://schemas.microsoft.com/office/drawing/2014/main" id="{B067A7F1-F11C-A807-7237-8B1EB4D6C9EF}"/>
              </a:ext>
            </a:extLst>
          </p:cNvPr>
          <p:cNvGrpSpPr/>
          <p:nvPr/>
        </p:nvGrpSpPr>
        <p:grpSpPr>
          <a:xfrm>
            <a:off x="-2" y="0"/>
            <a:ext cx="12192002" cy="213160"/>
            <a:chOff x="-2" y="0"/>
            <a:chExt cx="12192002" cy="213160"/>
          </a:xfrm>
        </p:grpSpPr>
        <p:sp>
          <p:nvSpPr>
            <p:cNvPr id="43" name="Rectangle 42">
              <a:extLst>
                <a:ext uri="{FF2B5EF4-FFF2-40B4-BE49-F238E27FC236}">
                  <a16:creationId xmlns:a16="http://schemas.microsoft.com/office/drawing/2014/main" id="{113D1D01-5927-2F6F-3974-BB1890DF52E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4" name="Rectangle 43">
              <a:extLst>
                <a:ext uri="{FF2B5EF4-FFF2-40B4-BE49-F238E27FC236}">
                  <a16:creationId xmlns:a16="http://schemas.microsoft.com/office/drawing/2014/main" id="{5B7C2824-581F-7B69-3EE5-FE38985D7E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Signalisation droite 44">
              <a:extLst>
                <a:ext uri="{FF2B5EF4-FFF2-40B4-BE49-F238E27FC236}">
                  <a16:creationId xmlns:a16="http://schemas.microsoft.com/office/drawing/2014/main" id="{8C0680A5-C6AB-436F-D231-111193A1D71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6" name="Chevron 45">
              <a:extLst>
                <a:ext uri="{FF2B5EF4-FFF2-40B4-BE49-F238E27FC236}">
                  <a16:creationId xmlns:a16="http://schemas.microsoft.com/office/drawing/2014/main" id="{911C3337-0364-F82A-6050-D6D73003CF4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7" name="Rectangle 46">
              <a:extLst>
                <a:ext uri="{FF2B5EF4-FFF2-40B4-BE49-F238E27FC236}">
                  <a16:creationId xmlns:a16="http://schemas.microsoft.com/office/drawing/2014/main" id="{3E4E4F67-3DBD-763E-C51F-69442D683E1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EE8E5117-3734-E7D7-B554-1F1F2466CCF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9" name="Chevron 48">
              <a:extLst>
                <a:ext uri="{FF2B5EF4-FFF2-40B4-BE49-F238E27FC236}">
                  <a16:creationId xmlns:a16="http://schemas.microsoft.com/office/drawing/2014/main" id="{79F079D2-D7BF-AD6F-E827-B0897F5E0B6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1" name="Chevron 50">
              <a:extLst>
                <a:ext uri="{FF2B5EF4-FFF2-40B4-BE49-F238E27FC236}">
                  <a16:creationId xmlns:a16="http://schemas.microsoft.com/office/drawing/2014/main" id="{B98E32C8-D195-57BC-1C9C-13458BAE1C1F}"/>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grpSp>
        <p:nvGrpSpPr>
          <p:cNvPr id="52" name="Groupe 51">
            <a:extLst>
              <a:ext uri="{FF2B5EF4-FFF2-40B4-BE49-F238E27FC236}">
                <a16:creationId xmlns:a16="http://schemas.microsoft.com/office/drawing/2014/main" id="{990112A3-78D0-134E-83C5-FBB6DC927C49}"/>
              </a:ext>
            </a:extLst>
          </p:cNvPr>
          <p:cNvGrpSpPr/>
          <p:nvPr/>
        </p:nvGrpSpPr>
        <p:grpSpPr>
          <a:xfrm>
            <a:off x="279710" y="1230427"/>
            <a:ext cx="10344544" cy="5282144"/>
            <a:chOff x="279710" y="1420927"/>
            <a:chExt cx="10344544" cy="5282144"/>
          </a:xfrm>
        </p:grpSpPr>
        <p:pic>
          <p:nvPicPr>
            <p:cNvPr id="53" name="Image 52">
              <a:extLst>
                <a:ext uri="{FF2B5EF4-FFF2-40B4-BE49-F238E27FC236}">
                  <a16:creationId xmlns:a16="http://schemas.microsoft.com/office/drawing/2014/main" id="{29DD3AC4-1EAC-4482-32E9-CB69DF69EFC1}"/>
                </a:ext>
              </a:extLst>
            </p:cNvPr>
            <p:cNvPicPr>
              <a:picLocks noChangeAspect="1"/>
            </p:cNvPicPr>
            <p:nvPr/>
          </p:nvPicPr>
          <p:blipFill rotWithShape="1">
            <a:blip r:embed="rId3">
              <a:alphaModFix/>
            </a:blip>
            <a:srcRect l="776" t="1669" r="35931" b="1182"/>
            <a:stretch>
              <a:fillRect/>
            </a:stretch>
          </p:blipFill>
          <p:spPr>
            <a:xfrm>
              <a:off x="1815548" y="2623379"/>
              <a:ext cx="4919360" cy="3790122"/>
            </a:xfrm>
            <a:prstGeom prst="rect">
              <a:avLst/>
            </a:prstGeom>
          </p:spPr>
        </p:pic>
        <p:cxnSp>
          <p:nvCxnSpPr>
            <p:cNvPr id="54" name="Connecteur droit 53">
              <a:extLst>
                <a:ext uri="{FF2B5EF4-FFF2-40B4-BE49-F238E27FC236}">
                  <a16:creationId xmlns:a16="http://schemas.microsoft.com/office/drawing/2014/main" id="{26B6E707-DD11-8E98-7937-E93AD0670A52}"/>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55" name="Connecteur droit avec flèche 54">
              <a:extLst>
                <a:ext uri="{FF2B5EF4-FFF2-40B4-BE49-F238E27FC236}">
                  <a16:creationId xmlns:a16="http://schemas.microsoft.com/office/drawing/2014/main" id="{AE9E88D9-8D83-C6BE-BEB7-3EB93E70C463}"/>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ZoneTexte 55">
              <a:extLst>
                <a:ext uri="{FF2B5EF4-FFF2-40B4-BE49-F238E27FC236}">
                  <a16:creationId xmlns:a16="http://schemas.microsoft.com/office/drawing/2014/main" id="{741134A4-FBB9-3FD0-FDF6-1B4EDAE83495}"/>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57" name="ZoneTexte 56">
              <a:extLst>
                <a:ext uri="{FF2B5EF4-FFF2-40B4-BE49-F238E27FC236}">
                  <a16:creationId xmlns:a16="http://schemas.microsoft.com/office/drawing/2014/main" id="{18905BF2-126E-34A4-4CB7-1CB47A6B9ED2}"/>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58" name="ZoneTexte 57">
              <a:extLst>
                <a:ext uri="{FF2B5EF4-FFF2-40B4-BE49-F238E27FC236}">
                  <a16:creationId xmlns:a16="http://schemas.microsoft.com/office/drawing/2014/main" id="{3BD6E7D3-1EBD-AFDD-D103-18634FF2C20B}"/>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59" name="Ellipse 58">
              <a:extLst>
                <a:ext uri="{FF2B5EF4-FFF2-40B4-BE49-F238E27FC236}">
                  <a16:creationId xmlns:a16="http://schemas.microsoft.com/office/drawing/2014/main" id="{04FFA1BA-705A-B47D-12B5-6BCAC82AEEA8}"/>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0" name="Ellipse 59">
              <a:extLst>
                <a:ext uri="{FF2B5EF4-FFF2-40B4-BE49-F238E27FC236}">
                  <a16:creationId xmlns:a16="http://schemas.microsoft.com/office/drawing/2014/main" id="{2513C38B-839F-4563-4EE9-EDF2F1FA2C7A}"/>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1" name="Ellipse 60">
              <a:extLst>
                <a:ext uri="{FF2B5EF4-FFF2-40B4-BE49-F238E27FC236}">
                  <a16:creationId xmlns:a16="http://schemas.microsoft.com/office/drawing/2014/main" id="{2CB2ED67-ED58-884D-E0C3-ABA601C76DFB}"/>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2" name="Ellipse 61">
              <a:extLst>
                <a:ext uri="{FF2B5EF4-FFF2-40B4-BE49-F238E27FC236}">
                  <a16:creationId xmlns:a16="http://schemas.microsoft.com/office/drawing/2014/main" id="{862C8225-5DE1-CA76-A9A2-DF94F9E83CDB}"/>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3" name="Ellipse 62">
              <a:extLst>
                <a:ext uri="{FF2B5EF4-FFF2-40B4-BE49-F238E27FC236}">
                  <a16:creationId xmlns:a16="http://schemas.microsoft.com/office/drawing/2014/main" id="{E6DC2AFF-0EF5-A569-DFC7-161B97CFB86A}"/>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4" name="Ellipse 63">
              <a:extLst>
                <a:ext uri="{FF2B5EF4-FFF2-40B4-BE49-F238E27FC236}">
                  <a16:creationId xmlns:a16="http://schemas.microsoft.com/office/drawing/2014/main" id="{89CD1593-68DC-2319-00AB-FF0A69335B96}"/>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5" name="Ellipse 64">
              <a:extLst>
                <a:ext uri="{FF2B5EF4-FFF2-40B4-BE49-F238E27FC236}">
                  <a16:creationId xmlns:a16="http://schemas.microsoft.com/office/drawing/2014/main" id="{83A55E39-3981-0483-D00F-C1B1CB04D70D}"/>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6" name="Ellipse 65">
              <a:extLst>
                <a:ext uri="{FF2B5EF4-FFF2-40B4-BE49-F238E27FC236}">
                  <a16:creationId xmlns:a16="http://schemas.microsoft.com/office/drawing/2014/main" id="{49BD5D52-978F-6741-B5EA-E7BD80FB7303}"/>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7" name="Ellipse 66">
              <a:extLst>
                <a:ext uri="{FF2B5EF4-FFF2-40B4-BE49-F238E27FC236}">
                  <a16:creationId xmlns:a16="http://schemas.microsoft.com/office/drawing/2014/main" id="{5B66A68E-E5A2-C7E3-D125-8F13CB4E18E9}"/>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8" name="Ellipse 67">
              <a:extLst>
                <a:ext uri="{FF2B5EF4-FFF2-40B4-BE49-F238E27FC236}">
                  <a16:creationId xmlns:a16="http://schemas.microsoft.com/office/drawing/2014/main" id="{EF2A7AB4-C048-73B2-0F24-C6D5BF13758C}"/>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9" name="Ellipse 68">
              <a:extLst>
                <a:ext uri="{FF2B5EF4-FFF2-40B4-BE49-F238E27FC236}">
                  <a16:creationId xmlns:a16="http://schemas.microsoft.com/office/drawing/2014/main" id="{3A7D5BDA-5BF4-FC99-FEE0-75DBFA82E73A}"/>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0" name="Ellipse 69">
              <a:extLst>
                <a:ext uri="{FF2B5EF4-FFF2-40B4-BE49-F238E27FC236}">
                  <a16:creationId xmlns:a16="http://schemas.microsoft.com/office/drawing/2014/main" id="{3125B23C-5DF8-3CB1-2249-040FDF20688D}"/>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1" name="Ellipse 70">
              <a:extLst>
                <a:ext uri="{FF2B5EF4-FFF2-40B4-BE49-F238E27FC236}">
                  <a16:creationId xmlns:a16="http://schemas.microsoft.com/office/drawing/2014/main" id="{E5EAA19A-6292-A5C2-D6CA-FC9CF689DEF0}"/>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2" name="ZoneTexte 71">
              <a:extLst>
                <a:ext uri="{FF2B5EF4-FFF2-40B4-BE49-F238E27FC236}">
                  <a16:creationId xmlns:a16="http://schemas.microsoft.com/office/drawing/2014/main" id="{B551B1D5-4A73-4E3A-880D-56F5F70DDB77}"/>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73" name="Connecteur droit avec flèche 72">
              <a:extLst>
                <a:ext uri="{FF2B5EF4-FFF2-40B4-BE49-F238E27FC236}">
                  <a16:creationId xmlns:a16="http://schemas.microsoft.com/office/drawing/2014/main" id="{E1E5C623-91C3-390C-BCE6-58361DE67A13}"/>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4" name="Connecteur droit avec flèche 73">
              <a:extLst>
                <a:ext uri="{FF2B5EF4-FFF2-40B4-BE49-F238E27FC236}">
                  <a16:creationId xmlns:a16="http://schemas.microsoft.com/office/drawing/2014/main" id="{1AA896CA-3A39-F443-9D22-4567A9F7FE59}"/>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75" name="Ellipse 74">
              <a:extLst>
                <a:ext uri="{FF2B5EF4-FFF2-40B4-BE49-F238E27FC236}">
                  <a16:creationId xmlns:a16="http://schemas.microsoft.com/office/drawing/2014/main" id="{1CDD78A5-E764-00FA-5520-16A997A82BF2}"/>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6" name="ZoneTexte 75">
              <a:extLst>
                <a:ext uri="{FF2B5EF4-FFF2-40B4-BE49-F238E27FC236}">
                  <a16:creationId xmlns:a16="http://schemas.microsoft.com/office/drawing/2014/main" id="{3864ADC0-BC09-FDE7-B2E5-9495D43CA5E0}"/>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77" name="Connecteur droit 76">
              <a:extLst>
                <a:ext uri="{FF2B5EF4-FFF2-40B4-BE49-F238E27FC236}">
                  <a16:creationId xmlns:a16="http://schemas.microsoft.com/office/drawing/2014/main" id="{FBB62402-9F20-D9A0-F601-50563BAFBDD4}"/>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78" name="ZoneTexte 77">
              <a:extLst>
                <a:ext uri="{FF2B5EF4-FFF2-40B4-BE49-F238E27FC236}">
                  <a16:creationId xmlns:a16="http://schemas.microsoft.com/office/drawing/2014/main" id="{A7F54CB2-9E6B-92D9-E9D7-AE89CA323153}"/>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79" name="ZoneTexte 78">
              <a:extLst>
                <a:ext uri="{FF2B5EF4-FFF2-40B4-BE49-F238E27FC236}">
                  <a16:creationId xmlns:a16="http://schemas.microsoft.com/office/drawing/2014/main" id="{748A2CF9-F468-9418-4C4B-DE18F8D85ABD}"/>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80" name="Connecteur droit 79">
              <a:extLst>
                <a:ext uri="{FF2B5EF4-FFF2-40B4-BE49-F238E27FC236}">
                  <a16:creationId xmlns:a16="http://schemas.microsoft.com/office/drawing/2014/main" id="{1B3A20E2-A260-60A5-864B-7787E4923357}"/>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1" name="Ellipse 80">
              <a:extLst>
                <a:ext uri="{FF2B5EF4-FFF2-40B4-BE49-F238E27FC236}">
                  <a16:creationId xmlns:a16="http://schemas.microsoft.com/office/drawing/2014/main" id="{802015A4-9CAE-07BE-D086-516F1FB9CF9B}"/>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ZoneTexte 81">
              <a:extLst>
                <a:ext uri="{FF2B5EF4-FFF2-40B4-BE49-F238E27FC236}">
                  <a16:creationId xmlns:a16="http://schemas.microsoft.com/office/drawing/2014/main" id="{DEBFA839-0142-2C74-EA5B-DCEFD00D4E1F}"/>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3" name="Ellipse 82">
              <a:extLst>
                <a:ext uri="{FF2B5EF4-FFF2-40B4-BE49-F238E27FC236}">
                  <a16:creationId xmlns:a16="http://schemas.microsoft.com/office/drawing/2014/main" id="{971DCCD6-DEE2-72DA-300A-187E5474F16A}"/>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4" name="ZoneTexte 83">
              <a:extLst>
                <a:ext uri="{FF2B5EF4-FFF2-40B4-BE49-F238E27FC236}">
                  <a16:creationId xmlns:a16="http://schemas.microsoft.com/office/drawing/2014/main" id="{79521436-3A52-C790-798B-D0AC624F26E3}"/>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5" name="Ellipse 84">
              <a:extLst>
                <a:ext uri="{FF2B5EF4-FFF2-40B4-BE49-F238E27FC236}">
                  <a16:creationId xmlns:a16="http://schemas.microsoft.com/office/drawing/2014/main" id="{4F707ACD-EABA-BA07-AF8C-7A344DA59A5E}"/>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6" name="Ellipse 85">
              <a:extLst>
                <a:ext uri="{FF2B5EF4-FFF2-40B4-BE49-F238E27FC236}">
                  <a16:creationId xmlns:a16="http://schemas.microsoft.com/office/drawing/2014/main" id="{AF67D2C8-A522-8AA0-EE8D-3AAD6B91C8F2}"/>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7" name="Ellipse 86">
              <a:extLst>
                <a:ext uri="{FF2B5EF4-FFF2-40B4-BE49-F238E27FC236}">
                  <a16:creationId xmlns:a16="http://schemas.microsoft.com/office/drawing/2014/main" id="{574B22C7-DBEF-5B96-2394-4D815FD1993A}"/>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Ellipse 88">
              <a:extLst>
                <a:ext uri="{FF2B5EF4-FFF2-40B4-BE49-F238E27FC236}">
                  <a16:creationId xmlns:a16="http://schemas.microsoft.com/office/drawing/2014/main" id="{374835AC-A919-4F81-0AB3-49AD5BF6DF3A}"/>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0" name="Ellipse 89">
              <a:extLst>
                <a:ext uri="{FF2B5EF4-FFF2-40B4-BE49-F238E27FC236}">
                  <a16:creationId xmlns:a16="http://schemas.microsoft.com/office/drawing/2014/main" id="{6713FE0D-0CE6-40B5-BD83-E729D00F1F13}"/>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92" name="Groupe 91">
              <a:extLst>
                <a:ext uri="{FF2B5EF4-FFF2-40B4-BE49-F238E27FC236}">
                  <a16:creationId xmlns:a16="http://schemas.microsoft.com/office/drawing/2014/main" id="{7A9E965B-1EB6-0255-842A-1A29CF62A2C5}"/>
                </a:ext>
              </a:extLst>
            </p:cNvPr>
            <p:cNvGrpSpPr/>
            <p:nvPr/>
          </p:nvGrpSpPr>
          <p:grpSpPr>
            <a:xfrm>
              <a:off x="5042388" y="2728498"/>
              <a:ext cx="288862" cy="425676"/>
              <a:chOff x="5200642" y="2728498"/>
              <a:chExt cx="288862" cy="425676"/>
            </a:xfrm>
          </p:grpSpPr>
          <p:sp>
            <p:nvSpPr>
              <p:cNvPr id="114" name="ZoneTexte 113">
                <a:extLst>
                  <a:ext uri="{FF2B5EF4-FFF2-40B4-BE49-F238E27FC236}">
                    <a16:creationId xmlns:a16="http://schemas.microsoft.com/office/drawing/2014/main" id="{BB015780-9DB0-E832-D329-18C11C4CAE37}"/>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15" name="Flèche vers le haut 2">
                <a:extLst>
                  <a:ext uri="{FF2B5EF4-FFF2-40B4-BE49-F238E27FC236}">
                    <a16:creationId xmlns:a16="http://schemas.microsoft.com/office/drawing/2014/main" id="{048C9E76-F61D-D2CC-D633-913C41B5A4AD}"/>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4" name="Groupe 93">
              <a:extLst>
                <a:ext uri="{FF2B5EF4-FFF2-40B4-BE49-F238E27FC236}">
                  <a16:creationId xmlns:a16="http://schemas.microsoft.com/office/drawing/2014/main" id="{B3673F94-38F4-B979-0885-CC30330C5467}"/>
                </a:ext>
              </a:extLst>
            </p:cNvPr>
            <p:cNvGrpSpPr/>
            <p:nvPr/>
          </p:nvGrpSpPr>
          <p:grpSpPr>
            <a:xfrm>
              <a:off x="5406528" y="2728498"/>
              <a:ext cx="288862" cy="425676"/>
              <a:chOff x="6096000" y="2728498"/>
              <a:chExt cx="288862" cy="425676"/>
            </a:xfrm>
          </p:grpSpPr>
          <p:sp>
            <p:nvSpPr>
              <p:cNvPr id="110" name="Flèche vers le haut 2">
                <a:extLst>
                  <a:ext uri="{FF2B5EF4-FFF2-40B4-BE49-F238E27FC236}">
                    <a16:creationId xmlns:a16="http://schemas.microsoft.com/office/drawing/2014/main" id="{2D2EEF75-42B0-4D3B-63B0-1139D168AF65}"/>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1" name="ZoneTexte 110">
                <a:extLst>
                  <a:ext uri="{FF2B5EF4-FFF2-40B4-BE49-F238E27FC236}">
                    <a16:creationId xmlns:a16="http://schemas.microsoft.com/office/drawing/2014/main" id="{4324501B-883F-6F87-6D25-A69A8C010785}"/>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95" name="Espace réservé du contenu 88">
              <a:extLst>
                <a:ext uri="{FF2B5EF4-FFF2-40B4-BE49-F238E27FC236}">
                  <a16:creationId xmlns:a16="http://schemas.microsoft.com/office/drawing/2014/main" id="{87E7EE52-0D00-23A3-EB4E-E0C2AF2CBC5D}"/>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96" name="ZoneTexte 95">
              <a:extLst>
                <a:ext uri="{FF2B5EF4-FFF2-40B4-BE49-F238E27FC236}">
                  <a16:creationId xmlns:a16="http://schemas.microsoft.com/office/drawing/2014/main" id="{35DFDE71-D6CE-0C52-2458-03FAC92F8347}"/>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97" name="ZoneTexte 96">
              <a:extLst>
                <a:ext uri="{FF2B5EF4-FFF2-40B4-BE49-F238E27FC236}">
                  <a16:creationId xmlns:a16="http://schemas.microsoft.com/office/drawing/2014/main" id="{909FE852-8E31-699C-E135-7806112F68B9}"/>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98" name="Forme libre 97">
              <a:extLst>
                <a:ext uri="{FF2B5EF4-FFF2-40B4-BE49-F238E27FC236}">
                  <a16:creationId xmlns:a16="http://schemas.microsoft.com/office/drawing/2014/main" id="{41B4C809-6402-8F2C-DEEA-5C3869A77876}"/>
                </a:ext>
              </a:extLst>
            </p:cNvPr>
            <p:cNvSpPr/>
            <p:nvPr/>
          </p:nvSpPr>
          <p:spPr>
            <a:xfrm>
              <a:off x="2626599" y="4031952"/>
              <a:ext cx="4158376" cy="2178604"/>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58376" h="2178604">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158376" y="1860848"/>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9" name="Ellipse 98">
              <a:extLst>
                <a:ext uri="{FF2B5EF4-FFF2-40B4-BE49-F238E27FC236}">
                  <a16:creationId xmlns:a16="http://schemas.microsoft.com/office/drawing/2014/main" id="{E2ADAFBF-88B7-E83E-1C05-24AD4FCE0598}"/>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07" name="ZoneTexte 106">
              <a:extLst>
                <a:ext uri="{FF2B5EF4-FFF2-40B4-BE49-F238E27FC236}">
                  <a16:creationId xmlns:a16="http://schemas.microsoft.com/office/drawing/2014/main" id="{E6D78C0A-A735-93B1-6932-78F114B3E32F}"/>
                </a:ext>
              </a:extLst>
            </p:cNvPr>
            <p:cNvSpPr txBox="1"/>
            <p:nvPr/>
          </p:nvSpPr>
          <p:spPr>
            <a:xfrm>
              <a:off x="279710" y="6426072"/>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sp>
        <p:nvSpPr>
          <p:cNvPr id="3" name="ZoneTexte 2">
            <a:extLst>
              <a:ext uri="{FF2B5EF4-FFF2-40B4-BE49-F238E27FC236}">
                <a16:creationId xmlns:a16="http://schemas.microsoft.com/office/drawing/2014/main" id="{9C0A9C90-9CCA-4114-C1E9-C78A9A18D705}"/>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1127849878"/>
      </p:ext>
    </p:extLst>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59C73-5092-76E6-CB7D-4874BABFBB6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C4462AB-2834-7581-4795-A845F8BD8B2E}"/>
              </a:ext>
            </a:extLst>
          </p:cNvPr>
          <p:cNvSpPr>
            <a:spLocks noGrp="1"/>
          </p:cNvSpPr>
          <p:nvPr>
            <p:ph type="title"/>
          </p:nvPr>
        </p:nvSpPr>
        <p:spPr/>
        <p:txBody>
          <a:bodyPr/>
          <a:lstStyle/>
          <a:p>
            <a:pPr>
              <a:defRPr/>
            </a:pPr>
            <a:r>
              <a:rPr lang="en-US" sz="2400" b="1" dirty="0"/>
              <a:t>Diagnostic LPT EBV+ (après 2R) </a:t>
            </a:r>
            <a:endParaRPr lang="en-US" sz="2400" b="1" baseline="30000" dirty="0"/>
          </a:p>
        </p:txBody>
      </p:sp>
      <p:sp>
        <p:nvSpPr>
          <p:cNvPr id="8" name="Espace réservé du contenu 7">
            <a:extLst>
              <a:ext uri="{FF2B5EF4-FFF2-40B4-BE49-F238E27FC236}">
                <a16:creationId xmlns:a16="http://schemas.microsoft.com/office/drawing/2014/main" id="{8DC18A7C-2BB8-71D2-BE37-0ACB9F3EC5E0}"/>
              </a:ext>
            </a:extLst>
          </p:cNvPr>
          <p:cNvSpPr>
            <a:spLocks noGrp="1"/>
          </p:cNvSpPr>
          <p:nvPr>
            <p:ph idx="1"/>
          </p:nvPr>
        </p:nvSpPr>
        <p:spPr/>
        <p:txBody>
          <a:bodyPr>
            <a:normAutofit/>
          </a:bodyPr>
          <a:lstStyle/>
          <a:p>
            <a:pPr lvl="1" algn="just">
              <a:lnSpc>
                <a:spcPct val="110000"/>
              </a:lnSpc>
            </a:pPr>
            <a:r>
              <a:rPr lang="fr-FR" sz="1800" dirty="0"/>
              <a:t>Importante plage de nécrose occupant plus de 80 % des deux fragments biopsiques (classification OMS 5ᵉ édition). Prolifération tumorale de nature lymphoïde, faite de cellules de taille moyenne à grande, d'architecture diffuse, aux noyaux de contours irréguliers souvent pourvus d'un ou plusieurs nucléoles. Nombreuses mitoses et figures d'apoptose associées. </a:t>
            </a:r>
          </a:p>
          <a:p>
            <a:pPr marL="11113" lvl="1" indent="0" algn="just">
              <a:lnSpc>
                <a:spcPct val="110000"/>
              </a:lnSpc>
              <a:spcBef>
                <a:spcPts val="1700"/>
              </a:spcBef>
              <a:buNone/>
            </a:pPr>
            <a:r>
              <a:rPr lang="fr-FR" sz="1800" b="1" dirty="0">
                <a:solidFill>
                  <a:schemeClr val="accent2"/>
                </a:solidFill>
              </a:rPr>
              <a:t>Phénotype tumoral :</a:t>
            </a:r>
          </a:p>
          <a:p>
            <a:pPr lvl="1" algn="just">
              <a:lnSpc>
                <a:spcPct val="110000"/>
              </a:lnSpc>
            </a:pPr>
            <a:r>
              <a:rPr lang="fr-FR" sz="1800" dirty="0"/>
              <a:t>CD20 +, CD5 -, CD10 + (hétérogène, BCL6 + (hétérogène), un en attente. C-</a:t>
            </a:r>
            <a:r>
              <a:rPr lang="fr-FR" sz="1800" dirty="0" err="1"/>
              <a:t>mic</a:t>
            </a:r>
            <a:r>
              <a:rPr lang="fr-FR" sz="1800" dirty="0"/>
              <a:t> (40 %), BCL 2+ (60 %), CD30 + hétérogène (30 %), index de prolifération évalué avec le Ki-67 : élevé : 60 %</a:t>
            </a:r>
          </a:p>
          <a:p>
            <a:pPr lvl="1" algn="just">
              <a:lnSpc>
                <a:spcPct val="110000"/>
              </a:lnSpc>
            </a:pPr>
            <a:r>
              <a:rPr lang="fr-FR" sz="1800" dirty="0"/>
              <a:t>Présence d'ARN du virus EBV détectable par technique d'hybridation </a:t>
            </a:r>
            <a:r>
              <a:rPr lang="fr-FR" sz="1800" i="1" dirty="0"/>
              <a:t>in situ </a:t>
            </a:r>
            <a:r>
              <a:rPr lang="fr-FR" sz="1800" dirty="0"/>
              <a:t>dans toutes les cellules de la prolifération.</a:t>
            </a:r>
          </a:p>
          <a:p>
            <a:pPr marL="11113" lvl="1" indent="0" algn="just">
              <a:lnSpc>
                <a:spcPct val="110000"/>
              </a:lnSpc>
              <a:spcBef>
                <a:spcPts val="1700"/>
              </a:spcBef>
              <a:buNone/>
            </a:pPr>
            <a:r>
              <a:rPr lang="fr-FR" sz="1800" b="1" dirty="0">
                <a:solidFill>
                  <a:schemeClr val="accent2"/>
                </a:solidFill>
              </a:rPr>
              <a:t>CONCLUSION :</a:t>
            </a:r>
          </a:p>
          <a:p>
            <a:pPr lvl="1" algn="just">
              <a:lnSpc>
                <a:spcPct val="110000"/>
              </a:lnSpc>
            </a:pPr>
            <a:r>
              <a:rPr lang="fr-FR" sz="1800" dirty="0"/>
              <a:t>Syndrome lymphoprolifératif B EBV induit dans un contexte de transplantation (LPT), de type DLBCL soit DLBCL- EBV+ post transplantation.</a:t>
            </a:r>
          </a:p>
          <a:p>
            <a:pPr lvl="1" algn="just">
              <a:lnSpc>
                <a:spcPct val="110000"/>
              </a:lnSpc>
            </a:pPr>
            <a:endParaRPr lang="fr-FR" sz="1800" dirty="0"/>
          </a:p>
        </p:txBody>
      </p:sp>
      <p:sp>
        <p:nvSpPr>
          <p:cNvPr id="21" name="Espace réservé pour une image  20">
            <a:extLst>
              <a:ext uri="{FF2B5EF4-FFF2-40B4-BE49-F238E27FC236}">
                <a16:creationId xmlns:a16="http://schemas.microsoft.com/office/drawing/2014/main" id="{668C403D-191F-AEFE-6922-5CC561E05DDE}"/>
              </a:ext>
            </a:extLst>
          </p:cNvPr>
          <p:cNvSpPr>
            <a:spLocks noGrp="1"/>
          </p:cNvSpPr>
          <p:nvPr>
            <p:ph type="pic" sz="quarter" idx="13"/>
          </p:nvPr>
        </p:nvSpPr>
        <p:spPr/>
        <p:txBody>
          <a:bodyPr/>
          <a:lstStyle/>
          <a:p>
            <a:endParaRPr lang="fr-FR"/>
          </a:p>
        </p:txBody>
      </p:sp>
      <p:grpSp>
        <p:nvGrpSpPr>
          <p:cNvPr id="22" name="Groupe 21">
            <a:extLst>
              <a:ext uri="{FF2B5EF4-FFF2-40B4-BE49-F238E27FC236}">
                <a16:creationId xmlns:a16="http://schemas.microsoft.com/office/drawing/2014/main" id="{C50ECE41-6B1E-7DC1-0179-324C39E52F3A}"/>
              </a:ext>
            </a:extLst>
          </p:cNvPr>
          <p:cNvGrpSpPr/>
          <p:nvPr/>
        </p:nvGrpSpPr>
        <p:grpSpPr>
          <a:xfrm>
            <a:off x="-2" y="0"/>
            <a:ext cx="12192002" cy="213160"/>
            <a:chOff x="-2" y="0"/>
            <a:chExt cx="12192002" cy="213160"/>
          </a:xfrm>
        </p:grpSpPr>
        <p:sp>
          <p:nvSpPr>
            <p:cNvPr id="23" name="Rectangle 22">
              <a:extLst>
                <a:ext uri="{FF2B5EF4-FFF2-40B4-BE49-F238E27FC236}">
                  <a16:creationId xmlns:a16="http://schemas.microsoft.com/office/drawing/2014/main" id="{78557647-FAD3-2839-0EE0-4939780F15A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4" name="Rectangle 23">
              <a:extLst>
                <a:ext uri="{FF2B5EF4-FFF2-40B4-BE49-F238E27FC236}">
                  <a16:creationId xmlns:a16="http://schemas.microsoft.com/office/drawing/2014/main" id="{FF3B8212-A164-0058-D1A7-8F8C865AC48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Signalisation droite 24">
              <a:extLst>
                <a:ext uri="{FF2B5EF4-FFF2-40B4-BE49-F238E27FC236}">
                  <a16:creationId xmlns:a16="http://schemas.microsoft.com/office/drawing/2014/main" id="{6C1D4499-F8E0-8BD3-52E3-E91F829EECA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7C594BA3-FE18-3D9A-635A-289B7B651AE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3380BA9B-9866-3040-FA8A-302A597B06A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358FDF7B-D130-5444-913B-78D09B6635C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9" name="Chevron 28">
              <a:extLst>
                <a:ext uri="{FF2B5EF4-FFF2-40B4-BE49-F238E27FC236}">
                  <a16:creationId xmlns:a16="http://schemas.microsoft.com/office/drawing/2014/main" id="{DAA3D566-E223-679D-FBA7-2E0463A5ACF2}"/>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30" name="Chevron 29">
              <a:extLst>
                <a:ext uri="{FF2B5EF4-FFF2-40B4-BE49-F238E27FC236}">
                  <a16:creationId xmlns:a16="http://schemas.microsoft.com/office/drawing/2014/main" id="{14A53DA6-3196-742D-2F64-10D95CE0C5B2}"/>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32" name="Titre 1">
            <a:extLst>
              <a:ext uri="{FF2B5EF4-FFF2-40B4-BE49-F238E27FC236}">
                <a16:creationId xmlns:a16="http://schemas.microsoft.com/office/drawing/2014/main" id="{722E8C17-8CA6-5E12-1998-3544C818B4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 name="ZoneTexte 2">
            <a:extLst>
              <a:ext uri="{FF2B5EF4-FFF2-40B4-BE49-F238E27FC236}">
                <a16:creationId xmlns:a16="http://schemas.microsoft.com/office/drawing/2014/main" id="{5848B783-8DFD-79FA-8420-DFCA0E619001}"/>
              </a:ext>
            </a:extLst>
          </p:cNvPr>
          <p:cNvSpPr txBox="1"/>
          <p:nvPr/>
        </p:nvSpPr>
        <p:spPr>
          <a:xfrm>
            <a:off x="467998" y="6326419"/>
            <a:ext cx="839841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rituximab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ARN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acide ribonucléique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DLBCL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Lymphome Diffus à Grandes Cellules B</a:t>
            </a:r>
          </a:p>
        </p:txBody>
      </p:sp>
    </p:spTree>
    <p:extLst>
      <p:ext uri="{BB962C8B-B14F-4D97-AF65-F5344CB8AC3E}">
        <p14:creationId xmlns:p14="http://schemas.microsoft.com/office/powerpoint/2010/main" val="2172293940"/>
      </p:ext>
    </p:extLst>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a:t>
            </a:r>
            <a:endParaRPr lang="en-US" sz="2400" b="1" baseline="30000" dirty="0"/>
          </a:p>
        </p:txBody>
      </p:sp>
      <p:sp>
        <p:nvSpPr>
          <p:cNvPr id="39" name="Espace réservé pour une image  38">
            <a:extLst>
              <a:ext uri="{FF2B5EF4-FFF2-40B4-BE49-F238E27FC236}">
                <a16:creationId xmlns:a16="http://schemas.microsoft.com/office/drawing/2014/main" id="{36E25405-0B9D-693B-AD7A-FE916E915F91}"/>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99" name="Groupe 98">
            <a:extLst>
              <a:ext uri="{FF2B5EF4-FFF2-40B4-BE49-F238E27FC236}">
                <a16:creationId xmlns:a16="http://schemas.microsoft.com/office/drawing/2014/main" id="{59D3DE35-E259-264A-59CC-FF4FAA55B9B7}"/>
              </a:ext>
            </a:extLst>
          </p:cNvPr>
          <p:cNvGrpSpPr/>
          <p:nvPr/>
        </p:nvGrpSpPr>
        <p:grpSpPr>
          <a:xfrm>
            <a:off x="-2" y="0"/>
            <a:ext cx="12192002" cy="213160"/>
            <a:chOff x="-2" y="0"/>
            <a:chExt cx="12192002" cy="213160"/>
          </a:xfrm>
        </p:grpSpPr>
        <p:sp>
          <p:nvSpPr>
            <p:cNvPr id="100" name="Rectangle 99">
              <a:extLst>
                <a:ext uri="{FF2B5EF4-FFF2-40B4-BE49-F238E27FC236}">
                  <a16:creationId xmlns:a16="http://schemas.microsoft.com/office/drawing/2014/main" id="{6B490ECD-9FFA-A4C7-D817-FABC20B94C7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1" name="Rectangle 100">
              <a:extLst>
                <a:ext uri="{FF2B5EF4-FFF2-40B4-BE49-F238E27FC236}">
                  <a16:creationId xmlns:a16="http://schemas.microsoft.com/office/drawing/2014/main" id="{2DCD7784-0160-895F-87D4-8E460C34354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2" name="Signalisation droite 101">
              <a:extLst>
                <a:ext uri="{FF2B5EF4-FFF2-40B4-BE49-F238E27FC236}">
                  <a16:creationId xmlns:a16="http://schemas.microsoft.com/office/drawing/2014/main" id="{4A4E3731-CF18-52F3-5C1D-A0EDC056BBB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3" name="Chevron 102">
              <a:extLst>
                <a:ext uri="{FF2B5EF4-FFF2-40B4-BE49-F238E27FC236}">
                  <a16:creationId xmlns:a16="http://schemas.microsoft.com/office/drawing/2014/main" id="{38B87D2C-041C-F187-AC60-334404E886E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4" name="Rectangle 103">
              <a:extLst>
                <a:ext uri="{FF2B5EF4-FFF2-40B4-BE49-F238E27FC236}">
                  <a16:creationId xmlns:a16="http://schemas.microsoft.com/office/drawing/2014/main" id="{CF0A0C87-0D77-B822-0F2B-8A4A13416B1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5" name="Chevron 104">
              <a:extLst>
                <a:ext uri="{FF2B5EF4-FFF2-40B4-BE49-F238E27FC236}">
                  <a16:creationId xmlns:a16="http://schemas.microsoft.com/office/drawing/2014/main" id="{14D72196-DF65-B8B8-2F84-B3B556D673F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6" name="Chevron 105">
              <a:extLst>
                <a:ext uri="{FF2B5EF4-FFF2-40B4-BE49-F238E27FC236}">
                  <a16:creationId xmlns:a16="http://schemas.microsoft.com/office/drawing/2014/main" id="{6B7DAB81-5A8F-290E-0F3E-D1E06096268D}"/>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107" name="Chevron 106">
              <a:extLst>
                <a:ext uri="{FF2B5EF4-FFF2-40B4-BE49-F238E27FC236}">
                  <a16:creationId xmlns:a16="http://schemas.microsoft.com/office/drawing/2014/main" id="{8C539A2A-3375-1C0E-6B9C-04DFEE45844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grpSp>
        <p:nvGrpSpPr>
          <p:cNvPr id="108" name="Groupe 107">
            <a:extLst>
              <a:ext uri="{FF2B5EF4-FFF2-40B4-BE49-F238E27FC236}">
                <a16:creationId xmlns:a16="http://schemas.microsoft.com/office/drawing/2014/main" id="{9300FAE4-DF6F-5EC4-0ACB-6E5BFC15EBA1}"/>
              </a:ext>
            </a:extLst>
          </p:cNvPr>
          <p:cNvGrpSpPr/>
          <p:nvPr/>
        </p:nvGrpSpPr>
        <p:grpSpPr>
          <a:xfrm>
            <a:off x="44594" y="1230427"/>
            <a:ext cx="10579660" cy="5293814"/>
            <a:chOff x="44594" y="1420927"/>
            <a:chExt cx="10579660" cy="5293814"/>
          </a:xfrm>
        </p:grpSpPr>
        <p:pic>
          <p:nvPicPr>
            <p:cNvPr id="109" name="Image 108">
              <a:extLst>
                <a:ext uri="{FF2B5EF4-FFF2-40B4-BE49-F238E27FC236}">
                  <a16:creationId xmlns:a16="http://schemas.microsoft.com/office/drawing/2014/main" id="{7648FD16-C305-1FD5-9CAC-606F18102C60}"/>
                </a:ext>
              </a:extLst>
            </p:cNvPr>
            <p:cNvPicPr>
              <a:picLocks noChangeAspect="1"/>
            </p:cNvPicPr>
            <p:nvPr/>
          </p:nvPicPr>
          <p:blipFill rotWithShape="1">
            <a:blip r:embed="rId3">
              <a:alphaModFix/>
            </a:blip>
            <a:srcRect l="776" t="1669" r="35931" b="1182"/>
            <a:stretch>
              <a:fillRect/>
            </a:stretch>
          </p:blipFill>
          <p:spPr>
            <a:xfrm>
              <a:off x="1815548" y="2623379"/>
              <a:ext cx="4919360" cy="3790122"/>
            </a:xfrm>
            <a:prstGeom prst="rect">
              <a:avLst/>
            </a:prstGeom>
          </p:spPr>
        </p:pic>
        <p:cxnSp>
          <p:nvCxnSpPr>
            <p:cNvPr id="110" name="Connecteur droit 109">
              <a:extLst>
                <a:ext uri="{FF2B5EF4-FFF2-40B4-BE49-F238E27FC236}">
                  <a16:creationId xmlns:a16="http://schemas.microsoft.com/office/drawing/2014/main" id="{98CA6BB6-D513-48A5-E45F-7F58CE27CDD3}"/>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11" name="Connecteur droit avec flèche 110">
              <a:extLst>
                <a:ext uri="{FF2B5EF4-FFF2-40B4-BE49-F238E27FC236}">
                  <a16:creationId xmlns:a16="http://schemas.microsoft.com/office/drawing/2014/main" id="{D6D412F2-6F30-B5F8-6553-908CE1F0FEE0}"/>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2" name="ZoneTexte 111">
              <a:extLst>
                <a:ext uri="{FF2B5EF4-FFF2-40B4-BE49-F238E27FC236}">
                  <a16:creationId xmlns:a16="http://schemas.microsoft.com/office/drawing/2014/main" id="{A4705046-72C0-B0F2-3E89-92E68658A8FD}"/>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13" name="ZoneTexte 112">
              <a:extLst>
                <a:ext uri="{FF2B5EF4-FFF2-40B4-BE49-F238E27FC236}">
                  <a16:creationId xmlns:a16="http://schemas.microsoft.com/office/drawing/2014/main" id="{FE98BE05-5C4B-AD4F-22EE-4485B2CFB527}"/>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14" name="ZoneTexte 113">
              <a:extLst>
                <a:ext uri="{FF2B5EF4-FFF2-40B4-BE49-F238E27FC236}">
                  <a16:creationId xmlns:a16="http://schemas.microsoft.com/office/drawing/2014/main" id="{87549C3B-2EFF-D7DF-7257-6763EE51A1D5}"/>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15" name="Ellipse 114">
              <a:extLst>
                <a:ext uri="{FF2B5EF4-FFF2-40B4-BE49-F238E27FC236}">
                  <a16:creationId xmlns:a16="http://schemas.microsoft.com/office/drawing/2014/main" id="{CF6FAD04-21B2-65B4-DB69-4EC22C581FDE}"/>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6" name="Ellipse 115">
              <a:extLst>
                <a:ext uri="{FF2B5EF4-FFF2-40B4-BE49-F238E27FC236}">
                  <a16:creationId xmlns:a16="http://schemas.microsoft.com/office/drawing/2014/main" id="{7E48F2A4-5D7B-1261-0EFC-B4411AB3FC35}"/>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7" name="Ellipse 116">
              <a:extLst>
                <a:ext uri="{FF2B5EF4-FFF2-40B4-BE49-F238E27FC236}">
                  <a16:creationId xmlns:a16="http://schemas.microsoft.com/office/drawing/2014/main" id="{8E020F08-4399-9E07-AB56-EE6D88EF16FD}"/>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8" name="Ellipse 117">
              <a:extLst>
                <a:ext uri="{FF2B5EF4-FFF2-40B4-BE49-F238E27FC236}">
                  <a16:creationId xmlns:a16="http://schemas.microsoft.com/office/drawing/2014/main" id="{50BB46F0-9873-AC72-BC2E-D739FAA9FF02}"/>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9" name="Ellipse 118">
              <a:extLst>
                <a:ext uri="{FF2B5EF4-FFF2-40B4-BE49-F238E27FC236}">
                  <a16:creationId xmlns:a16="http://schemas.microsoft.com/office/drawing/2014/main" id="{2A4792C7-7E52-962F-72E0-B1E9D3E16CE6}"/>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0" name="Ellipse 119">
              <a:extLst>
                <a:ext uri="{FF2B5EF4-FFF2-40B4-BE49-F238E27FC236}">
                  <a16:creationId xmlns:a16="http://schemas.microsoft.com/office/drawing/2014/main" id="{D7497D15-9076-511C-7843-B5620A2969BE}"/>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1" name="Ellipse 120">
              <a:extLst>
                <a:ext uri="{FF2B5EF4-FFF2-40B4-BE49-F238E27FC236}">
                  <a16:creationId xmlns:a16="http://schemas.microsoft.com/office/drawing/2014/main" id="{8E768D7D-1C7F-C075-59F4-53667F1080A7}"/>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2" name="Ellipse 121">
              <a:extLst>
                <a:ext uri="{FF2B5EF4-FFF2-40B4-BE49-F238E27FC236}">
                  <a16:creationId xmlns:a16="http://schemas.microsoft.com/office/drawing/2014/main" id="{C99CA387-056D-C0A9-9399-A516C583A8BC}"/>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3" name="Ellipse 122">
              <a:extLst>
                <a:ext uri="{FF2B5EF4-FFF2-40B4-BE49-F238E27FC236}">
                  <a16:creationId xmlns:a16="http://schemas.microsoft.com/office/drawing/2014/main" id="{AA9957C1-5EF9-975D-E96C-F9495654FFD5}"/>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4" name="Ellipse 123">
              <a:extLst>
                <a:ext uri="{FF2B5EF4-FFF2-40B4-BE49-F238E27FC236}">
                  <a16:creationId xmlns:a16="http://schemas.microsoft.com/office/drawing/2014/main" id="{3F371F78-7E47-CEB7-4017-AA2FAEC0C92C}"/>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5" name="Ellipse 124">
              <a:extLst>
                <a:ext uri="{FF2B5EF4-FFF2-40B4-BE49-F238E27FC236}">
                  <a16:creationId xmlns:a16="http://schemas.microsoft.com/office/drawing/2014/main" id="{9B8D6755-8EFF-A636-D7BC-690A4D4D0906}"/>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6" name="Ellipse 125">
              <a:extLst>
                <a:ext uri="{FF2B5EF4-FFF2-40B4-BE49-F238E27FC236}">
                  <a16:creationId xmlns:a16="http://schemas.microsoft.com/office/drawing/2014/main" id="{A074A633-4D5A-149A-7A79-40E2C4E1E84C}"/>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7" name="Ellipse 126">
              <a:extLst>
                <a:ext uri="{FF2B5EF4-FFF2-40B4-BE49-F238E27FC236}">
                  <a16:creationId xmlns:a16="http://schemas.microsoft.com/office/drawing/2014/main" id="{ECF24B63-8563-523F-F952-8A3FBF6FAD13}"/>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8" name="ZoneTexte 127">
              <a:extLst>
                <a:ext uri="{FF2B5EF4-FFF2-40B4-BE49-F238E27FC236}">
                  <a16:creationId xmlns:a16="http://schemas.microsoft.com/office/drawing/2014/main" id="{19116331-AB0F-A9CC-9995-0014F66A029F}"/>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129" name="Connecteur droit avec flèche 128">
              <a:extLst>
                <a:ext uri="{FF2B5EF4-FFF2-40B4-BE49-F238E27FC236}">
                  <a16:creationId xmlns:a16="http://schemas.microsoft.com/office/drawing/2014/main" id="{7C0BB63B-1696-3B41-25E0-92122548592E}"/>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30" name="Connecteur droit avec flèche 129">
              <a:extLst>
                <a:ext uri="{FF2B5EF4-FFF2-40B4-BE49-F238E27FC236}">
                  <a16:creationId xmlns:a16="http://schemas.microsoft.com/office/drawing/2014/main" id="{6FBC8BB2-99B7-FA09-DA23-D90AEA394791}"/>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31" name="Ellipse 130">
              <a:extLst>
                <a:ext uri="{FF2B5EF4-FFF2-40B4-BE49-F238E27FC236}">
                  <a16:creationId xmlns:a16="http://schemas.microsoft.com/office/drawing/2014/main" id="{314E1357-06DA-F782-C0EA-BA39182F96D3}"/>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2" name="ZoneTexte 131">
              <a:extLst>
                <a:ext uri="{FF2B5EF4-FFF2-40B4-BE49-F238E27FC236}">
                  <a16:creationId xmlns:a16="http://schemas.microsoft.com/office/drawing/2014/main" id="{E3D3FF13-DE99-9667-BB85-202CEA8721D7}"/>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3" name="Connecteur droit 132">
              <a:extLst>
                <a:ext uri="{FF2B5EF4-FFF2-40B4-BE49-F238E27FC236}">
                  <a16:creationId xmlns:a16="http://schemas.microsoft.com/office/drawing/2014/main" id="{7CA9BD0D-4126-5AD2-5C3D-7AB7D0BCCB54}"/>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4" name="ZoneTexte 133">
              <a:extLst>
                <a:ext uri="{FF2B5EF4-FFF2-40B4-BE49-F238E27FC236}">
                  <a16:creationId xmlns:a16="http://schemas.microsoft.com/office/drawing/2014/main" id="{52543C14-AC85-1C37-435A-7353878E3442}"/>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35" name="ZoneTexte 134">
              <a:extLst>
                <a:ext uri="{FF2B5EF4-FFF2-40B4-BE49-F238E27FC236}">
                  <a16:creationId xmlns:a16="http://schemas.microsoft.com/office/drawing/2014/main" id="{1B459D47-BBFE-E407-0BB2-809D2E11EB48}"/>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36" name="Connecteur droit 135">
              <a:extLst>
                <a:ext uri="{FF2B5EF4-FFF2-40B4-BE49-F238E27FC236}">
                  <a16:creationId xmlns:a16="http://schemas.microsoft.com/office/drawing/2014/main" id="{8918A812-28C4-65B3-2E20-19EFBA90C670}"/>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7" name="Ellipse 136">
              <a:extLst>
                <a:ext uri="{FF2B5EF4-FFF2-40B4-BE49-F238E27FC236}">
                  <a16:creationId xmlns:a16="http://schemas.microsoft.com/office/drawing/2014/main" id="{779076EF-F6B5-E9A6-7EC1-1F08BBD614DA}"/>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8" name="ZoneTexte 137">
              <a:extLst>
                <a:ext uri="{FF2B5EF4-FFF2-40B4-BE49-F238E27FC236}">
                  <a16:creationId xmlns:a16="http://schemas.microsoft.com/office/drawing/2014/main" id="{4E17B030-53D0-E866-5BFF-AED85051E607}"/>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39" name="Ellipse 138">
              <a:extLst>
                <a:ext uri="{FF2B5EF4-FFF2-40B4-BE49-F238E27FC236}">
                  <a16:creationId xmlns:a16="http://schemas.microsoft.com/office/drawing/2014/main" id="{C742204A-EAD0-6C86-1F3F-0D85910FE7F0}"/>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0" name="ZoneTexte 139">
              <a:extLst>
                <a:ext uri="{FF2B5EF4-FFF2-40B4-BE49-F238E27FC236}">
                  <a16:creationId xmlns:a16="http://schemas.microsoft.com/office/drawing/2014/main" id="{58FA6F86-F90A-338D-0C82-A8C24AB2125A}"/>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41" name="Ellipse 140">
              <a:extLst>
                <a:ext uri="{FF2B5EF4-FFF2-40B4-BE49-F238E27FC236}">
                  <a16:creationId xmlns:a16="http://schemas.microsoft.com/office/drawing/2014/main" id="{E5F72D4F-4943-4092-E446-1BBC24F995A0}"/>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2" name="Ellipse 141">
              <a:extLst>
                <a:ext uri="{FF2B5EF4-FFF2-40B4-BE49-F238E27FC236}">
                  <a16:creationId xmlns:a16="http://schemas.microsoft.com/office/drawing/2014/main" id="{A44BFAB0-1076-6DA5-480E-884839B27409}"/>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3" name="Ellipse 142">
              <a:extLst>
                <a:ext uri="{FF2B5EF4-FFF2-40B4-BE49-F238E27FC236}">
                  <a16:creationId xmlns:a16="http://schemas.microsoft.com/office/drawing/2014/main" id="{4092FE67-34A5-C1F9-AD38-AEBAD29493B1}"/>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4" name="Ellipse 143">
              <a:extLst>
                <a:ext uri="{FF2B5EF4-FFF2-40B4-BE49-F238E27FC236}">
                  <a16:creationId xmlns:a16="http://schemas.microsoft.com/office/drawing/2014/main" id="{96A6FFE8-28FE-A52E-67D0-91A281E3B551}"/>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5" name="Ellipse 144">
              <a:extLst>
                <a:ext uri="{FF2B5EF4-FFF2-40B4-BE49-F238E27FC236}">
                  <a16:creationId xmlns:a16="http://schemas.microsoft.com/office/drawing/2014/main" id="{006C391A-72C9-B833-833E-670367C3DF0E}"/>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6" name="Ellipse 145">
              <a:extLst>
                <a:ext uri="{FF2B5EF4-FFF2-40B4-BE49-F238E27FC236}">
                  <a16:creationId xmlns:a16="http://schemas.microsoft.com/office/drawing/2014/main" id="{BA1F64C5-3480-0340-6136-9FD47095414A}"/>
                </a:ext>
              </a:extLst>
            </p:cNvPr>
            <p:cNvSpPr>
              <a:spLocks noChangeAspect="1"/>
            </p:cNvSpPr>
            <p:nvPr/>
          </p:nvSpPr>
          <p:spPr>
            <a:xfrm>
              <a:off x="5947485"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150" name="Groupe 149">
              <a:extLst>
                <a:ext uri="{FF2B5EF4-FFF2-40B4-BE49-F238E27FC236}">
                  <a16:creationId xmlns:a16="http://schemas.microsoft.com/office/drawing/2014/main" id="{FD0F6995-A032-5183-E9C8-5A17F56DBC34}"/>
                </a:ext>
              </a:extLst>
            </p:cNvPr>
            <p:cNvGrpSpPr/>
            <p:nvPr/>
          </p:nvGrpSpPr>
          <p:grpSpPr>
            <a:xfrm>
              <a:off x="5042388" y="2728498"/>
              <a:ext cx="288862" cy="425676"/>
              <a:chOff x="5200642" y="2728498"/>
              <a:chExt cx="288862" cy="425676"/>
            </a:xfrm>
          </p:grpSpPr>
          <p:sp>
            <p:nvSpPr>
              <p:cNvPr id="177" name="ZoneTexte 176">
                <a:extLst>
                  <a:ext uri="{FF2B5EF4-FFF2-40B4-BE49-F238E27FC236}">
                    <a16:creationId xmlns:a16="http://schemas.microsoft.com/office/drawing/2014/main" id="{C2083CAF-E110-C828-0C25-93D52B40B915}"/>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78" name="Flèche vers le haut 2">
                <a:extLst>
                  <a:ext uri="{FF2B5EF4-FFF2-40B4-BE49-F238E27FC236}">
                    <a16:creationId xmlns:a16="http://schemas.microsoft.com/office/drawing/2014/main" id="{2E9305C2-DD39-A299-9A27-FD0941A77AA0}"/>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51" name="Groupe 150">
              <a:extLst>
                <a:ext uri="{FF2B5EF4-FFF2-40B4-BE49-F238E27FC236}">
                  <a16:creationId xmlns:a16="http://schemas.microsoft.com/office/drawing/2014/main" id="{37422347-0EB4-0E9F-2944-B100983AEE78}"/>
                </a:ext>
              </a:extLst>
            </p:cNvPr>
            <p:cNvGrpSpPr/>
            <p:nvPr/>
          </p:nvGrpSpPr>
          <p:grpSpPr>
            <a:xfrm>
              <a:off x="6134809" y="2728498"/>
              <a:ext cx="288862" cy="425676"/>
              <a:chOff x="5740335" y="2728498"/>
              <a:chExt cx="288862" cy="425676"/>
            </a:xfrm>
          </p:grpSpPr>
          <p:sp>
            <p:nvSpPr>
              <p:cNvPr id="175" name="ZoneTexte 174">
                <a:extLst>
                  <a:ext uri="{FF2B5EF4-FFF2-40B4-BE49-F238E27FC236}">
                    <a16:creationId xmlns:a16="http://schemas.microsoft.com/office/drawing/2014/main" id="{708AD21D-9B44-3E2D-758B-F73A32889549}"/>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76" name="Flèche vers le haut 2">
                <a:extLst>
                  <a:ext uri="{FF2B5EF4-FFF2-40B4-BE49-F238E27FC236}">
                    <a16:creationId xmlns:a16="http://schemas.microsoft.com/office/drawing/2014/main" id="{81BC5C3C-B995-33CB-6334-732626F2AACA}"/>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52" name="Groupe 151">
              <a:extLst>
                <a:ext uri="{FF2B5EF4-FFF2-40B4-BE49-F238E27FC236}">
                  <a16:creationId xmlns:a16="http://schemas.microsoft.com/office/drawing/2014/main" id="{0E4BB085-DC69-B724-E7DB-D93EC0EACDF4}"/>
                </a:ext>
              </a:extLst>
            </p:cNvPr>
            <p:cNvGrpSpPr/>
            <p:nvPr/>
          </p:nvGrpSpPr>
          <p:grpSpPr>
            <a:xfrm>
              <a:off x="5406528" y="2728498"/>
              <a:ext cx="288862" cy="425676"/>
              <a:chOff x="6096000" y="2728498"/>
              <a:chExt cx="288862" cy="425676"/>
            </a:xfrm>
          </p:grpSpPr>
          <p:sp>
            <p:nvSpPr>
              <p:cNvPr id="173" name="Flèche vers le haut 2">
                <a:extLst>
                  <a:ext uri="{FF2B5EF4-FFF2-40B4-BE49-F238E27FC236}">
                    <a16:creationId xmlns:a16="http://schemas.microsoft.com/office/drawing/2014/main" id="{5884944E-8C5F-5222-C73B-44460F01F1FB}"/>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4" name="ZoneTexte 173">
                <a:extLst>
                  <a:ext uri="{FF2B5EF4-FFF2-40B4-BE49-F238E27FC236}">
                    <a16:creationId xmlns:a16="http://schemas.microsoft.com/office/drawing/2014/main" id="{0DE5FEE9-46C5-B1DC-10D4-2F8F329521DE}"/>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153" name="Espace réservé du contenu 88">
              <a:extLst>
                <a:ext uri="{FF2B5EF4-FFF2-40B4-BE49-F238E27FC236}">
                  <a16:creationId xmlns:a16="http://schemas.microsoft.com/office/drawing/2014/main" id="{EAED0C1A-0752-EB78-D6E2-95D523FB9CA8}"/>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154" name="ZoneTexte 153">
              <a:extLst>
                <a:ext uri="{FF2B5EF4-FFF2-40B4-BE49-F238E27FC236}">
                  <a16:creationId xmlns:a16="http://schemas.microsoft.com/office/drawing/2014/main" id="{E62BA2ED-CD3B-05E0-2E27-E5595D3AE291}"/>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155" name="ZoneTexte 154">
              <a:extLst>
                <a:ext uri="{FF2B5EF4-FFF2-40B4-BE49-F238E27FC236}">
                  <a16:creationId xmlns:a16="http://schemas.microsoft.com/office/drawing/2014/main" id="{9A83EA4C-3D66-EFDC-EFEA-3C15F78C23FD}"/>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159" name="Forme libre 158">
              <a:extLst>
                <a:ext uri="{FF2B5EF4-FFF2-40B4-BE49-F238E27FC236}">
                  <a16:creationId xmlns:a16="http://schemas.microsoft.com/office/drawing/2014/main" id="{AD3D30D0-AE9D-6AF1-B83F-7F88708308BF}"/>
                </a:ext>
              </a:extLst>
            </p:cNvPr>
            <p:cNvSpPr/>
            <p:nvPr/>
          </p:nvSpPr>
          <p:spPr>
            <a:xfrm>
              <a:off x="2626599" y="4031952"/>
              <a:ext cx="4158376" cy="2178604"/>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58376" h="2178604">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158376" y="1860848"/>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0" name="Ellipse 159">
              <a:extLst>
                <a:ext uri="{FF2B5EF4-FFF2-40B4-BE49-F238E27FC236}">
                  <a16:creationId xmlns:a16="http://schemas.microsoft.com/office/drawing/2014/main" id="{EC7C83E6-F982-AE91-6907-3CD1B1413E4B}"/>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2" name="ZoneTexte 161">
              <a:extLst>
                <a:ext uri="{FF2B5EF4-FFF2-40B4-BE49-F238E27FC236}">
                  <a16:creationId xmlns:a16="http://schemas.microsoft.com/office/drawing/2014/main" id="{648CE7DB-A472-3538-7969-2A12625AF1AE}"/>
                </a:ext>
              </a:extLst>
            </p:cNvPr>
            <p:cNvSpPr txBox="1"/>
            <p:nvPr/>
          </p:nvSpPr>
          <p:spPr>
            <a:xfrm>
              <a:off x="5659321" y="3515991"/>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6FA7AE"/>
                  </a:solidFill>
                  <a:effectLst/>
                  <a:uLnTx/>
                  <a:uFillTx/>
                  <a:latin typeface="Century Gothic" panose="020F0302020204030204"/>
                  <a:ea typeface="+mn-ea"/>
                  <a:cs typeface="+mn-cs"/>
                </a:rPr>
                <a:t>RC clinique</a:t>
              </a:r>
            </a:p>
          </p:txBody>
        </p:sp>
        <p:cxnSp>
          <p:nvCxnSpPr>
            <p:cNvPr id="163" name="Connecteur droit avec flèche 162">
              <a:extLst>
                <a:ext uri="{FF2B5EF4-FFF2-40B4-BE49-F238E27FC236}">
                  <a16:creationId xmlns:a16="http://schemas.microsoft.com/office/drawing/2014/main" id="{2BA5EC87-B8BD-16FD-26AE-CD3B1155193C}"/>
                </a:ext>
              </a:extLst>
            </p:cNvPr>
            <p:cNvCxnSpPr>
              <a:cxnSpLocks/>
            </p:cNvCxnSpPr>
            <p:nvPr/>
          </p:nvCxnSpPr>
          <p:spPr>
            <a:xfrm>
              <a:off x="6132967" y="3773103"/>
              <a:ext cx="0" cy="27214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nvGrpSpPr>
            <p:cNvPr id="165" name="Groupe 164">
              <a:extLst>
                <a:ext uri="{FF2B5EF4-FFF2-40B4-BE49-F238E27FC236}">
                  <a16:creationId xmlns:a16="http://schemas.microsoft.com/office/drawing/2014/main" id="{9FFDE989-A4AF-1A9B-CF79-5A77C3A70277}"/>
                </a:ext>
              </a:extLst>
            </p:cNvPr>
            <p:cNvGrpSpPr/>
            <p:nvPr/>
          </p:nvGrpSpPr>
          <p:grpSpPr>
            <a:xfrm>
              <a:off x="5770668" y="2728498"/>
              <a:ext cx="288862" cy="425676"/>
              <a:chOff x="5740335" y="2728498"/>
              <a:chExt cx="288862" cy="425676"/>
            </a:xfrm>
          </p:grpSpPr>
          <p:sp>
            <p:nvSpPr>
              <p:cNvPr id="171" name="ZoneTexte 170">
                <a:extLst>
                  <a:ext uri="{FF2B5EF4-FFF2-40B4-BE49-F238E27FC236}">
                    <a16:creationId xmlns:a16="http://schemas.microsoft.com/office/drawing/2014/main" id="{5A7079E3-E347-F0A7-766D-6921DDFBD2AA}"/>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72" name="Flèche vers le haut 2">
                <a:extLst>
                  <a:ext uri="{FF2B5EF4-FFF2-40B4-BE49-F238E27FC236}">
                    <a16:creationId xmlns:a16="http://schemas.microsoft.com/office/drawing/2014/main" id="{F5CB9863-51DE-1CA5-C655-04D1BCA6016D}"/>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166" name="Freeform 5">
              <a:extLst>
                <a:ext uri="{FF2B5EF4-FFF2-40B4-BE49-F238E27FC236}">
                  <a16:creationId xmlns:a16="http://schemas.microsoft.com/office/drawing/2014/main" id="{8F4FB03E-0B08-C238-0C02-54A043E29963}"/>
                </a:ext>
              </a:extLst>
            </p:cNvPr>
            <p:cNvSpPr>
              <a:spLocks/>
            </p:cNvSpPr>
            <p:nvPr/>
          </p:nvSpPr>
          <p:spPr bwMode="auto">
            <a:xfrm>
              <a:off x="4215781" y="5028895"/>
              <a:ext cx="3736975" cy="461963"/>
            </a:xfrm>
            <a:custGeom>
              <a:avLst/>
              <a:gdLst>
                <a:gd name="T0" fmla="*/ 0 w 4120"/>
                <a:gd name="T1" fmla="*/ 0 h 506"/>
                <a:gd name="T2" fmla="*/ 0 w 4120"/>
                <a:gd name="T3" fmla="*/ 0 h 506"/>
                <a:gd name="T4" fmla="*/ 4120 w 4120"/>
                <a:gd name="T5" fmla="*/ 253 h 506"/>
                <a:gd name="T6" fmla="*/ 0 w 4120"/>
                <a:gd name="T7" fmla="*/ 506 h 506"/>
                <a:gd name="T8" fmla="*/ 0 w 4120"/>
                <a:gd name="T9" fmla="*/ 0 h 506"/>
              </a:gdLst>
              <a:ahLst/>
              <a:cxnLst>
                <a:cxn ang="0">
                  <a:pos x="T0" y="T1"/>
                </a:cxn>
                <a:cxn ang="0">
                  <a:pos x="T2" y="T3"/>
                </a:cxn>
                <a:cxn ang="0">
                  <a:pos x="T4" y="T5"/>
                </a:cxn>
                <a:cxn ang="0">
                  <a:pos x="T6" y="T7"/>
                </a:cxn>
                <a:cxn ang="0">
                  <a:pos x="T8" y="T9"/>
                </a:cxn>
              </a:cxnLst>
              <a:rect l="0" t="0" r="r" b="b"/>
              <a:pathLst>
                <a:path w="4120" h="506">
                  <a:moveTo>
                    <a:pt x="0" y="0"/>
                  </a:moveTo>
                  <a:lnTo>
                    <a:pt x="0" y="0"/>
                  </a:lnTo>
                  <a:lnTo>
                    <a:pt x="4120" y="253"/>
                  </a:lnTo>
                  <a:lnTo>
                    <a:pt x="0" y="506"/>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7" name="Freeform 28">
              <a:extLst>
                <a:ext uri="{FF2B5EF4-FFF2-40B4-BE49-F238E27FC236}">
                  <a16:creationId xmlns:a16="http://schemas.microsoft.com/office/drawing/2014/main" id="{7B9CC7D2-863A-B806-F2F1-2C7541AE9911}"/>
                </a:ext>
              </a:extLst>
            </p:cNvPr>
            <p:cNvSpPr>
              <a:spLocks/>
            </p:cNvSpPr>
            <p:nvPr/>
          </p:nvSpPr>
          <p:spPr bwMode="auto">
            <a:xfrm>
              <a:off x="4215781" y="5589283"/>
              <a:ext cx="3736975" cy="463550"/>
            </a:xfrm>
            <a:custGeom>
              <a:avLst/>
              <a:gdLst>
                <a:gd name="T0" fmla="*/ 0 w 4120"/>
                <a:gd name="T1" fmla="*/ 0 h 507"/>
                <a:gd name="T2" fmla="*/ 0 w 4120"/>
                <a:gd name="T3" fmla="*/ 0 h 507"/>
                <a:gd name="T4" fmla="*/ 4120 w 4120"/>
                <a:gd name="T5" fmla="*/ 253 h 507"/>
                <a:gd name="T6" fmla="*/ 0 w 4120"/>
                <a:gd name="T7" fmla="*/ 507 h 507"/>
                <a:gd name="T8" fmla="*/ 0 w 4120"/>
                <a:gd name="T9" fmla="*/ 0 h 507"/>
              </a:gdLst>
              <a:ahLst/>
              <a:cxnLst>
                <a:cxn ang="0">
                  <a:pos x="T0" y="T1"/>
                </a:cxn>
                <a:cxn ang="0">
                  <a:pos x="T2" y="T3"/>
                </a:cxn>
                <a:cxn ang="0">
                  <a:pos x="T4" y="T5"/>
                </a:cxn>
                <a:cxn ang="0">
                  <a:pos x="T6" y="T7"/>
                </a:cxn>
                <a:cxn ang="0">
                  <a:pos x="T8" y="T9"/>
                </a:cxn>
              </a:cxnLst>
              <a:rect l="0" t="0" r="r" b="b"/>
              <a:pathLst>
                <a:path w="4120" h="507">
                  <a:moveTo>
                    <a:pt x="0" y="0"/>
                  </a:moveTo>
                  <a:lnTo>
                    <a:pt x="0" y="0"/>
                  </a:lnTo>
                  <a:lnTo>
                    <a:pt x="4120" y="253"/>
                  </a:lnTo>
                  <a:lnTo>
                    <a:pt x="0" y="507"/>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8" name="ZoneTexte 167">
              <a:extLst>
                <a:ext uri="{FF2B5EF4-FFF2-40B4-BE49-F238E27FC236}">
                  <a16:creationId xmlns:a16="http://schemas.microsoft.com/office/drawing/2014/main" id="{31E7E111-9934-77F9-33ED-E5143F810E28}"/>
                </a:ext>
              </a:extLst>
            </p:cNvPr>
            <p:cNvSpPr txBox="1"/>
            <p:nvPr/>
          </p:nvSpPr>
          <p:spPr>
            <a:xfrm>
              <a:off x="4207853" y="5130453"/>
              <a:ext cx="236314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 la ciclosporine</a:t>
              </a:r>
            </a:p>
          </p:txBody>
        </p:sp>
        <p:sp>
          <p:nvSpPr>
            <p:cNvPr id="169" name="ZoneTexte 168">
              <a:extLst>
                <a:ext uri="{FF2B5EF4-FFF2-40B4-BE49-F238E27FC236}">
                  <a16:creationId xmlns:a16="http://schemas.microsoft.com/office/drawing/2014/main" id="{27C67613-1C43-78F6-0CC2-775ECCEAAF82}"/>
                </a:ext>
              </a:extLst>
            </p:cNvPr>
            <p:cNvSpPr txBox="1"/>
            <p:nvPr/>
          </p:nvSpPr>
          <p:spPr>
            <a:xfrm>
              <a:off x="4207853" y="5689246"/>
              <a:ext cx="217880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des corticoïdes</a:t>
              </a:r>
            </a:p>
          </p:txBody>
        </p:sp>
        <p:sp>
          <p:nvSpPr>
            <p:cNvPr id="170" name="ZoneTexte 169">
              <a:extLst>
                <a:ext uri="{FF2B5EF4-FFF2-40B4-BE49-F238E27FC236}">
                  <a16:creationId xmlns:a16="http://schemas.microsoft.com/office/drawing/2014/main" id="{499B8CBB-30C6-2667-5611-030E9E29E058}"/>
                </a:ext>
              </a:extLst>
            </p:cNvPr>
            <p:cNvSpPr txBox="1"/>
            <p:nvPr/>
          </p:nvSpPr>
          <p:spPr>
            <a:xfrm>
              <a:off x="44594" y="6437742"/>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sp>
        <p:nvSpPr>
          <p:cNvPr id="3" name="ZoneTexte 2">
            <a:extLst>
              <a:ext uri="{FF2B5EF4-FFF2-40B4-BE49-F238E27FC236}">
                <a16:creationId xmlns:a16="http://schemas.microsoft.com/office/drawing/2014/main" id="{5995C054-0BC8-4F42-266A-53514AFDB2FE}"/>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
        <p:nvSpPr>
          <p:cNvPr id="4" name="Ellipse 3">
            <a:extLst>
              <a:ext uri="{FF2B5EF4-FFF2-40B4-BE49-F238E27FC236}">
                <a16:creationId xmlns:a16="http://schemas.microsoft.com/office/drawing/2014/main" id="{92864542-85D2-DF18-C0DF-F5D841F21912}"/>
              </a:ext>
            </a:extLst>
          </p:cNvPr>
          <p:cNvSpPr>
            <a:spLocks noChangeAspect="1"/>
          </p:cNvSpPr>
          <p:nvPr/>
        </p:nvSpPr>
        <p:spPr>
          <a:xfrm>
            <a:off x="6238005" y="2213173"/>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5636212"/>
      </p:ext>
    </p:extLst>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3DFF98-658A-6397-9504-ACFEFF5DEBA5}"/>
              </a:ext>
            </a:extLst>
          </p:cNvPr>
          <p:cNvSpPr>
            <a:spLocks noGrp="1"/>
          </p:cNvSpPr>
          <p:nvPr>
            <p:ph type="title"/>
          </p:nvPr>
        </p:nvSpPr>
        <p:spPr/>
        <p:txBody>
          <a:bodyPr/>
          <a:lstStyle/>
          <a:p>
            <a:r>
              <a:rPr lang="fr-FR" dirty="0"/>
              <a:t>Évaluation après 4 Rituximab</a:t>
            </a:r>
          </a:p>
        </p:txBody>
      </p:sp>
      <p:sp>
        <p:nvSpPr>
          <p:cNvPr id="3" name="Espace réservé du contenu 2">
            <a:extLst>
              <a:ext uri="{FF2B5EF4-FFF2-40B4-BE49-F238E27FC236}">
                <a16:creationId xmlns:a16="http://schemas.microsoft.com/office/drawing/2014/main" id="{02DFC522-1C4B-4BD2-A733-3568537F40B9}"/>
              </a:ext>
            </a:extLst>
          </p:cNvPr>
          <p:cNvSpPr>
            <a:spLocks noGrp="1"/>
          </p:cNvSpPr>
          <p:nvPr>
            <p:ph idx="1"/>
          </p:nvPr>
        </p:nvSpPr>
        <p:spPr>
          <a:xfrm>
            <a:off x="468000" y="1658112"/>
            <a:ext cx="5413454" cy="4518851"/>
          </a:xfrm>
        </p:spPr>
        <p:txBody>
          <a:bodyPr vert="horz" lIns="0" tIns="0" rIns="0" bIns="0" rtlCol="0">
            <a:normAutofit/>
          </a:bodyPr>
          <a:lstStyle/>
          <a:p>
            <a:pPr lvl="1">
              <a:lnSpc>
                <a:spcPct val="110000"/>
              </a:lnSpc>
              <a:spcBef>
                <a:spcPts val="1100"/>
              </a:spcBef>
              <a:spcAft>
                <a:spcPts val="1100"/>
              </a:spcAft>
            </a:pPr>
            <a:r>
              <a:rPr lang="fr-FR" sz="1800" dirty="0"/>
              <a:t>Scan CTAP 26/06/2024</a:t>
            </a:r>
          </a:p>
          <a:p>
            <a:pPr lvl="1">
              <a:lnSpc>
                <a:spcPct val="110000"/>
              </a:lnSpc>
              <a:spcBef>
                <a:spcPts val="1100"/>
              </a:spcBef>
              <a:spcAft>
                <a:spcPts val="1100"/>
              </a:spcAft>
            </a:pPr>
            <a:r>
              <a:rPr lang="fr-FR" sz="1800" dirty="0"/>
              <a:t>PET TDM 03/07/2024</a:t>
            </a:r>
          </a:p>
          <a:p>
            <a:pPr marL="11113" lvl="1" indent="0">
              <a:lnSpc>
                <a:spcPct val="110000"/>
              </a:lnSpc>
              <a:spcBef>
                <a:spcPts val="1100"/>
              </a:spcBef>
              <a:spcAft>
                <a:spcPts val="1100"/>
              </a:spcAft>
              <a:buNone/>
            </a:pPr>
            <a:endParaRPr lang="fr-FR" sz="1800" dirty="0"/>
          </a:p>
        </p:txBody>
      </p:sp>
      <p:sp>
        <p:nvSpPr>
          <p:cNvPr id="4" name="Espace réservé du numéro de diapositive 3">
            <a:extLst>
              <a:ext uri="{FF2B5EF4-FFF2-40B4-BE49-F238E27FC236}">
                <a16:creationId xmlns:a16="http://schemas.microsoft.com/office/drawing/2014/main" id="{ED048C60-51D6-92F4-DB86-14D83620D53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374</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15" name="Espace réservé pour une image  14">
            <a:extLst>
              <a:ext uri="{FF2B5EF4-FFF2-40B4-BE49-F238E27FC236}">
                <a16:creationId xmlns:a16="http://schemas.microsoft.com/office/drawing/2014/main" id="{EF78434E-20D4-5E9D-1145-0EFD28437E12}"/>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CCB53BD9-0BDD-03F0-48D2-A099FFCF515F}"/>
              </a:ext>
            </a:extLst>
          </p:cNvPr>
          <p:cNvGrpSpPr/>
          <p:nvPr/>
        </p:nvGrpSpPr>
        <p:grpSpPr>
          <a:xfrm>
            <a:off x="-2" y="0"/>
            <a:ext cx="12192002" cy="213160"/>
            <a:chOff x="-2" y="0"/>
            <a:chExt cx="12192002" cy="213160"/>
          </a:xfrm>
        </p:grpSpPr>
        <p:sp>
          <p:nvSpPr>
            <p:cNvPr id="18" name="Rectangle 17">
              <a:extLst>
                <a:ext uri="{FF2B5EF4-FFF2-40B4-BE49-F238E27FC236}">
                  <a16:creationId xmlns:a16="http://schemas.microsoft.com/office/drawing/2014/main" id="{B663B76C-F69E-1AB9-F8A4-5F19DEB7DD9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D7EA502C-CCF2-9A16-A7C5-BCE7E8BCFB7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Signalisation droite 19">
              <a:extLst>
                <a:ext uri="{FF2B5EF4-FFF2-40B4-BE49-F238E27FC236}">
                  <a16:creationId xmlns:a16="http://schemas.microsoft.com/office/drawing/2014/main" id="{DB9685E7-1C70-4DD9-3E8A-3C31325B8CE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C3B150D8-26E2-E4EB-8311-12FBB168083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2" name="Rectangle 21">
              <a:extLst>
                <a:ext uri="{FF2B5EF4-FFF2-40B4-BE49-F238E27FC236}">
                  <a16:creationId xmlns:a16="http://schemas.microsoft.com/office/drawing/2014/main" id="{0BE9D11F-6A7A-A6D8-02B2-6A4D8C51624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Chevron 22">
              <a:extLst>
                <a:ext uri="{FF2B5EF4-FFF2-40B4-BE49-F238E27FC236}">
                  <a16:creationId xmlns:a16="http://schemas.microsoft.com/office/drawing/2014/main" id="{35C20572-B408-0DAC-C5EA-59BCE68B6B8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4" name="Chevron 23">
              <a:extLst>
                <a:ext uri="{FF2B5EF4-FFF2-40B4-BE49-F238E27FC236}">
                  <a16:creationId xmlns:a16="http://schemas.microsoft.com/office/drawing/2014/main" id="{7837EEFD-9AF1-BA0F-0095-CCA068E709F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5" name="Chevron 24">
              <a:extLst>
                <a:ext uri="{FF2B5EF4-FFF2-40B4-BE49-F238E27FC236}">
                  <a16:creationId xmlns:a16="http://schemas.microsoft.com/office/drawing/2014/main" id="{A5524E05-C9A6-E9BE-3B1D-35E79E6D96EB}"/>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grpSp>
      <p:sp>
        <p:nvSpPr>
          <p:cNvPr id="26" name="Titre 1">
            <a:extLst>
              <a:ext uri="{FF2B5EF4-FFF2-40B4-BE49-F238E27FC236}">
                <a16:creationId xmlns:a16="http://schemas.microsoft.com/office/drawing/2014/main" id="{5C0C54C6-C34B-E376-3566-69751A279E8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pic>
        <p:nvPicPr>
          <p:cNvPr id="27" name="Picture 2">
            <a:extLst>
              <a:ext uri="{FF2B5EF4-FFF2-40B4-BE49-F238E27FC236}">
                <a16:creationId xmlns:a16="http://schemas.microsoft.com/office/drawing/2014/main" id="{4F7E2E13-67D5-0CD1-D804-E81FF65B2363}"/>
              </a:ext>
            </a:extLst>
          </p:cNvPr>
          <p:cNvPicPr>
            <a:picLocks noChangeAspect="1" noChangeArrowheads="1"/>
          </p:cNvPicPr>
          <p:nvPr/>
        </p:nvPicPr>
        <p:blipFill rotWithShape="1">
          <a:blip r:embed="rId2"/>
          <a:srcRect l="-721" t="-1456" r="-10" b="-3726"/>
          <a:stretch>
            <a:fillRect/>
          </a:stretch>
        </p:blipFill>
        <p:spPr bwMode="auto">
          <a:xfrm>
            <a:off x="5016500" y="1572385"/>
            <a:ext cx="6695206" cy="4622793"/>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C9B0C027-3484-478F-0C4E-29CA068E4090}"/>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CTAP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a:t>
            </a:r>
          </a:p>
        </p:txBody>
      </p:sp>
    </p:spTree>
    <p:extLst>
      <p:ext uri="{BB962C8B-B14F-4D97-AF65-F5344CB8AC3E}">
        <p14:creationId xmlns:p14="http://schemas.microsoft.com/office/powerpoint/2010/main" val="3670986627"/>
      </p:ext>
    </p:extLst>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3DFF98-658A-6397-9504-ACFEFF5DEBA5}"/>
              </a:ext>
            </a:extLst>
          </p:cNvPr>
          <p:cNvSpPr>
            <a:spLocks noGrp="1"/>
          </p:cNvSpPr>
          <p:nvPr>
            <p:ph type="title"/>
          </p:nvPr>
        </p:nvSpPr>
        <p:spPr/>
        <p:txBody>
          <a:bodyPr/>
          <a:lstStyle/>
          <a:p>
            <a:r>
              <a:rPr lang="fr-FR" dirty="0"/>
              <a:t>Évaluation après 4 Rituximab</a:t>
            </a:r>
          </a:p>
        </p:txBody>
      </p:sp>
      <p:sp>
        <p:nvSpPr>
          <p:cNvPr id="4" name="Espace réservé du numéro de diapositive 3">
            <a:extLst>
              <a:ext uri="{FF2B5EF4-FFF2-40B4-BE49-F238E27FC236}">
                <a16:creationId xmlns:a16="http://schemas.microsoft.com/office/drawing/2014/main" id="{ED048C60-51D6-92F4-DB86-14D83620D53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375</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pour une image  5">
            <a:extLst>
              <a:ext uri="{FF2B5EF4-FFF2-40B4-BE49-F238E27FC236}">
                <a16:creationId xmlns:a16="http://schemas.microsoft.com/office/drawing/2014/main" id="{91D4CE87-9DD0-9FFD-3B22-37FDA4D0BE62}"/>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519FE7C1-D164-D38C-CE1F-CECD5CB47B0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8" name="Groupe 7">
            <a:extLst>
              <a:ext uri="{FF2B5EF4-FFF2-40B4-BE49-F238E27FC236}">
                <a16:creationId xmlns:a16="http://schemas.microsoft.com/office/drawing/2014/main" id="{7D156755-EB54-14F3-708F-5961C36A1F8C}"/>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45B8E2D-B251-0033-AEBE-BA3633CA4AF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26DFC9FA-938D-1F7A-2CE6-5A170EC15B8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BEBFD1B2-75EF-9102-DA62-AE98E3FC0B0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3F8D4C3C-6BFC-0A96-1E55-523908112EC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A60D782A-4366-A212-9A65-C80D8D1903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8E46F688-D0A5-F95F-3D99-CD3AB4E93AB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3A94955B-47DF-356E-2227-E1D206C8092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6" name="Chevron 15">
              <a:extLst>
                <a:ext uri="{FF2B5EF4-FFF2-40B4-BE49-F238E27FC236}">
                  <a16:creationId xmlns:a16="http://schemas.microsoft.com/office/drawing/2014/main" id="{BAFB0E1F-8812-A2BF-2C7F-E7A44379B88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grpSp>
      <p:sp>
        <p:nvSpPr>
          <p:cNvPr id="18" name="Espace réservé du contenu 17">
            <a:extLst>
              <a:ext uri="{FF2B5EF4-FFF2-40B4-BE49-F238E27FC236}">
                <a16:creationId xmlns:a16="http://schemas.microsoft.com/office/drawing/2014/main" id="{2638F823-E771-E7CC-93E1-9ADC3373B415}"/>
              </a:ext>
            </a:extLst>
          </p:cNvPr>
          <p:cNvSpPr>
            <a:spLocks noGrp="1"/>
          </p:cNvSpPr>
          <p:nvPr>
            <p:ph idx="1"/>
          </p:nvPr>
        </p:nvSpPr>
        <p:spPr/>
        <p:txBody>
          <a:bodyPr>
            <a:normAutofit/>
          </a:bodyPr>
          <a:lstStyle/>
          <a:p>
            <a:pPr marL="393700" lvl="1" indent="-382588">
              <a:buFont typeface="Police système Courant"/>
              <a:buChar char="→"/>
            </a:pPr>
            <a:r>
              <a:rPr lang="fr-FR" sz="2200" b="1" dirty="0">
                <a:solidFill>
                  <a:schemeClr val="accent2"/>
                </a:solidFill>
              </a:rPr>
              <a:t>Nouvelle biopsie 09/07/24</a:t>
            </a:r>
          </a:p>
          <a:p>
            <a:pPr lvl="1"/>
            <a:endParaRPr lang="fr-FR" sz="1600" dirty="0"/>
          </a:p>
          <a:p>
            <a:pPr lvl="1">
              <a:lnSpc>
                <a:spcPct val="110000"/>
              </a:lnSpc>
              <a:spcAft>
                <a:spcPts val="600"/>
              </a:spcAft>
            </a:pPr>
            <a:r>
              <a:rPr lang="fr-FR" sz="1800" i="1" dirty="0"/>
              <a:t>Phénotype est CD20 +, CD19 + (&gt; 70 % des cellules tumorales).</a:t>
            </a:r>
          </a:p>
          <a:p>
            <a:pPr lvl="1">
              <a:lnSpc>
                <a:spcPct val="110000"/>
              </a:lnSpc>
              <a:spcAft>
                <a:spcPts val="600"/>
              </a:spcAft>
            </a:pPr>
            <a:r>
              <a:rPr lang="fr-FR" sz="1800" i="1" dirty="0"/>
              <a:t>Expression du CD30 par  &gt; 70 % des cellules tumorales vivaces.</a:t>
            </a:r>
          </a:p>
          <a:p>
            <a:pPr lvl="1">
              <a:lnSpc>
                <a:spcPct val="110000"/>
              </a:lnSpc>
              <a:spcAft>
                <a:spcPts val="600"/>
              </a:spcAft>
            </a:pPr>
            <a:r>
              <a:rPr lang="fr-FR" sz="1800" i="1" dirty="0"/>
              <a:t>Index de prolifération évalué par Ki-67, Ki-67 élevé (50 %).</a:t>
            </a:r>
          </a:p>
          <a:p>
            <a:pPr lvl="1">
              <a:lnSpc>
                <a:spcPct val="110000"/>
              </a:lnSpc>
              <a:spcAft>
                <a:spcPts val="600"/>
              </a:spcAft>
            </a:pPr>
            <a:r>
              <a:rPr lang="fr-FR" sz="1800" i="1" dirty="0"/>
              <a:t>Rares petits lymphocytes </a:t>
            </a:r>
            <a:r>
              <a:rPr lang="fr-FR" sz="1800" i="1" dirty="0" err="1"/>
              <a:t>T</a:t>
            </a:r>
            <a:r>
              <a:rPr lang="fr-FR" sz="1800" i="1" dirty="0"/>
              <a:t> CD3 + CD5 + dispersés.</a:t>
            </a:r>
          </a:p>
          <a:p>
            <a:pPr lvl="1">
              <a:lnSpc>
                <a:spcPct val="110000"/>
              </a:lnSpc>
              <a:spcAft>
                <a:spcPts val="600"/>
              </a:spcAft>
            </a:pPr>
            <a:r>
              <a:rPr lang="fr-FR" sz="1800" i="1" dirty="0"/>
              <a:t>En outre présence d'ARN du virus EBV détectable par technique d'hybridation in situ (EBER).</a:t>
            </a:r>
          </a:p>
          <a:p>
            <a:pPr marL="11113" lvl="1" indent="0">
              <a:lnSpc>
                <a:spcPct val="110000"/>
              </a:lnSpc>
              <a:spcAft>
                <a:spcPts val="600"/>
              </a:spcAft>
              <a:buNone/>
            </a:pPr>
            <a:r>
              <a:rPr lang="fr-FR" sz="1800" i="1" dirty="0"/>
              <a:t> </a:t>
            </a:r>
          </a:p>
          <a:p>
            <a:pPr lvl="1">
              <a:lnSpc>
                <a:spcPct val="110000"/>
              </a:lnSpc>
              <a:spcAft>
                <a:spcPts val="600"/>
              </a:spcAft>
            </a:pPr>
            <a:r>
              <a:rPr lang="fr-FR" sz="1800" i="1" dirty="0"/>
              <a:t>Syndrome lymphoprolifératif B EBV induit chez un patient transplanté (LPT), de type DLBCL.</a:t>
            </a:r>
          </a:p>
          <a:p>
            <a:pPr lvl="1"/>
            <a:endParaRPr lang="fr-FR" sz="1600" dirty="0"/>
          </a:p>
          <a:p>
            <a:pPr lvl="1"/>
            <a:endParaRPr lang="fr-FR" sz="1600" dirty="0"/>
          </a:p>
        </p:txBody>
      </p:sp>
      <p:sp>
        <p:nvSpPr>
          <p:cNvPr id="3" name="ZoneTexte 2">
            <a:extLst>
              <a:ext uri="{FF2B5EF4-FFF2-40B4-BE49-F238E27FC236}">
                <a16:creationId xmlns:a16="http://schemas.microsoft.com/office/drawing/2014/main" id="{4F76E998-1735-2440-4D2D-97B0E54DDB00}"/>
              </a:ext>
            </a:extLst>
          </p:cNvPr>
          <p:cNvSpPr txBox="1"/>
          <p:nvPr/>
        </p:nvSpPr>
        <p:spPr>
          <a:xfrm>
            <a:off x="467998" y="6326419"/>
            <a:ext cx="839841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ARN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acide ribonucléique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DLBCL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Lymphome Diffus à Grandes Cellules B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Tree>
    <p:extLst>
      <p:ext uri="{BB962C8B-B14F-4D97-AF65-F5344CB8AC3E}">
        <p14:creationId xmlns:p14="http://schemas.microsoft.com/office/powerpoint/2010/main" val="1347823496"/>
      </p:ext>
    </p:extLst>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a:t>
            </a:r>
            <a:endParaRPr lang="en-US" sz="2400" b="1" baseline="30000" dirty="0"/>
          </a:p>
        </p:txBody>
      </p:sp>
      <p:sp>
        <p:nvSpPr>
          <p:cNvPr id="115" name="Espace réservé pour une image  114">
            <a:extLst>
              <a:ext uri="{FF2B5EF4-FFF2-40B4-BE49-F238E27FC236}">
                <a16:creationId xmlns:a16="http://schemas.microsoft.com/office/drawing/2014/main" id="{547B75E6-129A-C5EC-071F-385FA6A4748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116" name="Groupe 115">
            <a:extLst>
              <a:ext uri="{FF2B5EF4-FFF2-40B4-BE49-F238E27FC236}">
                <a16:creationId xmlns:a16="http://schemas.microsoft.com/office/drawing/2014/main" id="{55B3444A-89B4-0626-D8ED-71EAB5B9E09C}"/>
              </a:ext>
            </a:extLst>
          </p:cNvPr>
          <p:cNvGrpSpPr/>
          <p:nvPr/>
        </p:nvGrpSpPr>
        <p:grpSpPr>
          <a:xfrm>
            <a:off x="-2" y="0"/>
            <a:ext cx="12192002" cy="213160"/>
            <a:chOff x="-2" y="0"/>
            <a:chExt cx="12192002" cy="213160"/>
          </a:xfrm>
        </p:grpSpPr>
        <p:sp>
          <p:nvSpPr>
            <p:cNvPr id="117" name="Rectangle 116">
              <a:extLst>
                <a:ext uri="{FF2B5EF4-FFF2-40B4-BE49-F238E27FC236}">
                  <a16:creationId xmlns:a16="http://schemas.microsoft.com/office/drawing/2014/main" id="{B029E2AA-5D52-107C-E5DD-90EFB71139D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8" name="Rectangle 117">
              <a:extLst>
                <a:ext uri="{FF2B5EF4-FFF2-40B4-BE49-F238E27FC236}">
                  <a16:creationId xmlns:a16="http://schemas.microsoft.com/office/drawing/2014/main" id="{046C7615-A050-A3A2-AC71-0417FD96A8D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9" name="Signalisation droite 118">
              <a:extLst>
                <a:ext uri="{FF2B5EF4-FFF2-40B4-BE49-F238E27FC236}">
                  <a16:creationId xmlns:a16="http://schemas.microsoft.com/office/drawing/2014/main" id="{66B6DC5F-43F8-A477-B74B-FB7C525B927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0" name="Chevron 119">
              <a:extLst>
                <a:ext uri="{FF2B5EF4-FFF2-40B4-BE49-F238E27FC236}">
                  <a16:creationId xmlns:a16="http://schemas.microsoft.com/office/drawing/2014/main" id="{C1F42D05-8451-D5C5-923B-D558A2EF99C8}"/>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21" name="Rectangle 120">
              <a:extLst>
                <a:ext uri="{FF2B5EF4-FFF2-40B4-BE49-F238E27FC236}">
                  <a16:creationId xmlns:a16="http://schemas.microsoft.com/office/drawing/2014/main" id="{432D7E9B-1D03-53EB-5495-9305A633CCB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2" name="Chevron 121">
              <a:extLst>
                <a:ext uri="{FF2B5EF4-FFF2-40B4-BE49-F238E27FC236}">
                  <a16:creationId xmlns:a16="http://schemas.microsoft.com/office/drawing/2014/main" id="{03E2C217-F1C6-1715-F000-7C63EAD2A49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3" name="Chevron 122">
              <a:extLst>
                <a:ext uri="{FF2B5EF4-FFF2-40B4-BE49-F238E27FC236}">
                  <a16:creationId xmlns:a16="http://schemas.microsoft.com/office/drawing/2014/main" id="{02BF1251-CA17-E0BE-CADA-82166DAD44B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24" name="Chevron 123">
              <a:extLst>
                <a:ext uri="{FF2B5EF4-FFF2-40B4-BE49-F238E27FC236}">
                  <a16:creationId xmlns:a16="http://schemas.microsoft.com/office/drawing/2014/main" id="{E8320F9E-1CD1-FD5D-989D-BAA42C170739}"/>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grpSp>
        <p:nvGrpSpPr>
          <p:cNvPr id="126" name="Groupe 125">
            <a:extLst>
              <a:ext uri="{FF2B5EF4-FFF2-40B4-BE49-F238E27FC236}">
                <a16:creationId xmlns:a16="http://schemas.microsoft.com/office/drawing/2014/main" id="{912438B2-9002-AEFB-3276-1DE0DC9346D7}"/>
              </a:ext>
            </a:extLst>
          </p:cNvPr>
          <p:cNvGrpSpPr/>
          <p:nvPr/>
        </p:nvGrpSpPr>
        <p:grpSpPr>
          <a:xfrm>
            <a:off x="100893" y="1230427"/>
            <a:ext cx="10523361" cy="5269573"/>
            <a:chOff x="100893" y="1420927"/>
            <a:chExt cx="10523361" cy="5269573"/>
          </a:xfrm>
        </p:grpSpPr>
        <p:pic>
          <p:nvPicPr>
            <p:cNvPr id="130" name="Image 129">
              <a:extLst>
                <a:ext uri="{FF2B5EF4-FFF2-40B4-BE49-F238E27FC236}">
                  <a16:creationId xmlns:a16="http://schemas.microsoft.com/office/drawing/2014/main" id="{167B4DD2-E984-6042-F26A-7FE8E3341BAE}"/>
                </a:ext>
              </a:extLst>
            </p:cNvPr>
            <p:cNvPicPr>
              <a:picLocks noChangeAspect="1"/>
            </p:cNvPicPr>
            <p:nvPr/>
          </p:nvPicPr>
          <p:blipFill rotWithShape="1">
            <a:blip r:embed="rId3">
              <a:alphaModFix/>
            </a:blip>
            <a:srcRect l="776" t="1669" r="30418" b="1182"/>
            <a:stretch>
              <a:fillRect/>
            </a:stretch>
          </p:blipFill>
          <p:spPr>
            <a:xfrm>
              <a:off x="1815548" y="2623379"/>
              <a:ext cx="5347918" cy="3790122"/>
            </a:xfrm>
            <a:prstGeom prst="rect">
              <a:avLst/>
            </a:prstGeom>
          </p:spPr>
        </p:pic>
        <p:cxnSp>
          <p:nvCxnSpPr>
            <p:cNvPr id="131" name="Connecteur droit 130">
              <a:extLst>
                <a:ext uri="{FF2B5EF4-FFF2-40B4-BE49-F238E27FC236}">
                  <a16:creationId xmlns:a16="http://schemas.microsoft.com/office/drawing/2014/main" id="{F61E1806-4D29-4FA5-C76B-13361EE77ED1}"/>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32" name="Connecteur droit avec flèche 131">
              <a:extLst>
                <a:ext uri="{FF2B5EF4-FFF2-40B4-BE49-F238E27FC236}">
                  <a16:creationId xmlns:a16="http://schemas.microsoft.com/office/drawing/2014/main" id="{A39B1F1A-E030-A6B7-3DFD-BCCD076882E9}"/>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3" name="ZoneTexte 132">
              <a:extLst>
                <a:ext uri="{FF2B5EF4-FFF2-40B4-BE49-F238E27FC236}">
                  <a16:creationId xmlns:a16="http://schemas.microsoft.com/office/drawing/2014/main" id="{1FBDA2A1-33E4-735E-8CF7-D37344DF0EB3}"/>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34" name="ZoneTexte 133">
              <a:extLst>
                <a:ext uri="{FF2B5EF4-FFF2-40B4-BE49-F238E27FC236}">
                  <a16:creationId xmlns:a16="http://schemas.microsoft.com/office/drawing/2014/main" id="{37EC22BA-F95A-90DE-0F5C-982CA8F8C8DE}"/>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35" name="ZoneTexte 134">
              <a:extLst>
                <a:ext uri="{FF2B5EF4-FFF2-40B4-BE49-F238E27FC236}">
                  <a16:creationId xmlns:a16="http://schemas.microsoft.com/office/drawing/2014/main" id="{146EEF24-B7F3-BC37-C1C4-9DFCAF8277F4}"/>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36" name="Ellipse 135">
              <a:extLst>
                <a:ext uri="{FF2B5EF4-FFF2-40B4-BE49-F238E27FC236}">
                  <a16:creationId xmlns:a16="http://schemas.microsoft.com/office/drawing/2014/main" id="{B7D13480-AB05-34EE-E5E1-32FB897B120E}"/>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7" name="Ellipse 136">
              <a:extLst>
                <a:ext uri="{FF2B5EF4-FFF2-40B4-BE49-F238E27FC236}">
                  <a16:creationId xmlns:a16="http://schemas.microsoft.com/office/drawing/2014/main" id="{E89EBBD0-854C-36FD-643E-66D30778218D}"/>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8" name="Ellipse 137">
              <a:extLst>
                <a:ext uri="{FF2B5EF4-FFF2-40B4-BE49-F238E27FC236}">
                  <a16:creationId xmlns:a16="http://schemas.microsoft.com/office/drawing/2014/main" id="{2383F358-249E-9F05-DAB3-4F7FFD81A08B}"/>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9" name="Ellipse 138">
              <a:extLst>
                <a:ext uri="{FF2B5EF4-FFF2-40B4-BE49-F238E27FC236}">
                  <a16:creationId xmlns:a16="http://schemas.microsoft.com/office/drawing/2014/main" id="{4CAE10D6-73A5-B969-6791-CC2DFC0D309B}"/>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0" name="Ellipse 139">
              <a:extLst>
                <a:ext uri="{FF2B5EF4-FFF2-40B4-BE49-F238E27FC236}">
                  <a16:creationId xmlns:a16="http://schemas.microsoft.com/office/drawing/2014/main" id="{19A2F075-EFA7-29DB-24EE-8B1F679FD949}"/>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1" name="Ellipse 140">
              <a:extLst>
                <a:ext uri="{FF2B5EF4-FFF2-40B4-BE49-F238E27FC236}">
                  <a16:creationId xmlns:a16="http://schemas.microsoft.com/office/drawing/2014/main" id="{AE752D59-75B9-F6C2-96A1-7C4C750F5D52}"/>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2" name="Ellipse 141">
              <a:extLst>
                <a:ext uri="{FF2B5EF4-FFF2-40B4-BE49-F238E27FC236}">
                  <a16:creationId xmlns:a16="http://schemas.microsoft.com/office/drawing/2014/main" id="{ACDEA6EE-B242-FA3B-8495-CE9536ED6443}"/>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3" name="Ellipse 142">
              <a:extLst>
                <a:ext uri="{FF2B5EF4-FFF2-40B4-BE49-F238E27FC236}">
                  <a16:creationId xmlns:a16="http://schemas.microsoft.com/office/drawing/2014/main" id="{7A9EDD66-546D-709F-5CE8-EFC2FC89AA0F}"/>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4" name="Ellipse 143">
              <a:extLst>
                <a:ext uri="{FF2B5EF4-FFF2-40B4-BE49-F238E27FC236}">
                  <a16:creationId xmlns:a16="http://schemas.microsoft.com/office/drawing/2014/main" id="{35DE5C1B-A4B5-34F3-23F7-28785A8E8EFA}"/>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5" name="Ellipse 144">
              <a:extLst>
                <a:ext uri="{FF2B5EF4-FFF2-40B4-BE49-F238E27FC236}">
                  <a16:creationId xmlns:a16="http://schemas.microsoft.com/office/drawing/2014/main" id="{DD342DDF-27B9-8679-0110-1EAE16E2FB6E}"/>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6" name="Ellipse 145">
              <a:extLst>
                <a:ext uri="{FF2B5EF4-FFF2-40B4-BE49-F238E27FC236}">
                  <a16:creationId xmlns:a16="http://schemas.microsoft.com/office/drawing/2014/main" id="{CCC0C6FA-5A72-77DD-0B9B-19ED439AB432}"/>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7" name="Ellipse 146">
              <a:extLst>
                <a:ext uri="{FF2B5EF4-FFF2-40B4-BE49-F238E27FC236}">
                  <a16:creationId xmlns:a16="http://schemas.microsoft.com/office/drawing/2014/main" id="{A2021950-24FB-CAEE-6267-985E48173282}"/>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8" name="Ellipse 147">
              <a:extLst>
                <a:ext uri="{FF2B5EF4-FFF2-40B4-BE49-F238E27FC236}">
                  <a16:creationId xmlns:a16="http://schemas.microsoft.com/office/drawing/2014/main" id="{50071804-FC9D-E4D1-B6CF-1D9E91DABC03}"/>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9" name="ZoneTexte 148">
              <a:extLst>
                <a:ext uri="{FF2B5EF4-FFF2-40B4-BE49-F238E27FC236}">
                  <a16:creationId xmlns:a16="http://schemas.microsoft.com/office/drawing/2014/main" id="{F41595CF-D66B-EAF6-0EB6-CBC2FBE1BBF0}"/>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150" name="Connecteur droit avec flèche 149">
              <a:extLst>
                <a:ext uri="{FF2B5EF4-FFF2-40B4-BE49-F238E27FC236}">
                  <a16:creationId xmlns:a16="http://schemas.microsoft.com/office/drawing/2014/main" id="{C397C855-4526-D592-6002-7FDD9068E0F3}"/>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Connecteur droit avec flèche 150">
              <a:extLst>
                <a:ext uri="{FF2B5EF4-FFF2-40B4-BE49-F238E27FC236}">
                  <a16:creationId xmlns:a16="http://schemas.microsoft.com/office/drawing/2014/main" id="{AB9D0382-78AB-8D91-47E4-2A9EBCD1E929}"/>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52" name="Ellipse 151">
              <a:extLst>
                <a:ext uri="{FF2B5EF4-FFF2-40B4-BE49-F238E27FC236}">
                  <a16:creationId xmlns:a16="http://schemas.microsoft.com/office/drawing/2014/main" id="{9B45D199-343B-6150-E952-88059C6FC3B8}"/>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3" name="ZoneTexte 152">
              <a:extLst>
                <a:ext uri="{FF2B5EF4-FFF2-40B4-BE49-F238E27FC236}">
                  <a16:creationId xmlns:a16="http://schemas.microsoft.com/office/drawing/2014/main" id="{DA8D951C-DAD5-4F46-9050-1CC3E3099DAE}"/>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54" name="Connecteur droit 153">
              <a:extLst>
                <a:ext uri="{FF2B5EF4-FFF2-40B4-BE49-F238E27FC236}">
                  <a16:creationId xmlns:a16="http://schemas.microsoft.com/office/drawing/2014/main" id="{0FA98586-CE9C-E40C-C7CE-C40EF23E2BD6}"/>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5" name="ZoneTexte 154">
              <a:extLst>
                <a:ext uri="{FF2B5EF4-FFF2-40B4-BE49-F238E27FC236}">
                  <a16:creationId xmlns:a16="http://schemas.microsoft.com/office/drawing/2014/main" id="{ACF7DBCF-38FA-AE16-9A9F-74F0FDA18FF7}"/>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6" name="ZoneTexte 155">
              <a:extLst>
                <a:ext uri="{FF2B5EF4-FFF2-40B4-BE49-F238E27FC236}">
                  <a16:creationId xmlns:a16="http://schemas.microsoft.com/office/drawing/2014/main" id="{EBCD7830-C0B1-226C-646E-8A16259BBF9E}"/>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57" name="Connecteur droit 156">
              <a:extLst>
                <a:ext uri="{FF2B5EF4-FFF2-40B4-BE49-F238E27FC236}">
                  <a16:creationId xmlns:a16="http://schemas.microsoft.com/office/drawing/2014/main" id="{7E60E4CA-9351-DC02-0693-78AF0AF36E3D}"/>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8" name="Ellipse 157">
              <a:extLst>
                <a:ext uri="{FF2B5EF4-FFF2-40B4-BE49-F238E27FC236}">
                  <a16:creationId xmlns:a16="http://schemas.microsoft.com/office/drawing/2014/main" id="{00179619-D105-B7E0-70A0-AE9F16B3101D}"/>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9" name="ZoneTexte 158">
              <a:extLst>
                <a:ext uri="{FF2B5EF4-FFF2-40B4-BE49-F238E27FC236}">
                  <a16:creationId xmlns:a16="http://schemas.microsoft.com/office/drawing/2014/main" id="{E9E2FE06-4388-B0FA-EF78-3E09512EDC11}"/>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0" name="Ellipse 159">
              <a:extLst>
                <a:ext uri="{FF2B5EF4-FFF2-40B4-BE49-F238E27FC236}">
                  <a16:creationId xmlns:a16="http://schemas.microsoft.com/office/drawing/2014/main" id="{4E50CC30-7BBB-185B-AFFA-20BCED64011B}"/>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1" name="ZoneTexte 160">
              <a:extLst>
                <a:ext uri="{FF2B5EF4-FFF2-40B4-BE49-F238E27FC236}">
                  <a16:creationId xmlns:a16="http://schemas.microsoft.com/office/drawing/2014/main" id="{3315A09F-5FCF-D007-4F67-608AE8DB8FC6}"/>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2" name="Ellipse 161">
              <a:extLst>
                <a:ext uri="{FF2B5EF4-FFF2-40B4-BE49-F238E27FC236}">
                  <a16:creationId xmlns:a16="http://schemas.microsoft.com/office/drawing/2014/main" id="{85C96373-F890-476B-2979-A59331ABD094}"/>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3" name="Ellipse 162">
              <a:extLst>
                <a:ext uri="{FF2B5EF4-FFF2-40B4-BE49-F238E27FC236}">
                  <a16:creationId xmlns:a16="http://schemas.microsoft.com/office/drawing/2014/main" id="{C23B0D07-05D5-4947-3388-ED3B9C5C61B8}"/>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4" name="Ellipse 163">
              <a:extLst>
                <a:ext uri="{FF2B5EF4-FFF2-40B4-BE49-F238E27FC236}">
                  <a16:creationId xmlns:a16="http://schemas.microsoft.com/office/drawing/2014/main" id="{15DB205D-E4EF-4EB2-BF32-02F843F89F01}"/>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5" name="Ellipse 164">
              <a:extLst>
                <a:ext uri="{FF2B5EF4-FFF2-40B4-BE49-F238E27FC236}">
                  <a16:creationId xmlns:a16="http://schemas.microsoft.com/office/drawing/2014/main" id="{D957C471-7BED-8A89-D5C2-D11A7519DC14}"/>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6" name="Ellipse 165">
              <a:extLst>
                <a:ext uri="{FF2B5EF4-FFF2-40B4-BE49-F238E27FC236}">
                  <a16:creationId xmlns:a16="http://schemas.microsoft.com/office/drawing/2014/main" id="{7FA65868-C574-86FC-B842-D8BEABB93CEA}"/>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7" name="Ellipse 166">
              <a:extLst>
                <a:ext uri="{FF2B5EF4-FFF2-40B4-BE49-F238E27FC236}">
                  <a16:creationId xmlns:a16="http://schemas.microsoft.com/office/drawing/2014/main" id="{9D1E352D-AE1A-A1D3-2B38-A8E34D587D63}"/>
                </a:ext>
              </a:extLst>
            </p:cNvPr>
            <p:cNvSpPr>
              <a:spLocks noChangeAspect="1"/>
            </p:cNvSpPr>
            <p:nvPr/>
          </p:nvSpPr>
          <p:spPr>
            <a:xfrm>
              <a:off x="5947485"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8" name="Ellipse 167">
              <a:extLst>
                <a:ext uri="{FF2B5EF4-FFF2-40B4-BE49-F238E27FC236}">
                  <a16:creationId xmlns:a16="http://schemas.microsoft.com/office/drawing/2014/main" id="{D7321BE8-EDC3-5CDF-AFC1-C2A6F92D96AC}"/>
                </a:ext>
              </a:extLst>
            </p:cNvPr>
            <p:cNvSpPr>
              <a:spLocks noChangeAspect="1"/>
            </p:cNvSpPr>
            <p:nvPr/>
          </p:nvSpPr>
          <p:spPr>
            <a:xfrm>
              <a:off x="6734466"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9" name="Ellipse 168">
              <a:extLst>
                <a:ext uri="{FF2B5EF4-FFF2-40B4-BE49-F238E27FC236}">
                  <a16:creationId xmlns:a16="http://schemas.microsoft.com/office/drawing/2014/main" id="{7DCC8918-C731-E78B-5530-53835D9D7EB1}"/>
                </a:ext>
              </a:extLst>
            </p:cNvPr>
            <p:cNvSpPr>
              <a:spLocks noChangeAspect="1"/>
            </p:cNvSpPr>
            <p:nvPr/>
          </p:nvSpPr>
          <p:spPr>
            <a:xfrm>
              <a:off x="6991094"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0" name="Ellipse 169">
              <a:extLst>
                <a:ext uri="{FF2B5EF4-FFF2-40B4-BE49-F238E27FC236}">
                  <a16:creationId xmlns:a16="http://schemas.microsoft.com/office/drawing/2014/main" id="{814D4423-F912-DF34-2905-5FDBCD6BFB29}"/>
                </a:ext>
              </a:extLst>
            </p:cNvPr>
            <p:cNvSpPr>
              <a:spLocks noChangeAspect="1"/>
            </p:cNvSpPr>
            <p:nvPr/>
          </p:nvSpPr>
          <p:spPr>
            <a:xfrm>
              <a:off x="7247723"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173" name="Groupe 172">
              <a:extLst>
                <a:ext uri="{FF2B5EF4-FFF2-40B4-BE49-F238E27FC236}">
                  <a16:creationId xmlns:a16="http://schemas.microsoft.com/office/drawing/2014/main" id="{A2E873AF-F862-E2F0-CC99-4678A6B38023}"/>
                </a:ext>
              </a:extLst>
            </p:cNvPr>
            <p:cNvGrpSpPr/>
            <p:nvPr/>
          </p:nvGrpSpPr>
          <p:grpSpPr>
            <a:xfrm>
              <a:off x="5042388" y="2728498"/>
              <a:ext cx="288862" cy="425676"/>
              <a:chOff x="5200642" y="2728498"/>
              <a:chExt cx="288862" cy="425676"/>
            </a:xfrm>
          </p:grpSpPr>
          <p:sp>
            <p:nvSpPr>
              <p:cNvPr id="211" name="ZoneTexte 210">
                <a:extLst>
                  <a:ext uri="{FF2B5EF4-FFF2-40B4-BE49-F238E27FC236}">
                    <a16:creationId xmlns:a16="http://schemas.microsoft.com/office/drawing/2014/main" id="{D8E38364-B82F-2555-3B73-10694A20C7DA}"/>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12" name="Flèche vers le haut 2">
                <a:extLst>
                  <a:ext uri="{FF2B5EF4-FFF2-40B4-BE49-F238E27FC236}">
                    <a16:creationId xmlns:a16="http://schemas.microsoft.com/office/drawing/2014/main" id="{09FD70C1-4443-0983-95FD-B9E1CD5C0E94}"/>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74" name="Groupe 173">
              <a:extLst>
                <a:ext uri="{FF2B5EF4-FFF2-40B4-BE49-F238E27FC236}">
                  <a16:creationId xmlns:a16="http://schemas.microsoft.com/office/drawing/2014/main" id="{9432EE49-6A71-E1B9-AF2F-91EEBBF05A67}"/>
                </a:ext>
              </a:extLst>
            </p:cNvPr>
            <p:cNvGrpSpPr/>
            <p:nvPr/>
          </p:nvGrpSpPr>
          <p:grpSpPr>
            <a:xfrm>
              <a:off x="6134809" y="2728498"/>
              <a:ext cx="288862" cy="425676"/>
              <a:chOff x="5740335" y="2728498"/>
              <a:chExt cx="288862" cy="425676"/>
            </a:xfrm>
          </p:grpSpPr>
          <p:sp>
            <p:nvSpPr>
              <p:cNvPr id="209" name="ZoneTexte 208">
                <a:extLst>
                  <a:ext uri="{FF2B5EF4-FFF2-40B4-BE49-F238E27FC236}">
                    <a16:creationId xmlns:a16="http://schemas.microsoft.com/office/drawing/2014/main" id="{20C7472B-CAB9-97C3-4162-DC6A31013E00}"/>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10" name="Flèche vers le haut 2">
                <a:extLst>
                  <a:ext uri="{FF2B5EF4-FFF2-40B4-BE49-F238E27FC236}">
                    <a16:creationId xmlns:a16="http://schemas.microsoft.com/office/drawing/2014/main" id="{BE7472A6-489A-C65E-DA1F-A39F4548F77F}"/>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75" name="Groupe 174">
              <a:extLst>
                <a:ext uri="{FF2B5EF4-FFF2-40B4-BE49-F238E27FC236}">
                  <a16:creationId xmlns:a16="http://schemas.microsoft.com/office/drawing/2014/main" id="{1AA5114A-0A59-0388-CADC-11667A2C3205}"/>
                </a:ext>
              </a:extLst>
            </p:cNvPr>
            <p:cNvGrpSpPr/>
            <p:nvPr/>
          </p:nvGrpSpPr>
          <p:grpSpPr>
            <a:xfrm>
              <a:off x="5406528" y="2728498"/>
              <a:ext cx="288862" cy="425676"/>
              <a:chOff x="6096000" y="2728498"/>
              <a:chExt cx="288862" cy="425676"/>
            </a:xfrm>
          </p:grpSpPr>
          <p:sp>
            <p:nvSpPr>
              <p:cNvPr id="207" name="Flèche vers le haut 2">
                <a:extLst>
                  <a:ext uri="{FF2B5EF4-FFF2-40B4-BE49-F238E27FC236}">
                    <a16:creationId xmlns:a16="http://schemas.microsoft.com/office/drawing/2014/main" id="{1CDBE960-F769-F69F-1469-EF8FD3BB894B}"/>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8" name="ZoneTexte 207">
                <a:extLst>
                  <a:ext uri="{FF2B5EF4-FFF2-40B4-BE49-F238E27FC236}">
                    <a16:creationId xmlns:a16="http://schemas.microsoft.com/office/drawing/2014/main" id="{CB5B82A9-DC70-21DF-E9C5-95F4EFD59802}"/>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179" name="Espace réservé du contenu 88">
              <a:extLst>
                <a:ext uri="{FF2B5EF4-FFF2-40B4-BE49-F238E27FC236}">
                  <a16:creationId xmlns:a16="http://schemas.microsoft.com/office/drawing/2014/main" id="{210D8A55-F97E-2CF1-C766-A79EB3B300BF}"/>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180" name="ZoneTexte 179">
              <a:extLst>
                <a:ext uri="{FF2B5EF4-FFF2-40B4-BE49-F238E27FC236}">
                  <a16:creationId xmlns:a16="http://schemas.microsoft.com/office/drawing/2014/main" id="{ABB37F26-2D94-080F-0B34-79B19A17616E}"/>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181" name="ZoneTexte 180">
              <a:extLst>
                <a:ext uri="{FF2B5EF4-FFF2-40B4-BE49-F238E27FC236}">
                  <a16:creationId xmlns:a16="http://schemas.microsoft.com/office/drawing/2014/main" id="{37488770-79A1-FC0D-8864-C2719AE585D3}"/>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182" name="Espace réservé du contenu 88">
              <a:extLst>
                <a:ext uri="{FF2B5EF4-FFF2-40B4-BE49-F238E27FC236}">
                  <a16:creationId xmlns:a16="http://schemas.microsoft.com/office/drawing/2014/main" id="{B0AA5D1A-2802-15DA-517D-23668725CF85}"/>
                </a:ext>
              </a:extLst>
            </p:cNvPr>
            <p:cNvSpPr txBox="1">
              <a:spLocks/>
            </p:cNvSpPr>
            <p:nvPr/>
          </p:nvSpPr>
          <p:spPr>
            <a:xfrm rot="19325505">
              <a:off x="6571693"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Scanner CTAP</a:t>
              </a:r>
            </a:p>
          </p:txBody>
        </p:sp>
        <p:sp>
          <p:nvSpPr>
            <p:cNvPr id="183" name="ZoneTexte 182">
              <a:extLst>
                <a:ext uri="{FF2B5EF4-FFF2-40B4-BE49-F238E27FC236}">
                  <a16:creationId xmlns:a16="http://schemas.microsoft.com/office/drawing/2014/main" id="{81D23733-BD43-756F-52EC-5926551CB18B}"/>
                </a:ext>
              </a:extLst>
            </p:cNvPr>
            <p:cNvSpPr txBox="1"/>
            <p:nvPr/>
          </p:nvSpPr>
          <p:spPr>
            <a:xfrm rot="19302937">
              <a:off x="7022074" y="1420928"/>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184" name="Espace réservé du contenu 88">
              <a:extLst>
                <a:ext uri="{FF2B5EF4-FFF2-40B4-BE49-F238E27FC236}">
                  <a16:creationId xmlns:a16="http://schemas.microsoft.com/office/drawing/2014/main" id="{E844A77C-B45C-3842-1986-77386A4C490A}"/>
                </a:ext>
              </a:extLst>
            </p:cNvPr>
            <p:cNvSpPr txBox="1">
              <a:spLocks/>
            </p:cNvSpPr>
            <p:nvPr/>
          </p:nvSpPr>
          <p:spPr>
            <a:xfrm rot="19325505">
              <a:off x="6853621"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PET-Scanner CTAP</a:t>
              </a:r>
            </a:p>
          </p:txBody>
        </p:sp>
        <p:sp>
          <p:nvSpPr>
            <p:cNvPr id="187" name="Forme libre 186">
              <a:extLst>
                <a:ext uri="{FF2B5EF4-FFF2-40B4-BE49-F238E27FC236}">
                  <a16:creationId xmlns:a16="http://schemas.microsoft.com/office/drawing/2014/main" id="{777F00A2-D2D1-9FB3-8B73-439CC69316CD}"/>
                </a:ext>
              </a:extLst>
            </p:cNvPr>
            <p:cNvSpPr/>
            <p:nvPr/>
          </p:nvSpPr>
          <p:spPr>
            <a:xfrm>
              <a:off x="2626599" y="4031952"/>
              <a:ext cx="4535178" cy="2190878"/>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535178" h="2190878">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535178" y="2190878"/>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8" name="Ellipse 187">
              <a:extLst>
                <a:ext uri="{FF2B5EF4-FFF2-40B4-BE49-F238E27FC236}">
                  <a16:creationId xmlns:a16="http://schemas.microsoft.com/office/drawing/2014/main" id="{67C6280D-A417-B55E-3A82-30C4D5E660C3}"/>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9" name="Ellipse 188">
              <a:extLst>
                <a:ext uri="{FF2B5EF4-FFF2-40B4-BE49-F238E27FC236}">
                  <a16:creationId xmlns:a16="http://schemas.microsoft.com/office/drawing/2014/main" id="{9484D2BC-014D-741E-C9BB-D98EEBDF286B}"/>
                </a:ext>
              </a:extLst>
            </p:cNvPr>
            <p:cNvSpPr/>
            <p:nvPr/>
          </p:nvSpPr>
          <p:spPr>
            <a:xfrm>
              <a:off x="7127503" y="61781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2" name="ZoneTexte 191">
              <a:extLst>
                <a:ext uri="{FF2B5EF4-FFF2-40B4-BE49-F238E27FC236}">
                  <a16:creationId xmlns:a16="http://schemas.microsoft.com/office/drawing/2014/main" id="{2BBCF2CD-CDF8-DD75-CF30-661B6FA5397C}"/>
                </a:ext>
              </a:extLst>
            </p:cNvPr>
            <p:cNvSpPr txBox="1"/>
            <p:nvPr/>
          </p:nvSpPr>
          <p:spPr>
            <a:xfrm>
              <a:off x="5659321" y="3515991"/>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6FA7AE"/>
                  </a:solidFill>
                  <a:effectLst/>
                  <a:uLnTx/>
                  <a:uFillTx/>
                  <a:latin typeface="Century Gothic" panose="020F0302020204030204"/>
                  <a:ea typeface="+mn-ea"/>
                  <a:cs typeface="+mn-cs"/>
                </a:rPr>
                <a:t>RC clinique</a:t>
              </a:r>
            </a:p>
          </p:txBody>
        </p:sp>
        <p:cxnSp>
          <p:nvCxnSpPr>
            <p:cNvPr id="193" name="Connecteur droit avec flèche 192">
              <a:extLst>
                <a:ext uri="{FF2B5EF4-FFF2-40B4-BE49-F238E27FC236}">
                  <a16:creationId xmlns:a16="http://schemas.microsoft.com/office/drawing/2014/main" id="{15FF8358-F17F-3865-8B24-016A50A2F627}"/>
                </a:ext>
              </a:extLst>
            </p:cNvPr>
            <p:cNvCxnSpPr>
              <a:cxnSpLocks/>
            </p:cNvCxnSpPr>
            <p:nvPr/>
          </p:nvCxnSpPr>
          <p:spPr>
            <a:xfrm>
              <a:off x="6132967" y="3773103"/>
              <a:ext cx="0" cy="27214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94" name="Connecteur droit avec flèche 193">
              <a:extLst>
                <a:ext uri="{FF2B5EF4-FFF2-40B4-BE49-F238E27FC236}">
                  <a16:creationId xmlns:a16="http://schemas.microsoft.com/office/drawing/2014/main" id="{8D2A922A-FA65-537E-885A-C5AB6F773F1F}"/>
                </a:ext>
              </a:extLst>
            </p:cNvPr>
            <p:cNvCxnSpPr>
              <a:cxnSpLocks/>
            </p:cNvCxnSpPr>
            <p:nvPr/>
          </p:nvCxnSpPr>
          <p:spPr>
            <a:xfrm>
              <a:off x="7055986" y="2723949"/>
              <a:ext cx="0" cy="3359217"/>
            </a:xfrm>
            <a:prstGeom prst="straightConnector1">
              <a:avLst/>
            </a:prstGeom>
            <a:ln w="317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nvGrpSpPr>
            <p:cNvPr id="195" name="Groupe 194">
              <a:extLst>
                <a:ext uri="{FF2B5EF4-FFF2-40B4-BE49-F238E27FC236}">
                  <a16:creationId xmlns:a16="http://schemas.microsoft.com/office/drawing/2014/main" id="{3BBBE655-855A-3B3F-EDC5-7618E0BAF7B5}"/>
                </a:ext>
              </a:extLst>
            </p:cNvPr>
            <p:cNvGrpSpPr/>
            <p:nvPr/>
          </p:nvGrpSpPr>
          <p:grpSpPr>
            <a:xfrm>
              <a:off x="5770668" y="2728498"/>
              <a:ext cx="288862" cy="425676"/>
              <a:chOff x="5740335" y="2728498"/>
              <a:chExt cx="288862" cy="425676"/>
            </a:xfrm>
          </p:grpSpPr>
          <p:sp>
            <p:nvSpPr>
              <p:cNvPr id="205" name="ZoneTexte 204">
                <a:extLst>
                  <a:ext uri="{FF2B5EF4-FFF2-40B4-BE49-F238E27FC236}">
                    <a16:creationId xmlns:a16="http://schemas.microsoft.com/office/drawing/2014/main" id="{F18F220E-2329-5CC5-7C62-54CFC1FD76F6}"/>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06" name="Flèche vers le haut 2">
                <a:extLst>
                  <a:ext uri="{FF2B5EF4-FFF2-40B4-BE49-F238E27FC236}">
                    <a16:creationId xmlns:a16="http://schemas.microsoft.com/office/drawing/2014/main" id="{F218417D-18FF-1475-CC37-1D0778F4D375}"/>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199" name="Freeform 5">
              <a:extLst>
                <a:ext uri="{FF2B5EF4-FFF2-40B4-BE49-F238E27FC236}">
                  <a16:creationId xmlns:a16="http://schemas.microsoft.com/office/drawing/2014/main" id="{6116A633-0467-11B7-8F5B-006CD4B5C383}"/>
                </a:ext>
              </a:extLst>
            </p:cNvPr>
            <p:cNvSpPr>
              <a:spLocks/>
            </p:cNvSpPr>
            <p:nvPr/>
          </p:nvSpPr>
          <p:spPr bwMode="auto">
            <a:xfrm>
              <a:off x="4215781" y="5028895"/>
              <a:ext cx="3736975" cy="461963"/>
            </a:xfrm>
            <a:custGeom>
              <a:avLst/>
              <a:gdLst>
                <a:gd name="T0" fmla="*/ 0 w 4120"/>
                <a:gd name="T1" fmla="*/ 0 h 506"/>
                <a:gd name="T2" fmla="*/ 0 w 4120"/>
                <a:gd name="T3" fmla="*/ 0 h 506"/>
                <a:gd name="T4" fmla="*/ 4120 w 4120"/>
                <a:gd name="T5" fmla="*/ 253 h 506"/>
                <a:gd name="T6" fmla="*/ 0 w 4120"/>
                <a:gd name="T7" fmla="*/ 506 h 506"/>
                <a:gd name="T8" fmla="*/ 0 w 4120"/>
                <a:gd name="T9" fmla="*/ 0 h 506"/>
              </a:gdLst>
              <a:ahLst/>
              <a:cxnLst>
                <a:cxn ang="0">
                  <a:pos x="T0" y="T1"/>
                </a:cxn>
                <a:cxn ang="0">
                  <a:pos x="T2" y="T3"/>
                </a:cxn>
                <a:cxn ang="0">
                  <a:pos x="T4" y="T5"/>
                </a:cxn>
                <a:cxn ang="0">
                  <a:pos x="T6" y="T7"/>
                </a:cxn>
                <a:cxn ang="0">
                  <a:pos x="T8" y="T9"/>
                </a:cxn>
              </a:cxnLst>
              <a:rect l="0" t="0" r="r" b="b"/>
              <a:pathLst>
                <a:path w="4120" h="506">
                  <a:moveTo>
                    <a:pt x="0" y="0"/>
                  </a:moveTo>
                  <a:lnTo>
                    <a:pt x="0" y="0"/>
                  </a:lnTo>
                  <a:lnTo>
                    <a:pt x="4120" y="253"/>
                  </a:lnTo>
                  <a:lnTo>
                    <a:pt x="0" y="506"/>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00" name="Freeform 28">
              <a:extLst>
                <a:ext uri="{FF2B5EF4-FFF2-40B4-BE49-F238E27FC236}">
                  <a16:creationId xmlns:a16="http://schemas.microsoft.com/office/drawing/2014/main" id="{5542A31C-5A9E-0FB3-B983-E51698237A03}"/>
                </a:ext>
              </a:extLst>
            </p:cNvPr>
            <p:cNvSpPr>
              <a:spLocks/>
            </p:cNvSpPr>
            <p:nvPr/>
          </p:nvSpPr>
          <p:spPr bwMode="auto">
            <a:xfrm>
              <a:off x="4215781" y="5589283"/>
              <a:ext cx="3736975" cy="463550"/>
            </a:xfrm>
            <a:custGeom>
              <a:avLst/>
              <a:gdLst>
                <a:gd name="T0" fmla="*/ 0 w 4120"/>
                <a:gd name="T1" fmla="*/ 0 h 507"/>
                <a:gd name="T2" fmla="*/ 0 w 4120"/>
                <a:gd name="T3" fmla="*/ 0 h 507"/>
                <a:gd name="T4" fmla="*/ 4120 w 4120"/>
                <a:gd name="T5" fmla="*/ 253 h 507"/>
                <a:gd name="T6" fmla="*/ 0 w 4120"/>
                <a:gd name="T7" fmla="*/ 507 h 507"/>
                <a:gd name="T8" fmla="*/ 0 w 4120"/>
                <a:gd name="T9" fmla="*/ 0 h 507"/>
              </a:gdLst>
              <a:ahLst/>
              <a:cxnLst>
                <a:cxn ang="0">
                  <a:pos x="T0" y="T1"/>
                </a:cxn>
                <a:cxn ang="0">
                  <a:pos x="T2" y="T3"/>
                </a:cxn>
                <a:cxn ang="0">
                  <a:pos x="T4" y="T5"/>
                </a:cxn>
                <a:cxn ang="0">
                  <a:pos x="T6" y="T7"/>
                </a:cxn>
                <a:cxn ang="0">
                  <a:pos x="T8" y="T9"/>
                </a:cxn>
              </a:cxnLst>
              <a:rect l="0" t="0" r="r" b="b"/>
              <a:pathLst>
                <a:path w="4120" h="507">
                  <a:moveTo>
                    <a:pt x="0" y="0"/>
                  </a:moveTo>
                  <a:lnTo>
                    <a:pt x="0" y="0"/>
                  </a:lnTo>
                  <a:lnTo>
                    <a:pt x="4120" y="253"/>
                  </a:lnTo>
                  <a:lnTo>
                    <a:pt x="0" y="507"/>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01" name="ZoneTexte 200">
              <a:extLst>
                <a:ext uri="{FF2B5EF4-FFF2-40B4-BE49-F238E27FC236}">
                  <a16:creationId xmlns:a16="http://schemas.microsoft.com/office/drawing/2014/main" id="{953DD450-DE48-A34B-F533-F7626AE151F6}"/>
                </a:ext>
              </a:extLst>
            </p:cNvPr>
            <p:cNvSpPr txBox="1"/>
            <p:nvPr/>
          </p:nvSpPr>
          <p:spPr>
            <a:xfrm>
              <a:off x="4207853" y="5130453"/>
              <a:ext cx="236314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 la ciclosporine</a:t>
              </a:r>
            </a:p>
          </p:txBody>
        </p:sp>
        <p:sp>
          <p:nvSpPr>
            <p:cNvPr id="202" name="ZoneTexte 201">
              <a:extLst>
                <a:ext uri="{FF2B5EF4-FFF2-40B4-BE49-F238E27FC236}">
                  <a16:creationId xmlns:a16="http://schemas.microsoft.com/office/drawing/2014/main" id="{B63D80A1-8F6D-4296-0395-14DBBBEF6683}"/>
                </a:ext>
              </a:extLst>
            </p:cNvPr>
            <p:cNvSpPr txBox="1"/>
            <p:nvPr/>
          </p:nvSpPr>
          <p:spPr>
            <a:xfrm>
              <a:off x="4207853" y="5689246"/>
              <a:ext cx="217880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des corticoïdes</a:t>
              </a:r>
            </a:p>
          </p:txBody>
        </p:sp>
        <p:sp>
          <p:nvSpPr>
            <p:cNvPr id="204" name="ZoneTexte 203">
              <a:extLst>
                <a:ext uri="{FF2B5EF4-FFF2-40B4-BE49-F238E27FC236}">
                  <a16:creationId xmlns:a16="http://schemas.microsoft.com/office/drawing/2014/main" id="{6B1DE432-9ACA-C562-3BE3-073FAAF71DC8}"/>
                </a:ext>
              </a:extLst>
            </p:cNvPr>
            <p:cNvSpPr txBox="1"/>
            <p:nvPr/>
          </p:nvSpPr>
          <p:spPr>
            <a:xfrm>
              <a:off x="100893" y="6413501"/>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sp>
        <p:nvSpPr>
          <p:cNvPr id="3" name="ZoneTexte 2">
            <a:extLst>
              <a:ext uri="{FF2B5EF4-FFF2-40B4-BE49-F238E27FC236}">
                <a16:creationId xmlns:a16="http://schemas.microsoft.com/office/drawing/2014/main" id="{8A9263FA-CAB8-F1B4-0F5B-41EAF02186C2}"/>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
        <p:nvSpPr>
          <p:cNvPr id="4" name="Ellipse 3">
            <a:extLst>
              <a:ext uri="{FF2B5EF4-FFF2-40B4-BE49-F238E27FC236}">
                <a16:creationId xmlns:a16="http://schemas.microsoft.com/office/drawing/2014/main" id="{0750A63F-C3BF-0BE1-F378-1385D9A0895F}"/>
              </a:ext>
            </a:extLst>
          </p:cNvPr>
          <p:cNvSpPr>
            <a:spLocks noChangeAspect="1"/>
          </p:cNvSpPr>
          <p:nvPr/>
        </p:nvSpPr>
        <p:spPr>
          <a:xfrm>
            <a:off x="6230320" y="2223782"/>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57637219"/>
      </p:ext>
    </p:extLst>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1C2A5843-8750-92D5-83E9-3829BF0C560C}"/>
              </a:ext>
            </a:extLst>
          </p:cNvPr>
          <p:cNvSpPr>
            <a:spLocks noGrp="1"/>
          </p:cNvSpPr>
          <p:nvPr>
            <p:ph type="pic" sz="quarter" idx="13"/>
          </p:nvPr>
        </p:nvSpPr>
        <p:spPr/>
        <p:txBody>
          <a:bodyPr/>
          <a:lstStyle/>
          <a:p>
            <a:endParaRPr lang="fr-FR"/>
          </a:p>
        </p:txBody>
      </p:sp>
      <p:grpSp>
        <p:nvGrpSpPr>
          <p:cNvPr id="7" name="Groupe 6">
            <a:extLst>
              <a:ext uri="{FF2B5EF4-FFF2-40B4-BE49-F238E27FC236}">
                <a16:creationId xmlns:a16="http://schemas.microsoft.com/office/drawing/2014/main" id="{CEC1D613-A29E-E723-F486-C69770BC069B}"/>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E9F0DC56-85F1-FA20-0B3D-91D21D65BE5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E56C137E-BE38-FDD9-4094-D4D8117A948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463D962D-6CE5-F4EB-91FB-CEB84D55B0B3}"/>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9" name="Chevron 18">
              <a:extLst>
                <a:ext uri="{FF2B5EF4-FFF2-40B4-BE49-F238E27FC236}">
                  <a16:creationId xmlns:a16="http://schemas.microsoft.com/office/drawing/2014/main" id="{C19EE1AE-6DFA-A621-BE94-19E19383FE78}"/>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0" name="Rectangle 19">
              <a:extLst>
                <a:ext uri="{FF2B5EF4-FFF2-40B4-BE49-F238E27FC236}">
                  <a16:creationId xmlns:a16="http://schemas.microsoft.com/office/drawing/2014/main" id="{87DE9E98-2FF0-3D16-5ACF-4CBAB8C6687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71C30364-E07D-CE76-F67D-6B48D93F8F0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5" name="Chevron 24">
              <a:extLst>
                <a:ext uri="{FF2B5EF4-FFF2-40B4-BE49-F238E27FC236}">
                  <a16:creationId xmlns:a16="http://schemas.microsoft.com/office/drawing/2014/main" id="{1D2C9582-0171-C2E7-4C88-DB9A965DEC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6" name="Chevron 25">
              <a:extLst>
                <a:ext uri="{FF2B5EF4-FFF2-40B4-BE49-F238E27FC236}">
                  <a16:creationId xmlns:a16="http://schemas.microsoft.com/office/drawing/2014/main" id="{C50BD381-01E3-B712-A49D-732DA3511C2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7" name="Titre 1">
            <a:extLst>
              <a:ext uri="{FF2B5EF4-FFF2-40B4-BE49-F238E27FC236}">
                <a16:creationId xmlns:a16="http://schemas.microsoft.com/office/drawing/2014/main" id="{CECDC736-1444-5D97-ECB0-DB43719953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8" name="Titre 1">
            <a:extLst>
              <a:ext uri="{FF2B5EF4-FFF2-40B4-BE49-F238E27FC236}">
                <a16:creationId xmlns:a16="http://schemas.microsoft.com/office/drawing/2014/main" id="{9194468B-CCA6-9B29-AFC3-B14B169FF160}"/>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ème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a:t>
            </a:r>
          </a:p>
        </p:txBody>
      </p:sp>
      <p:sp>
        <p:nvSpPr>
          <p:cNvPr id="29" name="Rounded Rectangle 52">
            <a:extLst>
              <a:ext uri="{FF2B5EF4-FFF2-40B4-BE49-F238E27FC236}">
                <a16:creationId xmlns:a16="http://schemas.microsoft.com/office/drawing/2014/main" id="{02E24B0B-2942-7158-452A-C835A998C9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0" name="Groupe 29">
            <a:extLst>
              <a:ext uri="{FF2B5EF4-FFF2-40B4-BE49-F238E27FC236}">
                <a16:creationId xmlns:a16="http://schemas.microsoft.com/office/drawing/2014/main" id="{C1913608-610C-172D-9E00-185008F36AFD}"/>
              </a:ext>
            </a:extLst>
          </p:cNvPr>
          <p:cNvGrpSpPr/>
          <p:nvPr/>
        </p:nvGrpSpPr>
        <p:grpSpPr>
          <a:xfrm>
            <a:off x="3355200" y="2727470"/>
            <a:ext cx="2595600" cy="2784546"/>
            <a:chOff x="2771931" y="2727470"/>
            <a:chExt cx="2595600" cy="2784546"/>
          </a:xfrm>
        </p:grpSpPr>
        <p:sp>
          <p:nvSpPr>
            <p:cNvPr id="31" name="Rectangle : coins arrondis 30">
              <a:extLst>
                <a:ext uri="{FF2B5EF4-FFF2-40B4-BE49-F238E27FC236}">
                  <a16:creationId xmlns:a16="http://schemas.microsoft.com/office/drawing/2014/main" id="{78E27137-6A16-E4E0-3E3E-FA9C0A5C4AEB}"/>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Immuno-chimiothérapie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32" name="Rectangle : coins arrondis 31">
              <a:extLst>
                <a:ext uri="{FF2B5EF4-FFF2-40B4-BE49-F238E27FC236}">
                  <a16:creationId xmlns:a16="http://schemas.microsoft.com/office/drawing/2014/main" id="{47784FF1-5809-1502-D77F-0092288C040E}"/>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Triangle 32">
              <a:extLst>
                <a:ext uri="{FF2B5EF4-FFF2-40B4-BE49-F238E27FC236}">
                  <a16:creationId xmlns:a16="http://schemas.microsoft.com/office/drawing/2014/main" id="{C70F2A8B-53F8-1A1B-4A70-AC1FBA13EE2F}"/>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4" name="Groupe 33">
            <a:extLst>
              <a:ext uri="{FF2B5EF4-FFF2-40B4-BE49-F238E27FC236}">
                <a16:creationId xmlns:a16="http://schemas.microsoft.com/office/drawing/2014/main" id="{00D73D06-1E55-BE27-55BA-5490DBF94025}"/>
              </a:ext>
            </a:extLst>
          </p:cNvPr>
          <p:cNvGrpSpPr/>
          <p:nvPr/>
        </p:nvGrpSpPr>
        <p:grpSpPr>
          <a:xfrm>
            <a:off x="6242100" y="2727470"/>
            <a:ext cx="2595600" cy="2784546"/>
            <a:chOff x="6179970" y="2727470"/>
            <a:chExt cx="2595600" cy="2784546"/>
          </a:xfrm>
        </p:grpSpPr>
        <p:sp>
          <p:nvSpPr>
            <p:cNvPr id="35" name="Rectangle : coins arrondis 34">
              <a:extLst>
                <a:ext uri="{FF2B5EF4-FFF2-40B4-BE49-F238E27FC236}">
                  <a16:creationId xmlns:a16="http://schemas.microsoft.com/office/drawing/2014/main" id="{7285F3AE-1D2C-7B0E-21B6-01D3C8BBA69E}"/>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Tabelecleucel</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36" name="Rectangle : coins arrondis 35">
              <a:extLst>
                <a:ext uri="{FF2B5EF4-FFF2-40B4-BE49-F238E27FC236}">
                  <a16:creationId xmlns:a16="http://schemas.microsoft.com/office/drawing/2014/main" id="{32F3B546-8E1C-5AE8-502A-A16B365B8F7D}"/>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7" name="Triangle 36">
              <a:extLst>
                <a:ext uri="{FF2B5EF4-FFF2-40B4-BE49-F238E27FC236}">
                  <a16:creationId xmlns:a16="http://schemas.microsoft.com/office/drawing/2014/main" id="{E0E7B0E2-3E01-5C80-ECF4-EFFC3496D38D}"/>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4118362886"/>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AFC82-65DD-9EC1-9E22-4C91569C664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414CED23-6A95-6BF7-4959-D80A64CB3648}"/>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224D3D05-7FAE-0868-8B65-8BD3B7586FB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CB7A0A68-51F6-A562-B7C2-3FFAAA9B4EC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E9BC38A-3A46-CD8D-70D1-988813B0DE1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ADE6A601-919A-CBF7-5A10-B7AF4E980160}"/>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070FEEBB-9492-2A2E-E504-6A6E0FFD4A85}"/>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9" name="Rectangle 18">
              <a:extLst>
                <a:ext uri="{FF2B5EF4-FFF2-40B4-BE49-F238E27FC236}">
                  <a16:creationId xmlns:a16="http://schemas.microsoft.com/office/drawing/2014/main" id="{EF51482C-097B-9609-81F5-3C5D81CAAB3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971AEF3A-24B4-5607-DCB8-48FDDE6730B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1" name="Chevron 20">
              <a:extLst>
                <a:ext uri="{FF2B5EF4-FFF2-40B4-BE49-F238E27FC236}">
                  <a16:creationId xmlns:a16="http://schemas.microsoft.com/office/drawing/2014/main" id="{6596EF40-305E-F836-4594-EAEF56404DC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5" name="Chevron 24">
              <a:extLst>
                <a:ext uri="{FF2B5EF4-FFF2-40B4-BE49-F238E27FC236}">
                  <a16:creationId xmlns:a16="http://schemas.microsoft.com/office/drawing/2014/main" id="{1B435BF8-786F-1881-D59E-B2066ABABF7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6" name="Titre 1">
            <a:extLst>
              <a:ext uri="{FF2B5EF4-FFF2-40B4-BE49-F238E27FC236}">
                <a16:creationId xmlns:a16="http://schemas.microsoft.com/office/drawing/2014/main" id="{8B01028E-9C70-316F-09E2-19B06B570A8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8" name="Titre 1">
            <a:extLst>
              <a:ext uri="{FF2B5EF4-FFF2-40B4-BE49-F238E27FC236}">
                <a16:creationId xmlns:a16="http://schemas.microsoft.com/office/drawing/2014/main" id="{85AADD9D-26B6-FBA4-B1D7-DF86C75E1867}"/>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ème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a:t>
            </a:r>
          </a:p>
        </p:txBody>
      </p:sp>
      <p:sp>
        <p:nvSpPr>
          <p:cNvPr id="29" name="Rounded Rectangle 52">
            <a:extLst>
              <a:ext uri="{FF2B5EF4-FFF2-40B4-BE49-F238E27FC236}">
                <a16:creationId xmlns:a16="http://schemas.microsoft.com/office/drawing/2014/main" id="{200F9907-B85C-E9F2-5DC9-3E639002FFF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0" name="Groupe 29">
            <a:extLst>
              <a:ext uri="{FF2B5EF4-FFF2-40B4-BE49-F238E27FC236}">
                <a16:creationId xmlns:a16="http://schemas.microsoft.com/office/drawing/2014/main" id="{29F0EDEF-C6C8-5E87-49A4-7C8BAFA092C9}"/>
              </a:ext>
            </a:extLst>
          </p:cNvPr>
          <p:cNvGrpSpPr/>
          <p:nvPr/>
        </p:nvGrpSpPr>
        <p:grpSpPr>
          <a:xfrm>
            <a:off x="3355200" y="2727470"/>
            <a:ext cx="2595600" cy="2784546"/>
            <a:chOff x="2771931" y="2727470"/>
            <a:chExt cx="2595600" cy="2784546"/>
          </a:xfrm>
        </p:grpSpPr>
        <p:sp>
          <p:nvSpPr>
            <p:cNvPr id="31" name="Rectangle : coins arrondis 30">
              <a:extLst>
                <a:ext uri="{FF2B5EF4-FFF2-40B4-BE49-F238E27FC236}">
                  <a16:creationId xmlns:a16="http://schemas.microsoft.com/office/drawing/2014/main" id="{B65E4338-0D1B-D94E-4798-CCDCE6E37E53}"/>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mn-cs"/>
                </a:rPr>
                <a:t>Immuno-chimiothérapie</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mn-cs"/>
              </a:endParaRPr>
            </a:p>
          </p:txBody>
        </p:sp>
        <p:sp>
          <p:nvSpPr>
            <p:cNvPr id="32" name="Rectangle : coins arrondis 31">
              <a:extLst>
                <a:ext uri="{FF2B5EF4-FFF2-40B4-BE49-F238E27FC236}">
                  <a16:creationId xmlns:a16="http://schemas.microsoft.com/office/drawing/2014/main" id="{8F2CDD96-7E0B-29F4-2D14-1EDDA746F8FC}"/>
                </a:ext>
              </a:extLst>
            </p:cNvPr>
            <p:cNvSpPr/>
            <p:nvPr/>
          </p:nvSpPr>
          <p:spPr>
            <a:xfrm>
              <a:off x="332413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Triangle 32">
              <a:extLst>
                <a:ext uri="{FF2B5EF4-FFF2-40B4-BE49-F238E27FC236}">
                  <a16:creationId xmlns:a16="http://schemas.microsoft.com/office/drawing/2014/main" id="{9A9075D0-2612-06E6-1631-BBA487DD5149}"/>
                </a:ext>
              </a:extLst>
            </p:cNvPr>
            <p:cNvSpPr/>
            <p:nvPr/>
          </p:nvSpPr>
          <p:spPr>
            <a:xfrm rot="10800000">
              <a:off x="396654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4" name="Groupe 33">
            <a:extLst>
              <a:ext uri="{FF2B5EF4-FFF2-40B4-BE49-F238E27FC236}">
                <a16:creationId xmlns:a16="http://schemas.microsoft.com/office/drawing/2014/main" id="{81769269-3323-3762-EBE9-D3BE0AD3D52F}"/>
              </a:ext>
            </a:extLst>
          </p:cNvPr>
          <p:cNvGrpSpPr/>
          <p:nvPr/>
        </p:nvGrpSpPr>
        <p:grpSpPr>
          <a:xfrm>
            <a:off x="6242100" y="2727470"/>
            <a:ext cx="2595600" cy="2784546"/>
            <a:chOff x="6179970" y="2727470"/>
            <a:chExt cx="2595600" cy="2784546"/>
          </a:xfrm>
        </p:grpSpPr>
        <p:sp>
          <p:nvSpPr>
            <p:cNvPr id="35" name="Rectangle : coins arrondis 34">
              <a:extLst>
                <a:ext uri="{FF2B5EF4-FFF2-40B4-BE49-F238E27FC236}">
                  <a16:creationId xmlns:a16="http://schemas.microsoft.com/office/drawing/2014/main" id="{615263A2-4036-F862-7572-2C65C14FEEFE}"/>
                </a:ext>
              </a:extLst>
            </p:cNvPr>
            <p:cNvSpPr/>
            <p:nvPr/>
          </p:nvSpPr>
          <p:spPr>
            <a:xfrm>
              <a:off x="617997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Tabelecleucel</a:t>
              </a: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Rectangle : coins arrondis 35">
              <a:extLst>
                <a:ext uri="{FF2B5EF4-FFF2-40B4-BE49-F238E27FC236}">
                  <a16:creationId xmlns:a16="http://schemas.microsoft.com/office/drawing/2014/main" id="{E61D737A-5710-C2DC-BEB0-190A9CBC346B}"/>
                </a:ext>
              </a:extLst>
            </p:cNvPr>
            <p:cNvSpPr/>
            <p:nvPr/>
          </p:nvSpPr>
          <p:spPr>
            <a:xfrm>
              <a:off x="673217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7" name="Triangle 36">
              <a:extLst>
                <a:ext uri="{FF2B5EF4-FFF2-40B4-BE49-F238E27FC236}">
                  <a16:creationId xmlns:a16="http://schemas.microsoft.com/office/drawing/2014/main" id="{B151AA68-6039-BB2A-F228-1DADAC46EB24}"/>
                </a:ext>
              </a:extLst>
            </p:cNvPr>
            <p:cNvSpPr/>
            <p:nvPr/>
          </p:nvSpPr>
          <p:spPr>
            <a:xfrm rot="10800000">
              <a:off x="737458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21437791"/>
      </p:ext>
    </p:extLst>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Tabelecleucel obtenu en 14 jours</a:t>
            </a:r>
            <a:endParaRPr lang="en-US" sz="2400" b="1" baseline="30000" dirty="0"/>
          </a:p>
        </p:txBody>
      </p:sp>
      <p:sp>
        <p:nvSpPr>
          <p:cNvPr id="4" name="Espace réservé pour une image  3">
            <a:extLst>
              <a:ext uri="{FF2B5EF4-FFF2-40B4-BE49-F238E27FC236}">
                <a16:creationId xmlns:a16="http://schemas.microsoft.com/office/drawing/2014/main" id="{A62FB96F-2B0B-D09E-93DC-BF08A63F34C4}"/>
              </a:ext>
            </a:extLst>
          </p:cNvPr>
          <p:cNvSpPr>
            <a:spLocks noGrp="1"/>
          </p:cNvSpPr>
          <p:nvPr>
            <p:ph type="pic" sz="quarter" idx="13"/>
          </p:nvPr>
        </p:nvSpPr>
        <p:spPr/>
        <p:txBody>
          <a:bodyPr/>
          <a:lstStyle/>
          <a:p>
            <a:endParaRPr lang="fr-FR"/>
          </a:p>
        </p:txBody>
      </p:sp>
      <p:grpSp>
        <p:nvGrpSpPr>
          <p:cNvPr id="5" name="Groupe 4">
            <a:extLst>
              <a:ext uri="{FF2B5EF4-FFF2-40B4-BE49-F238E27FC236}">
                <a16:creationId xmlns:a16="http://schemas.microsoft.com/office/drawing/2014/main" id="{AC330B1B-97EC-61D7-4F19-CA44C62D8BDB}"/>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D319A836-128A-B236-ADB3-C82D7EA01B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05B9FA17-2ACE-35F6-B571-FA37B5BD0D8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8B76B948-F898-9CB6-708E-94C575AFDAAB}"/>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D546D4FC-D377-8EDF-A544-7C939C5E8ED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F8CE906A-7259-F90A-1F57-7284674FF3B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08CE2DFD-A2B4-3FE2-D658-8B8FC7D5E1C6}"/>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 name="Chevron 11">
              <a:extLst>
                <a:ext uri="{FF2B5EF4-FFF2-40B4-BE49-F238E27FC236}">
                  <a16:creationId xmlns:a16="http://schemas.microsoft.com/office/drawing/2014/main" id="{5AD7EC73-E57E-5219-20C2-23BA09C3605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3" name="Chevron 12">
              <a:extLst>
                <a:ext uri="{FF2B5EF4-FFF2-40B4-BE49-F238E27FC236}">
                  <a16:creationId xmlns:a16="http://schemas.microsoft.com/office/drawing/2014/main" id="{E80E45FD-BE67-BA93-CFD9-FBF8342AB24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14" name="Titre 1">
            <a:extLst>
              <a:ext uri="{FF2B5EF4-FFF2-40B4-BE49-F238E27FC236}">
                <a16:creationId xmlns:a16="http://schemas.microsoft.com/office/drawing/2014/main" id="{16884904-EA6F-1840-D2A9-15742490A57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377" name="Groupe 376">
            <a:extLst>
              <a:ext uri="{FF2B5EF4-FFF2-40B4-BE49-F238E27FC236}">
                <a16:creationId xmlns:a16="http://schemas.microsoft.com/office/drawing/2014/main" id="{9E9D2615-CE47-F4A8-39BF-788D8A713972}"/>
              </a:ext>
            </a:extLst>
          </p:cNvPr>
          <p:cNvGrpSpPr/>
          <p:nvPr/>
        </p:nvGrpSpPr>
        <p:grpSpPr>
          <a:xfrm>
            <a:off x="73645" y="1230427"/>
            <a:ext cx="10550609" cy="5317419"/>
            <a:chOff x="73645" y="1230427"/>
            <a:chExt cx="10550609" cy="5317419"/>
          </a:xfrm>
        </p:grpSpPr>
        <p:grpSp>
          <p:nvGrpSpPr>
            <p:cNvPr id="373" name="Groupe 372">
              <a:extLst>
                <a:ext uri="{FF2B5EF4-FFF2-40B4-BE49-F238E27FC236}">
                  <a16:creationId xmlns:a16="http://schemas.microsoft.com/office/drawing/2014/main" id="{4FE41E77-6760-25BA-7568-8453C6E6A8AC}"/>
                </a:ext>
              </a:extLst>
            </p:cNvPr>
            <p:cNvGrpSpPr/>
            <p:nvPr/>
          </p:nvGrpSpPr>
          <p:grpSpPr>
            <a:xfrm>
              <a:off x="73645" y="1230427"/>
              <a:ext cx="10550609" cy="5317419"/>
              <a:chOff x="73645" y="1420927"/>
              <a:chExt cx="10550609" cy="5317419"/>
            </a:xfrm>
          </p:grpSpPr>
          <p:pic>
            <p:nvPicPr>
              <p:cNvPr id="366" name="Image 365">
                <a:extLst>
                  <a:ext uri="{FF2B5EF4-FFF2-40B4-BE49-F238E27FC236}">
                    <a16:creationId xmlns:a16="http://schemas.microsoft.com/office/drawing/2014/main" id="{7A4341AC-D3CC-F1CC-027B-A69603CB05A4}"/>
                  </a:ext>
                </a:extLst>
              </p:cNvPr>
              <p:cNvPicPr>
                <a:picLocks noChangeAspect="1"/>
              </p:cNvPicPr>
              <p:nvPr/>
            </p:nvPicPr>
            <p:blipFill rotWithShape="1">
              <a:blip r:embed="rId3">
                <a:alphaModFix/>
              </a:blip>
              <a:srcRect l="776" t="1669" r="567" b="1182"/>
              <a:stretch>
                <a:fillRect/>
              </a:stretch>
            </p:blipFill>
            <p:spPr>
              <a:xfrm>
                <a:off x="1815548" y="2623379"/>
                <a:ext cx="7668086" cy="3790122"/>
              </a:xfrm>
              <a:prstGeom prst="rect">
                <a:avLst/>
              </a:prstGeom>
            </p:spPr>
          </p:pic>
          <p:cxnSp>
            <p:nvCxnSpPr>
              <p:cNvPr id="18" name="Connecteur droit 17">
                <a:extLst>
                  <a:ext uri="{FF2B5EF4-FFF2-40B4-BE49-F238E27FC236}">
                    <a16:creationId xmlns:a16="http://schemas.microsoft.com/office/drawing/2014/main" id="{420B8CCD-2637-23D5-6AF3-51E9395DF3E7}"/>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9" name="Connecteur droit avec flèche 18">
                <a:extLst>
                  <a:ext uri="{FF2B5EF4-FFF2-40B4-BE49-F238E27FC236}">
                    <a16:creationId xmlns:a16="http://schemas.microsoft.com/office/drawing/2014/main" id="{EC36287C-AC4D-F406-0042-795621CD5534}"/>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ZoneTexte 19">
                <a:extLst>
                  <a:ext uri="{FF2B5EF4-FFF2-40B4-BE49-F238E27FC236}">
                    <a16:creationId xmlns:a16="http://schemas.microsoft.com/office/drawing/2014/main" id="{597962B3-77C1-B26D-8D29-B5C452088052}"/>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21" name="ZoneTexte 20">
                <a:extLst>
                  <a:ext uri="{FF2B5EF4-FFF2-40B4-BE49-F238E27FC236}">
                    <a16:creationId xmlns:a16="http://schemas.microsoft.com/office/drawing/2014/main" id="{37196499-8630-8C76-5A40-BAF7C201FAEB}"/>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22" name="ZoneTexte 21">
                <a:extLst>
                  <a:ext uri="{FF2B5EF4-FFF2-40B4-BE49-F238E27FC236}">
                    <a16:creationId xmlns:a16="http://schemas.microsoft.com/office/drawing/2014/main" id="{2A9C1E4D-7A6B-E695-158A-479711A1A902}"/>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24" name="Ellipse 23">
                <a:extLst>
                  <a:ext uri="{FF2B5EF4-FFF2-40B4-BE49-F238E27FC236}">
                    <a16:creationId xmlns:a16="http://schemas.microsoft.com/office/drawing/2014/main" id="{F1191AFA-018C-F416-185D-68DF69EB7E45}"/>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5" name="Ellipse 24">
                <a:extLst>
                  <a:ext uri="{FF2B5EF4-FFF2-40B4-BE49-F238E27FC236}">
                    <a16:creationId xmlns:a16="http://schemas.microsoft.com/office/drawing/2014/main" id="{226A3174-4AA2-7A56-09F6-2BD027C6E64A}"/>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Ellipse 25">
                <a:extLst>
                  <a:ext uri="{FF2B5EF4-FFF2-40B4-BE49-F238E27FC236}">
                    <a16:creationId xmlns:a16="http://schemas.microsoft.com/office/drawing/2014/main" id="{DE886B45-CACD-EE66-C4F3-5A6417810EB5}"/>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 name="Ellipse 26">
                <a:extLst>
                  <a:ext uri="{FF2B5EF4-FFF2-40B4-BE49-F238E27FC236}">
                    <a16:creationId xmlns:a16="http://schemas.microsoft.com/office/drawing/2014/main" id="{22155632-6F4D-6FFA-737F-95CC6599CC14}"/>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llipse 27">
                <a:extLst>
                  <a:ext uri="{FF2B5EF4-FFF2-40B4-BE49-F238E27FC236}">
                    <a16:creationId xmlns:a16="http://schemas.microsoft.com/office/drawing/2014/main" id="{A01B4B4F-7E5F-152F-EE65-466D033D1E66}"/>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Ellipse 28">
                <a:extLst>
                  <a:ext uri="{FF2B5EF4-FFF2-40B4-BE49-F238E27FC236}">
                    <a16:creationId xmlns:a16="http://schemas.microsoft.com/office/drawing/2014/main" id="{774DA129-1A94-DD78-D6F5-9C9408402FD1}"/>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0" name="Ellipse 29">
                <a:extLst>
                  <a:ext uri="{FF2B5EF4-FFF2-40B4-BE49-F238E27FC236}">
                    <a16:creationId xmlns:a16="http://schemas.microsoft.com/office/drawing/2014/main" id="{0912E976-4544-523A-4E02-94B3F5811847}"/>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2" name="Ellipse 31">
                <a:extLst>
                  <a:ext uri="{FF2B5EF4-FFF2-40B4-BE49-F238E27FC236}">
                    <a16:creationId xmlns:a16="http://schemas.microsoft.com/office/drawing/2014/main" id="{8BFA4632-C9F5-988D-C602-FE82A8DC58E1}"/>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3" name="Ellipse 32">
                <a:extLst>
                  <a:ext uri="{FF2B5EF4-FFF2-40B4-BE49-F238E27FC236}">
                    <a16:creationId xmlns:a16="http://schemas.microsoft.com/office/drawing/2014/main" id="{3281BFDF-4480-DEF1-D666-82E1BE1EC74B}"/>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4" name="Ellipse 33">
                <a:extLst>
                  <a:ext uri="{FF2B5EF4-FFF2-40B4-BE49-F238E27FC236}">
                    <a16:creationId xmlns:a16="http://schemas.microsoft.com/office/drawing/2014/main" id="{B8B00D22-0F04-9222-C351-6C0BB9A79B70}"/>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5" name="Ellipse 34">
                <a:extLst>
                  <a:ext uri="{FF2B5EF4-FFF2-40B4-BE49-F238E27FC236}">
                    <a16:creationId xmlns:a16="http://schemas.microsoft.com/office/drawing/2014/main" id="{F30DCDDC-A80A-6407-1D26-034BD8300174}"/>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llipse 35">
                <a:extLst>
                  <a:ext uri="{FF2B5EF4-FFF2-40B4-BE49-F238E27FC236}">
                    <a16:creationId xmlns:a16="http://schemas.microsoft.com/office/drawing/2014/main" id="{9F86946D-74B5-1AAB-BD91-B87C380013CA}"/>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8" name="Ellipse 267">
                <a:extLst>
                  <a:ext uri="{FF2B5EF4-FFF2-40B4-BE49-F238E27FC236}">
                    <a16:creationId xmlns:a16="http://schemas.microsoft.com/office/drawing/2014/main" id="{54BB477B-847B-887C-C613-44B127BA826D}"/>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5" name="ZoneTexte 274">
                <a:extLst>
                  <a:ext uri="{FF2B5EF4-FFF2-40B4-BE49-F238E27FC236}">
                    <a16:creationId xmlns:a16="http://schemas.microsoft.com/office/drawing/2014/main" id="{EBE060DB-3457-10D4-A0D6-D921B110C41D}"/>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50" name="Connecteur droit avec flèche 49">
                <a:extLst>
                  <a:ext uri="{FF2B5EF4-FFF2-40B4-BE49-F238E27FC236}">
                    <a16:creationId xmlns:a16="http://schemas.microsoft.com/office/drawing/2014/main" id="{679A7A8A-1E16-B68C-5ADC-363A7579DB92}"/>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2" name="Connecteur droit avec flèche 81">
                <a:extLst>
                  <a:ext uri="{FF2B5EF4-FFF2-40B4-BE49-F238E27FC236}">
                    <a16:creationId xmlns:a16="http://schemas.microsoft.com/office/drawing/2014/main" id="{C00C226C-903E-2C61-BE29-119F224A7085}"/>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90" name="Ellipse 89">
                <a:extLst>
                  <a:ext uri="{FF2B5EF4-FFF2-40B4-BE49-F238E27FC236}">
                    <a16:creationId xmlns:a16="http://schemas.microsoft.com/office/drawing/2014/main" id="{E619310E-E44B-826D-2940-6AE53434200F}"/>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1" name="ZoneTexte 90">
                <a:extLst>
                  <a:ext uri="{FF2B5EF4-FFF2-40B4-BE49-F238E27FC236}">
                    <a16:creationId xmlns:a16="http://schemas.microsoft.com/office/drawing/2014/main" id="{E1430841-5509-8B25-9D08-4372499697ED}"/>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92" name="Connecteur droit 91">
                <a:extLst>
                  <a:ext uri="{FF2B5EF4-FFF2-40B4-BE49-F238E27FC236}">
                    <a16:creationId xmlns:a16="http://schemas.microsoft.com/office/drawing/2014/main" id="{3957101B-F340-68D2-79B9-B6C2F45D5722}"/>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93" name="ZoneTexte 92">
                <a:extLst>
                  <a:ext uri="{FF2B5EF4-FFF2-40B4-BE49-F238E27FC236}">
                    <a16:creationId xmlns:a16="http://schemas.microsoft.com/office/drawing/2014/main" id="{1097DA22-431C-7323-7898-7CA5F6C92B5C}"/>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5" name="ZoneTexte 84">
                <a:extLst>
                  <a:ext uri="{FF2B5EF4-FFF2-40B4-BE49-F238E27FC236}">
                    <a16:creationId xmlns:a16="http://schemas.microsoft.com/office/drawing/2014/main" id="{43041618-5CAD-87C8-BAAF-984EE49F5F41}"/>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86" name="Connecteur droit 85">
                <a:extLst>
                  <a:ext uri="{FF2B5EF4-FFF2-40B4-BE49-F238E27FC236}">
                    <a16:creationId xmlns:a16="http://schemas.microsoft.com/office/drawing/2014/main" id="{150F3080-F9CD-96D0-E626-D8F7AB5D5241}"/>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7" name="Ellipse 86">
                <a:extLst>
                  <a:ext uri="{FF2B5EF4-FFF2-40B4-BE49-F238E27FC236}">
                    <a16:creationId xmlns:a16="http://schemas.microsoft.com/office/drawing/2014/main" id="{20FB21AD-438E-5798-1AC7-D28AFEE60688}"/>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ZoneTexte 88">
                <a:extLst>
                  <a:ext uri="{FF2B5EF4-FFF2-40B4-BE49-F238E27FC236}">
                    <a16:creationId xmlns:a16="http://schemas.microsoft.com/office/drawing/2014/main" id="{942ED1F2-EC64-AAF7-77DC-F0A78AFCE002}"/>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43" name="Ellipse 242">
                <a:extLst>
                  <a:ext uri="{FF2B5EF4-FFF2-40B4-BE49-F238E27FC236}">
                    <a16:creationId xmlns:a16="http://schemas.microsoft.com/office/drawing/2014/main" id="{2FF44C73-AC6C-57D5-F8C8-08A8D19A2555}"/>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44" name="ZoneTexte 243">
                <a:extLst>
                  <a:ext uri="{FF2B5EF4-FFF2-40B4-BE49-F238E27FC236}">
                    <a16:creationId xmlns:a16="http://schemas.microsoft.com/office/drawing/2014/main" id="{A9141E28-F1E3-1173-9EC6-40D2B07E4792}"/>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4" name="Ellipse 93">
                <a:extLst>
                  <a:ext uri="{FF2B5EF4-FFF2-40B4-BE49-F238E27FC236}">
                    <a16:creationId xmlns:a16="http://schemas.microsoft.com/office/drawing/2014/main" id="{2BA2FE23-2CCE-054C-DFED-6550DE925FA1}"/>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6" name="Ellipse 95">
                <a:extLst>
                  <a:ext uri="{FF2B5EF4-FFF2-40B4-BE49-F238E27FC236}">
                    <a16:creationId xmlns:a16="http://schemas.microsoft.com/office/drawing/2014/main" id="{A4D0127D-7533-C218-906F-625274C804C0}"/>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7" name="Ellipse 96">
                <a:extLst>
                  <a:ext uri="{FF2B5EF4-FFF2-40B4-BE49-F238E27FC236}">
                    <a16:creationId xmlns:a16="http://schemas.microsoft.com/office/drawing/2014/main" id="{3B401547-4B99-DE70-20ED-AC16858220EB}"/>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8" name="Ellipse 97">
                <a:extLst>
                  <a:ext uri="{FF2B5EF4-FFF2-40B4-BE49-F238E27FC236}">
                    <a16:creationId xmlns:a16="http://schemas.microsoft.com/office/drawing/2014/main" id="{40F61A8F-3C7F-94F2-7543-3144B7DF7C16}"/>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9" name="Ellipse 98">
                <a:extLst>
                  <a:ext uri="{FF2B5EF4-FFF2-40B4-BE49-F238E27FC236}">
                    <a16:creationId xmlns:a16="http://schemas.microsoft.com/office/drawing/2014/main" id="{527AE2BD-6AB3-C087-4962-132B841C2E24}"/>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0" name="Ellipse 99">
                <a:extLst>
                  <a:ext uri="{FF2B5EF4-FFF2-40B4-BE49-F238E27FC236}">
                    <a16:creationId xmlns:a16="http://schemas.microsoft.com/office/drawing/2014/main" id="{FC05FA82-1A82-4E68-5EFC-9B003E95C3F4}"/>
                  </a:ext>
                </a:extLst>
              </p:cNvPr>
              <p:cNvSpPr>
                <a:spLocks noChangeAspect="1"/>
              </p:cNvSpPr>
              <p:nvPr/>
            </p:nvSpPr>
            <p:spPr>
              <a:xfrm>
                <a:off x="5947485"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1" name="Ellipse 100">
                <a:extLst>
                  <a:ext uri="{FF2B5EF4-FFF2-40B4-BE49-F238E27FC236}">
                    <a16:creationId xmlns:a16="http://schemas.microsoft.com/office/drawing/2014/main" id="{EB8E8857-16D3-0019-8AE4-CD030A1C6667}"/>
                  </a:ext>
                </a:extLst>
              </p:cNvPr>
              <p:cNvSpPr>
                <a:spLocks noChangeAspect="1"/>
              </p:cNvSpPr>
              <p:nvPr/>
            </p:nvSpPr>
            <p:spPr>
              <a:xfrm>
                <a:off x="6734466"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2" name="Ellipse 101">
                <a:extLst>
                  <a:ext uri="{FF2B5EF4-FFF2-40B4-BE49-F238E27FC236}">
                    <a16:creationId xmlns:a16="http://schemas.microsoft.com/office/drawing/2014/main" id="{4033A283-0763-2FCD-1855-C0468DB92EB4}"/>
                  </a:ext>
                </a:extLst>
              </p:cNvPr>
              <p:cNvSpPr>
                <a:spLocks noChangeAspect="1"/>
              </p:cNvSpPr>
              <p:nvPr/>
            </p:nvSpPr>
            <p:spPr>
              <a:xfrm>
                <a:off x="6991094"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3" name="Ellipse 102">
                <a:extLst>
                  <a:ext uri="{FF2B5EF4-FFF2-40B4-BE49-F238E27FC236}">
                    <a16:creationId xmlns:a16="http://schemas.microsoft.com/office/drawing/2014/main" id="{D68CC862-EF50-E389-70CC-6A00183E5B0B}"/>
                  </a:ext>
                </a:extLst>
              </p:cNvPr>
              <p:cNvSpPr>
                <a:spLocks noChangeAspect="1"/>
              </p:cNvSpPr>
              <p:nvPr/>
            </p:nvSpPr>
            <p:spPr>
              <a:xfrm>
                <a:off x="7247723"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4" name="Ellipse 103">
                <a:extLst>
                  <a:ext uri="{FF2B5EF4-FFF2-40B4-BE49-F238E27FC236}">
                    <a16:creationId xmlns:a16="http://schemas.microsoft.com/office/drawing/2014/main" id="{D28D119C-A496-C3D5-98F1-3B19596B3CBE}"/>
                  </a:ext>
                </a:extLst>
              </p:cNvPr>
              <p:cNvSpPr>
                <a:spLocks noChangeAspect="1"/>
              </p:cNvSpPr>
              <p:nvPr/>
            </p:nvSpPr>
            <p:spPr>
              <a:xfrm>
                <a:off x="7669623" y="2393007"/>
                <a:ext cx="108000" cy="107998"/>
              </a:xfrm>
              <a:prstGeom prst="ellipse">
                <a:avLst/>
              </a:prstGeom>
              <a:solidFill>
                <a:schemeClr val="accent5"/>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5" name="Ellipse 104">
                <a:extLst>
                  <a:ext uri="{FF2B5EF4-FFF2-40B4-BE49-F238E27FC236}">
                    <a16:creationId xmlns:a16="http://schemas.microsoft.com/office/drawing/2014/main" id="{95B1B555-BE4E-C795-93B0-44681CF381EB}"/>
                  </a:ext>
                </a:extLst>
              </p:cNvPr>
              <p:cNvSpPr>
                <a:spLocks noChangeAspect="1"/>
              </p:cNvSpPr>
              <p:nvPr/>
            </p:nvSpPr>
            <p:spPr>
              <a:xfrm>
                <a:off x="7925887" y="2393006"/>
                <a:ext cx="108000" cy="107998"/>
              </a:xfrm>
              <a:prstGeom prst="ellipse">
                <a:avLst/>
              </a:prstGeom>
              <a:solidFill>
                <a:schemeClr val="accent5"/>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284" name="Groupe 283">
                <a:extLst>
                  <a:ext uri="{FF2B5EF4-FFF2-40B4-BE49-F238E27FC236}">
                    <a16:creationId xmlns:a16="http://schemas.microsoft.com/office/drawing/2014/main" id="{A37F4617-CC82-306B-9B67-7E0F1F23A8B2}"/>
                  </a:ext>
                </a:extLst>
              </p:cNvPr>
              <p:cNvGrpSpPr/>
              <p:nvPr/>
            </p:nvGrpSpPr>
            <p:grpSpPr>
              <a:xfrm>
                <a:off x="5042388" y="2728498"/>
                <a:ext cx="288862" cy="425676"/>
                <a:chOff x="5200642" y="2728498"/>
                <a:chExt cx="288862" cy="425676"/>
              </a:xfrm>
            </p:grpSpPr>
            <p:sp>
              <p:nvSpPr>
                <p:cNvPr id="109" name="ZoneTexte 108">
                  <a:extLst>
                    <a:ext uri="{FF2B5EF4-FFF2-40B4-BE49-F238E27FC236}">
                      <a16:creationId xmlns:a16="http://schemas.microsoft.com/office/drawing/2014/main" id="{553F9663-3988-E8C8-93C6-4B6AA55B18EE}"/>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08" name="Flèche vers le haut 2">
                  <a:extLst>
                    <a:ext uri="{FF2B5EF4-FFF2-40B4-BE49-F238E27FC236}">
                      <a16:creationId xmlns:a16="http://schemas.microsoft.com/office/drawing/2014/main" id="{B4792150-8BA4-60FC-C933-5931570F4302}"/>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3" name="Groupe 282">
                <a:extLst>
                  <a:ext uri="{FF2B5EF4-FFF2-40B4-BE49-F238E27FC236}">
                    <a16:creationId xmlns:a16="http://schemas.microsoft.com/office/drawing/2014/main" id="{FA0F5953-7139-9B37-09E5-3D8D707D40F7}"/>
                  </a:ext>
                </a:extLst>
              </p:cNvPr>
              <p:cNvGrpSpPr/>
              <p:nvPr/>
            </p:nvGrpSpPr>
            <p:grpSpPr>
              <a:xfrm>
                <a:off x="6134809" y="2728498"/>
                <a:ext cx="288862" cy="425676"/>
                <a:chOff x="5740335" y="2728498"/>
                <a:chExt cx="288862" cy="425676"/>
              </a:xfrm>
            </p:grpSpPr>
            <p:sp>
              <p:nvSpPr>
                <p:cNvPr id="113" name="ZoneTexte 112">
                  <a:extLst>
                    <a:ext uri="{FF2B5EF4-FFF2-40B4-BE49-F238E27FC236}">
                      <a16:creationId xmlns:a16="http://schemas.microsoft.com/office/drawing/2014/main" id="{F3B6A67F-FB29-7B30-EC09-E4C297342F32}"/>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12" name="Flèche vers le haut 2">
                  <a:extLst>
                    <a:ext uri="{FF2B5EF4-FFF2-40B4-BE49-F238E27FC236}">
                      <a16:creationId xmlns:a16="http://schemas.microsoft.com/office/drawing/2014/main" id="{4E26ECAC-C136-AF84-3C88-03F6084E3305}"/>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2" name="Groupe 281">
                <a:extLst>
                  <a:ext uri="{FF2B5EF4-FFF2-40B4-BE49-F238E27FC236}">
                    <a16:creationId xmlns:a16="http://schemas.microsoft.com/office/drawing/2014/main" id="{E9406133-8374-5BA4-5262-DAC2A71E73AA}"/>
                  </a:ext>
                </a:extLst>
              </p:cNvPr>
              <p:cNvGrpSpPr/>
              <p:nvPr/>
            </p:nvGrpSpPr>
            <p:grpSpPr>
              <a:xfrm>
                <a:off x="5406528" y="2728498"/>
                <a:ext cx="288862" cy="425676"/>
                <a:chOff x="6096000" y="2728498"/>
                <a:chExt cx="288862" cy="425676"/>
              </a:xfrm>
            </p:grpSpPr>
            <p:sp>
              <p:nvSpPr>
                <p:cNvPr id="115" name="Flèche vers le haut 2">
                  <a:extLst>
                    <a:ext uri="{FF2B5EF4-FFF2-40B4-BE49-F238E27FC236}">
                      <a16:creationId xmlns:a16="http://schemas.microsoft.com/office/drawing/2014/main" id="{0975212B-6F16-4102-7707-E0E7BC0ABD58}"/>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6" name="ZoneTexte 115">
                  <a:extLst>
                    <a:ext uri="{FF2B5EF4-FFF2-40B4-BE49-F238E27FC236}">
                      <a16:creationId xmlns:a16="http://schemas.microsoft.com/office/drawing/2014/main" id="{ED861113-7A87-E70D-2D12-2B6EEA039C50}"/>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239" name="Flèche vers le haut 2">
                <a:extLst>
                  <a:ext uri="{FF2B5EF4-FFF2-40B4-BE49-F238E27FC236}">
                    <a16:creationId xmlns:a16="http://schemas.microsoft.com/office/drawing/2014/main" id="{01182431-BE1C-A5F4-EE39-DD00E2C3FF03}"/>
                  </a:ext>
                </a:extLst>
              </p:cNvPr>
              <p:cNvSpPr/>
              <p:nvPr/>
            </p:nvSpPr>
            <p:spPr>
              <a:xfrm>
                <a:off x="7647832" y="2728498"/>
                <a:ext cx="188318" cy="152516"/>
              </a:xfrm>
              <a:prstGeom prst="up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0" name="Flèche vers le haut 2">
                <a:extLst>
                  <a:ext uri="{FF2B5EF4-FFF2-40B4-BE49-F238E27FC236}">
                    <a16:creationId xmlns:a16="http://schemas.microsoft.com/office/drawing/2014/main" id="{9000A87B-5119-072C-E7CF-5BFEFBD36637}"/>
                  </a:ext>
                </a:extLst>
              </p:cNvPr>
              <p:cNvSpPr/>
              <p:nvPr/>
            </p:nvSpPr>
            <p:spPr>
              <a:xfrm>
                <a:off x="7885728" y="2728497"/>
                <a:ext cx="188318" cy="152516"/>
              </a:xfrm>
              <a:prstGeom prst="up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1" name="ZoneTexte 240">
                <a:extLst>
                  <a:ext uri="{FF2B5EF4-FFF2-40B4-BE49-F238E27FC236}">
                    <a16:creationId xmlns:a16="http://schemas.microsoft.com/office/drawing/2014/main" id="{BE5DB230-E4C4-8904-A529-7C40507247EC}"/>
                  </a:ext>
                </a:extLst>
              </p:cNvPr>
              <p:cNvSpPr txBox="1"/>
              <p:nvPr/>
            </p:nvSpPr>
            <p:spPr>
              <a:xfrm>
                <a:off x="7600800" y="2846397"/>
                <a:ext cx="1426994"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err="1">
                    <a:ln>
                      <a:noFill/>
                    </a:ln>
                    <a:solidFill>
                      <a:srgbClr val="238DC1"/>
                    </a:solidFill>
                    <a:effectLst/>
                    <a:uLnTx/>
                    <a:uFillTx/>
                    <a:latin typeface="Century Gothic" panose="020F0302020204030204"/>
                    <a:ea typeface="+mn-ea"/>
                    <a:cs typeface="Arial" panose="020B0604020202020204" pitchFamily="34" charset="0"/>
                  </a:rPr>
                  <a:t>Tabelecleucel</a:t>
                </a:r>
                <a:endParaRPr kumimoji="0" lang="fr-FR" sz="1400" b="1" i="0" u="none" strike="noStrike" kern="1200" cap="none" spc="0" normalizeH="0" baseline="0" noProof="0" dirty="0">
                  <a:ln>
                    <a:noFill/>
                  </a:ln>
                  <a:solidFill>
                    <a:srgbClr val="238DC1"/>
                  </a:solidFill>
                  <a:effectLst/>
                  <a:uLnTx/>
                  <a:uFillTx/>
                  <a:latin typeface="Century Gothic" panose="020F0302020204030204"/>
                  <a:ea typeface="+mn-ea"/>
                  <a:cs typeface="Arial" panose="020B0604020202020204" pitchFamily="34" charset="0"/>
                </a:endParaRPr>
              </a:p>
            </p:txBody>
          </p:sp>
          <p:sp>
            <p:nvSpPr>
              <p:cNvPr id="246" name="Espace réservé du contenu 88">
                <a:extLst>
                  <a:ext uri="{FF2B5EF4-FFF2-40B4-BE49-F238E27FC236}">
                    <a16:creationId xmlns:a16="http://schemas.microsoft.com/office/drawing/2014/main" id="{0D5C8354-D58A-6B97-E138-E4198C2E2AA6}"/>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247" name="ZoneTexte 246">
                <a:extLst>
                  <a:ext uri="{FF2B5EF4-FFF2-40B4-BE49-F238E27FC236}">
                    <a16:creationId xmlns:a16="http://schemas.microsoft.com/office/drawing/2014/main" id="{FE52ECB2-C99A-5636-B6B8-A103267EE44E}"/>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248" name="ZoneTexte 247">
                <a:extLst>
                  <a:ext uri="{FF2B5EF4-FFF2-40B4-BE49-F238E27FC236}">
                    <a16:creationId xmlns:a16="http://schemas.microsoft.com/office/drawing/2014/main" id="{750DB863-55D1-F621-DB84-4A01ADDEDE99}"/>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249" name="Espace réservé du contenu 88">
                <a:extLst>
                  <a:ext uri="{FF2B5EF4-FFF2-40B4-BE49-F238E27FC236}">
                    <a16:creationId xmlns:a16="http://schemas.microsoft.com/office/drawing/2014/main" id="{C0E63410-B50F-BEBD-19B6-5B73B01B59F0}"/>
                  </a:ext>
                </a:extLst>
              </p:cNvPr>
              <p:cNvSpPr txBox="1">
                <a:spLocks/>
              </p:cNvSpPr>
              <p:nvPr/>
            </p:nvSpPr>
            <p:spPr>
              <a:xfrm rot="19325505">
                <a:off x="6571693"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Scanner CTAP</a:t>
                </a:r>
              </a:p>
            </p:txBody>
          </p:sp>
          <p:sp>
            <p:nvSpPr>
              <p:cNvPr id="250" name="ZoneTexte 249">
                <a:extLst>
                  <a:ext uri="{FF2B5EF4-FFF2-40B4-BE49-F238E27FC236}">
                    <a16:creationId xmlns:a16="http://schemas.microsoft.com/office/drawing/2014/main" id="{B1D7A93D-45E9-E4F8-E176-22A81E9221ED}"/>
                  </a:ext>
                </a:extLst>
              </p:cNvPr>
              <p:cNvSpPr txBox="1"/>
              <p:nvPr/>
            </p:nvSpPr>
            <p:spPr>
              <a:xfrm rot="19302937">
                <a:off x="7022074" y="1420928"/>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251" name="Espace réservé du contenu 88">
                <a:extLst>
                  <a:ext uri="{FF2B5EF4-FFF2-40B4-BE49-F238E27FC236}">
                    <a16:creationId xmlns:a16="http://schemas.microsoft.com/office/drawing/2014/main" id="{5BB23DF0-4B60-1483-2188-6E1800F8B217}"/>
                  </a:ext>
                </a:extLst>
              </p:cNvPr>
              <p:cNvSpPr txBox="1">
                <a:spLocks/>
              </p:cNvSpPr>
              <p:nvPr/>
            </p:nvSpPr>
            <p:spPr>
              <a:xfrm rot="19325505">
                <a:off x="6853621"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PET-Scanner CTAP</a:t>
                </a:r>
              </a:p>
            </p:txBody>
          </p:sp>
          <p:sp>
            <p:nvSpPr>
              <p:cNvPr id="252" name="ZoneTexte 251">
                <a:extLst>
                  <a:ext uri="{FF2B5EF4-FFF2-40B4-BE49-F238E27FC236}">
                    <a16:creationId xmlns:a16="http://schemas.microsoft.com/office/drawing/2014/main" id="{469E6A05-8A4A-D4BD-4F44-C8E3374556D0}"/>
                  </a:ext>
                </a:extLst>
              </p:cNvPr>
              <p:cNvSpPr txBox="1"/>
              <p:nvPr/>
            </p:nvSpPr>
            <p:spPr>
              <a:xfrm rot="19302937">
                <a:off x="7407682" y="1420928"/>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23/07/24</a:t>
                </a:r>
              </a:p>
            </p:txBody>
          </p:sp>
          <p:sp>
            <p:nvSpPr>
              <p:cNvPr id="253" name="ZoneTexte 252">
                <a:extLst>
                  <a:ext uri="{FF2B5EF4-FFF2-40B4-BE49-F238E27FC236}">
                    <a16:creationId xmlns:a16="http://schemas.microsoft.com/office/drawing/2014/main" id="{24918090-CCF4-B33A-34C7-00180EEE9A0C}"/>
                  </a:ext>
                </a:extLst>
              </p:cNvPr>
              <p:cNvSpPr txBox="1"/>
              <p:nvPr/>
            </p:nvSpPr>
            <p:spPr>
              <a:xfrm rot="19302937">
                <a:off x="765669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31/07/24</a:t>
                </a:r>
              </a:p>
            </p:txBody>
          </p:sp>
          <p:sp>
            <p:nvSpPr>
              <p:cNvPr id="267" name="Forme libre 266">
                <a:extLst>
                  <a:ext uri="{FF2B5EF4-FFF2-40B4-BE49-F238E27FC236}">
                    <a16:creationId xmlns:a16="http://schemas.microsoft.com/office/drawing/2014/main" id="{812F34B8-3E60-1BCF-BF34-F6CBC24E887C}"/>
                  </a:ext>
                </a:extLst>
              </p:cNvPr>
              <p:cNvSpPr/>
              <p:nvPr/>
            </p:nvSpPr>
            <p:spPr>
              <a:xfrm>
                <a:off x="2626599" y="4031952"/>
                <a:ext cx="5596864" cy="2190878"/>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596864" h="2190878">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535178" y="2190878"/>
                    </a:lnTo>
                    <a:lnTo>
                      <a:pt x="5566180" y="613691"/>
                    </a:lnTo>
                    <a:lnTo>
                      <a:pt x="5596864" y="343667"/>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1" name="Ellipse 270">
                <a:extLst>
                  <a:ext uri="{FF2B5EF4-FFF2-40B4-BE49-F238E27FC236}">
                    <a16:creationId xmlns:a16="http://schemas.microsoft.com/office/drawing/2014/main" id="{35447D41-DB81-B292-C1DA-6AE236965126}"/>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2" name="Ellipse 271">
                <a:extLst>
                  <a:ext uri="{FF2B5EF4-FFF2-40B4-BE49-F238E27FC236}">
                    <a16:creationId xmlns:a16="http://schemas.microsoft.com/office/drawing/2014/main" id="{C2BEF3D8-181E-E089-CA7A-CD92B738C630}"/>
                  </a:ext>
                </a:extLst>
              </p:cNvPr>
              <p:cNvSpPr/>
              <p:nvPr/>
            </p:nvSpPr>
            <p:spPr>
              <a:xfrm>
                <a:off x="7127503" y="61781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3" name="Ellipse 272">
                <a:extLst>
                  <a:ext uri="{FF2B5EF4-FFF2-40B4-BE49-F238E27FC236}">
                    <a16:creationId xmlns:a16="http://schemas.microsoft.com/office/drawing/2014/main" id="{694746E0-41CA-1551-6E87-696AAA72D9DD}"/>
                  </a:ext>
                </a:extLst>
              </p:cNvPr>
              <p:cNvSpPr/>
              <p:nvPr/>
            </p:nvSpPr>
            <p:spPr>
              <a:xfrm>
                <a:off x="8156203" y="46065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4" name="Ellipse 273">
                <a:extLst>
                  <a:ext uri="{FF2B5EF4-FFF2-40B4-BE49-F238E27FC236}">
                    <a16:creationId xmlns:a16="http://schemas.microsoft.com/office/drawing/2014/main" id="{F84AA821-9D80-7EA6-E58E-D2D586027CB3}"/>
                  </a:ext>
                </a:extLst>
              </p:cNvPr>
              <p:cNvSpPr/>
              <p:nvPr/>
            </p:nvSpPr>
            <p:spPr>
              <a:xfrm>
                <a:off x="8184778" y="434617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7" name="ZoneTexte 276">
                <a:extLst>
                  <a:ext uri="{FF2B5EF4-FFF2-40B4-BE49-F238E27FC236}">
                    <a16:creationId xmlns:a16="http://schemas.microsoft.com/office/drawing/2014/main" id="{3878A0BD-94FF-C4BA-D749-11300741FF98}"/>
                  </a:ext>
                </a:extLst>
              </p:cNvPr>
              <p:cNvSpPr txBox="1"/>
              <p:nvPr/>
            </p:nvSpPr>
            <p:spPr>
              <a:xfrm>
                <a:off x="5659321" y="3515991"/>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6FA7AE"/>
                    </a:solidFill>
                    <a:effectLst/>
                    <a:uLnTx/>
                    <a:uFillTx/>
                    <a:latin typeface="Century Gothic" panose="020F0302020204030204"/>
                    <a:ea typeface="+mn-ea"/>
                    <a:cs typeface="+mn-cs"/>
                  </a:rPr>
                  <a:t>RC clinique</a:t>
                </a:r>
              </a:p>
            </p:txBody>
          </p:sp>
          <p:cxnSp>
            <p:nvCxnSpPr>
              <p:cNvPr id="278" name="Connecteur droit avec flèche 277">
                <a:extLst>
                  <a:ext uri="{FF2B5EF4-FFF2-40B4-BE49-F238E27FC236}">
                    <a16:creationId xmlns:a16="http://schemas.microsoft.com/office/drawing/2014/main" id="{62AFA8FF-5B1E-0238-7456-1A47F445B720}"/>
                  </a:ext>
                </a:extLst>
              </p:cNvPr>
              <p:cNvCxnSpPr>
                <a:cxnSpLocks/>
              </p:cNvCxnSpPr>
              <p:nvPr/>
            </p:nvCxnSpPr>
            <p:spPr>
              <a:xfrm>
                <a:off x="6132967" y="3773103"/>
                <a:ext cx="0" cy="27214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279" name="Connecteur droit avec flèche 278">
                <a:extLst>
                  <a:ext uri="{FF2B5EF4-FFF2-40B4-BE49-F238E27FC236}">
                    <a16:creationId xmlns:a16="http://schemas.microsoft.com/office/drawing/2014/main" id="{36534F07-E295-9515-6BCD-23549A34490F}"/>
                  </a:ext>
                </a:extLst>
              </p:cNvPr>
              <p:cNvCxnSpPr>
                <a:cxnSpLocks/>
              </p:cNvCxnSpPr>
              <p:nvPr/>
            </p:nvCxnSpPr>
            <p:spPr>
              <a:xfrm>
                <a:off x="7055986" y="2723949"/>
                <a:ext cx="0" cy="3359217"/>
              </a:xfrm>
              <a:prstGeom prst="straightConnector1">
                <a:avLst/>
              </a:prstGeom>
              <a:ln w="317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nvGrpSpPr>
              <p:cNvPr id="285" name="Groupe 284">
                <a:extLst>
                  <a:ext uri="{FF2B5EF4-FFF2-40B4-BE49-F238E27FC236}">
                    <a16:creationId xmlns:a16="http://schemas.microsoft.com/office/drawing/2014/main" id="{DD96BF84-87D0-7098-2A33-79A9F023619C}"/>
                  </a:ext>
                </a:extLst>
              </p:cNvPr>
              <p:cNvGrpSpPr/>
              <p:nvPr/>
            </p:nvGrpSpPr>
            <p:grpSpPr>
              <a:xfrm>
                <a:off x="5770668" y="2728498"/>
                <a:ext cx="288862" cy="425676"/>
                <a:chOff x="5740335" y="2728498"/>
                <a:chExt cx="288862" cy="425676"/>
              </a:xfrm>
            </p:grpSpPr>
            <p:sp>
              <p:nvSpPr>
                <p:cNvPr id="286" name="ZoneTexte 285">
                  <a:extLst>
                    <a:ext uri="{FF2B5EF4-FFF2-40B4-BE49-F238E27FC236}">
                      <a16:creationId xmlns:a16="http://schemas.microsoft.com/office/drawing/2014/main" id="{11CBD949-5660-2C95-49C6-9834AE0A99A6}"/>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87" name="Flèche vers le haut 2">
                  <a:extLst>
                    <a:ext uri="{FF2B5EF4-FFF2-40B4-BE49-F238E27FC236}">
                      <a16:creationId xmlns:a16="http://schemas.microsoft.com/office/drawing/2014/main" id="{98BD01A3-D872-CE84-EC3D-5A76CE0273C1}"/>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cxnSp>
            <p:nvCxnSpPr>
              <p:cNvPr id="297" name="Connecteur droit avec flèche 296">
                <a:extLst>
                  <a:ext uri="{FF2B5EF4-FFF2-40B4-BE49-F238E27FC236}">
                    <a16:creationId xmlns:a16="http://schemas.microsoft.com/office/drawing/2014/main" id="{B73A06DB-6E29-3D35-44FE-90F5F4829719}"/>
                  </a:ext>
                </a:extLst>
              </p:cNvPr>
              <p:cNvCxnSpPr>
                <a:cxnSpLocks/>
              </p:cNvCxnSpPr>
              <p:nvPr/>
            </p:nvCxnSpPr>
            <p:spPr>
              <a:xfrm>
                <a:off x="7199486" y="3168650"/>
                <a:ext cx="433214" cy="0"/>
              </a:xfrm>
              <a:prstGeom prst="straightConnector1">
                <a:avLst/>
              </a:prstGeom>
              <a:ln w="25400">
                <a:solidFill>
                  <a:schemeClr val="accent6">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00" name="ZoneTexte 299">
                <a:extLst>
                  <a:ext uri="{FF2B5EF4-FFF2-40B4-BE49-F238E27FC236}">
                    <a16:creationId xmlns:a16="http://schemas.microsoft.com/office/drawing/2014/main" id="{5120A252-54E7-827E-87A8-AA25A4D862BB}"/>
                  </a:ext>
                </a:extLst>
              </p:cNvPr>
              <p:cNvSpPr txBox="1"/>
              <p:nvPr/>
            </p:nvSpPr>
            <p:spPr bwMode="auto">
              <a:xfrm>
                <a:off x="7029449" y="2924153"/>
                <a:ext cx="737059"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1" i="0" u="none" strike="noStrike" kern="1200" cap="none" spc="0" normalizeH="0" baseline="0" noProof="0" dirty="0">
                    <a:ln>
                      <a:noFill/>
                    </a:ln>
                    <a:solidFill>
                      <a:srgbClr val="DE1B83">
                        <a:lumMod val="75000"/>
                      </a:srgbClr>
                    </a:solidFill>
                    <a:effectLst/>
                    <a:uLnTx/>
                    <a:uFillTx/>
                    <a:latin typeface="Century Gothic" panose="020F0302020204030204"/>
                    <a:ea typeface="+mn-ea"/>
                    <a:cs typeface="+mn-cs"/>
                  </a:rPr>
                  <a:t>2 </a:t>
                </a:r>
                <a:r>
                  <a:rPr kumimoji="0" lang="fr-FR" sz="1100" b="1" i="0" u="none" strike="noStrike" kern="1200" cap="none" spc="0" normalizeH="0" baseline="0" noProof="0" dirty="0" err="1">
                    <a:ln>
                      <a:noFill/>
                    </a:ln>
                    <a:solidFill>
                      <a:srgbClr val="DE1B83">
                        <a:lumMod val="75000"/>
                      </a:srgbClr>
                    </a:solidFill>
                    <a:effectLst/>
                    <a:uLnTx/>
                    <a:uFillTx/>
                    <a:latin typeface="Century Gothic" panose="020F0302020204030204"/>
                    <a:ea typeface="+mn-ea"/>
                    <a:cs typeface="+mn-cs"/>
                  </a:rPr>
                  <a:t>sem</a:t>
                </a:r>
                <a:endParaRPr kumimoji="0" lang="fr-FR" sz="1100" b="1" i="0" u="none" strike="noStrike" kern="1200" cap="none" spc="0" normalizeH="0" baseline="0" noProof="0" dirty="0">
                  <a:ln>
                    <a:noFill/>
                  </a:ln>
                  <a:solidFill>
                    <a:srgbClr val="DE1B83">
                      <a:lumMod val="75000"/>
                    </a:srgbClr>
                  </a:solidFill>
                  <a:effectLst/>
                  <a:uLnTx/>
                  <a:uFillTx/>
                  <a:latin typeface="Century Gothic" panose="020F0302020204030204"/>
                  <a:ea typeface="+mn-ea"/>
                  <a:cs typeface="+mn-cs"/>
                </a:endParaRPr>
              </a:p>
            </p:txBody>
          </p:sp>
          <p:cxnSp>
            <p:nvCxnSpPr>
              <p:cNvPr id="306" name="Connecteur droit avec flèche 305">
                <a:extLst>
                  <a:ext uri="{FF2B5EF4-FFF2-40B4-BE49-F238E27FC236}">
                    <a16:creationId xmlns:a16="http://schemas.microsoft.com/office/drawing/2014/main" id="{025ADE73-3DA9-F247-B54A-2F106F757049}"/>
                  </a:ext>
                </a:extLst>
              </p:cNvPr>
              <p:cNvCxnSpPr>
                <a:cxnSpLocks/>
              </p:cNvCxnSpPr>
              <p:nvPr/>
            </p:nvCxnSpPr>
            <p:spPr>
              <a:xfrm flipV="1">
                <a:off x="7974186" y="5003800"/>
                <a:ext cx="0" cy="571500"/>
              </a:xfrm>
              <a:prstGeom prst="straightConnector1">
                <a:avLst/>
              </a:prstGeom>
              <a:ln w="25400">
                <a:solidFill>
                  <a:schemeClr val="accent6">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3" name="Freeform 5">
                <a:extLst>
                  <a:ext uri="{FF2B5EF4-FFF2-40B4-BE49-F238E27FC236}">
                    <a16:creationId xmlns:a16="http://schemas.microsoft.com/office/drawing/2014/main" id="{558B624D-657C-97C8-BDA7-2B7FB7E0A0D5}"/>
                  </a:ext>
                </a:extLst>
              </p:cNvPr>
              <p:cNvSpPr>
                <a:spLocks/>
              </p:cNvSpPr>
              <p:nvPr/>
            </p:nvSpPr>
            <p:spPr bwMode="auto">
              <a:xfrm>
                <a:off x="4215781" y="5028895"/>
                <a:ext cx="3736975" cy="461963"/>
              </a:xfrm>
              <a:custGeom>
                <a:avLst/>
                <a:gdLst>
                  <a:gd name="T0" fmla="*/ 0 w 4120"/>
                  <a:gd name="T1" fmla="*/ 0 h 506"/>
                  <a:gd name="T2" fmla="*/ 0 w 4120"/>
                  <a:gd name="T3" fmla="*/ 0 h 506"/>
                  <a:gd name="T4" fmla="*/ 4120 w 4120"/>
                  <a:gd name="T5" fmla="*/ 253 h 506"/>
                  <a:gd name="T6" fmla="*/ 0 w 4120"/>
                  <a:gd name="T7" fmla="*/ 506 h 506"/>
                  <a:gd name="T8" fmla="*/ 0 w 4120"/>
                  <a:gd name="T9" fmla="*/ 0 h 506"/>
                </a:gdLst>
                <a:ahLst/>
                <a:cxnLst>
                  <a:cxn ang="0">
                    <a:pos x="T0" y="T1"/>
                  </a:cxn>
                  <a:cxn ang="0">
                    <a:pos x="T2" y="T3"/>
                  </a:cxn>
                  <a:cxn ang="0">
                    <a:pos x="T4" y="T5"/>
                  </a:cxn>
                  <a:cxn ang="0">
                    <a:pos x="T6" y="T7"/>
                  </a:cxn>
                  <a:cxn ang="0">
                    <a:pos x="T8" y="T9"/>
                  </a:cxn>
                </a:cxnLst>
                <a:rect l="0" t="0" r="r" b="b"/>
                <a:pathLst>
                  <a:path w="4120" h="506">
                    <a:moveTo>
                      <a:pt x="0" y="0"/>
                    </a:moveTo>
                    <a:lnTo>
                      <a:pt x="0" y="0"/>
                    </a:lnTo>
                    <a:lnTo>
                      <a:pt x="4120" y="253"/>
                    </a:lnTo>
                    <a:lnTo>
                      <a:pt x="0" y="506"/>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6" name="Freeform 28">
                <a:extLst>
                  <a:ext uri="{FF2B5EF4-FFF2-40B4-BE49-F238E27FC236}">
                    <a16:creationId xmlns:a16="http://schemas.microsoft.com/office/drawing/2014/main" id="{8CCC2820-9090-A159-CBCB-F01FDFAAC57C}"/>
                  </a:ext>
                </a:extLst>
              </p:cNvPr>
              <p:cNvSpPr>
                <a:spLocks/>
              </p:cNvSpPr>
              <p:nvPr/>
            </p:nvSpPr>
            <p:spPr bwMode="auto">
              <a:xfrm>
                <a:off x="4215781" y="5589283"/>
                <a:ext cx="3736975" cy="463550"/>
              </a:xfrm>
              <a:custGeom>
                <a:avLst/>
                <a:gdLst>
                  <a:gd name="T0" fmla="*/ 0 w 4120"/>
                  <a:gd name="T1" fmla="*/ 0 h 507"/>
                  <a:gd name="T2" fmla="*/ 0 w 4120"/>
                  <a:gd name="T3" fmla="*/ 0 h 507"/>
                  <a:gd name="T4" fmla="*/ 4120 w 4120"/>
                  <a:gd name="T5" fmla="*/ 253 h 507"/>
                  <a:gd name="T6" fmla="*/ 0 w 4120"/>
                  <a:gd name="T7" fmla="*/ 507 h 507"/>
                  <a:gd name="T8" fmla="*/ 0 w 4120"/>
                  <a:gd name="T9" fmla="*/ 0 h 507"/>
                </a:gdLst>
                <a:ahLst/>
                <a:cxnLst>
                  <a:cxn ang="0">
                    <a:pos x="T0" y="T1"/>
                  </a:cxn>
                  <a:cxn ang="0">
                    <a:pos x="T2" y="T3"/>
                  </a:cxn>
                  <a:cxn ang="0">
                    <a:pos x="T4" y="T5"/>
                  </a:cxn>
                  <a:cxn ang="0">
                    <a:pos x="T6" y="T7"/>
                  </a:cxn>
                  <a:cxn ang="0">
                    <a:pos x="T8" y="T9"/>
                  </a:cxn>
                </a:cxnLst>
                <a:rect l="0" t="0" r="r" b="b"/>
                <a:pathLst>
                  <a:path w="4120" h="507">
                    <a:moveTo>
                      <a:pt x="0" y="0"/>
                    </a:moveTo>
                    <a:lnTo>
                      <a:pt x="0" y="0"/>
                    </a:lnTo>
                    <a:lnTo>
                      <a:pt x="4120" y="253"/>
                    </a:lnTo>
                    <a:lnTo>
                      <a:pt x="0" y="507"/>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8" name="ZoneTexte 367">
                <a:extLst>
                  <a:ext uri="{FF2B5EF4-FFF2-40B4-BE49-F238E27FC236}">
                    <a16:creationId xmlns:a16="http://schemas.microsoft.com/office/drawing/2014/main" id="{2BF10BBB-19DE-9642-EC44-A9E541B7EC66}"/>
                  </a:ext>
                </a:extLst>
              </p:cNvPr>
              <p:cNvSpPr txBox="1"/>
              <p:nvPr/>
            </p:nvSpPr>
            <p:spPr>
              <a:xfrm>
                <a:off x="4207853" y="5130453"/>
                <a:ext cx="236314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 la ciclosporine</a:t>
                </a:r>
              </a:p>
            </p:txBody>
          </p:sp>
          <p:sp>
            <p:nvSpPr>
              <p:cNvPr id="369" name="ZoneTexte 368">
                <a:extLst>
                  <a:ext uri="{FF2B5EF4-FFF2-40B4-BE49-F238E27FC236}">
                    <a16:creationId xmlns:a16="http://schemas.microsoft.com/office/drawing/2014/main" id="{BD97059A-DE03-AD7A-0BA3-42B9447D7306}"/>
                  </a:ext>
                </a:extLst>
              </p:cNvPr>
              <p:cNvSpPr txBox="1"/>
              <p:nvPr/>
            </p:nvSpPr>
            <p:spPr>
              <a:xfrm>
                <a:off x="4207853" y="5689246"/>
                <a:ext cx="217880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des corticoïdes</a:t>
                </a:r>
              </a:p>
            </p:txBody>
          </p:sp>
          <p:sp>
            <p:nvSpPr>
              <p:cNvPr id="371" name="Éclair 370">
                <a:extLst>
                  <a:ext uri="{FF2B5EF4-FFF2-40B4-BE49-F238E27FC236}">
                    <a16:creationId xmlns:a16="http://schemas.microsoft.com/office/drawing/2014/main" id="{87C6AF1D-7086-A15E-A5D8-E9EDB7D55EB4}"/>
                  </a:ext>
                </a:extLst>
              </p:cNvPr>
              <p:cNvSpPr/>
              <p:nvPr/>
            </p:nvSpPr>
            <p:spPr>
              <a:xfrm flipH="1">
                <a:off x="8191336" y="5808944"/>
                <a:ext cx="290238" cy="335040"/>
              </a:xfrm>
              <a:prstGeom prst="lightningBolt">
                <a:avLst/>
              </a:prstGeom>
              <a:solidFill>
                <a:srgbClr val="FFC000"/>
              </a:solidFill>
              <a:ln w="127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2" name="ZoneTexte 371">
                <a:extLst>
                  <a:ext uri="{FF2B5EF4-FFF2-40B4-BE49-F238E27FC236}">
                    <a16:creationId xmlns:a16="http://schemas.microsoft.com/office/drawing/2014/main" id="{393FB44F-0C81-BB1F-AD0C-0C4652F97F4D}"/>
                  </a:ext>
                </a:extLst>
              </p:cNvPr>
              <p:cNvSpPr txBox="1"/>
              <p:nvPr/>
            </p:nvSpPr>
            <p:spPr>
              <a:xfrm>
                <a:off x="73645" y="6461347"/>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grpSp>
          <p:nvGrpSpPr>
            <p:cNvPr id="374" name="Groupe 373">
              <a:extLst>
                <a:ext uri="{FF2B5EF4-FFF2-40B4-BE49-F238E27FC236}">
                  <a16:creationId xmlns:a16="http://schemas.microsoft.com/office/drawing/2014/main" id="{1AF0A18D-E13A-0FE5-BC3E-ABDE3B784859}"/>
                </a:ext>
              </a:extLst>
            </p:cNvPr>
            <p:cNvGrpSpPr/>
            <p:nvPr/>
          </p:nvGrpSpPr>
          <p:grpSpPr>
            <a:xfrm>
              <a:off x="8025426" y="5574684"/>
              <a:ext cx="492570" cy="492570"/>
              <a:chOff x="1253103" y="1274618"/>
              <a:chExt cx="492570" cy="492570"/>
            </a:xfrm>
          </p:grpSpPr>
          <p:sp>
            <p:nvSpPr>
              <p:cNvPr id="375" name="Ellipse 374">
                <a:extLst>
                  <a:ext uri="{FF2B5EF4-FFF2-40B4-BE49-F238E27FC236}">
                    <a16:creationId xmlns:a16="http://schemas.microsoft.com/office/drawing/2014/main" id="{698D77B5-A6AE-149B-2A0B-E53050964A34}"/>
                  </a:ext>
                </a:extLst>
              </p:cNvPr>
              <p:cNvSpPr/>
              <p:nvPr/>
            </p:nvSpPr>
            <p:spPr>
              <a:xfrm>
                <a:off x="1253103" y="1274618"/>
                <a:ext cx="492570" cy="492570"/>
              </a:xfrm>
              <a:prstGeom prst="ellipse">
                <a:avLst/>
              </a:prstGeom>
              <a:solidFill>
                <a:schemeClr val="bg1"/>
              </a:solidFill>
              <a:ln w="254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6" name="Éclair 375">
                <a:extLst>
                  <a:ext uri="{FF2B5EF4-FFF2-40B4-BE49-F238E27FC236}">
                    <a16:creationId xmlns:a16="http://schemas.microsoft.com/office/drawing/2014/main" id="{25855316-66FB-067B-BFCF-E5A11D4D3010}"/>
                  </a:ext>
                </a:extLst>
              </p:cNvPr>
              <p:cNvSpPr/>
              <p:nvPr/>
            </p:nvSpPr>
            <p:spPr>
              <a:xfrm flipH="1">
                <a:off x="1354269" y="1353383"/>
                <a:ext cx="290238" cy="335040"/>
              </a:xfrm>
              <a:prstGeom prst="lightningBolt">
                <a:avLst/>
              </a:prstGeom>
              <a:solidFill>
                <a:srgbClr val="FFC000"/>
              </a:solidFill>
              <a:ln w="127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3" name="ZoneTexte 2">
            <a:extLst>
              <a:ext uri="{FF2B5EF4-FFF2-40B4-BE49-F238E27FC236}">
                <a16:creationId xmlns:a16="http://schemas.microsoft.com/office/drawing/2014/main" id="{4B52E334-5047-A2D4-5CF9-3E3DE695021C}"/>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
        <p:nvSpPr>
          <p:cNvPr id="15" name="Ellipse 14">
            <a:extLst>
              <a:ext uri="{FF2B5EF4-FFF2-40B4-BE49-F238E27FC236}">
                <a16:creationId xmlns:a16="http://schemas.microsoft.com/office/drawing/2014/main" id="{E5DD66D7-F7B1-ED98-EAC4-ED2EC82D1539}"/>
              </a:ext>
            </a:extLst>
          </p:cNvPr>
          <p:cNvSpPr>
            <a:spLocks noChangeAspect="1"/>
          </p:cNvSpPr>
          <p:nvPr/>
        </p:nvSpPr>
        <p:spPr>
          <a:xfrm>
            <a:off x="6211852" y="221494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185606332"/>
      </p:ext>
    </p:extLst>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3DFF98-658A-6397-9504-ACFEFF5DEBA5}"/>
              </a:ext>
            </a:extLst>
          </p:cNvPr>
          <p:cNvSpPr>
            <a:spLocks noGrp="1"/>
          </p:cNvSpPr>
          <p:nvPr>
            <p:ph type="title"/>
          </p:nvPr>
        </p:nvSpPr>
        <p:spPr/>
        <p:txBody>
          <a:bodyPr/>
          <a:lstStyle/>
          <a:p>
            <a:r>
              <a:rPr lang="fr-FR" dirty="0"/>
              <a:t>Post Tabelecleucel</a:t>
            </a:r>
          </a:p>
        </p:txBody>
      </p:sp>
      <p:sp>
        <p:nvSpPr>
          <p:cNvPr id="3" name="Espace réservé du contenu 2">
            <a:extLst>
              <a:ext uri="{FF2B5EF4-FFF2-40B4-BE49-F238E27FC236}">
                <a16:creationId xmlns:a16="http://schemas.microsoft.com/office/drawing/2014/main" id="{02DFC522-1C4B-4BD2-A733-3568537F40B9}"/>
              </a:ext>
            </a:extLst>
          </p:cNvPr>
          <p:cNvSpPr>
            <a:spLocks noGrp="1"/>
          </p:cNvSpPr>
          <p:nvPr>
            <p:ph idx="1"/>
          </p:nvPr>
        </p:nvSpPr>
        <p:spPr/>
        <p:txBody>
          <a:bodyPr>
            <a:normAutofit/>
          </a:bodyPr>
          <a:lstStyle/>
          <a:p>
            <a:pPr marL="890588" lvl="1" indent="-223838">
              <a:lnSpc>
                <a:spcPct val="110000"/>
              </a:lnSpc>
            </a:pPr>
            <a:r>
              <a:rPr lang="fr-FR" sz="2000" b="1" dirty="0">
                <a:solidFill>
                  <a:schemeClr val="accent2"/>
                </a:solidFill>
              </a:rPr>
              <a:t>Urgences</a:t>
            </a:r>
            <a:r>
              <a:rPr lang="fr-FR" sz="2000" dirty="0"/>
              <a:t> 03/08/24 : diarrhée liquide profuse, vomissements – inhalation</a:t>
            </a:r>
          </a:p>
          <a:p>
            <a:pPr marL="1255713" lvl="2" indent="-320675">
              <a:lnSpc>
                <a:spcPct val="110000"/>
              </a:lnSpc>
            </a:pPr>
            <a:r>
              <a:rPr lang="fr-FR" sz="2000" dirty="0"/>
              <a:t>Endoscopie 07/08/24 : échec FOGD (vomissements) / recto = ulcérations 5% surface</a:t>
            </a:r>
          </a:p>
          <a:p>
            <a:pPr marL="1255713" lvl="2" indent="-320675">
              <a:lnSpc>
                <a:spcPct val="110000"/>
              </a:lnSpc>
            </a:pPr>
            <a:r>
              <a:rPr lang="fr-FR" sz="2000" dirty="0"/>
              <a:t>Anapath recto = GVH aigue</a:t>
            </a:r>
          </a:p>
          <a:p>
            <a:pPr marL="1255713" lvl="2" indent="-320675">
              <a:lnSpc>
                <a:spcPct val="110000"/>
              </a:lnSpc>
            </a:pPr>
            <a:r>
              <a:rPr lang="fr-FR" sz="2000" dirty="0"/>
              <a:t>Virologie/ bactériologie négatives</a:t>
            </a:r>
          </a:p>
          <a:p>
            <a:pPr marL="1603375" lvl="1" indent="-347663">
              <a:lnSpc>
                <a:spcPct val="110000"/>
              </a:lnSpc>
              <a:buFont typeface="Police système Courant"/>
              <a:buChar char="→"/>
            </a:pPr>
            <a:r>
              <a:rPr lang="fr-FR" sz="2000" dirty="0"/>
              <a:t>MP1</a:t>
            </a:r>
          </a:p>
          <a:p>
            <a:pPr marL="457189" lvl="1" indent="0">
              <a:lnSpc>
                <a:spcPct val="110000"/>
              </a:lnSpc>
              <a:buNone/>
            </a:pPr>
            <a:endParaRPr lang="fr-FR" sz="2000" dirty="0"/>
          </a:p>
        </p:txBody>
      </p:sp>
      <p:sp>
        <p:nvSpPr>
          <p:cNvPr id="4" name="Espace réservé du numéro de diapositive 3">
            <a:extLst>
              <a:ext uri="{FF2B5EF4-FFF2-40B4-BE49-F238E27FC236}">
                <a16:creationId xmlns:a16="http://schemas.microsoft.com/office/drawing/2014/main" id="{ED048C60-51D6-92F4-DB86-14D83620D53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380</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20" name="Espace réservé pour une image  19">
            <a:extLst>
              <a:ext uri="{FF2B5EF4-FFF2-40B4-BE49-F238E27FC236}">
                <a16:creationId xmlns:a16="http://schemas.microsoft.com/office/drawing/2014/main" id="{E08A3A2A-F356-C016-020F-5E3F80E9CBA8}"/>
              </a:ext>
            </a:extLst>
          </p:cNvPr>
          <p:cNvSpPr>
            <a:spLocks noGrp="1"/>
          </p:cNvSpPr>
          <p:nvPr>
            <p:ph type="pic" sz="quarter" idx="13"/>
          </p:nvPr>
        </p:nvSpPr>
        <p:spPr/>
        <p:txBody>
          <a:bodyPr/>
          <a:lstStyle/>
          <a:p>
            <a:endParaRPr lang="fr-FR"/>
          </a:p>
        </p:txBody>
      </p:sp>
      <p:sp>
        <p:nvSpPr>
          <p:cNvPr id="21" name="Espace réservé du contenu 20">
            <a:extLst>
              <a:ext uri="{FF2B5EF4-FFF2-40B4-BE49-F238E27FC236}">
                <a16:creationId xmlns:a16="http://schemas.microsoft.com/office/drawing/2014/main" id="{B72A6C5D-D2B0-75A5-FE1D-0A7B092BED0D}"/>
              </a:ext>
            </a:extLst>
          </p:cNvPr>
          <p:cNvSpPr>
            <a:spLocks noGrp="1"/>
          </p:cNvSpPr>
          <p:nvPr>
            <p:ph idx="14"/>
          </p:nvPr>
        </p:nvSpPr>
        <p:spPr>
          <a:xfrm>
            <a:off x="6527408" y="1658112"/>
            <a:ext cx="5190591" cy="4518851"/>
          </a:xfrm>
        </p:spPr>
        <p:txBody>
          <a:bodyPr>
            <a:normAutofit/>
          </a:bodyPr>
          <a:lstStyle/>
          <a:p>
            <a:pPr lvl="1">
              <a:lnSpc>
                <a:spcPct val="110000"/>
              </a:lnSpc>
              <a:spcAft>
                <a:spcPts val="1200"/>
              </a:spcAft>
            </a:pPr>
            <a:r>
              <a:rPr lang="fr-FR" sz="2000" b="1" dirty="0">
                <a:solidFill>
                  <a:schemeClr val="accent2"/>
                </a:solidFill>
              </a:rPr>
              <a:t>Réanimation</a:t>
            </a:r>
            <a:r>
              <a:rPr lang="fr-FR" sz="2000" b="1" dirty="0">
                <a:solidFill>
                  <a:srgbClr val="FFC000"/>
                </a:solidFill>
              </a:rPr>
              <a:t> </a:t>
            </a:r>
            <a:r>
              <a:rPr lang="fr-FR" sz="2000" dirty="0"/>
              <a:t>: Choc septique  + hypovolémique (diarrhée/ vomissements/inhalation, détresse respiratoire, fièvre)</a:t>
            </a:r>
          </a:p>
          <a:p>
            <a:pPr lvl="1">
              <a:lnSpc>
                <a:spcPct val="110000"/>
              </a:lnSpc>
              <a:spcAft>
                <a:spcPts val="1200"/>
              </a:spcAft>
            </a:pPr>
            <a:r>
              <a:rPr lang="fr-FR" sz="2000" b="1" dirty="0">
                <a:solidFill>
                  <a:schemeClr val="accent2"/>
                </a:solidFill>
              </a:rPr>
              <a:t>Scanner 09/08/24 </a:t>
            </a:r>
            <a:r>
              <a:rPr lang="fr-FR" sz="2000" dirty="0"/>
              <a:t>: adénopathie jugulaire nécrotique 12 mm </a:t>
            </a:r>
            <a:r>
              <a:rPr lang="fr-FR" sz="2000" i="1" dirty="0"/>
              <a:t>vs</a:t>
            </a:r>
            <a:r>
              <a:rPr lang="fr-FR" sz="2000" dirty="0"/>
              <a:t> 17 mm, pas d’autre syndrome tumoral, iléus digestif</a:t>
            </a:r>
          </a:p>
          <a:p>
            <a:pPr lvl="1">
              <a:lnSpc>
                <a:spcPct val="110000"/>
              </a:lnSpc>
              <a:spcAft>
                <a:spcPts val="1200"/>
              </a:spcAft>
            </a:pPr>
            <a:r>
              <a:rPr lang="fr-FR" sz="2000" b="1" dirty="0">
                <a:solidFill>
                  <a:schemeClr val="accent2"/>
                </a:solidFill>
              </a:rPr>
              <a:t>Décès</a:t>
            </a:r>
            <a:r>
              <a:rPr lang="fr-FR" sz="2000" b="1" dirty="0">
                <a:solidFill>
                  <a:srgbClr val="FFC000"/>
                </a:solidFill>
              </a:rPr>
              <a:t> </a:t>
            </a:r>
            <a:r>
              <a:rPr lang="fr-FR" sz="2000" dirty="0"/>
              <a:t>le 10/08/24</a:t>
            </a:r>
          </a:p>
          <a:p>
            <a:pPr>
              <a:lnSpc>
                <a:spcPct val="110000"/>
              </a:lnSpc>
              <a:spcAft>
                <a:spcPts val="1200"/>
              </a:spcAft>
            </a:pPr>
            <a:endParaRPr lang="fr-FR" sz="1800" dirty="0"/>
          </a:p>
        </p:txBody>
      </p:sp>
      <p:grpSp>
        <p:nvGrpSpPr>
          <p:cNvPr id="8" name="Groupe 7">
            <a:extLst>
              <a:ext uri="{FF2B5EF4-FFF2-40B4-BE49-F238E27FC236}">
                <a16:creationId xmlns:a16="http://schemas.microsoft.com/office/drawing/2014/main" id="{33B64A8C-D7CA-4F5E-D23C-F9B2070F87C7}"/>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E99E98AD-7638-0CEB-3352-D7698AD71C7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AE93A125-5EE2-1279-A2B6-A525E445C2F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52338AAF-CBE2-F683-3ECD-B205A05CA4B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EA29D86E-82B5-D553-42CE-1A043384A5E9}"/>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B7F1233C-2FA1-DB0D-BEAC-AA5E344683A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FA74ED1D-D6CA-CB84-EBB6-A283A914E64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65515CB2-7053-4652-7040-5B9731C41E6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6" name="Chevron 15">
              <a:extLst>
                <a:ext uri="{FF2B5EF4-FFF2-40B4-BE49-F238E27FC236}">
                  <a16:creationId xmlns:a16="http://schemas.microsoft.com/office/drawing/2014/main" id="{D0801F11-6187-09CB-CE2A-9F2BF080EAE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17" name="Titre 1">
            <a:extLst>
              <a:ext uri="{FF2B5EF4-FFF2-40B4-BE49-F238E27FC236}">
                <a16:creationId xmlns:a16="http://schemas.microsoft.com/office/drawing/2014/main" id="{D9F04FEA-6310-F8B6-7964-047F6476558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25" name="Groupe 24">
            <a:extLst>
              <a:ext uri="{FF2B5EF4-FFF2-40B4-BE49-F238E27FC236}">
                <a16:creationId xmlns:a16="http://schemas.microsoft.com/office/drawing/2014/main" id="{EAE5EB99-A22D-2480-44B5-4C1E08EA5DEF}"/>
              </a:ext>
            </a:extLst>
          </p:cNvPr>
          <p:cNvGrpSpPr/>
          <p:nvPr/>
        </p:nvGrpSpPr>
        <p:grpSpPr>
          <a:xfrm>
            <a:off x="499211" y="1572230"/>
            <a:ext cx="492570" cy="492570"/>
            <a:chOff x="1253103" y="1274618"/>
            <a:chExt cx="492570" cy="492570"/>
          </a:xfrm>
        </p:grpSpPr>
        <p:sp>
          <p:nvSpPr>
            <p:cNvPr id="23" name="Ellipse 22">
              <a:extLst>
                <a:ext uri="{FF2B5EF4-FFF2-40B4-BE49-F238E27FC236}">
                  <a16:creationId xmlns:a16="http://schemas.microsoft.com/office/drawing/2014/main" id="{ADACCE3D-3525-C8E3-9530-291F6F98E2D4}"/>
                </a:ext>
              </a:extLst>
            </p:cNvPr>
            <p:cNvSpPr/>
            <p:nvPr/>
          </p:nvSpPr>
          <p:spPr>
            <a:xfrm>
              <a:off x="1253103" y="1274618"/>
              <a:ext cx="492570" cy="492570"/>
            </a:xfrm>
            <a:prstGeom prst="ellipse">
              <a:avLst/>
            </a:prstGeom>
            <a:solidFill>
              <a:schemeClr val="bg1"/>
            </a:solidFill>
            <a:ln w="254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Éclair 23">
              <a:extLst>
                <a:ext uri="{FF2B5EF4-FFF2-40B4-BE49-F238E27FC236}">
                  <a16:creationId xmlns:a16="http://schemas.microsoft.com/office/drawing/2014/main" id="{44E03D88-E57A-565D-BFA2-7572DEA52C34}"/>
                </a:ext>
              </a:extLst>
            </p:cNvPr>
            <p:cNvSpPr/>
            <p:nvPr/>
          </p:nvSpPr>
          <p:spPr>
            <a:xfrm flipH="1">
              <a:off x="1354269" y="1353383"/>
              <a:ext cx="290238" cy="335040"/>
            </a:xfrm>
            <a:prstGeom prst="lightningBolt">
              <a:avLst/>
            </a:prstGeom>
            <a:solidFill>
              <a:srgbClr val="FFC000"/>
            </a:solidFill>
            <a:ln w="127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5" name="ZoneTexte 4">
            <a:extLst>
              <a:ext uri="{FF2B5EF4-FFF2-40B4-BE49-F238E27FC236}">
                <a16:creationId xmlns:a16="http://schemas.microsoft.com/office/drawing/2014/main" id="{1F4819F2-BD6B-4722-3360-352AB4A7CE47}"/>
              </a:ext>
            </a:extLst>
          </p:cNvPr>
          <p:cNvSpPr txBox="1"/>
          <p:nvPr/>
        </p:nvSpPr>
        <p:spPr>
          <a:xfrm>
            <a:off x="467998" y="6480308"/>
            <a:ext cx="839841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FOGD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fibroscopie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oeso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-gastroduodénale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2428398261"/>
      </p:ext>
    </p:extLst>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normAutofit/>
          </a:bodyPr>
          <a:lstStyle/>
          <a:p>
            <a:r>
              <a:rPr lang="fr-FR" dirty="0"/>
              <a:t>Messages clés</a:t>
            </a:r>
          </a:p>
        </p:txBody>
      </p:sp>
      <p:sp>
        <p:nvSpPr>
          <p:cNvPr id="26" name="Espace réservé pour une image  25">
            <a:extLst>
              <a:ext uri="{FF2B5EF4-FFF2-40B4-BE49-F238E27FC236}">
                <a16:creationId xmlns:a16="http://schemas.microsoft.com/office/drawing/2014/main" id="{B3EBA79D-0D46-F37D-614B-189783422653}"/>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8" name="Groupe 7">
            <a:extLst>
              <a:ext uri="{FF2B5EF4-FFF2-40B4-BE49-F238E27FC236}">
                <a16:creationId xmlns:a16="http://schemas.microsoft.com/office/drawing/2014/main" id="{C6EEE008-6600-76B8-A48B-D05B23C4C73B}"/>
              </a:ext>
            </a:extLst>
          </p:cNvPr>
          <p:cNvGrpSpPr/>
          <p:nvPr/>
        </p:nvGrpSpPr>
        <p:grpSpPr>
          <a:xfrm>
            <a:off x="468000" y="1515545"/>
            <a:ext cx="11246399" cy="759979"/>
            <a:chOff x="468000" y="1863022"/>
            <a:chExt cx="11246399" cy="759979"/>
          </a:xfrm>
        </p:grpSpPr>
        <p:sp>
          <p:nvSpPr>
            <p:cNvPr id="9" name="ZoneTexte 8">
              <a:extLst>
                <a:ext uri="{FF2B5EF4-FFF2-40B4-BE49-F238E27FC236}">
                  <a16:creationId xmlns:a16="http://schemas.microsoft.com/office/drawing/2014/main" id="{64506A4B-D3E9-B6BE-E11D-F189E5C628AF}"/>
                </a:ext>
              </a:extLst>
            </p:cNvPr>
            <p:cNvSpPr txBox="1"/>
            <p:nvPr/>
          </p:nvSpPr>
          <p:spPr>
            <a:xfrm>
              <a:off x="1210235" y="1919795"/>
              <a:ext cx="10504164" cy="703206"/>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Le LPT EBV+ = une course contre la montre. </a:t>
              </a:r>
              <a:b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Cinétique et temporalité</a:t>
              </a:r>
            </a:p>
          </p:txBody>
        </p:sp>
        <p:grpSp>
          <p:nvGrpSpPr>
            <p:cNvPr id="10" name="Groupe 9">
              <a:extLst>
                <a:ext uri="{FF2B5EF4-FFF2-40B4-BE49-F238E27FC236}">
                  <a16:creationId xmlns:a16="http://schemas.microsoft.com/office/drawing/2014/main" id="{17772F5D-06B6-EE0E-C40E-CB47115B7BBC}"/>
                </a:ext>
              </a:extLst>
            </p:cNvPr>
            <p:cNvGrpSpPr/>
            <p:nvPr/>
          </p:nvGrpSpPr>
          <p:grpSpPr>
            <a:xfrm>
              <a:off x="468000" y="1863022"/>
              <a:ext cx="537479" cy="537565"/>
              <a:chOff x="423529" y="2082622"/>
              <a:chExt cx="537479" cy="537565"/>
            </a:xfrm>
          </p:grpSpPr>
          <p:sp>
            <p:nvSpPr>
              <p:cNvPr id="11" name="Forme libre 10">
                <a:extLst>
                  <a:ext uri="{FF2B5EF4-FFF2-40B4-BE49-F238E27FC236}">
                    <a16:creationId xmlns:a16="http://schemas.microsoft.com/office/drawing/2014/main" id="{6CD1D3FE-DF79-3240-EC5E-5FB9015C4E7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 name="Forme libre 11">
                <a:extLst>
                  <a:ext uri="{FF2B5EF4-FFF2-40B4-BE49-F238E27FC236}">
                    <a16:creationId xmlns:a16="http://schemas.microsoft.com/office/drawing/2014/main" id="{5135B3E4-1766-84C0-0DFF-CA0A05432405}"/>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3" name="Groupe 12">
            <a:extLst>
              <a:ext uri="{FF2B5EF4-FFF2-40B4-BE49-F238E27FC236}">
                <a16:creationId xmlns:a16="http://schemas.microsoft.com/office/drawing/2014/main" id="{40C62A7E-FD2B-C4D2-CEBF-7AD85617801B}"/>
              </a:ext>
            </a:extLst>
          </p:cNvPr>
          <p:cNvGrpSpPr/>
          <p:nvPr/>
        </p:nvGrpSpPr>
        <p:grpSpPr>
          <a:xfrm>
            <a:off x="2054753" y="2755538"/>
            <a:ext cx="2682348" cy="537565"/>
            <a:chOff x="2054753" y="3193964"/>
            <a:chExt cx="2682348" cy="537565"/>
          </a:xfrm>
        </p:grpSpPr>
        <p:sp>
          <p:nvSpPr>
            <p:cNvPr id="14" name="ZoneTexte 13">
              <a:extLst>
                <a:ext uri="{FF2B5EF4-FFF2-40B4-BE49-F238E27FC236}">
                  <a16:creationId xmlns:a16="http://schemas.microsoft.com/office/drawing/2014/main" id="{159382A3-9CD5-ECEB-9837-04475463FBA8}"/>
                </a:ext>
              </a:extLst>
            </p:cNvPr>
            <p:cNvSpPr txBox="1"/>
            <p:nvPr/>
          </p:nvSpPr>
          <p:spPr>
            <a:xfrm>
              <a:off x="2796989" y="3275830"/>
              <a:ext cx="194011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Anticiper +++ </a:t>
              </a:r>
            </a:p>
          </p:txBody>
        </p:sp>
        <p:grpSp>
          <p:nvGrpSpPr>
            <p:cNvPr id="15" name="Groupe 14">
              <a:extLst>
                <a:ext uri="{FF2B5EF4-FFF2-40B4-BE49-F238E27FC236}">
                  <a16:creationId xmlns:a16="http://schemas.microsoft.com/office/drawing/2014/main" id="{6A47E497-A28F-6412-4259-1CE58869F96C}"/>
                </a:ext>
              </a:extLst>
            </p:cNvPr>
            <p:cNvGrpSpPr/>
            <p:nvPr/>
          </p:nvGrpSpPr>
          <p:grpSpPr>
            <a:xfrm>
              <a:off x="2054753" y="3193964"/>
              <a:ext cx="537479" cy="537565"/>
              <a:chOff x="423529" y="2082622"/>
              <a:chExt cx="537479" cy="537565"/>
            </a:xfrm>
          </p:grpSpPr>
          <p:sp>
            <p:nvSpPr>
              <p:cNvPr id="17" name="Forme libre 16">
                <a:extLst>
                  <a:ext uri="{FF2B5EF4-FFF2-40B4-BE49-F238E27FC236}">
                    <a16:creationId xmlns:a16="http://schemas.microsoft.com/office/drawing/2014/main" id="{C26BB8CE-31C9-4C42-8A99-73258A5C776C}"/>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8B26DA23-881C-E8E5-605E-5C07F0D629B8}"/>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9" name="Groupe 18">
            <a:extLst>
              <a:ext uri="{FF2B5EF4-FFF2-40B4-BE49-F238E27FC236}">
                <a16:creationId xmlns:a16="http://schemas.microsoft.com/office/drawing/2014/main" id="{F254947F-6F07-51A8-3AD9-60235CB7F38D}"/>
              </a:ext>
            </a:extLst>
          </p:cNvPr>
          <p:cNvGrpSpPr/>
          <p:nvPr/>
        </p:nvGrpSpPr>
        <p:grpSpPr>
          <a:xfrm>
            <a:off x="468000" y="3773117"/>
            <a:ext cx="5272400" cy="1893819"/>
            <a:chOff x="468000" y="4749427"/>
            <a:chExt cx="5272400" cy="1893819"/>
          </a:xfrm>
        </p:grpSpPr>
        <p:sp>
          <p:nvSpPr>
            <p:cNvPr id="20" name="ZoneTexte 19">
              <a:extLst>
                <a:ext uri="{FF2B5EF4-FFF2-40B4-BE49-F238E27FC236}">
                  <a16:creationId xmlns:a16="http://schemas.microsoft.com/office/drawing/2014/main" id="{07B9A9BD-945C-AE76-70D0-D0C4FE609FB3}"/>
                </a:ext>
              </a:extLst>
            </p:cNvPr>
            <p:cNvSpPr txBox="1"/>
            <p:nvPr/>
          </p:nvSpPr>
          <p:spPr>
            <a:xfrm>
              <a:off x="1210235" y="4832045"/>
              <a:ext cx="4530165" cy="181120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Gestion de l’immunosuppression</a:t>
              </a:r>
            </a:p>
            <a:p>
              <a:pPr marL="342900" marR="0" lvl="0" indent="-3429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Risque GVH</a:t>
              </a:r>
            </a:p>
            <a:p>
              <a:pPr marL="342900" marR="0" lvl="0" indent="-342900"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Pouvoir faire la part entre GVH post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ou post sevrage CSA ?</a:t>
              </a:r>
            </a:p>
          </p:txBody>
        </p:sp>
        <p:grpSp>
          <p:nvGrpSpPr>
            <p:cNvPr id="21" name="Groupe 20">
              <a:extLst>
                <a:ext uri="{FF2B5EF4-FFF2-40B4-BE49-F238E27FC236}">
                  <a16:creationId xmlns:a16="http://schemas.microsoft.com/office/drawing/2014/main" id="{52C14E8B-EC7B-5943-1301-A9E50219FE9A}"/>
                </a:ext>
              </a:extLst>
            </p:cNvPr>
            <p:cNvGrpSpPr/>
            <p:nvPr/>
          </p:nvGrpSpPr>
          <p:grpSpPr>
            <a:xfrm>
              <a:off x="468000" y="4749427"/>
              <a:ext cx="537479" cy="537565"/>
              <a:chOff x="423529" y="2082622"/>
              <a:chExt cx="537479" cy="537565"/>
            </a:xfrm>
          </p:grpSpPr>
          <p:sp>
            <p:nvSpPr>
              <p:cNvPr id="22" name="Forme libre 21">
                <a:extLst>
                  <a:ext uri="{FF2B5EF4-FFF2-40B4-BE49-F238E27FC236}">
                    <a16:creationId xmlns:a16="http://schemas.microsoft.com/office/drawing/2014/main" id="{603196BD-E0F7-19D4-3C2F-07E60688842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3" name="Forme libre 22">
                <a:extLst>
                  <a:ext uri="{FF2B5EF4-FFF2-40B4-BE49-F238E27FC236}">
                    <a16:creationId xmlns:a16="http://schemas.microsoft.com/office/drawing/2014/main" id="{DFCECB85-FB04-62A4-D2AD-0A98B24512E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ZoneTexte 2">
            <a:extLst>
              <a:ext uri="{FF2B5EF4-FFF2-40B4-BE49-F238E27FC236}">
                <a16:creationId xmlns:a16="http://schemas.microsoft.com/office/drawing/2014/main" id="{4B4FF6A6-C08C-3873-C23F-326EE6519124}"/>
              </a:ext>
            </a:extLst>
          </p:cNvPr>
          <p:cNvSpPr txBox="1"/>
          <p:nvPr/>
        </p:nvSpPr>
        <p:spPr>
          <a:xfrm>
            <a:off x="467998" y="6341423"/>
            <a:ext cx="856170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ciclosporine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4" name="Image 3">
            <a:extLst>
              <a:ext uri="{FF2B5EF4-FFF2-40B4-BE49-F238E27FC236}">
                <a16:creationId xmlns:a16="http://schemas.microsoft.com/office/drawing/2014/main" id="{7329D627-EB19-B63B-688B-16E8356ADBCA}"/>
              </a:ext>
            </a:extLst>
          </p:cNvPr>
          <p:cNvPicPr>
            <a:picLocks noChangeAspect="1"/>
          </p:cNvPicPr>
          <p:nvPr/>
        </p:nvPicPr>
        <p:blipFill>
          <a:blip r:embed="rId3"/>
          <a:stretch>
            <a:fillRect/>
          </a:stretch>
        </p:blipFill>
        <p:spPr>
          <a:xfrm>
            <a:off x="5513863" y="2112316"/>
            <a:ext cx="6607739" cy="3798979"/>
          </a:xfrm>
          <a:prstGeom prst="rect">
            <a:avLst/>
          </a:prstGeom>
        </p:spPr>
      </p:pic>
    </p:spTree>
    <p:extLst>
      <p:ext uri="{BB962C8B-B14F-4D97-AF65-F5344CB8AC3E}">
        <p14:creationId xmlns:p14="http://schemas.microsoft.com/office/powerpoint/2010/main" val="3679689726"/>
      </p:ext>
    </p:extLst>
  </p:cSld>
  <p:clrMapOvr>
    <a:masterClrMapping/>
  </p:clrMapOvr>
</p:sld>
</file>

<file path=ppt/theme/theme1.xml><?xml version="1.0" encoding="utf-8"?>
<a:theme xmlns:a="http://schemas.openxmlformats.org/drawingml/2006/main" name="Thème Office">
  <a:themeElements>
    <a:clrScheme name="Pierre Fabre EBVALLO">
      <a:dk1>
        <a:srgbClr val="000000"/>
      </a:dk1>
      <a:lt1>
        <a:srgbClr val="FFFFFF"/>
      </a:lt1>
      <a:dk2>
        <a:srgbClr val="003D64"/>
      </a:dk2>
      <a:lt2>
        <a:srgbClr val="E6EEEE"/>
      </a:lt2>
      <a:accent1>
        <a:srgbClr val="6FA7AE"/>
      </a:accent1>
      <a:accent2>
        <a:srgbClr val="D90075"/>
      </a:accent2>
      <a:accent3>
        <a:srgbClr val="B0CED0"/>
      </a:accent3>
      <a:accent4>
        <a:srgbClr val="E88697"/>
      </a:accent4>
      <a:accent5>
        <a:srgbClr val="238DC1"/>
      </a:accent5>
      <a:accent6>
        <a:srgbClr val="DE1B83"/>
      </a:accent6>
      <a:hlink>
        <a:srgbClr val="7CA6AD"/>
      </a:hlink>
      <a:folHlink>
        <a:srgbClr val="B6CED0"/>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7C594602048D4DBADB6E0F9A50871E" ma:contentTypeVersion="12" ma:contentTypeDescription="Crée un document." ma:contentTypeScope="" ma:versionID="f71f13747ff89654d1382524aa62a087">
  <xsd:schema xmlns:xsd="http://www.w3.org/2001/XMLSchema" xmlns:xs="http://www.w3.org/2001/XMLSchema" xmlns:p="http://schemas.microsoft.com/office/2006/metadata/properties" xmlns:ns2="2be8a2a2-96a6-48f1-9482-4165f255e219" targetNamespace="http://schemas.microsoft.com/office/2006/metadata/properties" ma:root="true" ma:fieldsID="bf52f15e2875efd419e3f64c0b53aa2d" ns2:_="">
    <xsd:import namespace="2be8a2a2-96a6-48f1-9482-4165f255e21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e8a2a2-96a6-48f1-9482-4165f255e21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Balises d’images" ma:readOnly="false" ma:fieldId="{5cf76f15-5ced-4ddc-b409-7134ff3c332f}" ma:taxonomyMulti="true" ma:sspId="f66d3a2c-c757-4cdc-87f4-b3c266ce19d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be8a2a2-96a6-48f1-9482-4165f255e21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AB8E6DC-83BD-4554-9CC1-DE6ABCC0CF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e8a2a2-96a6-48f1-9482-4165f255e21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676BF6D-C1A9-41F1-A623-EDDD5AF64B81}">
  <ds:schemaRefs>
    <ds:schemaRef ds:uri="http://schemas.microsoft.com/office/2006/metadata/properties"/>
    <ds:schemaRef ds:uri="http://schemas.microsoft.com/office/infopath/2007/PartnerControls"/>
    <ds:schemaRef ds:uri="2be8a2a2-96a6-48f1-9482-4165f255e219"/>
  </ds:schemaRefs>
</ds:datastoreItem>
</file>

<file path=customXml/itemProps3.xml><?xml version="1.0" encoding="utf-8"?>
<ds:datastoreItem xmlns:ds="http://schemas.openxmlformats.org/officeDocument/2006/customXml" ds:itemID="{8B91EC00-AA6B-4295-81EC-834AF83BD1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151</TotalTime>
  <Words>33930</Words>
  <Application>Microsoft Office PowerPoint</Application>
  <PresentationFormat>Grand écran</PresentationFormat>
  <Paragraphs>6509</Paragraphs>
  <Slides>381</Slides>
  <Notes>205</Notes>
  <HiddenSlides>0</HiddenSlides>
  <MMClips>239</MMClips>
  <ScaleCrop>false</ScaleCrop>
  <HeadingPairs>
    <vt:vector size="8" baseType="variant">
      <vt:variant>
        <vt:lpstr>Polices utilisées</vt:lpstr>
      </vt:variant>
      <vt:variant>
        <vt:i4>10</vt:i4>
      </vt:variant>
      <vt:variant>
        <vt:lpstr>Thème</vt:lpstr>
      </vt:variant>
      <vt:variant>
        <vt:i4>1</vt:i4>
      </vt:variant>
      <vt:variant>
        <vt:lpstr>Serveurs OLE incorporés</vt:lpstr>
      </vt:variant>
      <vt:variant>
        <vt:i4>1</vt:i4>
      </vt:variant>
      <vt:variant>
        <vt:lpstr>Titres des diapositives</vt:lpstr>
      </vt:variant>
      <vt:variant>
        <vt:i4>381</vt:i4>
      </vt:variant>
    </vt:vector>
  </HeadingPairs>
  <TitlesOfParts>
    <vt:vector size="393" baseType="lpstr">
      <vt:lpstr>Aptos</vt:lpstr>
      <vt:lpstr>Arial</vt:lpstr>
      <vt:lpstr>Calibri</vt:lpstr>
      <vt:lpstr>Century Gothic</vt:lpstr>
      <vt:lpstr>Montserrat</vt:lpstr>
      <vt:lpstr>Montserrat Medium</vt:lpstr>
      <vt:lpstr>Police système Courant</vt:lpstr>
      <vt:lpstr>Symbol</vt:lpstr>
      <vt:lpstr>Times New Roman</vt:lpstr>
      <vt:lpstr>Wingdings</vt:lpstr>
      <vt:lpstr>Thème Office</vt:lpstr>
      <vt:lpstr>Image</vt:lpstr>
      <vt:lpstr>BANQUE DE CAS CLINIQUES</vt:lpstr>
      <vt:lpstr>Présentation PowerPoint</vt:lpstr>
      <vt:lpstr>Présentation PowerPoint</vt:lpstr>
      <vt:lpstr>Présentation PowerPoint</vt:lpstr>
      <vt:lpstr>Cas clinique 1</vt:lpstr>
      <vt:lpstr>Présentation du cas et contexte</vt:lpstr>
      <vt:lpstr>IRM cérébrale initiale</vt:lpstr>
      <vt:lpstr>Présentation PowerPoint</vt:lpstr>
      <vt:lpstr>Présentation PowerPoint</vt:lpstr>
      <vt:lpstr>Suite de la présentation du cas</vt:lpstr>
      <vt:lpstr>Présentation PowerPoint</vt:lpstr>
      <vt:lpstr>Présentation PowerPoint</vt:lpstr>
      <vt:lpstr>Proposition thérapeutique RCP</vt:lpstr>
      <vt:lpstr>Incidence LPT après transplantation d’organe solide</vt:lpstr>
      <vt:lpstr>Présentation PowerPoint</vt:lpstr>
      <vt:lpstr>Présentation PowerPoint</vt:lpstr>
      <vt:lpstr>Sevrage complet de l’immunosuppression chez les enfants avec lymphoprolifération post transplantation hépatique  </vt:lpstr>
      <vt:lpstr>Chimio-immunothérapie et arrêt de l’immunosuppression  dans les lymphoproliférations post-transplantation monomorphes</vt:lpstr>
      <vt:lpstr>Délai depuis la transplantation hépatique et issue du sevrage en immunosuppresseurs : revue systématique et méta-analyse sur données individuelles</vt:lpstr>
      <vt:lpstr>Suite de la présentation du cas</vt:lpstr>
      <vt:lpstr>IRM cérébrale après C2</vt:lpstr>
      <vt:lpstr>Suite de la présentation du cas</vt:lpstr>
      <vt:lpstr>Messages clés</vt:lpstr>
      <vt:lpstr>Cas clinique 2</vt:lpstr>
      <vt:lpstr>Présentation du cas</vt:lpstr>
      <vt:lpstr>Présentation du cas</vt:lpstr>
      <vt:lpstr>Présentation PowerPoint</vt:lpstr>
      <vt:lpstr>Présentation PowerPoint</vt:lpstr>
      <vt:lpstr>Présentation PowerPoint</vt:lpstr>
      <vt:lpstr>Présentation du cas (suite)</vt:lpstr>
      <vt:lpstr>Présentation PowerPoint</vt:lpstr>
      <vt:lpstr>Présentation PowerPoint</vt:lpstr>
      <vt:lpstr>Présentation du cas (suite)</vt:lpstr>
      <vt:lpstr>Présentation du cas (suite)</vt:lpstr>
      <vt:lpstr>Présentation PowerPoint</vt:lpstr>
      <vt:lpstr>Présentation PowerPoint</vt:lpstr>
      <vt:lpstr>Présentation du cas (suite)</vt:lpstr>
      <vt:lpstr>Messages clés</vt:lpstr>
      <vt:lpstr>Cas clinique 3</vt:lpstr>
      <vt:lpstr>Présentation du cas</vt:lpstr>
      <vt:lpstr>Présentation du cas</vt:lpstr>
      <vt:lpstr>Présentation du cas</vt:lpstr>
      <vt:lpstr>Présentation du cas</vt:lpstr>
      <vt:lpstr>Présentation PowerPoint</vt:lpstr>
      <vt:lpstr>Présentation PowerPoint</vt:lpstr>
      <vt:lpstr>Présentation PowerPoint</vt:lpstr>
      <vt:lpstr>Suite de la présentation du cas</vt:lpstr>
      <vt:lpstr>Présentation PowerPoint</vt:lpstr>
      <vt:lpstr>Présentation PowerPoint</vt:lpstr>
      <vt:lpstr>Présentation PowerPoint</vt:lpstr>
      <vt:lpstr>Présentation PowerPoint</vt:lpstr>
      <vt:lpstr>Présentation PowerPoint</vt:lpstr>
      <vt:lpstr>Présentation PowerPoint</vt:lpstr>
      <vt:lpstr>Suite…</vt:lpstr>
      <vt:lpstr>Messages clés</vt:lpstr>
      <vt:lpstr>Question bonus </vt:lpstr>
      <vt:lpstr>Cas clinique 4</vt:lpstr>
      <vt:lpstr>Présentation du cas</vt:lpstr>
      <vt:lpstr>Présentation du cas, suite</vt:lpstr>
      <vt:lpstr>Présentation PowerPoint</vt:lpstr>
      <vt:lpstr>Présentation PowerPoint</vt:lpstr>
      <vt:lpstr>Présentation PowerPoint</vt:lpstr>
      <vt:lpstr>Présentation PowerPoint</vt:lpstr>
      <vt:lpstr>Présentation PowerPoint</vt:lpstr>
      <vt:lpstr>Résultats des examens complémentaires</vt:lpstr>
      <vt:lpstr>Présentation PowerPoint</vt:lpstr>
      <vt:lpstr>Présentation PowerPoint</vt:lpstr>
      <vt:lpstr>Intérêt du TEP scan Diagnostic, bilan d’extension et évaluation de la réponse au traitement</vt:lpstr>
      <vt:lpstr>Caractéristiques des LPT du greffon rénal </vt:lpstr>
      <vt:lpstr>Présentation PowerPoint</vt:lpstr>
      <vt:lpstr>Présentation PowerPoint</vt:lpstr>
      <vt:lpstr>Résultat de la biopsie</vt:lpstr>
      <vt:lpstr>Caractéristiques des LPT du greffon</vt:lpstr>
      <vt:lpstr>Présentation PowerPoint</vt:lpstr>
      <vt:lpstr>Présentation PowerPoint</vt:lpstr>
      <vt:lpstr>LPT du greffon renal - Traitement</vt:lpstr>
      <vt:lpstr>Transplantation d’organe solide : traitement séquentiel stratifié sur le risque</vt:lpstr>
      <vt:lpstr>Présentation PowerPoint</vt:lpstr>
      <vt:lpstr>Pronostic des LPT du greffon</vt:lpstr>
      <vt:lpstr>Messages clés</vt:lpstr>
      <vt:lpstr>Cas clinique 5</vt:lpstr>
      <vt:lpstr>Antécédents et histoire de la maladie</vt:lpstr>
      <vt:lpstr>Dystrophie musculaire d'Emery-Dreifuss</vt:lpstr>
      <vt:lpstr>Dystrophie musculaire d'Emery-Dreifuss</vt:lpstr>
      <vt:lpstr>Antécédents et histoire de la maladie</vt:lpstr>
      <vt:lpstr>Résultat de la biopsie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Prise en charge et traitement</vt:lpstr>
      <vt:lpstr>Évolution</vt:lpstr>
      <vt:lpstr>Messages clés</vt:lpstr>
      <vt:lpstr>Cas clinique 6</vt:lpstr>
      <vt:lpstr>Contexte et antécédents médicaux</vt:lpstr>
      <vt:lpstr>Présentation clinique</vt:lpstr>
      <vt:lpstr>Diagnostic ?</vt:lpstr>
      <vt:lpstr>Diagnostic ?</vt:lpstr>
      <vt:lpstr>Diagnostic de LPT de type LNH B diffus à grandes cellules EBV+</vt:lpstr>
      <vt:lpstr>Diagnostic de LPT de type LNH B diffus à grandes cellules EBV+</vt:lpstr>
      <vt:lpstr>Plan de traitement du LPT EBV+ : 1ère ligne</vt:lpstr>
      <vt:lpstr>Plan de traitement du LPT EBV+ : 1ère ligne</vt:lpstr>
      <vt:lpstr>Plan de traitement du LPT EBV+ : 1ère ligne</vt:lpstr>
      <vt:lpstr>Plan de traitement de la LPT EBV+ : 2ème ligne</vt:lpstr>
      <vt:lpstr>Situation juillet 2021</vt:lpstr>
      <vt:lpstr>Situation juillet 2021</vt:lpstr>
      <vt:lpstr>Situation juillet 2021</vt:lpstr>
      <vt:lpstr>Résultats d’imagerie</vt:lpstr>
      <vt:lpstr>Messages clés</vt:lpstr>
      <vt:lpstr>Cas clinique 7</vt:lpstr>
      <vt:lpstr>Présentation du cas</vt:lpstr>
      <vt:lpstr>Présentation PowerPoint</vt:lpstr>
      <vt:lpstr>Présentation PowerPoint</vt:lpstr>
      <vt:lpstr>Présentation PowerPoint</vt:lpstr>
      <vt:lpstr>Suite de la présentation du cas</vt:lpstr>
      <vt:lpstr>Présentation PowerPoint</vt:lpstr>
      <vt:lpstr>Présentation PowerPoint</vt:lpstr>
      <vt:lpstr>Présentation PowerPoint</vt:lpstr>
      <vt:lpstr>Suite de la présentation du cas</vt:lpstr>
      <vt:lpstr>Présentation PowerPoint</vt:lpstr>
      <vt:lpstr>Présentation PowerPoint</vt:lpstr>
      <vt:lpstr>Suite de la présentation du cas</vt:lpstr>
      <vt:lpstr>Biopsie d’une ADP cervicale</vt:lpstr>
      <vt:lpstr>Scanner 25/10</vt:lpstr>
      <vt:lpstr>TEP scanner 27/10</vt:lpstr>
      <vt:lpstr>Évolution</vt:lpstr>
      <vt:lpstr>Présentation PowerPoint</vt:lpstr>
      <vt:lpstr>Chronologie des événements diagnostiques et thérapeutiques</vt:lpstr>
      <vt:lpstr>Messages clés</vt:lpstr>
      <vt:lpstr>Cas clinique 8</vt:lpstr>
      <vt:lpstr>Présentation du cas</vt:lpstr>
      <vt:lpstr>Présentation du cas</vt:lpstr>
      <vt:lpstr>Présentation PowerPoint</vt:lpstr>
      <vt:lpstr>Présentation PowerPoint</vt:lpstr>
      <vt:lpstr>Suite de la présentation du cas</vt:lpstr>
      <vt:lpstr>Présentation PowerPoint</vt:lpstr>
      <vt:lpstr>Présentation PowerPoint</vt:lpstr>
      <vt:lpstr>Présentation PowerPoint</vt:lpstr>
      <vt:lpstr>Évolution</vt:lpstr>
      <vt:lpstr>Messages clés</vt:lpstr>
      <vt:lpstr>Cas clinique 9</vt:lpstr>
      <vt:lpstr>Présentation du cas</vt:lpstr>
      <vt:lpstr>Présentation du cas</vt:lpstr>
      <vt:lpstr>Présentation PowerPoint</vt:lpstr>
      <vt:lpstr>Présentation PowerPoint</vt:lpstr>
      <vt:lpstr>Présentation PowerPoint</vt:lpstr>
      <vt:lpstr>Suite de la prise en charge</vt:lpstr>
      <vt:lpstr>Présentation PowerPoint</vt:lpstr>
      <vt:lpstr>Présentation PowerPoint</vt:lpstr>
      <vt:lpstr>Présentation PowerPoint</vt:lpstr>
      <vt:lpstr>Poursuite de la prise en charge</vt:lpstr>
      <vt:lpstr>Suite de la présentation du cas </vt:lpstr>
      <vt:lpstr>Présentation PowerPoint</vt:lpstr>
      <vt:lpstr>Présentation PowerPoint</vt:lpstr>
      <vt:lpstr>Présentation PowerPoint</vt:lpstr>
      <vt:lpstr>Résultats anatomo-pathologiques</vt:lpstr>
      <vt:lpstr>Présentation PowerPoint</vt:lpstr>
      <vt:lpstr>Présentation PowerPoint</vt:lpstr>
      <vt:lpstr>Présentation PowerPoint</vt:lpstr>
      <vt:lpstr>Évolution</vt:lpstr>
      <vt:lpstr>Messages clés</vt:lpstr>
      <vt:lpstr>Cas clinique 10</vt:lpstr>
      <vt:lpstr>Contexte et antécédents médicaux</vt:lpstr>
      <vt:lpstr>Présentation clinique</vt:lpstr>
      <vt:lpstr>Présentation clinique</vt:lpstr>
      <vt:lpstr>Présentation clinique</vt:lpstr>
      <vt:lpstr>Présentation clinique</vt:lpstr>
      <vt:lpstr>Présentation clinique</vt:lpstr>
      <vt:lpstr>Présentation clinique</vt:lpstr>
      <vt:lpstr>Présentation clinique</vt:lpstr>
      <vt:lpstr>Présentation clinique</vt:lpstr>
      <vt:lpstr>Messages clés</vt:lpstr>
      <vt:lpstr>Cas clinique 11</vt:lpstr>
      <vt:lpstr>Présentation du cas</vt:lpstr>
      <vt:lpstr>Présentation PowerPoint</vt:lpstr>
      <vt:lpstr>Présentation PowerPoint</vt:lpstr>
      <vt:lpstr>Recommandations pour le suivi des patients pédiatriques</vt:lpstr>
      <vt:lpstr>Suite de la présentation du cas</vt:lpstr>
      <vt:lpstr>Présentation PowerPoint</vt:lpstr>
      <vt:lpstr>Scanner</vt:lpstr>
      <vt:lpstr>Ponction biopsie hépatique </vt:lpstr>
      <vt:lpstr>Présentation PowerPoint</vt:lpstr>
      <vt:lpstr>Présentation PowerPoint</vt:lpstr>
      <vt:lpstr>Transplantation d’organe solide Risk stratified sequential treatment (RSST) (validé chez l’adulte)</vt:lpstr>
      <vt:lpstr>Présentation PowerPoint</vt:lpstr>
      <vt:lpstr>Suite de la présentation du cas</vt:lpstr>
      <vt:lpstr>Facteurs de risques</vt:lpstr>
      <vt:lpstr>Synthèse des facteurs de risque après transplantation organe solide ou GCSH</vt:lpstr>
      <vt:lpstr>Messages clés</vt:lpstr>
      <vt:lpstr>Cas clinique 12</vt:lpstr>
      <vt:lpstr>Présentation du cas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Traitement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Clonalité B : IgKappa PCR (tube A)</vt:lpstr>
      <vt:lpstr>Clonalité B : IgKappa (tube B)</vt:lpstr>
      <vt:lpstr>Présentation PowerPoint</vt:lpstr>
      <vt:lpstr>Présentation PowerPoint</vt:lpstr>
      <vt:lpstr>Présentation PowerPoint</vt:lpstr>
      <vt:lpstr>Présentation PowerPoint</vt:lpstr>
      <vt:lpstr>Messages clés</vt:lpstr>
      <vt:lpstr>Cas clinique 13</vt:lpstr>
      <vt:lpstr>Présentation du cas</vt:lpstr>
      <vt:lpstr>Présentation du cas</vt:lpstr>
      <vt:lpstr>Présentation du cas</vt:lpstr>
      <vt:lpstr>Présentation PowerPoint</vt:lpstr>
      <vt:lpstr>Présentation PowerPoint</vt:lpstr>
      <vt:lpstr>Présentation PowerPoint</vt:lpstr>
      <vt:lpstr>Présentation PowerPoint</vt:lpstr>
      <vt:lpstr>Présentation PowerPoint</vt:lpstr>
      <vt:lpstr>Présentation PowerPoint</vt:lpstr>
      <vt:lpstr>Suite de la prise en charge</vt:lpstr>
      <vt:lpstr>Présentation PowerPoint</vt:lpstr>
      <vt:lpstr>Présentation PowerPoint</vt:lpstr>
      <vt:lpstr>Présentation PowerPoint</vt:lpstr>
      <vt:lpstr>Poursuite de la prise en charge</vt:lpstr>
      <vt:lpstr>Suite de la présentation du cas</vt:lpstr>
      <vt:lpstr>Présentation PowerPoint</vt:lpstr>
      <vt:lpstr>Présentation PowerPoint</vt:lpstr>
      <vt:lpstr>Résultats anatomo-pathologiques</vt:lpstr>
      <vt:lpstr>Messages clés</vt:lpstr>
      <vt:lpstr>Cas clinique 14</vt:lpstr>
      <vt:lpstr>Présentation du cas</vt:lpstr>
      <vt:lpstr>Histoire de la maladie </vt:lpstr>
      <vt:lpstr>Présentation PowerPoint</vt:lpstr>
      <vt:lpstr>Présentation PowerPoint</vt:lpstr>
      <vt:lpstr>Bilan TEP</vt:lpstr>
      <vt:lpstr>TDM et TEP</vt:lpstr>
      <vt:lpstr>TDM</vt:lpstr>
      <vt:lpstr>Anatomo-pathologie</vt:lpstr>
      <vt:lpstr>Présentation PowerPoint</vt:lpstr>
      <vt:lpstr>Présentation PowerPoint</vt:lpstr>
      <vt:lpstr>Présentation PowerPoint</vt:lpstr>
      <vt:lpstr>Bilan d’extension</vt:lpstr>
      <vt:lpstr>Évolution</vt:lpstr>
      <vt:lpstr>Messages clés</vt:lpstr>
      <vt:lpstr>Cas clinique 15</vt:lpstr>
      <vt:lpstr>Contexte et antécédents médicaux</vt:lpstr>
      <vt:lpstr>Évolution de la charge EBV post transplantation</vt:lpstr>
      <vt:lpstr>Présentation clinique</vt:lpstr>
      <vt:lpstr>Diagnostic LPT EBV+ </vt:lpstr>
      <vt:lpstr>Diagnostic LPT EBV+ </vt:lpstr>
      <vt:lpstr>Diagnostic LPT EBV+ </vt:lpstr>
      <vt:lpstr>Première ligne de traitement </vt:lpstr>
      <vt:lpstr>Deuxième ligne de traitement </vt:lpstr>
      <vt:lpstr>Prise en charge </vt:lpstr>
      <vt:lpstr>Prise en charge </vt:lpstr>
      <vt:lpstr>Troisième ligne de traitement </vt:lpstr>
      <vt:lpstr>Troisième ligne de traitement </vt:lpstr>
      <vt:lpstr>Messages clés</vt:lpstr>
      <vt:lpstr>Cas clinique 16</vt:lpstr>
      <vt:lpstr>Contexte et antécédents médicaux</vt:lpstr>
      <vt:lpstr>Présentation clinique</vt:lpstr>
      <vt:lpstr>Plan de traitement du LPT EBV+</vt:lpstr>
      <vt:lpstr>Plan de traitement du LPT EBV+</vt:lpstr>
      <vt:lpstr>Plan de traitement du LPT EBV+</vt:lpstr>
      <vt:lpstr>Diagnostic LPT EBV+ </vt:lpstr>
      <vt:lpstr>Plan de traitement du LPT EBV+ : première ligne</vt:lpstr>
      <vt:lpstr>Plan de traitement du LPT EBV+ : deuxième ligne</vt:lpstr>
      <vt:lpstr>Plan de traitement du LPT EBV+ : deuxième ligne</vt:lpstr>
      <vt:lpstr>Plan de traitement du LPT EBV+ : deuxième ligne</vt:lpstr>
      <vt:lpstr>Plan de traitement du LPT EBV+ : deuxième ligne</vt:lpstr>
      <vt:lpstr>Plan de traitement du LPT EBV+ : troisième ligne</vt:lpstr>
      <vt:lpstr>Plan de traitement du LPT EBV+</vt:lpstr>
      <vt:lpstr>Messages clés</vt:lpstr>
      <vt:lpstr>Cas clinique 17</vt:lpstr>
      <vt:lpstr>Présentation du cas</vt:lpstr>
      <vt:lpstr>Présentation du cas</vt:lpstr>
      <vt:lpstr>Août 2021</vt:lpstr>
      <vt:lpstr>31 août 2021</vt:lpstr>
      <vt:lpstr>Présentation PowerPoint</vt:lpstr>
      <vt:lpstr>Présentation PowerPoint</vt:lpstr>
      <vt:lpstr>Présentation PowerPoint</vt:lpstr>
      <vt:lpstr>Résultats anatomopathologiques</vt:lpstr>
      <vt:lpstr>Suite présentation du cas </vt:lpstr>
      <vt:lpstr>Présentation PowerPoint</vt:lpstr>
      <vt:lpstr>Présentation PowerPoint</vt:lpstr>
      <vt:lpstr>Présentation PowerPoint</vt:lpstr>
      <vt:lpstr>Résultats anatomopathologiques de la PBH du 10/09/2021</vt:lpstr>
      <vt:lpstr>Présentation PowerPoint</vt:lpstr>
      <vt:lpstr>Présentation PowerPoint</vt:lpstr>
      <vt:lpstr>Présentation PowerPoint</vt:lpstr>
      <vt:lpstr>Évolution du cas</vt:lpstr>
      <vt:lpstr>Évolution du cas </vt:lpstr>
      <vt:lpstr>… Évolution du cas</vt:lpstr>
      <vt:lpstr>Messages clés</vt:lpstr>
      <vt:lpstr>Cas clinique 18</vt:lpstr>
      <vt:lpstr>Présentation du cas</vt:lpstr>
      <vt:lpstr>Mme X 72 ans : caractéristiques de la greffe</vt:lpstr>
      <vt:lpstr>Suivi post-allogreffe</vt:lpstr>
      <vt:lpstr>Réactivation à EBV (1)</vt:lpstr>
      <vt:lpstr>Présentation PowerPoint</vt:lpstr>
      <vt:lpstr>Présentation PowerPoint</vt:lpstr>
      <vt:lpstr>Présentation PowerPoint</vt:lpstr>
      <vt:lpstr>Réactivation à EBV (2)</vt:lpstr>
      <vt:lpstr>Présentation PowerPoint</vt:lpstr>
      <vt:lpstr>Présentation PowerPoint</vt:lpstr>
      <vt:lpstr>Présentation PowerPoint</vt:lpstr>
      <vt:lpstr>Suite de la prise en charge</vt:lpstr>
      <vt:lpstr>Évolution de la charge virale EBV (log UI/mL)</vt:lpstr>
      <vt:lpstr>Présentation PowerPoint</vt:lpstr>
      <vt:lpstr>Messages clés</vt:lpstr>
      <vt:lpstr>Cas clinique 19</vt:lpstr>
      <vt:lpstr>Caractéristiques de la transplantation (1)</vt:lpstr>
      <vt:lpstr>Caractéristiques de la transplantation (2)</vt:lpstr>
      <vt:lpstr>Sur le plan virologique</vt:lpstr>
      <vt:lpstr>Discussion - 1</vt:lpstr>
      <vt:lpstr>Traitement pré-emptif</vt:lpstr>
      <vt:lpstr>Traitement pré-emptif</vt:lpstr>
      <vt:lpstr>Traitement pré-emptif</vt:lpstr>
      <vt:lpstr>Suivi</vt:lpstr>
      <vt:lpstr>Évolution</vt:lpstr>
      <vt:lpstr>Discussion - 2</vt:lpstr>
      <vt:lpstr>Traitement curatif Risk stratified sequential treatment (RSST)</vt:lpstr>
      <vt:lpstr>Évolution</vt:lpstr>
      <vt:lpstr>Évolution</vt:lpstr>
      <vt:lpstr>Évolution</vt:lpstr>
      <vt:lpstr>Évolution</vt:lpstr>
      <vt:lpstr>Évolution</vt:lpstr>
      <vt:lpstr>Actuellement</vt:lpstr>
      <vt:lpstr>Cas clinique </vt:lpstr>
      <vt:lpstr>Présentation du cas</vt:lpstr>
      <vt:lpstr>Présentation PowerPoint</vt:lpstr>
      <vt:lpstr>Présentation PowerPoint</vt:lpstr>
      <vt:lpstr>Surveillance</vt:lpstr>
      <vt:lpstr>Présentation PowerPoint</vt:lpstr>
      <vt:lpstr>Présentation PowerPoint</vt:lpstr>
      <vt:lpstr>Présentation PowerPoint</vt:lpstr>
      <vt:lpstr>Diagnostic</vt:lpstr>
      <vt:lpstr>Présentation PowerPoint</vt:lpstr>
      <vt:lpstr>Présentation PowerPoint</vt:lpstr>
      <vt:lpstr>Présentation PowerPoint</vt:lpstr>
      <vt:lpstr>Présentation PowerPoint</vt:lpstr>
      <vt:lpstr>Présentation du cas (suite)</vt:lpstr>
      <vt:lpstr>Présentation du cas (suite)</vt:lpstr>
      <vt:lpstr>Messages clés</vt:lpstr>
      <vt:lpstr>Cas clinique 21</vt:lpstr>
      <vt:lpstr>Contexte et antécédents médicaux</vt:lpstr>
      <vt:lpstr>Évolution de la charge EBV post transplantation</vt:lpstr>
      <vt:lpstr>Présentation PowerPoint</vt:lpstr>
      <vt:lpstr>Présentation PowerPoint</vt:lpstr>
      <vt:lpstr>Comment interpréter une charge virale EBV ?</vt:lpstr>
      <vt:lpstr>Évolution de la charge EBV post transplantation</vt:lpstr>
      <vt:lpstr>Présentation PowerPoint</vt:lpstr>
      <vt:lpstr>Présentation PowerPoint</vt:lpstr>
      <vt:lpstr>Évolution</vt:lpstr>
      <vt:lpstr>Diagnostic LPT EBV+ (après 2R) </vt:lpstr>
      <vt:lpstr>Évolution</vt:lpstr>
      <vt:lpstr>Évaluation après 4 Rituximab</vt:lpstr>
      <vt:lpstr>Évaluation après 4 Rituximab</vt:lpstr>
      <vt:lpstr>Évolution</vt:lpstr>
      <vt:lpstr>Présentation PowerPoint</vt:lpstr>
      <vt:lpstr>Présentation PowerPoint</vt:lpstr>
      <vt:lpstr>Tabelecleucel obtenu en 14 jours</vt:lpstr>
      <vt:lpstr>Post Tabelecleucel</vt:lpstr>
      <vt:lpstr>Messages clés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Anne-Chloé Bonnet</dc:creator>
  <cp:lastModifiedBy>CRESTIA Dominique</cp:lastModifiedBy>
  <cp:revision>232</cp:revision>
  <dcterms:created xsi:type="dcterms:W3CDTF">2025-02-04T14:04:27Z</dcterms:created>
  <dcterms:modified xsi:type="dcterms:W3CDTF">2026-02-19T12:58:41Z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0x010100877C594602048D4DBADB6E0F9A50871E</vt:lpwstr>
  </property>
  <property fmtid="{D5CDD505-2E9C-101B-9397-08002B2CF9AE}" pid="3" name="MediaServiceImageTags">
    <vt:lpwstr/>
  </property>
</Properties>
</file>